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514" r:id="rId5"/>
    <p:sldId id="762" r:id="rId6"/>
    <p:sldId id="599" r:id="rId7"/>
    <p:sldId id="705" r:id="rId8"/>
    <p:sldId id="742" r:id="rId9"/>
    <p:sldId id="757" r:id="rId10"/>
    <p:sldId id="410" r:id="rId11"/>
    <p:sldId id="765" r:id="rId12"/>
    <p:sldId id="766" r:id="rId13"/>
    <p:sldId id="805" r:id="rId14"/>
    <p:sldId id="806" r:id="rId15"/>
    <p:sldId id="775" r:id="rId16"/>
    <p:sldId id="774" r:id="rId17"/>
    <p:sldId id="773" r:id="rId18"/>
    <p:sldId id="777" r:id="rId19"/>
    <p:sldId id="776" r:id="rId20"/>
    <p:sldId id="779" r:id="rId21"/>
    <p:sldId id="778" r:id="rId22"/>
    <p:sldId id="783" r:id="rId23"/>
    <p:sldId id="782" r:id="rId24"/>
    <p:sldId id="781" r:id="rId25"/>
    <p:sldId id="780" r:id="rId26"/>
    <p:sldId id="784" r:id="rId27"/>
    <p:sldId id="771" r:id="rId28"/>
    <p:sldId id="317" r:id="rId29"/>
    <p:sldId id="657" r:id="rId30"/>
    <p:sldId id="659" r:id="rId31"/>
    <p:sldId id="525" r:id="rId32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6"/>
    </p:embeddedFont>
    <p:embeddedFont>
      <p:font typeface="OPPOSans L" panose="00020600040101010101" pitchFamily="18" charset="-122"/>
      <p:regular r:id="rId37"/>
    </p:embeddedFont>
    <p:embeddedFont>
      <p:font typeface="OPPOSans B" panose="00020600040101010101" pitchFamily="18" charset="-122"/>
      <p:regular r:id="rId38"/>
    </p:embeddedFont>
    <p:embeddedFont>
      <p:font typeface="Wingdings 2" panose="05020102010507070707" pitchFamily="18" charset="2"/>
      <p:regular r:id="rId39"/>
    </p:embeddedFont>
    <p:embeddedFont>
      <p:font typeface="微软雅黑" panose="020B0503020204020204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AE9E"/>
    <a:srgbClr val="02091B"/>
    <a:srgbClr val="DD6AAA"/>
    <a:srgbClr val="B12973"/>
    <a:srgbClr val="862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3" autoAdjust="0"/>
    <p:restoredTop sz="98613" autoAdjust="0"/>
  </p:normalViewPr>
  <p:slideViewPr>
    <p:cSldViewPr snapToGrid="0">
      <p:cViewPr>
        <p:scale>
          <a:sx n="130" d="100"/>
          <a:sy n="130" d="100"/>
        </p:scale>
        <p:origin x="-1074" y="-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揭示主题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57949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指导编排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课堂小结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课文总结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课后练习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2E05D328-291A-47AC-BDFD-986BBBD9F7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643A03F8-67D8-4B14-B435-8036BD8CFE8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8341042" y="4862645"/>
            <a:ext cx="802958" cy="126382"/>
            <a:chOff x="10209002" y="6289040"/>
            <a:chExt cx="1982998" cy="1685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209002" y="6289040"/>
              <a:ext cx="1982998" cy="0"/>
            </a:xfrm>
            <a:prstGeom prst="line">
              <a:avLst/>
            </a:prstGeom>
            <a:ln w="15875">
              <a:solidFill>
                <a:srgbClr val="26A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25363" y="6373294"/>
              <a:ext cx="1566637" cy="0"/>
            </a:xfrm>
            <a:prstGeom prst="line">
              <a:avLst/>
            </a:prstGeom>
            <a:ln w="15875">
              <a:solidFill>
                <a:schemeClr val="accent4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66339" y="6457549"/>
              <a:ext cx="825661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 userDrawn="1"/>
        </p:nvSpPr>
        <p:spPr>
          <a:xfrm>
            <a:off x="188595" y="411480"/>
            <a:ext cx="481424" cy="85726"/>
          </a:xfrm>
          <a:prstGeom prst="rect">
            <a:avLst/>
          </a:prstGeom>
          <a:gradFill>
            <a:gsLst>
              <a:gs pos="0">
                <a:srgbClr val="26AE9E"/>
              </a:gs>
              <a:gs pos="100000">
                <a:srgbClr val="26AE9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8584" y="517206"/>
            <a:ext cx="481424" cy="85726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200025" y="622933"/>
            <a:ext cx="440055" cy="85726"/>
          </a:xfrm>
          <a:prstGeom prst="rect">
            <a:avLst/>
          </a:prstGeom>
          <a:gradFill>
            <a:gsLst>
              <a:gs pos="0">
                <a:srgbClr val="26AE9E"/>
              </a:gs>
              <a:gs pos="100000">
                <a:srgbClr val="26AE9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0" b="15625"/>
          <a:stretch>
            <a:fillRect/>
          </a:stretch>
        </p:blipFill>
        <p:spPr>
          <a:xfrm>
            <a:off x="971124" y="0"/>
            <a:ext cx="8172876" cy="5143500"/>
          </a:xfrm>
          <a:custGeom>
            <a:avLst/>
            <a:gdLst>
              <a:gd name="connsiteX0" fmla="*/ 0 w 10897168"/>
              <a:gd name="connsiteY0" fmla="*/ 0 h 6858000"/>
              <a:gd name="connsiteX1" fmla="*/ 10897168 w 10897168"/>
              <a:gd name="connsiteY1" fmla="*/ 0 h 6858000"/>
              <a:gd name="connsiteX2" fmla="*/ 10897168 w 10897168"/>
              <a:gd name="connsiteY2" fmla="*/ 6858000 h 6858000"/>
              <a:gd name="connsiteX3" fmla="*/ 0 w 108971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7168" h="6858000">
                <a:moveTo>
                  <a:pt x="0" y="0"/>
                </a:moveTo>
                <a:lnTo>
                  <a:pt x="10897168" y="0"/>
                </a:lnTo>
                <a:lnTo>
                  <a:pt x="108971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0" y="1241772"/>
            <a:ext cx="621792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第二单元  口语交际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7320" y="3150751"/>
            <a:ext cx="3383280" cy="42197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 smtClean="0">
                <a:solidFill>
                  <a:schemeClr val="bg1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772" y="2013061"/>
            <a:ext cx="459837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800" b="1" dirty="0">
                <a:latin typeface="+mn-lt"/>
                <a:ea typeface="+mn-ea"/>
                <a:cs typeface="+mn-ea"/>
                <a:sym typeface="+mn-lt"/>
              </a:rPr>
              <a:t>我们都来演一演</a:t>
            </a:r>
            <a:endParaRPr lang="zh-CN" altLang="en-US" sz="4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3"/>
          <p:cNvGrpSpPr/>
          <p:nvPr/>
        </p:nvGrpSpPr>
        <p:grpSpPr>
          <a:xfrm>
            <a:off x="1297429" y="1026820"/>
            <a:ext cx="4291780" cy="2295569"/>
            <a:chOff x="8820" y="1501"/>
            <a:chExt cx="5267" cy="3809"/>
          </a:xfrm>
        </p:grpSpPr>
        <p:sp>
          <p:nvSpPr>
            <p:cNvPr id="9" name="云形标注 8"/>
            <p:cNvSpPr/>
            <p:nvPr/>
          </p:nvSpPr>
          <p:spPr>
            <a:xfrm>
              <a:off x="8820" y="1501"/>
              <a:ext cx="5267" cy="3809"/>
            </a:xfrm>
            <a:prstGeom prst="cloudCallout">
              <a:avLst>
                <a:gd name="adj1" fmla="val 58303"/>
                <a:gd name="adj2" fmla="val 31785"/>
              </a:avLst>
            </a:prstGeom>
            <a:solidFill>
              <a:srgbClr val="26A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200000"/>
                </a:lnSpc>
              </a:pPr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9595" y="2544"/>
              <a:ext cx="4208" cy="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342900" eaLnBrk="1" hangingPunct="1">
                <a:lnSpc>
                  <a:spcPct val="150000"/>
                </a:lnSpc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主持讨论时，要引导每个人发表意见。尊重大家的共同决定。</a:t>
              </a:r>
              <a:endParaRPr lang="zh-CN" altLang="en-US" sz="1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837" y="2665599"/>
            <a:ext cx="1902811" cy="17981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88933" y="1685280"/>
            <a:ext cx="7166135" cy="1880880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  小组讨论，完成以上活动步骤。讨论时，大家轮流做主持人，其他组员既要清楚表达自己的想法，又要认真听取别人的意见。意见不同时，要听取最合理的意见，形成一致的看法。小组排练好课本剧之后，在班上表演，大家一起观看。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15567" y="2401996"/>
            <a:ext cx="5023608" cy="1454244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旁白：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（东汉末年，刘备被曹操打败，刘备和孙权联合起来抵抗曹操，刘备派诸葛亮到孙权那里帮助作战。周瑜见诸葛亮很有才干，心里很妒忌。有一天，周瑜请诸葛亮商议军事。）</a:t>
            </a:r>
            <a:endParaRPr lang="zh-CN" altLang="en-US" sz="15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778060" y="987527"/>
            <a:ext cx="1442870" cy="626315"/>
          </a:xfrm>
          <a:prstGeom prst="doubleWave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lnSpc>
                <a:spcPct val="20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pPr algn="ctr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剧本范例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u=3361274807,938668421&amp;fm=214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4230" y="2207926"/>
            <a:ext cx="2480450" cy="1801720"/>
          </a:xfrm>
          <a:prstGeom prst="rect">
            <a:avLst/>
          </a:prstGeom>
          <a:effectLst>
            <a:softEdge rad="1016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5235" y="1288343"/>
            <a:ext cx="7397115" cy="720582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（严肃）</a:t>
            </a:r>
            <a:r>
              <a:rPr lang="zh-CN" altLang="en-US" sz="1500" dirty="0">
                <a:cs typeface="+mn-ea"/>
                <a:sym typeface="+mn-lt"/>
              </a:rPr>
              <a:t>对，先生跟我想的一样。但是现在军中缺箭，我想请先生负责造十万支箭。这是公事，希望先生不要推却。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5235" y="2611342"/>
            <a:ext cx="7357287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（坚决）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都督委托，当然照办。不知道这十万支箭什么时候用？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775235" y="3588094"/>
            <a:ext cx="5672292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（一脸高兴）</a:t>
            </a:r>
            <a:r>
              <a:rPr lang="zh-CN" altLang="en-US" sz="1500" dirty="0">
                <a:cs typeface="+mn-ea"/>
                <a:sym typeface="+mn-lt"/>
              </a:rPr>
              <a:t>十天造得好吗？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5542" y="1517247"/>
            <a:ext cx="6520757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（一本正经）</a:t>
            </a:r>
            <a:r>
              <a:rPr lang="zh-CN" altLang="en-US" sz="1500" dirty="0">
                <a:cs typeface="+mn-ea"/>
                <a:sym typeface="+mn-lt"/>
              </a:rPr>
              <a:t>既然就要交战，十天造好，必然误了大事。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5542" y="2494774"/>
            <a:ext cx="4038606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（心中窃喜）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先生预计几天可以造好？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845542" y="3449371"/>
            <a:ext cx="5583801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（胸有成竹）</a:t>
            </a:r>
            <a:r>
              <a:rPr lang="zh-CN" altLang="en-US" sz="1500" dirty="0">
                <a:cs typeface="+mn-ea"/>
                <a:sym typeface="+mn-lt"/>
              </a:rPr>
              <a:t>只要三天。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9330" y="1419256"/>
            <a:ext cx="7397115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（一脸严肃）</a:t>
            </a:r>
            <a:r>
              <a:rPr lang="zh-CN" altLang="en-US" sz="1500" dirty="0">
                <a:cs typeface="+mn-ea"/>
                <a:sym typeface="+mn-lt"/>
              </a:rPr>
              <a:t>军情紧急，可不能开玩笑。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9330" y="2215135"/>
            <a:ext cx="7368348" cy="720582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（笑了一下）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怎么敢跟都督开玩笑？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（严肃）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我愿立下军令状，三天造不好，甘愿受惩罚。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809330" y="3469282"/>
            <a:ext cx="7393429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旁白：（周瑜很高兴，叫诸葛亮当面立下军令状，又摆了酒席招待他。）</a:t>
            </a:r>
            <a:endParaRPr lang="zh-CN" altLang="en-US" sz="15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3443" y="1354255"/>
            <a:ext cx="7397115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dirty="0">
                <a:cs typeface="+mn-ea"/>
                <a:sym typeface="+mn-lt"/>
              </a:rPr>
              <a:t>今天来不及了，从明天起，到第三天请派五百个将士到江边搬箭。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3443" y="2392115"/>
            <a:ext cx="7368348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（旁白： 诸葛亮喝了几杯酒就走了。）（诸葛亮下，鲁肃上）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873443" y="3579894"/>
            <a:ext cx="5904578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鲁肃: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（疑惑）</a:t>
            </a:r>
            <a:r>
              <a:rPr lang="zh-CN" altLang="en-US" sz="1500" dirty="0">
                <a:cs typeface="+mn-ea"/>
                <a:sym typeface="+mn-lt"/>
              </a:rPr>
              <a:t>十万支箭，三天怎么造得成呢？诸葛亮说的是假话吧？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9149" y="1342088"/>
            <a:ext cx="7826969" cy="1107996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（得意扬扬）</a:t>
            </a:r>
            <a:r>
              <a:rPr lang="zh-CN" altLang="en-US" sz="1500" dirty="0">
                <a:cs typeface="+mn-ea"/>
                <a:sym typeface="+mn-lt"/>
              </a:rPr>
              <a:t>是他自己说的，我可没逼他。我得吩咐军匠们，叫他们故意迟延，造箭用的材料，不给他准备齐全。到时候造不成，定他的罪，他就没话可说了。你去探听探听，看他怎样打算，回来报告我。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38682" y="2824938"/>
            <a:ext cx="6206912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（周瑜下，诸葛亮上）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942361" y="3615292"/>
            <a:ext cx="6214295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诸葛亮: </a:t>
            </a:r>
            <a:r>
              <a:rPr lang="zh-CN" altLang="en-US" sz="1500" dirty="0">
                <a:cs typeface="+mn-ea"/>
                <a:sym typeface="+mn-lt"/>
              </a:rPr>
              <a:t>三天之内要造十万支箭，得请你帮帮我的忙。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9149" y="1342087"/>
            <a:ext cx="7234084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鲁肃: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（疑惑）</a:t>
            </a:r>
            <a:r>
              <a:rPr lang="zh-CN" altLang="en-US" sz="1500" dirty="0">
                <a:cs typeface="+mn-ea"/>
                <a:sym typeface="+mn-lt"/>
              </a:rPr>
              <a:t>都是你自己找的，我怎么帮得了你的忙？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9743" y="2248579"/>
            <a:ext cx="7213490" cy="1107996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（泰然自若）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请你借我二十条船，每条船上要三十名军士，船用青布幔子遮起来，还要一千多个草把子，排在船的两侧，我自有妙用，第三天管保有十万支箭。不过不能让都督知道，他要是知道了，我的计划就完了。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5320" y="1747972"/>
            <a:ext cx="7782464" cy="1454244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旁白： </a:t>
            </a:r>
            <a:r>
              <a:rPr lang="zh-CN" altLang="en-US" sz="1500" dirty="0">
                <a:solidFill>
                  <a:srgbClr val="0000FF"/>
                </a:solidFill>
                <a:cs typeface="+mn-ea"/>
                <a:sym typeface="+mn-lt"/>
              </a:rPr>
              <a:t>（鲁肃答应了诸葛亮。不对周瑜提借船的事，周瑜更加迷惑起来。鲁肃私自拨了二十条快船，每条船上配三十名军士，照诸葛亮说的，布置好青布幔子和草把子，等诸葛亮调度。第一天，不见诸葛亮有什么动静；第二天，仍然不见诸葛亮有什么动静；直到第三天四更时候，诸葛亮秘密地把鲁肃请到船里。）</a:t>
            </a:r>
            <a:endParaRPr lang="zh-CN" altLang="en-US" sz="1500" dirty="0">
              <a:solidFill>
                <a:srgbClr val="0000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8" r="10620" b="15625"/>
          <a:stretch>
            <a:fillRect/>
          </a:stretch>
        </p:blipFill>
        <p:spPr>
          <a:xfrm flipH="1">
            <a:off x="1" y="0"/>
            <a:ext cx="4431323" cy="5143500"/>
          </a:xfrm>
          <a:custGeom>
            <a:avLst/>
            <a:gdLst>
              <a:gd name="connsiteX0" fmla="*/ 0 w 10897168"/>
              <a:gd name="connsiteY0" fmla="*/ 0 h 6858000"/>
              <a:gd name="connsiteX1" fmla="*/ 10897168 w 10897168"/>
              <a:gd name="connsiteY1" fmla="*/ 0 h 6858000"/>
              <a:gd name="connsiteX2" fmla="*/ 10897168 w 10897168"/>
              <a:gd name="connsiteY2" fmla="*/ 6858000 h 6858000"/>
              <a:gd name="connsiteX3" fmla="*/ 0 w 108971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7168" h="6858000">
                <a:moveTo>
                  <a:pt x="0" y="0"/>
                </a:moveTo>
                <a:lnTo>
                  <a:pt x="10897168" y="0"/>
                </a:lnTo>
                <a:lnTo>
                  <a:pt x="108971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/>
          <p:cNvSpPr/>
          <p:nvPr/>
        </p:nvSpPr>
        <p:spPr>
          <a:xfrm>
            <a:off x="1" y="2127739"/>
            <a:ext cx="4958861" cy="127634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121" y="2269619"/>
            <a:ext cx="263998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0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0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5553108" y="86231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400" b="1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4644390"/>
            <a:ext cx="9144000" cy="20897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5553108" y="152500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交际要求</a:t>
            </a:r>
            <a:endParaRPr lang="zh-CN" altLang="en-US" sz="2400" b="1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5553108" y="218768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24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互相交流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5553108" y="285037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400" b="1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5553108" y="351305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zh-CN" altLang="en-US" sz="2400" b="1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7512" y="1338739"/>
            <a:ext cx="5338763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鲁肃: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（疑惑）</a:t>
            </a:r>
            <a:r>
              <a:rPr lang="zh-CN" altLang="en-US" sz="1500" dirty="0">
                <a:cs typeface="+mn-ea"/>
                <a:sym typeface="+mn-lt"/>
              </a:rPr>
              <a:t>你叫我来做什么？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7513" y="2103596"/>
            <a:ext cx="5317331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（稍开心）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请你一起去取箭。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867513" y="2868930"/>
            <a:ext cx="5330666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鲁肃: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（疑惑）</a:t>
            </a:r>
            <a:r>
              <a:rPr lang="zh-CN" altLang="en-US" sz="1500" dirty="0">
                <a:cs typeface="+mn-ea"/>
                <a:sym typeface="+mn-lt"/>
              </a:rPr>
              <a:t>到哪里去取？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3" name="文本框 3"/>
          <p:cNvSpPr txBox="1"/>
          <p:nvPr/>
        </p:nvSpPr>
        <p:spPr>
          <a:xfrm>
            <a:off x="867513" y="3669014"/>
            <a:ext cx="6214295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（故弄玄虚）</a:t>
            </a:r>
            <a:r>
              <a:rPr lang="zh-CN" altLang="en-US" sz="1500" dirty="0">
                <a:cs typeface="+mn-ea"/>
                <a:sym typeface="+mn-lt"/>
              </a:rPr>
              <a:t>不用问，去了就知道。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9149" y="1342087"/>
            <a:ext cx="7826969" cy="720582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旁白： </a:t>
            </a:r>
            <a:r>
              <a:rPr lang="zh-CN" altLang="en-US" sz="1500" dirty="0">
                <a:solidFill>
                  <a:srgbClr val="0000FF"/>
                </a:solidFill>
                <a:cs typeface="+mn-ea"/>
                <a:sym typeface="+mn-lt"/>
              </a:rPr>
              <a:t>（诸葛亮吩咐把二十条船用绳索连接起来，朝北岸开去。又叫船上的军士一边擂鼓，一边呐喊。这时候大雾漫天，江上连面对面都看不清。天还没亮，船已经靠近曹军的水寨。）</a:t>
            </a:r>
            <a:endParaRPr lang="zh-CN" altLang="en-US" sz="1500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9743" y="2681020"/>
            <a:ext cx="6206912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鲁肃: 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（害怕）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如果曹兵出来，怎么办？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909176" y="3507518"/>
            <a:ext cx="6214295" cy="720582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（自信）</a:t>
            </a:r>
            <a:r>
              <a:rPr lang="zh-CN" altLang="en-US" sz="1500" dirty="0">
                <a:cs typeface="+mn-ea"/>
                <a:sym typeface="+mn-lt"/>
              </a:rPr>
              <a:t>雾这样大，他们怕伏兵，不敢靠近。我们只管饮酒取乐，天亮了就回去。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8516" y="1194973"/>
            <a:ext cx="7826969" cy="1107996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（曹操上）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曹操：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（下令）</a:t>
            </a:r>
            <a:r>
              <a:rPr lang="zh-CN" altLang="en-US" sz="1500" dirty="0">
                <a:cs typeface="+mn-ea"/>
                <a:sym typeface="+mn-lt"/>
              </a:rPr>
              <a:t>江上雾很大，敌人忽然来攻，我们看不清虚实，不要轻易出动。只朝他们射箭，见敌便射，不让他们近前。来人！去旱寨调来六千名弓弩手，到江边支援水军！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8516" y="2842571"/>
            <a:ext cx="6881651" cy="720582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（一万多名弓弩手一齐放箭，船逼近水寨受箭。过了一会儿，船的一侧插满了箭，船身开始倾斜。）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658516" y="4074595"/>
            <a:ext cx="6214295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（大声）</a:t>
            </a:r>
            <a:r>
              <a:rPr lang="zh-CN" altLang="en-US" sz="1500" dirty="0">
                <a:cs typeface="+mn-ea"/>
                <a:sym typeface="+mn-lt"/>
              </a:rPr>
              <a:t>停止击鼓。传令！把船转个方向！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3899" y="1317308"/>
            <a:ext cx="5736908" cy="1107996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（船都掉转过来，船头朝东，船尾朝西。）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旁白：</a:t>
            </a:r>
            <a:r>
              <a:rPr lang="zh-CN" altLang="en-US" sz="1500" dirty="0">
                <a:solidFill>
                  <a:srgbClr val="0000FF"/>
                </a:solidFill>
                <a:cs typeface="+mn-ea"/>
                <a:sym typeface="+mn-lt"/>
              </a:rPr>
              <a:t>（曹军的箭雨不断袭来，船又慢慢恢复了平衡。诸葛亮估计箭差不多了，天也快亮了，雾也快散了，就命令军士们喊话。）</a:t>
            </a:r>
            <a:endParaRPr lang="zh-CN" altLang="en-US" sz="1500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3999" y="3052329"/>
            <a:ext cx="6206912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军士：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谢谢曹丞相的箭！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713899" y="3816191"/>
            <a:ext cx="6206490" cy="374333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（命令）</a:t>
            </a:r>
            <a:r>
              <a:rPr lang="zh-CN" altLang="en-US" sz="1500" dirty="0">
                <a:cs typeface="+mn-ea"/>
                <a:sym typeface="+mn-lt"/>
              </a:rPr>
              <a:t>赶快把船驶回南岸。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8516" y="1387807"/>
            <a:ext cx="7980659" cy="720582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旁白：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（曹操知道上了当，可是这边的船顺风顺水，已经驶出二十多里，要追也来不及了。）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（曹操下，周瑜上）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93757" y="2836082"/>
            <a:ext cx="5064443" cy="374333"/>
          </a:xfrm>
          <a:prstGeom prst="rect">
            <a:avLst/>
          </a:prstGeom>
          <a:ln>
            <a:solidFill>
              <a:srgbClr val="0000FF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诸葛亮：</a:t>
            </a:r>
            <a:r>
              <a:rPr lang="zh-CN" altLang="en-US" sz="1500" dirty="0">
                <a:solidFill>
                  <a:schemeClr val="dk1"/>
                </a:solidFill>
                <a:cs typeface="+mn-ea"/>
                <a:sym typeface="+mn-lt"/>
              </a:rPr>
              <a:t>都督，十万支箭都在这里了，请您清点吧。</a:t>
            </a:r>
            <a:endParaRPr lang="zh-CN" altLang="en-US" sz="15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074420" y="2792995"/>
            <a:ext cx="1808560" cy="1393031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4505" y="2105252"/>
            <a:ext cx="5004196" cy="922560"/>
          </a:xfrm>
          <a:prstGeom prst="rect">
            <a:avLst/>
          </a:prstGeom>
          <a:ln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周瑜：</a:t>
            </a:r>
            <a:r>
              <a:rPr lang="zh-CN" altLang="en-US" sz="1500" b="1" dirty="0">
                <a:solidFill>
                  <a:srgbClr val="C00000"/>
                </a:solidFill>
                <a:cs typeface="+mn-ea"/>
                <a:sym typeface="+mn-lt"/>
              </a:rPr>
              <a:t>（从鲁肃那里得知借箭经过，长叹一声）</a:t>
            </a:r>
            <a:r>
              <a:rPr lang="zh-CN" altLang="en-US" sz="1500" dirty="0">
                <a:cs typeface="+mn-ea"/>
                <a:sym typeface="+mn-lt"/>
              </a:rPr>
              <a:t>唉！诸葛亮神机妙算，我真比不上他！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495300" y="1501974"/>
            <a:ext cx="2743200" cy="2444353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363599"/>
            <a:ext cx="4389120" cy="310210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1792" y="1791154"/>
            <a:ext cx="5727383" cy="932996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lnSpc>
                <a:spcPct val="20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      小朋友们表演得真棒，表扬一下自己。其他的小朋友还没有看过我们的表演，我们回去表演给其他的小朋友看，好吗？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22"/>
          <a:stretch>
            <a:fillRect/>
          </a:stretch>
        </p:blipFill>
        <p:spPr>
          <a:xfrm>
            <a:off x="2291436" y="1097280"/>
            <a:ext cx="4561129" cy="37299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54410" y="3530574"/>
            <a:ext cx="4435180" cy="720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口语交际   </a:t>
            </a:r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— 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怎么表演课本剧</a:t>
            </a:r>
            <a:r>
              <a:rPr lang="zh-CN" altLang="en-US" sz="1500" dirty="0">
                <a:cs typeface="+mn-ea"/>
                <a:sym typeface="+mn-lt"/>
              </a:rPr>
              <a:t>     </a:t>
            </a:r>
            <a:r>
              <a:rPr lang="zh-CN" altLang="en-US" sz="1500" b="1" dirty="0">
                <a:cs typeface="+mn-ea"/>
                <a:sym typeface="+mn-lt"/>
              </a:rPr>
              <a:t>草船借箭</a:t>
            </a:r>
            <a:endParaRPr lang="zh-CN" altLang="en-US" sz="1500" b="1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500" b="1" dirty="0">
                <a:cs typeface="+mn-ea"/>
                <a:sym typeface="+mn-lt"/>
              </a:rPr>
              <a:t>      诸葛亮   周瑜   曹操   鲁肃  </a:t>
            </a:r>
            <a:endParaRPr lang="zh-CN" altLang="en-US" sz="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20" y="1085850"/>
            <a:ext cx="3590925" cy="35909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1510" y="1257099"/>
            <a:ext cx="4537710" cy="3234891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lnSpc>
                <a:spcPct val="20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dirty="0">
                <a:latin typeface="+mn-lt"/>
                <a:ea typeface="+mn-ea"/>
                <a:cs typeface="+mn-ea"/>
                <a:sym typeface="+mn-lt"/>
              </a:rPr>
              <a:t>在我国五千年的文明长河中，有大量的历史名著和文学作品，其中包含着许多引人入胜的故事，课下请你们选择最感兴趣的故事和同学一起读一读，演一演。</a:t>
            </a:r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0" b="15625"/>
          <a:stretch>
            <a:fillRect/>
          </a:stretch>
        </p:blipFill>
        <p:spPr>
          <a:xfrm>
            <a:off x="971124" y="0"/>
            <a:ext cx="8172876" cy="5143500"/>
          </a:xfrm>
          <a:custGeom>
            <a:avLst/>
            <a:gdLst>
              <a:gd name="connsiteX0" fmla="*/ 0 w 10897168"/>
              <a:gd name="connsiteY0" fmla="*/ 0 h 6858000"/>
              <a:gd name="connsiteX1" fmla="*/ 10897168 w 10897168"/>
              <a:gd name="connsiteY1" fmla="*/ 0 h 6858000"/>
              <a:gd name="connsiteX2" fmla="*/ 10897168 w 10897168"/>
              <a:gd name="connsiteY2" fmla="*/ 6858000 h 6858000"/>
              <a:gd name="connsiteX3" fmla="*/ 0 w 108971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7168" h="6858000">
                <a:moveTo>
                  <a:pt x="0" y="0"/>
                </a:moveTo>
                <a:lnTo>
                  <a:pt x="10897168" y="0"/>
                </a:lnTo>
                <a:lnTo>
                  <a:pt x="108971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: 圆角 4"/>
          <p:cNvSpPr/>
          <p:nvPr/>
        </p:nvSpPr>
        <p:spPr>
          <a:xfrm>
            <a:off x="0" y="1502146"/>
            <a:ext cx="6299261" cy="1901933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160" y="1923880"/>
            <a:ext cx="621792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感谢观看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6437" y="2309590"/>
            <a:ext cx="7598903" cy="1694359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漫长悠远的岁月，大千世界的风景，性格迥异的人物，都可以浓缩在小小的舞台上。在那里，我们可以尽情地展示自己，重现课文中精彩的情节和难忘的对话。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964" y="834867"/>
            <a:ext cx="1902811" cy="1798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3" y="2339788"/>
            <a:ext cx="1995226" cy="19952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890" y="1843441"/>
            <a:ext cx="7366343" cy="374333"/>
          </a:xfrm>
          <a:prstGeom prst="rect">
            <a:avLst/>
          </a:prstGeom>
          <a:ln>
            <a:solidFill>
              <a:srgbClr val="0000FF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500" b="1" dirty="0">
                <a:cs typeface="+mn-ea"/>
                <a:sym typeface="+mn-lt"/>
              </a:rPr>
              <a:t>读教材，说说这次口语交际给我们提出了哪些要求？   </a:t>
            </a:r>
            <a:r>
              <a:rPr lang="zh-CN" altLang="en-US" sz="1500" dirty="0">
                <a:cs typeface="+mn-ea"/>
                <a:sym typeface="+mn-lt"/>
              </a:rPr>
              <a:t>                  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90" y="1128384"/>
            <a:ext cx="1657188" cy="300038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lnSpc>
                <a:spcPct val="20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 交际指导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12"/>
          <p:cNvSpPr/>
          <p:nvPr/>
        </p:nvSpPr>
        <p:spPr>
          <a:xfrm>
            <a:off x="2598348" y="2724150"/>
            <a:ext cx="5942530" cy="922560"/>
          </a:xfrm>
          <a:prstGeom prst="rect">
            <a:avLst/>
          </a:prstGeom>
          <a:noFill/>
          <a:ln w="9525">
            <a:solidFill>
              <a:srgbClr val="0000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567055" defTabSz="457200" eaLnBrk="1" hangingPunct="1">
              <a:lnSpc>
                <a:spcPct val="2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1500" dirty="0">
                <a:cs typeface="+mn-ea"/>
                <a:sym typeface="+mn-lt"/>
              </a:rPr>
              <a:t>这次口语交际要求我们开展一次</a:t>
            </a:r>
            <a:r>
              <a:rPr lang="zh-CN" altLang="en-US" sz="1500" dirty="0">
                <a:solidFill>
                  <a:srgbClr val="0000FF"/>
                </a:solidFill>
                <a:cs typeface="+mn-ea"/>
                <a:sym typeface="+mn-lt"/>
              </a:rPr>
              <a:t>课本剧</a:t>
            </a:r>
            <a:r>
              <a:rPr lang="zh-CN" altLang="en-US" sz="1500" dirty="0">
                <a:cs typeface="+mn-ea"/>
                <a:sym typeface="+mn-lt"/>
              </a:rPr>
              <a:t>表演活动。在表演的过程中，尽情地展示自己，重现课文中精彩的情节和难忘的对话。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对角圆角矩形 58"/>
          <p:cNvSpPr/>
          <p:nvPr/>
        </p:nvSpPr>
        <p:spPr>
          <a:xfrm>
            <a:off x="2322871" y="1166910"/>
            <a:ext cx="4612559" cy="616171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 </a:t>
            </a:r>
            <a:r>
              <a:rPr lang="zh-CN" altLang="en-US" sz="1500" b="1" dirty="0">
                <a:solidFill>
                  <a:schemeClr val="tx1"/>
                </a:solidFill>
                <a:cs typeface="+mn-ea"/>
                <a:sym typeface="+mn-lt"/>
              </a:rPr>
              <a:t>先想一想该怎样准备课本剧呢？</a:t>
            </a:r>
            <a:endParaRPr lang="zh-CN" altLang="en-US" sz="15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433" y="1948537"/>
            <a:ext cx="3974951" cy="2652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99"/>
          <p:cNvSpPr txBox="1"/>
          <p:nvPr/>
        </p:nvSpPr>
        <p:spPr>
          <a:xfrm>
            <a:off x="1968250" y="1061256"/>
            <a:ext cx="5207501" cy="548823"/>
          </a:xfrm>
          <a:prstGeom prst="bevel">
            <a:avLst>
              <a:gd name="adj" fmla="val 7457"/>
            </a:avLst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lnSpc>
                <a:spcPct val="20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本次口语交际中我们应该注意什么？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AutoShape 46"/>
          <p:cNvSpPr/>
          <p:nvPr/>
        </p:nvSpPr>
        <p:spPr>
          <a:xfrm>
            <a:off x="5960875" y="2043336"/>
            <a:ext cx="2567091" cy="1294925"/>
          </a:xfrm>
          <a:prstGeom prst="wedgeRoundRectCallout">
            <a:avLst>
              <a:gd name="adj1" fmla="val -73718"/>
              <a:gd name="adj2" fmla="val 53310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500" b="1" dirty="0">
                <a:cs typeface="+mn-ea"/>
                <a:sym typeface="+mn-lt"/>
              </a:rPr>
              <a:t>设计好表演角色的台词、动作、表情很重要。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7217" y="839827"/>
            <a:ext cx="714286" cy="221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01"/>
          <a:stretch>
            <a:fillRect/>
          </a:stretch>
        </p:blipFill>
        <p:spPr>
          <a:xfrm>
            <a:off x="2766733" y="3462954"/>
            <a:ext cx="3336215" cy="1137621"/>
          </a:xfrm>
          <a:prstGeom prst="rect">
            <a:avLst/>
          </a:prstGeom>
        </p:spPr>
      </p:pic>
      <p:sp>
        <p:nvSpPr>
          <p:cNvPr id="62" name="AutoShape 45"/>
          <p:cNvSpPr/>
          <p:nvPr/>
        </p:nvSpPr>
        <p:spPr>
          <a:xfrm>
            <a:off x="491254" y="2027181"/>
            <a:ext cx="2728587" cy="1200265"/>
          </a:xfrm>
          <a:prstGeom prst="wedgeRoundRectCallout">
            <a:avLst>
              <a:gd name="adj1" fmla="val 46745"/>
              <a:gd name="adj2" fmla="val 92181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500" b="1" dirty="0">
                <a:cs typeface="+mn-ea"/>
                <a:sym typeface="+mn-lt"/>
              </a:rPr>
              <a:t>从学过的课文中选择最感兴趣的故事来表演。</a:t>
            </a:r>
            <a:endParaRPr lang="zh-CN" altLang="en-US" sz="15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63645" y="1945965"/>
            <a:ext cx="4639643" cy="1454244"/>
          </a:xfrm>
          <a:prstGeom prst="rect">
            <a:avLst/>
          </a:prstGeom>
          <a:ln>
            <a:solidFill>
              <a:srgbClr val="0000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rgbClr val="8DEADE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我们的设计不能脱离课文主题。可以把课文中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叙述的语言</a:t>
            </a:r>
            <a:r>
              <a:rPr lang="zh-CN" altLang="en-US" sz="1500" dirty="0">
                <a:cs typeface="+mn-ea"/>
                <a:sym typeface="+mn-lt"/>
              </a:rPr>
              <a:t>改为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人物的对话</a:t>
            </a:r>
            <a:r>
              <a:rPr lang="zh-CN" altLang="en-US" sz="1500" dirty="0">
                <a:cs typeface="+mn-ea"/>
                <a:sym typeface="+mn-lt"/>
              </a:rPr>
              <a:t>，表演时可以加上一些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表情和动作</a:t>
            </a:r>
            <a:r>
              <a:rPr lang="zh-CN" altLang="en-US" sz="1500" dirty="0">
                <a:cs typeface="+mn-ea"/>
                <a:sym typeface="+mn-lt"/>
              </a:rPr>
              <a:t>，准备一些</a:t>
            </a:r>
            <a:r>
              <a:rPr lang="zh-CN" altLang="en-US" sz="1500" b="1" dirty="0">
                <a:solidFill>
                  <a:srgbClr val="0000FF"/>
                </a:solidFill>
                <a:cs typeface="+mn-ea"/>
                <a:sym typeface="+mn-lt"/>
              </a:rPr>
              <a:t>服装和道具</a:t>
            </a:r>
            <a:r>
              <a:rPr lang="zh-CN" altLang="en-US" sz="1500" dirty="0">
                <a:cs typeface="+mn-ea"/>
                <a:sym typeface="+mn-lt"/>
              </a:rPr>
              <a:t>。这样，让表演的舞台人物更加生动形象。</a:t>
            </a:r>
            <a:endParaRPr sz="1500" dirty="0">
              <a:cs typeface="+mn-ea"/>
              <a:sym typeface="+mn-lt"/>
            </a:endParaRPr>
          </a:p>
        </p:txBody>
      </p:sp>
      <p:pic>
        <p:nvPicPr>
          <p:cNvPr id="42" name="图片 41" descr="u=747912770,4139098913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1581" y="1898190"/>
            <a:ext cx="2480362" cy="1651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5526" y="1149942"/>
            <a:ext cx="5862638" cy="2659856"/>
            <a:chOff x="8526" y="1601"/>
            <a:chExt cx="5267" cy="4325"/>
          </a:xfrm>
        </p:grpSpPr>
        <p:sp>
          <p:nvSpPr>
            <p:cNvPr id="9" name="云形标注 8"/>
            <p:cNvSpPr/>
            <p:nvPr/>
          </p:nvSpPr>
          <p:spPr>
            <a:xfrm>
              <a:off x="8526" y="1601"/>
              <a:ext cx="5267" cy="4325"/>
            </a:xfrm>
            <a:prstGeom prst="cloudCallout">
              <a:avLst>
                <a:gd name="adj1" fmla="val 48979"/>
                <a:gd name="adj2" fmla="val 47212"/>
              </a:avLst>
            </a:prstGeom>
            <a:solidFill>
              <a:srgbClr val="26A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200000"/>
                </a:lnSpc>
              </a:pPr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9096" y="2620"/>
              <a:ext cx="4473" cy="17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20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cs typeface="+mn-ea"/>
                  <a:sym typeface="+mn-lt"/>
                </a:rPr>
                <a:t>改编人物台词的方法:添加、借用、改造。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cs typeface="+mn-ea"/>
                  <a:sym typeface="+mn-lt"/>
                </a:rPr>
                <a:t>排练时，可以制作或选用一些简单的道具，还可配上音乐。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949" y="2724150"/>
            <a:ext cx="1995226" cy="1995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461554" y="2198469"/>
            <a:ext cx="4892040" cy="1366914"/>
          </a:xfrm>
          <a:prstGeom prst="rect">
            <a:avLst/>
          </a:prstGeom>
          <a:noFill/>
          <a:ln>
            <a:solidFill>
              <a:srgbClr val="0000FF"/>
            </a:solidFill>
            <a:prstDash val="lgDashDot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42900" eaLnBrk="1" hangingPunct="1">
              <a:lnSpc>
                <a:spcPct val="200000"/>
              </a:lnSpc>
              <a:defRPr/>
            </a:pPr>
            <a:r>
              <a:rPr lang="zh-CN" altLang="en-US" sz="1500" dirty="0">
                <a:latin typeface="+mn-lt"/>
                <a:ea typeface="+mn-ea"/>
                <a:cs typeface="+mn-ea"/>
                <a:sym typeface="+mn-lt"/>
              </a:rPr>
              <a:t>大家可以先试演，在相互尊重的基础上确定表演角色，分好台词。排练时，还可以制作一些简单的道具，配上音乐，齐心协力把课本剧表演精彩。</a:t>
            </a:r>
            <a:endParaRPr lang="zh-CN" altLang="en-US" sz="15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3306192" y="1096351"/>
            <a:ext cx="1413726" cy="471332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试一试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235" y="1493354"/>
            <a:ext cx="4286290" cy="2903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ibtykm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2228</Words>
  <Application>WPS 演示</Application>
  <PresentationFormat>全屏显示(16:9)</PresentationFormat>
  <Paragraphs>130</Paragraphs>
  <Slides>29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FandolFang R</vt:lpstr>
      <vt:lpstr>江西拙楷</vt:lpstr>
      <vt:lpstr>包图小白体</vt:lpstr>
      <vt:lpstr>Wingdings 2</vt:lpstr>
      <vt:lpstr>Verdana</vt:lpstr>
      <vt:lpstr>微软雅黑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3</cp:revision>
  <dcterms:created xsi:type="dcterms:W3CDTF">2020-08-10T06:32:00Z</dcterms:created>
  <dcterms:modified xsi:type="dcterms:W3CDTF">2021-05-29T07:19:19Z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