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21"/>
  </p:notesMasterIdLst>
  <p:handoutMasterIdLst>
    <p:handoutMasterId r:id="rId22"/>
  </p:handoutMasterIdLst>
  <p:sldIdLst>
    <p:sldId id="653" r:id="rId3"/>
    <p:sldId id="323" r:id="rId4"/>
    <p:sldId id="627" r:id="rId5"/>
    <p:sldId id="628" r:id="rId6"/>
    <p:sldId id="619" r:id="rId7"/>
    <p:sldId id="632" r:id="rId8"/>
    <p:sldId id="640" r:id="rId9"/>
    <p:sldId id="633" r:id="rId10"/>
    <p:sldId id="654" r:id="rId11"/>
    <p:sldId id="635" r:id="rId12"/>
    <p:sldId id="622" r:id="rId13"/>
    <p:sldId id="637" r:id="rId14"/>
    <p:sldId id="599" r:id="rId15"/>
    <p:sldId id="624" r:id="rId16"/>
    <p:sldId id="625" r:id="rId17"/>
    <p:sldId id="638" r:id="rId18"/>
    <p:sldId id="639" r:id="rId19"/>
    <p:sldId id="641" r:id="rId2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黑体" panose="02010609060101010101" pitchFamily="49" charset="-122"/>
      <p:regular r:id="rId27"/>
    </p:embeddedFont>
    <p:embeddedFont>
      <p:font typeface="华文行楷" panose="02010800040101010101" pitchFamily="2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1">
          <p15:clr>
            <a:srgbClr val="A4A3A4"/>
          </p15:clr>
        </p15:guide>
        <p15:guide id="2" pos="5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60093"/>
    <a:srgbClr val="7030A0"/>
    <a:srgbClr val="FF6600"/>
    <a:srgbClr val="09CBE5"/>
    <a:srgbClr val="FF7C80"/>
    <a:srgbClr val="FF5050"/>
    <a:srgbClr val="FF0066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96" d="100"/>
          <a:sy n="96" d="100"/>
        </p:scale>
        <p:origin x="102" y="390"/>
      </p:cViewPr>
      <p:guideLst>
        <p:guide orient="horz" pos="2431"/>
        <p:guide pos="51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48" y="4768341"/>
            <a:ext cx="2057722" cy="273906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423" y="4768341"/>
            <a:ext cx="3086582" cy="2739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959" y="4768341"/>
            <a:ext cx="2057722" cy="273906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2306" y="3652697"/>
            <a:ext cx="9156544" cy="1491968"/>
            <a:chOff x="-15784" y="4869160"/>
            <a:chExt cx="12206818" cy="19888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22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6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15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91204" y="3353190"/>
            <a:ext cx="20497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5102597" y="1972894"/>
            <a:ext cx="3243580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en-US" altLang="zh-CN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67016" y="3195288"/>
            <a:ext cx="3873469" cy="1000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01265" y="195486"/>
            <a:ext cx="4801277" cy="4141594"/>
            <a:chOff x="103" y="397"/>
            <a:chExt cx="7562" cy="652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706"/>
            <a:stretch/>
          </p:blipFill>
          <p:spPr>
            <a:xfrm>
              <a:off x="103" y="397"/>
              <a:ext cx="7562" cy="624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4" y="5281"/>
              <a:ext cx="3008" cy="16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19175" y="1064260"/>
            <a:ext cx="771144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寻物启事”是题目，居中写。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正文空两格，写清楚丢失的物品，丢失的时间，丢失的地方。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右下角注明写启事人的班级、姓名。通知的日期写在下一行的右下角。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188595"/>
            <a:ext cx="1666875" cy="1223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25" y="3617595"/>
            <a:ext cx="2528570" cy="1582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33372" y="1158030"/>
            <a:ext cx="5936771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按照格式，照样子写一则寻物启事。</a:t>
            </a:r>
            <a:endParaRPr kumimoji="0" 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" y="1680660"/>
            <a:ext cx="1800225" cy="2580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25" y="3573780"/>
            <a:ext cx="2528570" cy="1582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4725" y="437515"/>
            <a:ext cx="7536180" cy="4410075"/>
          </a:xfrm>
          <a:prstGeom prst="round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322755" y="437677"/>
            <a:ext cx="6840760" cy="4030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寻物启事</a:t>
            </a:r>
            <a:b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  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今天上午，本人在学校食堂丢失黑色钱包一个，里面有现金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元、中国电信电话卡一张、贴有山水图案的饭卡一张。请拾到者与本人联系，定当感谢。</a:t>
            </a:r>
            <a:b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             三（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）班 王小明</a:t>
            </a:r>
            <a:b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          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2018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X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X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5254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9000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0957" y="54456"/>
            <a:ext cx="864208" cy="789552"/>
            <a:chOff x="3430910" y="1556792"/>
            <a:chExt cx="5688632" cy="5297684"/>
          </a:xfrm>
        </p:grpSpPr>
        <p:grpSp>
          <p:nvGrpSpPr>
            <p:cNvPr id="3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2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9"/>
            <p:cNvSpPr txBox="1"/>
            <p:nvPr/>
          </p:nvSpPr>
          <p:spPr>
            <a:xfrm>
              <a:off x="4927924" y="1835615"/>
              <a:ext cx="2395207" cy="102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838704" y="1265016"/>
            <a:ext cx="3357586" cy="3046095"/>
          </a:xfrm>
          <a:prstGeom prst="wedgeRectCallout">
            <a:avLst>
              <a:gd name="adj1" fmla="val -61684"/>
              <a:gd name="adj2" fmla="val 11790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286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笔画少的字，要把笔画写开一些，笔画较多的字，要把笔画写得短小些，缩小笔画间距。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2" name="图片 11" descr="IMG_25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3135" y="1203960"/>
            <a:ext cx="2909570" cy="3018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20" y="410012"/>
            <a:ext cx="220599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练习写一写。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57224" y="1500630"/>
            <a:ext cx="1071570" cy="1072364"/>
            <a:chOff x="1000100" y="2000246"/>
            <a:chExt cx="1071570" cy="1072364"/>
          </a:xfrm>
        </p:grpSpPr>
        <p:sp>
          <p:nvSpPr>
            <p:cNvPr id="5" name="矩形 4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5" idx="1"/>
              <a:endCxn id="5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910675" y="1558098"/>
            <a:ext cx="135732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42936" y="3072266"/>
            <a:ext cx="1071570" cy="1072364"/>
            <a:chOff x="1000100" y="2000246"/>
            <a:chExt cx="1071570" cy="1072364"/>
          </a:xfrm>
        </p:grpSpPr>
        <p:sp>
          <p:nvSpPr>
            <p:cNvPr id="13" name="矩形 12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910422" y="3143704"/>
            <a:ext cx="135732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6010" y="1500630"/>
            <a:ext cx="1071570" cy="1072364"/>
            <a:chOff x="1000100" y="2000246"/>
            <a:chExt cx="1071570" cy="1072364"/>
          </a:xfrm>
        </p:grpSpPr>
        <p:sp>
          <p:nvSpPr>
            <p:cNvPr id="18" name="矩形 1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29084" y="1500630"/>
            <a:ext cx="1071570" cy="1072364"/>
            <a:chOff x="1000100" y="2000246"/>
            <a:chExt cx="1071570" cy="1072364"/>
          </a:xfrm>
        </p:grpSpPr>
        <p:sp>
          <p:nvSpPr>
            <p:cNvPr id="22" name="矩形 21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0"/>
              <a:endCxn id="22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557844" y="1500630"/>
            <a:ext cx="1071570" cy="1072364"/>
            <a:chOff x="1000100" y="2000246"/>
            <a:chExt cx="1071570" cy="1072364"/>
          </a:xfrm>
        </p:grpSpPr>
        <p:sp>
          <p:nvSpPr>
            <p:cNvPr id="26" name="矩形 25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0"/>
              <a:endCxn id="26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486010" y="3072266"/>
            <a:ext cx="1071570" cy="1072364"/>
            <a:chOff x="1000100" y="2000246"/>
            <a:chExt cx="1071570" cy="1072364"/>
          </a:xfrm>
        </p:grpSpPr>
        <p:sp>
          <p:nvSpPr>
            <p:cNvPr id="30" name="矩形 29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1"/>
              <a:endCxn id="30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0"/>
              <a:endCxn id="30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129084" y="3072266"/>
            <a:ext cx="1071570" cy="1072364"/>
            <a:chOff x="1000100" y="2000246"/>
            <a:chExt cx="1071570" cy="1072364"/>
          </a:xfrm>
        </p:grpSpPr>
        <p:sp>
          <p:nvSpPr>
            <p:cNvPr id="34" name="矩形 33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1"/>
              <a:endCxn id="34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34" idx="0"/>
              <a:endCxn id="34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557844" y="3072266"/>
            <a:ext cx="1071570" cy="1072364"/>
            <a:chOff x="1000100" y="2000246"/>
            <a:chExt cx="1071570" cy="1072364"/>
          </a:xfrm>
        </p:grpSpPr>
        <p:sp>
          <p:nvSpPr>
            <p:cNvPr id="38" name="矩形 3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475" y="3720465"/>
            <a:ext cx="2293620" cy="1435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835785" y="1276350"/>
            <a:ext cx="5328920" cy="266446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9"/>
          <p:cNvSpPr txBox="1"/>
          <p:nvPr/>
        </p:nvSpPr>
        <p:spPr>
          <a:xfrm>
            <a:off x="953127" y="305254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9000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54456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02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030760" y="1418430"/>
            <a:ext cx="52920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兵来将挡，水来土掩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不入虎穴，焉得虎子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眼见为实，耳听为虚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近朱者赤，近墨者黑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79550" y="412406"/>
            <a:ext cx="6984776" cy="4030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兵来将挡，水来土掩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比喻不管对方使用什么手段，总有相应的对付方法。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不入虎穴，焉得虎子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不进老虎洞；怎么能捉到小老虎。原指不亲历危险的境地；就不能获得成功。现也比喻不经过艰苦实践就不能认识事物或取得重大的成就。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58685" y="4029075"/>
            <a:ext cx="1898015" cy="1113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148715" y="944378"/>
            <a:ext cx="690943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眼见为实，耳听为虚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亲眼看见的比听说的要真实可靠。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 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近朱者赤，近墨者黑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靠着朱砂的变红，靠着墨的变黑。比喻接近好人可以使人变好，接近坏人可以使人变坏。指客观环境对人有很大影响。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230" y="3772535"/>
            <a:ext cx="1685925" cy="127635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85957" y="1543580"/>
            <a:ext cx="8208912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兵来将挡             近墨者黑</a:t>
            </a: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不入虎穴             耳听为虚</a:t>
            </a: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眼见为实             焉得虎子</a:t>
            </a: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近朱者赤             水来土掩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925981" y="2085542"/>
            <a:ext cx="3240360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034184" y="2482030"/>
            <a:ext cx="3024336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33802" y="2626046"/>
            <a:ext cx="302433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060348" y="1977592"/>
            <a:ext cx="3024336" cy="16561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81299" y="417928"/>
            <a:ext cx="171259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52400" algn="l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连一连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230" y="3772535"/>
            <a:ext cx="1685925" cy="127635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94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94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465"/>
            <a:ext cx="1700910" cy="2732486"/>
          </a:xfrm>
          <a:prstGeom prst="rect">
            <a:avLst/>
          </a:prstGeom>
          <a:noFill/>
        </p:spPr>
      </p:pic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522"/>
            <a:ext cx="1821906" cy="3375428"/>
          </a:xfrm>
          <a:prstGeom prst="rect">
            <a:avLst/>
          </a:prstGeom>
          <a:noFill/>
        </p:spPr>
      </p:pic>
      <p:sp>
        <p:nvSpPr>
          <p:cNvPr id="23" name="矩形标注 22"/>
          <p:cNvSpPr/>
          <p:nvPr/>
        </p:nvSpPr>
        <p:spPr>
          <a:xfrm>
            <a:off x="1356870" y="964845"/>
            <a:ext cx="5644022" cy="1180010"/>
          </a:xfrm>
          <a:prstGeom prst="wedgeRectCallout">
            <a:avLst>
              <a:gd name="adj1" fmla="val -53070"/>
              <a:gd name="adj2" fmla="val 8058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“窃窃私语”是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私下里小声交谈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的意思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2786050" y="2500762"/>
            <a:ext cx="3704036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草丛中的虫子，像在窃窃私语，用的是我听不明白的语言。</a:t>
            </a:r>
          </a:p>
        </p:txBody>
      </p:sp>
      <p:sp>
        <p:nvSpPr>
          <p:cNvPr id="30" name="矩形标注 29"/>
          <p:cNvSpPr/>
          <p:nvPr/>
        </p:nvSpPr>
        <p:spPr>
          <a:xfrm>
            <a:off x="2786050" y="3786646"/>
            <a:ext cx="3704036" cy="1125149"/>
          </a:xfrm>
          <a:prstGeom prst="wedgeRectCallout">
            <a:avLst>
              <a:gd name="adj1" fmla="val 80573"/>
              <a:gd name="adj2" fmla="val -1201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我积累了‘窃窃私语’这个词，觉得用在这里很合适。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929586" y="2072135"/>
            <a:ext cx="1214414" cy="3071815"/>
          </a:xfrm>
          <a:prstGeom prst="rect">
            <a:avLst/>
          </a:prstGeom>
          <a:noFill/>
        </p:spPr>
      </p:pic>
      <p:sp>
        <p:nvSpPr>
          <p:cNvPr id="5" name="矩形标注 4"/>
          <p:cNvSpPr/>
          <p:nvPr/>
        </p:nvSpPr>
        <p:spPr>
          <a:xfrm>
            <a:off x="2042592" y="810358"/>
            <a:ext cx="4176463" cy="1872208"/>
          </a:xfrm>
          <a:prstGeom prst="wedgeRectCallout">
            <a:avLst>
              <a:gd name="adj1" fmla="val 88698"/>
              <a:gd name="adj2" fmla="val 6358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黑夜降临了，我们看见夜空中群星闪烁，就像千千万万支极小的蜡烛在发光。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971600" y="3097846"/>
            <a:ext cx="5105157" cy="1716598"/>
          </a:xfrm>
          <a:prstGeom prst="wedgeRectCallout">
            <a:avLst>
              <a:gd name="adj1" fmla="val 85776"/>
              <a:gd name="adj2" fmla="val -4998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清晨到来了，我们看见太阳从远远的天边升起，就像一个刚刚点燃的火球。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240811" y="884777"/>
            <a:ext cx="5786478" cy="2215718"/>
          </a:xfrm>
          <a:prstGeom prst="wedgeRectCallout">
            <a:avLst>
              <a:gd name="adj1" fmla="val -49526"/>
              <a:gd name="adj2" fmla="val 3246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在习作中，我们要有意识地用上平时积累的语言，这样我们的文章才会生动形象。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" y="2113730"/>
            <a:ext cx="1800225" cy="258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949"/>
            <a:ext cx="19043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94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899160" y="905325"/>
            <a:ext cx="753427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你可知道，大海深处是怎样的吗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这是海底世界的开头。请你也用这样的开头说一段话。</a:t>
            </a:r>
          </a:p>
        </p:txBody>
      </p:sp>
      <p:pic>
        <p:nvPicPr>
          <p:cNvPr id="30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395691"/>
            <a:ext cx="1214414" cy="2905919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775335" y="1993080"/>
            <a:ext cx="7960360" cy="499110"/>
            <a:chOff x="1221" y="3138"/>
            <a:chExt cx="12536" cy="786"/>
          </a:xfrm>
        </p:grpSpPr>
        <p:sp>
          <p:nvSpPr>
            <p:cNvPr id="22" name="TextBox 21"/>
            <p:cNvSpPr txBox="1"/>
            <p:nvPr/>
          </p:nvSpPr>
          <p:spPr>
            <a:xfrm>
              <a:off x="1221" y="3138"/>
              <a:ext cx="12536" cy="78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你可知道，那座山上石头有多么奇妙吗？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" name="流程图: 决策 4"/>
            <p:cNvSpPr/>
            <p:nvPr/>
          </p:nvSpPr>
          <p:spPr>
            <a:xfrm>
              <a:off x="1501" y="3361"/>
              <a:ext cx="681" cy="340"/>
            </a:xfrm>
            <a:prstGeom prst="flowChartDecision">
              <a:avLst/>
            </a:prstGeom>
            <a:grpFill/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760" y="2680150"/>
            <a:ext cx="2981960" cy="499110"/>
            <a:chOff x="1176" y="4220"/>
            <a:chExt cx="4696" cy="786"/>
          </a:xfrm>
        </p:grpSpPr>
        <p:sp>
          <p:nvSpPr>
            <p:cNvPr id="16" name="TextBox 15"/>
            <p:cNvSpPr txBox="1"/>
            <p:nvPr/>
          </p:nvSpPr>
          <p:spPr>
            <a:xfrm>
              <a:off x="1176" y="4220"/>
              <a:ext cx="4696" cy="78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你可知道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" name="流程图: 决策 7"/>
            <p:cNvSpPr/>
            <p:nvPr/>
          </p:nvSpPr>
          <p:spPr>
            <a:xfrm>
              <a:off x="1501" y="4443"/>
              <a:ext cx="681" cy="340"/>
            </a:xfrm>
            <a:prstGeom prst="flowChartDecision">
              <a:avLst/>
            </a:prstGeom>
            <a:grpFill/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标注 30"/>
          <p:cNvSpPr/>
          <p:nvPr/>
        </p:nvSpPr>
        <p:spPr>
          <a:xfrm>
            <a:off x="1187450" y="3148145"/>
            <a:ext cx="5516880" cy="1477645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找来《海底世界》 相关片段读一读。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说一说，要求我们写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这两组句子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有什么共同点。</a:t>
            </a:r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小组讨论，代表发言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flipH="1">
            <a:off x="1113155" y="788168"/>
            <a:ext cx="691705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你可知道，那座山上石头有多么奇妙吗？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石头千姿百态，妙趣横生，如同一幅幅美丽的图画，如果不是亲眼看到，真让人难以相信。有的像宠物狗，睁着水灵灵的眼睛，吐着长长的舌头，好像在欢迎着我们的到来；有的像青蛙，沉浸在清凉的溪水中，享受着日光浴；有</a:t>
            </a:r>
            <a:r>
              <a:rPr lang="zh-CN" sz="24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一个娃娃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，像</a:t>
            </a:r>
            <a:r>
              <a:rPr lang="zh-CN" sz="24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体形巨大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；有些石头小如橡皮，而有些石头却大如房屋。一块块，一条条，在阳光的照射下，显出迷人的颜色</a:t>
            </a:r>
            <a:r>
              <a:rPr kumimoji="0" lang="zh-CN" altLang="zh-CN" sz="240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67995" y="236035"/>
            <a:ext cx="1094740" cy="3917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825" y="3783330"/>
            <a:ext cx="1593850" cy="1220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070655" y="885031"/>
            <a:ext cx="6804248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你可知道，森林有多么美丽吗？</a:t>
            </a:r>
            <a:r>
              <a:rPr kumimoji="0" 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晨，太阳露出了半个笑脸，雾气刚刚散去，鸟儿就迫不及待地在树枝上叽叽喳喳地唱起了歌谣。中午，太阳挂在天空正中，像一个火球，小鹿在溪边一边喝水，一边照他的影子。晚上，太阳困了，悄悄地回到了山背后，倦鸟归巢，夜间行动的小动物们开起了音乐会</a:t>
            </a:r>
            <a:r>
              <a:rPr kumimoji="0" lang="en-US" altLang="zh-C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67995" y="236035"/>
            <a:ext cx="1094740" cy="3917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419"/>
          <a:stretch>
            <a:fillRect/>
          </a:stretch>
        </p:blipFill>
        <p:spPr>
          <a:xfrm>
            <a:off x="5474970" y="3356610"/>
            <a:ext cx="2557780" cy="1464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27940"/>
            <a:ext cx="1666875" cy="1223010"/>
          </a:xfrm>
          <a:prstGeom prst="rect">
            <a:avLst/>
          </a:prstGeom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13597" y="823340"/>
            <a:ext cx="6516216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学写寻物启事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读一读这则寻物启事。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看一看，寻物启事的格式是怎样的？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12734"/>
          <a:stretch>
            <a:fillRect/>
          </a:stretch>
        </p:blipFill>
        <p:spPr>
          <a:xfrm>
            <a:off x="5610225" y="2728595"/>
            <a:ext cx="2526030" cy="171069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115695" y="267970"/>
            <a:ext cx="6985000" cy="446468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250315" y="533400"/>
            <a:ext cx="66427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寻物启事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昨天下午放学，我把一件蓝色外套落在了操场上。如有拾到者，请与我联系，                                     非常感谢！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三年级（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  李晓宁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Microsoft Office PowerPoint</Application>
  <PresentationFormat>全屏显示(16:9)</PresentationFormat>
  <Paragraphs>56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华文行楷</vt:lpstr>
      <vt:lpstr>黑体</vt:lpstr>
      <vt:lpstr>宋体</vt:lpstr>
      <vt:lpstr>Arial</vt:lpstr>
      <vt:lpstr>Times New Roman</vt:lpstr>
      <vt:lpstr>Calibri</vt:lpstr>
      <vt:lpstr>楷体</vt:lpstr>
      <vt:lpstr>微软雅黑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</cp:revision>
  <dcterms:created xsi:type="dcterms:W3CDTF">2017-03-17T02:28:00Z</dcterms:created>
  <dcterms:modified xsi:type="dcterms:W3CDTF">2018-12-11T02:39:03Z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