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3"/>
  </p:notesMasterIdLst>
  <p:handoutMasterIdLst>
    <p:handoutMasterId r:id="rId114"/>
  </p:handoutMasterIdLst>
  <p:sldIdLst>
    <p:sldId id="262" r:id="rId2"/>
    <p:sldId id="260" r:id="rId3"/>
    <p:sldId id="265" r:id="rId4"/>
    <p:sldId id="267" r:id="rId5"/>
    <p:sldId id="268" r:id="rId6"/>
    <p:sldId id="636" r:id="rId7"/>
    <p:sldId id="270" r:id="rId8"/>
    <p:sldId id="635" r:id="rId9"/>
    <p:sldId id="272" r:id="rId10"/>
    <p:sldId id="507" r:id="rId11"/>
    <p:sldId id="278" r:id="rId12"/>
    <p:sldId id="279" r:id="rId13"/>
    <p:sldId id="280" r:id="rId14"/>
    <p:sldId id="281" r:id="rId15"/>
    <p:sldId id="509" r:id="rId16"/>
    <p:sldId id="637" r:id="rId17"/>
    <p:sldId id="638" r:id="rId18"/>
    <p:sldId id="510" r:id="rId19"/>
    <p:sldId id="643" r:id="rId20"/>
    <p:sldId id="639" r:id="rId21"/>
    <p:sldId id="640" r:id="rId22"/>
    <p:sldId id="642" r:id="rId23"/>
    <p:sldId id="644" r:id="rId24"/>
    <p:sldId id="646" r:id="rId25"/>
    <p:sldId id="647" r:id="rId26"/>
    <p:sldId id="518" r:id="rId27"/>
    <p:sldId id="289" r:id="rId28"/>
    <p:sldId id="519" r:id="rId29"/>
    <p:sldId id="291" r:id="rId30"/>
    <p:sldId id="648" r:id="rId31"/>
    <p:sldId id="649" r:id="rId32"/>
    <p:sldId id="650" r:id="rId33"/>
    <p:sldId id="651" r:id="rId34"/>
    <p:sldId id="665" r:id="rId35"/>
    <p:sldId id="666" r:id="rId36"/>
    <p:sldId id="653" r:id="rId37"/>
    <p:sldId id="654" r:id="rId38"/>
    <p:sldId id="655" r:id="rId39"/>
    <p:sldId id="667" r:id="rId40"/>
    <p:sldId id="656" r:id="rId41"/>
    <p:sldId id="668" r:id="rId42"/>
    <p:sldId id="657" r:id="rId43"/>
    <p:sldId id="658" r:id="rId44"/>
    <p:sldId id="669" r:id="rId45"/>
    <p:sldId id="659" r:id="rId46"/>
    <p:sldId id="670" r:id="rId47"/>
    <p:sldId id="660" r:id="rId48"/>
    <p:sldId id="661" r:id="rId49"/>
    <p:sldId id="671" r:id="rId50"/>
    <p:sldId id="672" r:id="rId51"/>
    <p:sldId id="663" r:id="rId52"/>
    <p:sldId id="664" r:id="rId53"/>
    <p:sldId id="673" r:id="rId54"/>
    <p:sldId id="674" r:id="rId55"/>
    <p:sldId id="675" r:id="rId56"/>
    <p:sldId id="676" r:id="rId57"/>
    <p:sldId id="677" r:id="rId58"/>
    <p:sldId id="678" r:id="rId59"/>
    <p:sldId id="522" r:id="rId60"/>
    <p:sldId id="524" r:id="rId61"/>
    <p:sldId id="527" r:id="rId62"/>
    <p:sldId id="679" r:id="rId63"/>
    <p:sldId id="688" r:id="rId64"/>
    <p:sldId id="680" r:id="rId65"/>
    <p:sldId id="681" r:id="rId66"/>
    <p:sldId id="682" r:id="rId67"/>
    <p:sldId id="683" r:id="rId68"/>
    <p:sldId id="684" r:id="rId69"/>
    <p:sldId id="689" r:id="rId70"/>
    <p:sldId id="685" r:id="rId71"/>
    <p:sldId id="691" r:id="rId72"/>
    <p:sldId id="690" r:id="rId73"/>
    <p:sldId id="686" r:id="rId74"/>
    <p:sldId id="687" r:id="rId75"/>
    <p:sldId id="628" r:id="rId76"/>
    <p:sldId id="382" r:id="rId77"/>
    <p:sldId id="692" r:id="rId78"/>
    <p:sldId id="693" r:id="rId79"/>
    <p:sldId id="694" r:id="rId80"/>
    <p:sldId id="695" r:id="rId81"/>
    <p:sldId id="696" r:id="rId82"/>
    <p:sldId id="697" r:id="rId83"/>
    <p:sldId id="698" r:id="rId84"/>
    <p:sldId id="699" r:id="rId85"/>
    <p:sldId id="700" r:id="rId86"/>
    <p:sldId id="701" r:id="rId87"/>
    <p:sldId id="702" r:id="rId88"/>
    <p:sldId id="721" r:id="rId89"/>
    <p:sldId id="720" r:id="rId90"/>
    <p:sldId id="722" r:id="rId91"/>
    <p:sldId id="723" r:id="rId92"/>
    <p:sldId id="724" r:id="rId93"/>
    <p:sldId id="725" r:id="rId94"/>
    <p:sldId id="726" r:id="rId95"/>
    <p:sldId id="727" r:id="rId96"/>
    <p:sldId id="703" r:id="rId97"/>
    <p:sldId id="392" r:id="rId98"/>
    <p:sldId id="633" r:id="rId99"/>
    <p:sldId id="631" r:id="rId100"/>
    <p:sldId id="629" r:id="rId101"/>
    <p:sldId id="630" r:id="rId102"/>
    <p:sldId id="395" r:id="rId103"/>
    <p:sldId id="396" r:id="rId104"/>
    <p:sldId id="730" r:id="rId105"/>
    <p:sldId id="731" r:id="rId106"/>
    <p:sldId id="728" r:id="rId107"/>
    <p:sldId id="729" r:id="rId108"/>
    <p:sldId id="732" r:id="rId109"/>
    <p:sldId id="733" r:id="rId110"/>
    <p:sldId id="397" r:id="rId111"/>
    <p:sldId id="398" r:id="rId112"/>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265" autoAdjust="0"/>
    <p:restoredTop sz="94660" autoAdjust="0"/>
  </p:normalViewPr>
  <p:slideViewPr>
    <p:cSldViewPr>
      <p:cViewPr varScale="1">
        <p:scale>
          <a:sx n="30" d="100"/>
          <a:sy n="30" d="100"/>
        </p:scale>
        <p:origin x="-84" y="-654"/>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notesMaster" Target="notesMasters/notesMaster1.xml"/><Relationship Id="rId11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3875913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105</a:t>
            </a:fld>
            <a:endParaRPr lang="zh-CN" altLang="en-US"/>
          </a:p>
        </p:txBody>
      </p:sp>
    </p:spTree>
    <p:extLst>
      <p:ext uri="{BB962C8B-B14F-4D97-AF65-F5344CB8AC3E}">
        <p14:creationId xmlns:p14="http://schemas.microsoft.com/office/powerpoint/2010/main" xmlns="" val="3680100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107</a:t>
            </a:fld>
            <a:endParaRPr lang="zh-CN" altLang="en-US"/>
          </a:p>
        </p:txBody>
      </p:sp>
    </p:spTree>
    <p:extLst>
      <p:ext uri="{BB962C8B-B14F-4D97-AF65-F5344CB8AC3E}">
        <p14:creationId xmlns:p14="http://schemas.microsoft.com/office/powerpoint/2010/main" xmlns="" val="2924366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109</a:t>
            </a:fld>
            <a:endParaRPr lang="zh-CN" altLang="en-US"/>
          </a:p>
        </p:txBody>
      </p:sp>
    </p:spTree>
    <p:extLst>
      <p:ext uri="{BB962C8B-B14F-4D97-AF65-F5344CB8AC3E}">
        <p14:creationId xmlns:p14="http://schemas.microsoft.com/office/powerpoint/2010/main" xmlns="" val="2870818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111</a:t>
            </a:fld>
            <a:endParaRPr lang="zh-CN" altLang="en-US"/>
          </a:p>
        </p:txBody>
      </p:sp>
    </p:spTree>
    <p:extLst>
      <p:ext uri="{BB962C8B-B14F-4D97-AF65-F5344CB8AC3E}">
        <p14:creationId xmlns:p14="http://schemas.microsoft.com/office/powerpoint/2010/main" xmlns="" val="253234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slide" Target="slide97.xml"/><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[2015·</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阅读下面一段文字，以“志愿服务”开头，概括志愿服务的作用。要求：①要点全面；②不超过</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志愿服务是一项以自愿且不图物质报酬为参与前提的社会事业，重在出力而不是出钱，致力于弥补政府服务和市场服务的不足。这项事业有上百年的历史，在世界各地广泛开展，是推动社会文明发展的一个重要方面。人的内心都有向真、向善、向美的一面，都期望实现个人的美好价值，志愿服务是把这种期望变为现实的一种途径。志愿者在从事服务的过程中，会获得精神上的满足。</a:t>
            </a:r>
          </a:p>
        </p:txBody>
      </p:sp>
    </p:spTree>
    <p:extLst>
      <p:ext uri="{BB962C8B-B14F-4D97-AF65-F5344CB8AC3E}">
        <p14:creationId xmlns:p14="http://schemas.microsoft.com/office/powerpoint/2010/main" xmlns="" val="26912723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以“昆曲”开头，概括下面文字的主要信息，不超过</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昆曲又称昆腔、昆山腔、昆剧，是元末明初南戏发展到昆山一带，与当地的音乐、歌舞、语言结合而生成的一个新的声腔剧种。经过长期的舞台实践，昆曲在表演艺术上达到了很高的成就，歌、舞、介、白等表演手段相互配合。随着表演艺术的全面发展，昆曲角色分工越来越细，主要角色包括老生、小生、旦、净、丑等，各角色在表演中形成一定的程式和技巧。昆曲音乐曲调旋律优美典雅，赠板的广泛应用，字分头、腹、尾的吐字方式，以及流丽悠远的艺术风格使昆曲音乐获得了“婉丽妩媚，一唱三叹”的艺术效果。</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275750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2913552"/>
            <a:ext cx="19800000" cy="81400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2916734"/>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昆曲源自南戏，表演手段高度综合，角色分工细，各角色表演有一定的程式和技巧，音乐曲调优美典雅。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语段压缩。正常的做法是先按照标点符号将语段分成几大部分；然后筛选文中能体现其内涵特点的主要信息，分析句子间的关系；最后筛选概括。语言要简练。语段第一句谈昆曲的起源，第二句谈其表演手段，第三句谈角色分工和表演程式及技巧，第四句谈的是音乐曲调的特点。这是文段的主要信息，其他不过是补充，由此可确定答题要点。</a:t>
            </a:r>
          </a:p>
        </p:txBody>
      </p:sp>
    </p:spTree>
    <p:extLst>
      <p:ext uri="{BB962C8B-B14F-4D97-AF65-F5344CB8AC3E}">
        <p14:creationId xmlns:p14="http://schemas.microsoft.com/office/powerpoint/2010/main" xmlns="" val="29717126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阅读下面一段文字，概括其主要内容，不超过</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气象条件及其变化不仅影响人的生理健康，对心理情绪的影响也非常明显。有利的气象条件使人情绪高涨、心情舒畅；不利的气象条件使人情绪低落、懒惰无力，甚至导致心理及精神病态和行为异常。研究表明，高温、高压、阴雨以及一些异常天气事件，都不利于人的心理健康。世界卫生组织的一份资料表明，</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世纪的厄尔尼诺现象使全球约</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万人患上抑郁症，精神病发病率上升</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。究其原因，是该现象引起的全球范围的气候异常和天气灾难超过部分人的心理承受能力，导致其出现坐卧不安、思维迟钝等精神异常状况。</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44490" y="3034811"/>
            <a:ext cx="19800000" cy="8033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3200" y="3034811"/>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异常天气会对人的精神状况产生不利影响。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本题考查压缩语段的能力。解答此类题时，首先要给语段划分层次，概括各个层次的大意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概括时要抓住主要对象、对象特点、对象的行为及其影响等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；然后根据字数限制对大意进行归纳整合。 </a:t>
            </a:r>
          </a:p>
        </p:txBody>
      </p:sp>
    </p:spTree>
    <p:extLst>
      <p:ext uri="{BB962C8B-B14F-4D97-AF65-F5344CB8AC3E}">
        <p14:creationId xmlns:p14="http://schemas.microsoft.com/office/powerpoint/2010/main" xmlns="" val="288443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概括下面语段的主要信息，不超过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含标点符号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某市一项教育调查显示，超过</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的学生有过在家做家务赚取“劳务费”的经历。一位四年级女生自己写了一张做家务的价目表，一个月能挣</a:t>
            </a:r>
            <a:r>
              <a:rPr lang="en-US" altLang="zh-CN" sz="4000" dirty="0">
                <a:solidFill>
                  <a:schemeClr val="tx1">
                    <a:lumMod val="50000"/>
                    <a:lumOff val="50000"/>
                  </a:schemeClr>
                </a:solidFill>
                <a:latin typeface="微软雅黑" pitchFamily="34" charset="-122"/>
                <a:ea typeface="微软雅黑" pitchFamily="34" charset="-122"/>
              </a:rPr>
              <a:t>300</a:t>
            </a:r>
            <a:r>
              <a:rPr lang="zh-CN" altLang="en-US" sz="4000" dirty="0">
                <a:solidFill>
                  <a:schemeClr val="tx1">
                    <a:lumMod val="50000"/>
                    <a:lumOff val="50000"/>
                  </a:schemeClr>
                </a:solidFill>
                <a:latin typeface="微软雅黑" pitchFamily="34" charset="-122"/>
                <a:ea typeface="微软雅黑" pitchFamily="34" charset="-122"/>
              </a:rPr>
              <a:t>多元。据了解，通过做家务获取报酬，培养独立生活能力，让孩子懂得赚钱的艰辛，是很多家长的初衷。家长认为，通过这种形式，孩子可以及早成长起来，在赚钱中培养经济意识和社会角色意识。心理教育专家表示，家长在这个问题上不可草率。孩子做家务，家长给予适当“劳务费”并不为过，但不值得倡导。另外，让孩子做家务主要是传递劳动观念，而不是教孩子赚钱，家长要把握好尺度，让孩子树立正确的金钱观与价值观。</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152129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针对家长让孩子进行有偿家务劳动的现象，专家表示不宜倡导。</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以采用“分层合并法”。语段一共七句话：第一句是说很多学生有过有偿家务劳动的经历，第二句是举例论证，第三、四句是家长的初衷，最后三句是心理教育专家的看法。综合这几句的内容即可概括出答案。</a:t>
            </a:r>
          </a:p>
        </p:txBody>
      </p:sp>
    </p:spTree>
    <p:extLst>
      <p:ext uri="{BB962C8B-B14F-4D97-AF65-F5344CB8AC3E}">
        <p14:creationId xmlns:p14="http://schemas.microsoft.com/office/powerpoint/2010/main" xmlns="" val="2710738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阅读下面的文字，请概括安徽茶叶发展的三大优势。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每条不超过</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安徽茶叶具有先天和后天的发展优势：长江南北的山区和丘陵地带属亚热带季风气候，土壤肥沃，植被丰富，雨量充沛。特别是以黄山为中心的皖浙赣产区是我国两大“绿茶金三角”之一。山区云雾多，昼夜温差大，有利于茶树有效成分的积累，因而茶叶品质优异。全国十大名茶出于此产区的有黄山毛峰、祁门红茶、六安瓜片</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种。此产区另有霍山黄芽、太平猴魁等</a:t>
            </a:r>
            <a:r>
              <a:rPr lang="en-US" altLang="zh-CN" sz="4000" dirty="0">
                <a:solidFill>
                  <a:schemeClr val="tx1">
                    <a:lumMod val="50000"/>
                    <a:lumOff val="50000"/>
                  </a:schemeClr>
                </a:solidFill>
                <a:latin typeface="微软雅黑" pitchFamily="34" charset="-122"/>
                <a:ea typeface="微软雅黑" pitchFamily="34" charset="-122"/>
              </a:rPr>
              <a:t>89</a:t>
            </a:r>
            <a:r>
              <a:rPr lang="zh-CN" altLang="en-US" sz="4000" dirty="0">
                <a:solidFill>
                  <a:schemeClr val="tx1">
                    <a:lumMod val="50000"/>
                    <a:lumOff val="50000"/>
                  </a:schemeClr>
                </a:solidFill>
                <a:latin typeface="微软雅黑" pitchFamily="34" charset="-122"/>
                <a:ea typeface="微软雅黑" pitchFamily="34" charset="-122"/>
              </a:rPr>
              <a:t>种名优茶被列入中国名茶榜。此产区拥有全国最早科研所之一的省农科院祁门茶叶研究所，全国最早茶学专业的安徽农业大学茶学专业，全国两所中等茶业专科学校之一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的屯溪茶业学校，并建有农业部茶叶生物化学与生物技术重点实验室。</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193015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示例：①自然条件优越；②名茶种类众多；③科研力量雄厚。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每点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首先要对这段话进行分层：前三句是一层，说的是自然条件；第四、五句是一层，说的是茶叶的种类；第六句是一层，说的是科研力量。然后在不超过字数的情况下进行整合。</a:t>
            </a:r>
          </a:p>
        </p:txBody>
      </p:sp>
    </p:spTree>
    <p:extLst>
      <p:ext uri="{BB962C8B-B14F-4D97-AF65-F5344CB8AC3E}">
        <p14:creationId xmlns:p14="http://schemas.microsoft.com/office/powerpoint/2010/main" xmlns="" val="17190314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筛选整合下面文字中的主要信息，给“解剖学”下定义，不超过</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解剖学是关于解剖的一门学问。解剖即剖开生物体的躯体，以研究各器官的组织构造。解剖学系统研究人体器官的形态结构、生理功能及其生长规律。只有掌握了人体的正常结构，才能正确判断人体的异常，正确认识人体的生理功能和疾病的发展过程，对疾病做出正确的诊断和治疗。</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031867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解剖学是一门系统研究人体器官的形态结构、生理功能及其生长规律，用以对疾病做出正确的诊断和治疗的学问。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压缩语段的能力。这是一道传统的“下定义”题型。“下定义”需要牢记公式“被定义概念＝被定义概念的本质特点＋邻近大概念”。解答下定义题可分三个步骤。第一步：提取“邻近大概念”。这一步相对简单，一般寻找到语段中的相关语句，即可轻松得出。从语段的第一句即可得出“解剖学”的邻近大概念是“学问”。第二步：寻找被定义概念的本质特点。这一步略有难度，需要筛选关键信息。“研究人体器官的形态结构、生理功能及其生长规律”“对疾病做出正确的诊断和治疗”是解剖学区别于其他学问的本质特征。第三步：整合成单句。按照公式，用一个单句的形式叙述出来即可，注意陈述语序。</a:t>
            </a:r>
          </a:p>
        </p:txBody>
      </p:sp>
    </p:spTree>
    <p:extLst>
      <p:ext uri="{BB962C8B-B14F-4D97-AF65-F5344CB8AC3E}">
        <p14:creationId xmlns:p14="http://schemas.microsoft.com/office/powerpoint/2010/main" xmlns="" val="13631205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阅读下面一段文字，以“志愿服务”开头，概括志愿服务的作用。要求：①要点全面；②不超过</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原题见本专题“真题体验”第</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ext uri="{D42A27DB-BD31-4B8C-83A1-F6EECF244321}">
                <p14:modId xmlns:p14="http://schemas.microsoft.com/office/powerpoint/2010/main" xmlns="" val="2865055917"/>
              </p:ext>
            </p:extLst>
          </p:nvPr>
        </p:nvGraphicFramePr>
        <p:xfrm>
          <a:off x="2013223" y="5522895"/>
          <a:ext cx="19941179" cy="6419088"/>
        </p:xfrm>
        <a:graphic>
          <a:graphicData uri="http://schemas.openxmlformats.org/drawingml/2006/table">
            <a:tbl>
              <a:tblPr>
                <a:tableStyleId>{16D9F66E-5EB9-4882-86FB-DCBF35E3C3E4}</a:tableStyleId>
              </a:tblPr>
              <a:tblGrid>
                <a:gridCol w="723405">
                  <a:extLst>
                    <a:ext uri="{9D8B030D-6E8A-4147-A177-3AD203B41FA5}">
                      <a16:colId xmlns="" xmlns:a16="http://schemas.microsoft.com/office/drawing/2014/main" val="20000"/>
                    </a:ext>
                  </a:extLst>
                </a:gridCol>
                <a:gridCol w="1224136">
                  <a:extLst>
                    <a:ext uri="{9D8B030D-6E8A-4147-A177-3AD203B41FA5}">
                      <a16:colId xmlns="" xmlns:a16="http://schemas.microsoft.com/office/drawing/2014/main" val="20001"/>
                    </a:ext>
                  </a:extLst>
                </a:gridCol>
                <a:gridCol w="17993638">
                  <a:extLst>
                    <a:ext uri="{9D8B030D-6E8A-4147-A177-3AD203B41FA5}">
                      <a16:colId xmlns="" xmlns:a16="http://schemas.microsoft.com/office/drawing/2014/main" val="20002"/>
                    </a:ext>
                  </a:extLst>
                </a:gridCol>
              </a:tblGrid>
              <a:tr h="1519601">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　　以“志愿服务”开头，这是一个硬性要求，不能忽视。“概括志愿服务的作用”中“概括”即显示“压缩”的考查目标，“作用”是“压缩”的对象。“要点全面”说明答案要点不是一点，不要遗漏。“不超过</a:t>
                      </a:r>
                      <a:r>
                        <a:rPr lang="en-US" altLang="zh-CN" sz="3600" kern="100">
                          <a:solidFill>
                            <a:schemeClr val="tx1">
                              <a:lumMod val="50000"/>
                              <a:lumOff val="50000"/>
                            </a:schemeClr>
                          </a:solidFill>
                          <a:latin typeface="微软雅黑" pitchFamily="34" charset="-122"/>
                          <a:ea typeface="微软雅黑" pitchFamily="34" charset="-122"/>
                          <a:cs typeface="Times New Roman"/>
                        </a:rPr>
                        <a:t>50</a:t>
                      </a:r>
                      <a:r>
                        <a:rPr lang="zh-CN" altLang="en-US" sz="3600" kern="100">
                          <a:solidFill>
                            <a:schemeClr val="tx1">
                              <a:lumMod val="50000"/>
                              <a:lumOff val="50000"/>
                            </a:schemeClr>
                          </a:solidFill>
                          <a:latin typeface="微软雅黑" pitchFamily="34" charset="-122"/>
                          <a:ea typeface="微软雅黑" pitchFamily="34" charset="-122"/>
                          <a:cs typeface="Times New Roman"/>
                        </a:rPr>
                        <a:t>字”是字数限定要求</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0000"/>
                  </a:ext>
                </a:extLst>
              </a:tr>
              <a:tr h="3915804">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本题的解题思路是：以句号为标志，划分层次；然后逐层提取、概括；最后按要求组织答案。材料共四句话，从每句话中找出“志愿服务”的作用，并把作用之外的内容删除。比如第一句中的“一项以自愿且不图物质报酬为参与前提的社会事业”，第二句中的“这项事业有上百年的历史，在世界各地广泛开展”，第三句中的“人的内心都有向真、向善、向美的一面”，这些都不是作用，需要删除。最后以“志愿服务”为开头组织答案，还要符合字数要求</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阅读下面有关砚台保养的文字，概括出砚台保养的四点禁忌，不超过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砚台如果放置于窗前案头，应避免阳光直射，否则砚质会出现干燥的迹象。玩赏砚台时桌上最好铺上毛毡，砚台不要接触金属和玻璃等器物，更不可以将砚台重叠放置，以防碰伤。养砚时，有人将蜡涂遍砚身，有的还涂抹植物油，其实这两种做法并不妥当。蜡可以涂于砚四周，底部要薄而适中，忌将蜡涂在砚堂磨墨的部分。砚上忌抹植物油的原因是：植物油属慢干性油脂，砚面油多招尘土，易使砚污秽不堪，散发出怪味或产生霉变。</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895940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23200" y="3348782"/>
            <a:ext cx="19800000" cy="78421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24278" y="3348782"/>
            <a:ext cx="19698922" cy="7944291"/>
          </a:xfrm>
          <a:prstGeom prst="rect">
            <a:avLst/>
          </a:prstGeom>
        </p:spPr>
        <p:txBody>
          <a:bodyPr wrap="square">
            <a:spAutoFit/>
          </a:bodyPr>
          <a:lstStyle/>
          <a:p>
            <a:pPr eaLnBrk="1" hangingPunct="1">
              <a:lnSpc>
                <a:spcPct val="130000"/>
              </a:lnSpc>
              <a:buNone/>
            </a:pPr>
            <a:r>
              <a:rPr lang="en-US" altLang="zh-CN" sz="360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忌阳光直射；②忌触碰硬物或叠放；③忌在砚堂磨墨处涂蜡；④忌涂抹植物油。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答出一点给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分，两点给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分，三点给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4</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分，四点给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首先，注意审题。题干中要求“概括出砚台保养的四点禁忌”“不超过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30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字”。然后，浏览语段，看有几句话。一般情况下，答案需要几点，相应的就有几句话。如果句子数量超过要求的点数，那么一定有几个句子是围绕一点展开说明的；如果句子数量少于所需要的点数，那么一定有一句话中可以提炼出两点或三点。这段话共有五句话，而题干要求概括出四点，可见有一句应是多余的或者与其他句子的意思相近。再次，就是依据题干要求筛选和概括答案，第一句概括为“应避免阳光直射”，第二句概括为“不能碰硬物或叠放”。第三句是对四、五两句的总说，四、五两句是对第三句的解释，可以直接抓住第三句，也可以分别抓住第四句和第五句进行概括。最后，就是斟酌用词，形成答案。因题干要求概括的是“禁忌”，故答题的时候，尽量使用“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式的句子。</a:t>
            </a:r>
          </a:p>
        </p:txBody>
      </p:sp>
    </p:spTree>
    <p:extLst>
      <p:ext uri="{BB962C8B-B14F-4D97-AF65-F5344CB8AC3E}">
        <p14:creationId xmlns:p14="http://schemas.microsoft.com/office/powerpoint/2010/main" xmlns="" val="16062414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6"/>
                                        </p:tgtEl>
                                      </p:cBhvr>
                                    </p:animEffect>
                                    <p:animScale>
                                      <p:cBhvr>
                                        <p:cTn id="7"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1" name="表格 10"/>
          <p:cNvGraphicFramePr>
            <a:graphicFrameLocks noGrp="1"/>
          </p:cNvGraphicFramePr>
          <p:nvPr>
            <p:extLst>
              <p:ext uri="{D42A27DB-BD31-4B8C-83A1-F6EECF244321}">
                <p14:modId xmlns:p14="http://schemas.microsoft.com/office/powerpoint/2010/main" xmlns="" val="2160919062"/>
              </p:ext>
            </p:extLst>
          </p:nvPr>
        </p:nvGraphicFramePr>
        <p:xfrm>
          <a:off x="2077448" y="3725698"/>
          <a:ext cx="19805516" cy="8422655"/>
        </p:xfrm>
        <a:graphic>
          <a:graphicData uri="http://schemas.openxmlformats.org/drawingml/2006/table">
            <a:tbl>
              <a:tblPr>
                <a:tableStyleId>{16D9F66E-5EB9-4882-86FB-DCBF35E3C3E4}</a:tableStyleId>
              </a:tblPr>
              <a:tblGrid>
                <a:gridCol w="718944">
                  <a:extLst>
                    <a:ext uri="{9D8B030D-6E8A-4147-A177-3AD203B41FA5}">
                      <a16:colId xmlns="" xmlns:a16="http://schemas.microsoft.com/office/drawing/2014/main" val="1016008341"/>
                    </a:ext>
                  </a:extLst>
                </a:gridCol>
                <a:gridCol w="2244492">
                  <a:extLst>
                    <a:ext uri="{9D8B030D-6E8A-4147-A177-3AD203B41FA5}">
                      <a16:colId xmlns="" xmlns:a16="http://schemas.microsoft.com/office/drawing/2014/main" val="4118030923"/>
                    </a:ext>
                  </a:extLst>
                </a:gridCol>
                <a:gridCol w="1368152">
                  <a:extLst>
                    <a:ext uri="{9D8B030D-6E8A-4147-A177-3AD203B41FA5}">
                      <a16:colId xmlns="" xmlns:a16="http://schemas.microsoft.com/office/drawing/2014/main" val="3001957211"/>
                    </a:ext>
                  </a:extLst>
                </a:gridCol>
                <a:gridCol w="1296144">
                  <a:extLst>
                    <a:ext uri="{9D8B030D-6E8A-4147-A177-3AD203B41FA5}">
                      <a16:colId xmlns="" xmlns:a16="http://schemas.microsoft.com/office/drawing/2014/main" val="3179069731"/>
                    </a:ext>
                  </a:extLst>
                </a:gridCol>
                <a:gridCol w="14177784">
                  <a:extLst>
                    <a:ext uri="{9D8B030D-6E8A-4147-A177-3AD203B41FA5}">
                      <a16:colId xmlns="" xmlns:a16="http://schemas.microsoft.com/office/drawing/2014/main" val="2385448132"/>
                    </a:ext>
                  </a:extLst>
                </a:gridCol>
              </a:tblGrid>
              <a:tr h="2071356">
                <a:tc rowSpan="4">
                  <a:txBody>
                    <a:bodyPr/>
                    <a:lstStyle/>
                    <a:p>
                      <a:pPr marL="0" indent="133350" algn="l" defTabSz="2119122" rtl="0" eaLnBrk="1" latinLnBrk="0" hangingPunct="1">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marL="0" indent="133350" algn="l" defTabSz="2119122" rtl="0" eaLnBrk="1" latinLnBrk="0" hangingPunct="1">
                        <a:lnSpc>
                          <a:spcPct val="130000"/>
                        </a:lnSpc>
                        <a:spcAft>
                          <a:spcPts val="0"/>
                        </a:spcAft>
                      </a:pPr>
                      <a:endParaRPr lang="en-US" altLang="zh-CN" sz="3600" kern="100" dirty="0">
                        <a:solidFill>
                          <a:schemeClr val="tx1">
                            <a:lumMod val="50000"/>
                            <a:lumOff val="50000"/>
                          </a:schemeClr>
                        </a:solidFill>
                        <a:latin typeface="微软雅黑" pitchFamily="34" charset="-122"/>
                        <a:ea typeface="微软雅黑" pitchFamily="34" charset="-122"/>
                        <a:cs typeface="Times New Roman"/>
                      </a:endParaRPr>
                    </a:p>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现场答案</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志愿服务是以自愿且不图物质报酬为参与前提的社会事业，能弥补政府服务和市场服务的不足，是推动社会文明发展的一个重要方面，能实现个人的美好价值</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343813584"/>
                  </a:ext>
                </a:extLst>
              </a:tr>
              <a:tr h="826948">
                <a:tc vMerge="1">
                  <a:txBody>
                    <a:bodyPr/>
                    <a:lstStyle/>
                    <a:p>
                      <a:endParaRPr lang="zh-CN" altLang="en-US"/>
                    </a:p>
                  </a:txBody>
                  <a:tcPr/>
                </a:tc>
                <a:tc>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我来评分</a:t>
                      </a:r>
                    </a:p>
                  </a:txBody>
                  <a:tcPr marL="68580" marR="68580" marT="0" marB="0" anchor="ctr"/>
                </a:tc>
                <a:tc>
                  <a:txBody>
                    <a:bodyPr/>
                    <a:lstStyle/>
                    <a:p>
                      <a:pPr marL="0" indent="13335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得分理由</a:t>
                      </a:r>
                    </a:p>
                  </a:txBody>
                  <a:tcPr marL="68580" marR="68580" marT="0" marB="0" anchor="ctr"/>
                </a:tc>
                <a:tc>
                  <a:txBody>
                    <a:bodyPr/>
                    <a:lstStyle/>
                    <a:p>
                      <a:pPr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extLst>
                  <a:ext uri="{0D108BD9-81ED-4DB2-BD59-A6C34878D82A}">
                    <a16:rowId xmlns="" xmlns:a16="http://schemas.microsoft.com/office/drawing/2014/main" val="2231862937"/>
                  </a:ext>
                </a:extLst>
              </a:tr>
              <a:tr h="1381848">
                <a:tc v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1157258341"/>
                  </a:ext>
                </a:extLst>
              </a:tr>
              <a:tr h="3542987">
                <a:tc v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阅卷总结</a:t>
                      </a:r>
                    </a:p>
                  </a:txBody>
                  <a:tcPr marL="68580" marR="68580" marT="0" marB="0" anchor="ctr"/>
                </a:tc>
                <a:tc hMerge="1">
                  <a:txBody>
                    <a:bodyPr/>
                    <a:lstStyle/>
                    <a:p>
                      <a:endParaRPr lang="zh-CN" altLang="en-US"/>
                    </a:p>
                  </a:txBody>
                  <a:tcPr/>
                </a:tc>
                <a:tc gridSpan="2">
                  <a:txBody>
                    <a:bodyPr/>
                    <a:lstStyle/>
                    <a:p>
                      <a:pPr marL="0" indent="133350" algn="l" defTabSz="2119122" rtl="0" eaLnBrk="1" latinLnBrk="0" hangingPunct="1">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学生答题出错的主要原因是缺乏准确概括内容的能力，次要原因是答案不全面，再次要原因是筛选不出主要信息。对策：先将所要概括的文段划分层次，再逐一概括每个层次的主要内容，然后连贯起来表达，最后检查是否遗漏信息、是否超过字数</a:t>
                      </a:r>
                    </a:p>
                  </a:txBody>
                  <a:tcPr marL="68580" marR="68580" marT="0" marB="0" anchor="ctr"/>
                </a:tc>
                <a:tc hMerge="1">
                  <a:txBody>
                    <a:bodyPr/>
                    <a:lstStyle/>
                    <a:p>
                      <a:endParaRPr lang="zh-CN" altLang="en-US"/>
                    </a:p>
                  </a:txBody>
                  <a:tcPr/>
                </a:tc>
                <a:extLst>
                  <a:ext uri="{0D108BD9-81ED-4DB2-BD59-A6C34878D82A}">
                    <a16:rowId xmlns="" xmlns:a16="http://schemas.microsoft.com/office/drawing/2014/main" val="2217681383"/>
                  </a:ext>
                </a:extLst>
              </a:tr>
            </a:tbl>
          </a:graphicData>
        </a:graphic>
      </p:graphicFrame>
      <p:sp>
        <p:nvSpPr>
          <p:cNvPr id="9" name="TextBox 8"/>
          <p:cNvSpPr txBox="1"/>
          <p:nvPr/>
        </p:nvSpPr>
        <p:spPr>
          <a:xfrm>
            <a:off x="5112892" y="6229102"/>
            <a:ext cx="1800200" cy="707886"/>
          </a:xfrm>
          <a:prstGeom prst="rect">
            <a:avLst/>
          </a:prstGeom>
          <a:noFill/>
        </p:spPr>
        <p:txBody>
          <a:bodyPr wrap="square" rtlCol="0">
            <a:spAutoFit/>
          </a:bodyPr>
          <a:lstStyle/>
          <a:p>
            <a:r>
              <a:rPr lang="en-US" altLang="zh-CN" sz="4000" dirty="0" smtClean="0">
                <a:solidFill>
                  <a:schemeClr val="accent2"/>
                </a:solidFill>
                <a:latin typeface="微软雅黑" pitchFamily="34" charset="-122"/>
                <a:ea typeface="微软雅黑" pitchFamily="34" charset="-122"/>
                <a:cs typeface="Times New Roman" panose="02020603050405020304" pitchFamily="18" charset="0"/>
              </a:rPr>
              <a:t>2</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分</a:t>
            </a:r>
            <a:endParaRPr lang="zh-CN" altLang="en-US" sz="4000" dirty="0"/>
          </a:p>
        </p:txBody>
      </p:sp>
      <p:sp>
        <p:nvSpPr>
          <p:cNvPr id="10" name="TextBox 9"/>
          <p:cNvSpPr txBox="1"/>
          <p:nvPr/>
        </p:nvSpPr>
        <p:spPr>
          <a:xfrm>
            <a:off x="7921204" y="5869062"/>
            <a:ext cx="14401600" cy="1323439"/>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第一点回答的不是作用，以致丢了要点；另外，字数也超过了规定的要求，只简单摘抄了原文，没有概括</a:t>
            </a:r>
            <a:endParaRPr lang="zh-CN" altLang="en-US" sz="4000" dirty="0"/>
          </a:p>
        </p:txBody>
      </p:sp>
      <p:sp>
        <p:nvSpPr>
          <p:cNvPr id="12" name="TextBox 11"/>
          <p:cNvSpPr txBox="1"/>
          <p:nvPr/>
        </p:nvSpPr>
        <p:spPr>
          <a:xfrm>
            <a:off x="6625060" y="7309222"/>
            <a:ext cx="15049672" cy="1323439"/>
          </a:xfrm>
          <a:prstGeom prst="rect">
            <a:avLst/>
          </a:prstGeom>
          <a:noFill/>
        </p:spPr>
        <p:txBody>
          <a:bodyPr wrap="square" rtlCol="0">
            <a:spAutoFit/>
          </a:bodyPr>
          <a:lstStyle/>
          <a:p>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   志愿</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服务不仅能实现个人价值，使个人精神得到满足，还能弥补政府、市场服务的不足，推动社会文明</a:t>
            </a:r>
            <a:r>
              <a:rPr lang="zh-CN" altLang="en-US" sz="4000" dirty="0" smtClean="0">
                <a:solidFill>
                  <a:schemeClr val="accent2"/>
                </a:solidFill>
                <a:latin typeface="微软雅黑" pitchFamily="34" charset="-122"/>
                <a:ea typeface="微软雅黑" pitchFamily="34" charset="-122"/>
                <a:cs typeface="Times New Roman" panose="02020603050405020304" pitchFamily="18" charset="0"/>
              </a:rPr>
              <a:t>发展</a:t>
            </a:r>
            <a:endParaRPr lang="zh-CN" altLang="en-US" sz="4000" dirty="0"/>
          </a:p>
        </p:txBody>
      </p:sp>
    </p:spTree>
    <p:extLst>
      <p:ext uri="{BB962C8B-B14F-4D97-AF65-F5344CB8AC3E}">
        <p14:creationId xmlns:p14="http://schemas.microsoft.com/office/powerpoint/2010/main" xmlns="" val="3842305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ox(in)">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考点一　扩展语句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“扩展语句”指根据题目提供的语言情境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或者图画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指定的语言单位进行扩展。这种题型，要求考生根据提供的语言条件和命题者创设的情境进行扩展。提供的语句语体色彩不同，提出的扩展要求不同，答题方法也不一样。侧重考查学生的联想和想象能力。如：属描写性的扩展，一般要求生动、形象、具体；属议论性的扩展，一般要求具体、明确、清楚。目前高考主要倾向于考查以下题型：</a:t>
            </a: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6494085"/>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续写补充型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续写补充型，就是给出部分语句，要求对其进行补充或续写的扩展方式。续写，多为续写后面的部分或结尾一句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，使其内容扩展。补充，一是补充单句使其成分扩展，二是补充某个文段的开头一句使其内容扩展，三是补充段中一句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使其内容扩展。这类题的解题思路为：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第一步，读懂题目要求，准确把握题目所提供的有效信息。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第二步，要把握题目所提供语段或语句的语脉，以此为扩写源头，确定扩写的突破口，搞清整个语段或句子上下文之间的内在联系。</a:t>
            </a:r>
          </a:p>
        </p:txBody>
      </p:sp>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3215239"/>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进行合理的联想和想象。注意推导合理，主旨一致，修辞、句式、意境、感情色彩等符合要求。要从试题形式和内容两方面入手进行扩展。要注意避免只顾形式不顾内容，或者只顾内容不顾形式，草率审题，盲目机械地答题等错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第四步，检查扩展后的内容是否符合题干要求，语言是否连贯，有无语病等。</a:t>
            </a:r>
          </a:p>
        </p:txBody>
      </p:sp>
    </p:spTree>
    <p:extLst>
      <p:ext uri="{BB962C8B-B14F-4D97-AF65-F5344CB8AC3E}">
        <p14:creationId xmlns:p14="http://schemas.microsoft.com/office/powerpoint/2010/main" xmlns="" val="42247447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1</a:t>
            </a:r>
            <a:r>
              <a:rPr lang="zh-CN" altLang="en-US" sz="4000" b="1" dirty="0">
                <a:solidFill>
                  <a:srgbClr val="EF8340"/>
                </a:solidFill>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请从曹雪芹、贝多芬以及文学形象大卫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科波菲尔中任选一人，续写下面的话。</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要求：①紧扣首句观点，符合所选人物境遇；②运用排比和反问修辞手法；③语意连贯，内容充实；④</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100</a:t>
            </a:r>
            <a:r>
              <a:rPr lang="zh-CN" altLang="en-US" sz="4000" dirty="0">
                <a:solidFill>
                  <a:schemeClr val="tx1">
                    <a:lumMod val="50000"/>
                    <a:lumOff val="50000"/>
                  </a:schemeClr>
                </a:solidFill>
                <a:latin typeface="微软雅黑" pitchFamily="34" charset="-122"/>
                <a:ea typeface="微软雅黑" pitchFamily="34" charset="-122"/>
              </a:rPr>
              <a:t>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即使在最恶劣的境遇中，人仍然拥有一种不可剥夺的精神力量，这就是苦难带给人生的意义。</a:t>
            </a: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本题的题目要求是：任选一人，续写，紧扣首句观点，符合所选人物的境遇，运用排比和反问两种修辞手法，字数在</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100</a:t>
            </a:r>
            <a:r>
              <a:rPr lang="zh-CN" altLang="en-US" sz="4000" dirty="0">
                <a:solidFill>
                  <a:schemeClr val="tx1">
                    <a:lumMod val="50000"/>
                    <a:lumOff val="50000"/>
                  </a:schemeClr>
                </a:solidFill>
                <a:latin typeface="微软雅黑" pitchFamily="34" charset="-122"/>
                <a:ea typeface="微软雅黑" pitchFamily="34" charset="-122"/>
              </a:rPr>
              <a:t>之间。首先明确题目所提供句子的主要内容是苦难让人拥有一种不可剥夺的精神力量；然后再结合所选人物并以此为中心，合理想象，进行续写、扩写；最后检查扩展后的内容是否符合题干要求，语言是否连贯，有无语病等。</a:t>
            </a:r>
          </a:p>
        </p:txBody>
      </p:sp>
    </p:spTree>
    <p:extLst>
      <p:ext uri="{BB962C8B-B14F-4D97-AF65-F5344CB8AC3E}">
        <p14:creationId xmlns:p14="http://schemas.microsoft.com/office/powerpoint/2010/main" xmlns="" val="253684338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3" end="3"/>
                                            </p:txEl>
                                          </p:spTgt>
                                        </p:tgtEl>
                                        <p:attrNameLst>
                                          <p:attrName>style.visibility</p:attrName>
                                        </p:attrNameLst>
                                      </p:cBhvr>
                                      <p:to>
                                        <p:strVal val="visible"/>
                                      </p:to>
                                    </p:set>
                                    <p:animEffect transition="in" filter="fade">
                                      <p:cBhvr>
                                        <p:cTn id="14" dur="5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094638" y="3976122"/>
            <a:ext cx="19645450" cy="7685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内容占位符 2"/>
          <p:cNvSpPr>
            <a:spLocks/>
          </p:cNvSpPr>
          <p:nvPr/>
        </p:nvSpPr>
        <p:spPr bwMode="auto">
          <a:xfrm>
            <a:off x="2082964" y="3986689"/>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示例一：曹雪芹家道巨变，却磨炼出傲岸的风骨；备受冷遇，却迸发出创作的激情；绳床瓦灶，却熔铸成生命的华章。“十年辛苦不寻常”终换来彪炳千秋的文学巨著，这难道不是苦难带给他的人生意义吗？</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二：贝多芬童年不幸，却不曾破灭人生的梦想；恋人远离，却不曾消逝心中的激情；耳疾侵扰，却不曾消泯对音乐的执着。即使在最恶劣的境遇中，他也把痛苦转换为精神的欢乐。这不就是苦难带给他的人生意义吗？</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示例三：大卫</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科波菲尔受尽继父的毒打与折磨，饱尝童工的劳苦与屈辱，历经世俗的狡诈与险恶，但这些不都没有改变他“永不卑贱、永不虚伪、永不残忍”的人生信念吗？</a:t>
            </a:r>
          </a:p>
        </p:txBody>
      </p:sp>
      <p:sp>
        <p:nvSpPr>
          <p:cNvPr id="9" name="TextBox 68"/>
          <p:cNvSpPr txBox="1"/>
          <p:nvPr/>
        </p:nvSpPr>
        <p:spPr>
          <a:xfrm>
            <a:off x="2094638" y="2874936"/>
            <a:ext cx="19788326" cy="892552"/>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65674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Effect transition="in" filter="fade">
                                      <p:cBhvr>
                                        <p:cTn id="1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散文诗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是一本青少年非常喜爱的文学刊物，下面是小张同学为之写的一段赞美词的开头，请根据文意，在后面续写几句话。要求：使用排比的修辞手法，不少于</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茫茫人海，知音难觅；茫茫刊海，好刊难寻。是你，</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散文诗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7" name="矩形 16"/>
          <p:cNvSpPr/>
          <p:nvPr/>
        </p:nvSpPr>
        <p:spPr>
          <a:xfrm>
            <a:off x="2094638" y="7181411"/>
            <a:ext cx="19645450" cy="4480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1981644" y="7254968"/>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示例：与我结伴一路牵手同行；是你，</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散文诗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，为散文诗爱好者默默地奉献；是你，</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散文诗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，给文人墨客提供了用武之地。</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本题属于续写补充型扩展。材料已给出</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散文诗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的相关信息，首先要在“是你，</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散文诗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的后面扩展一句</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或两句</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题目中要求的“赞美词”，然后在后面再扩展两组类似前面“是你</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的内容，以构成排比句。</a:t>
            </a:r>
          </a:p>
        </p:txBody>
      </p:sp>
    </p:spTree>
    <p:extLst>
      <p:ext uri="{BB962C8B-B14F-4D97-AF65-F5344CB8AC3E}">
        <p14:creationId xmlns:p14="http://schemas.microsoft.com/office/powerpoint/2010/main" xmlns="" val="20014949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8016554"/>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联词成段型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联词成段型，就是提供一组有联系或看似没有联系</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一般挑选若干</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的词语，要求考生写一段话，将其连缀扩展。这类题目有的要求围绕一定的中心写一段语意完整的话；有的要求充分运用所提供的词语，使用指定的修辞手法，采用特殊的表达方式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或议论，或记叙，或说明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，在联想、想象的基础上扩展成意蕴丰富的一段话。这类题的解题思路为：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第一步，要看清题目要求，把握题目中的有效信息。题目要求的词语都要用到，不能偷换、遗漏或更改。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第二步，要明确需要串联的几个词语的意义，注意几个词语之间的关系，准确使用词语构造恰当的语境、营造恰当的氛围。</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3497093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2415020"/>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第三步，扩展后的句子和语段表意要清楚明白，在语意上要符合逻辑，要有实在的意义。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第四步，自我检查，通读所扩展的文段，确保言通、字顺、意明，且符合字数要求。</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995182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2 </a:t>
            </a:r>
            <a:r>
              <a:rPr lang="zh-CN" altLang="en-US" sz="4000" b="1" dirty="0">
                <a:solidFill>
                  <a:srgbClr val="EF8340"/>
                </a:solidFill>
                <a:latin typeface="微软雅黑" pitchFamily="34" charset="-122"/>
                <a:ea typeface="微软雅黑" pitchFamily="34" charset="-122"/>
              </a:rPr>
              <a:t>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浙江卷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使用下面的词语写一段描写性文字，要求运用比喻、拟人的修辞手法。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银杏树　初冬　疾风骤雨　凋零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思路导引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解答此题时，首先，要看清题目要求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描写性文字，比喻、拟人手法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；其次，要展开合理的联想与想象，描摹具体的情境，将所提供的词语有机地运用到句子之中；再次，在扩写时要准确运用修辞手法，使句子生动形象，富有意蕴；最后，自我检查，注意字数的限制。</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我来答题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9325446"/>
            <a:ext cx="19645450" cy="23363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315100" y="9400266"/>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示例：校园路旁，两排挺拔的银杏树，犹如威严雄壮的仪仗队队员，迎接大家。初冬，一阵疾风骤雨之后，树叶凋零，像一个个音符洒落地面。</a:t>
            </a:r>
          </a:p>
        </p:txBody>
      </p:sp>
    </p:spTree>
    <p:extLst>
      <p:ext uri="{BB962C8B-B14F-4D97-AF65-F5344CB8AC3E}">
        <p14:creationId xmlns:p14="http://schemas.microsoft.com/office/powerpoint/2010/main" xmlns="" val="36537332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请用下面所给的四个词语写一段文字，不少于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家风　 濡养　 与众不同　 好像</a:t>
            </a:r>
          </a:p>
        </p:txBody>
      </p:sp>
      <p:sp>
        <p:nvSpPr>
          <p:cNvPr id="17" name="矩形 16"/>
          <p:cNvSpPr/>
          <p:nvPr/>
        </p:nvSpPr>
        <p:spPr>
          <a:xfrm>
            <a:off x="2094638" y="5654530"/>
            <a:ext cx="19645450" cy="60072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17363" y="565453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家风在中国传统文化中源远流长，它濡养了一代又一代的中国人。每个家族的家风都是与众不同的。随着传统大家庭在现代社会的分崩离析，家风在今天好像离我们很遥远了。但是，我们要继承历史留给我们的深厚家风，将这一传统文化发扬光大。</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本题属于联词成段型扩展。要明确题目要求：将这四个词扩写成不少于</a:t>
            </a:r>
            <a:r>
              <a:rPr lang="en-US" altLang="zh-CN" sz="3600" dirty="0">
                <a:solidFill>
                  <a:srgbClr val="A50021"/>
                </a:solidFill>
                <a:latin typeface="微软雅黑" panose="020B0503020204020204" pitchFamily="34" charset="-122"/>
                <a:ea typeface="微软雅黑" panose="020B0503020204020204" pitchFamily="34" charset="-122"/>
              </a:rPr>
              <a:t>40</a:t>
            </a:r>
            <a:r>
              <a:rPr lang="zh-CN" altLang="en-US" sz="3600" dirty="0">
                <a:solidFill>
                  <a:srgbClr val="A50021"/>
                </a:solidFill>
                <a:latin typeface="微软雅黑" panose="020B0503020204020204" pitchFamily="34" charset="-122"/>
                <a:ea typeface="微软雅黑" panose="020B0503020204020204" pitchFamily="34" charset="-122"/>
              </a:rPr>
              <a:t>个字的一段话。由“家风”可以想到家风是什么，“家风”“濡养”了什么人等内容，后面的两个词语也可以像这样进行联想。</a:t>
            </a:r>
          </a:p>
        </p:txBody>
      </p:sp>
    </p:spTree>
    <p:extLst>
      <p:ext uri="{BB962C8B-B14F-4D97-AF65-F5344CB8AC3E}">
        <p14:creationId xmlns:p14="http://schemas.microsoft.com/office/powerpoint/2010/main" xmlns="" val="10392221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6494085"/>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题型三　诗意素描型</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给出古典诗句或名句，对其进行情景式扩展或赏析式扩展。这类题的解题思路为：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第一步，审读题干，明确要求。</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第二步，把握原诗的意境，理解作者的情感，做出合理的想象，构造出合理的场景。</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第三步，组织语言进行扩展描写。</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“诗意素描型”扩展题的答案往往以描述性的语言形式呈现，适当地运用相应的修辞手法，使写出的句子形象生动，富有意趣。</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05421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15896"/>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请对苏轼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赤壁赋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中的名句“白露横江，水光接天”进行扩展，写一个场景。要求：①想象合理；②语言生动；字数在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思路导引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首先要明确题干要求：扩写“白露横江，水光接天”，字数在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之间。其次要紧扣名句，特别是紧扣“白”“横”“江”“接”“天”等词，把场景描绘成一幅画面。最后组织语言进行扩展描写。</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我来答题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8008462"/>
            <a:ext cx="19645450" cy="36533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8008461"/>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示例：白茫茫的雾气像轻纱一样笼罩在江面上，柔美的月光映照着宽阔的江面，水光远接天边，水天连成一片。</a:t>
            </a:r>
          </a:p>
        </p:txBody>
      </p:sp>
    </p:spTree>
    <p:extLst>
      <p:ext uri="{BB962C8B-B14F-4D97-AF65-F5344CB8AC3E}">
        <p14:creationId xmlns:p14="http://schemas.microsoft.com/office/powerpoint/2010/main" xmlns="" val="1511372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请请根据王维的诗句“竹喧归浣女”写一个场景。要求：①想象合理；②语言生动；③字数在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矩形 16"/>
          <p:cNvSpPr/>
          <p:nvPr/>
        </p:nvSpPr>
        <p:spPr>
          <a:xfrm>
            <a:off x="2094638" y="5654530"/>
            <a:ext cx="19645450" cy="60072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17363" y="5654530"/>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示例：月光在竹林中洒落，四周一片寂静。忽然竹林里传来洗衣归来的少女的喧哗声。话音如玉盘落珠般清脆，笑声如银铃摇动般响亮，她们是这般的无忧无虑。</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诗词的扩展主要是根据诗词所提供的意境，加以丰富的联想和想象，运用恰当的词语和修辞手法再现当时的具体情境。本题的得分点主要有：①围绕“竹喧”“归”“浣女”三个关键词展开描述；②使用恰当的修辞手法，力求语言生动形象；③字数要符合题干要求。</a:t>
            </a:r>
          </a:p>
        </p:txBody>
      </p:sp>
    </p:spTree>
    <p:extLst>
      <p:ext uri="{BB962C8B-B14F-4D97-AF65-F5344CB8AC3E}">
        <p14:creationId xmlns:p14="http://schemas.microsoft.com/office/powerpoint/2010/main" xmlns="" val="40954573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815677"/>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题型四　话题</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或主题，或中心</a:t>
            </a: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阐发型</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话题阐发型就是提供话题或对象，规定某种情境，以某一词语、句子为重点，利用主题词或主题句进行扩展。解答这类题要紧扣主题词、中心句，特别要注意不能脱离主题；要注意场景的要求，切合场景气氛；要准确运用提供的修辞手法，以对主题表达起到锦上添花的作用；要运用发散思维，由主题词联想出相应的事例、画面、场景。写出的答案要中心明确，内容丰富具体。</a:t>
            </a:r>
          </a:p>
        </p:txBody>
      </p:sp>
    </p:spTree>
    <p:extLst>
      <p:ext uri="{BB962C8B-B14F-4D97-AF65-F5344CB8AC3E}">
        <p14:creationId xmlns:p14="http://schemas.microsoft.com/office/powerpoint/2010/main" xmlns="" val="1854269293"/>
      </p:ext>
    </p:extLst>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4638" y="8861032"/>
            <a:ext cx="19645450" cy="2800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15896"/>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请以“事业是人生不朽的丰碑”为话题，将下面的句子扩展为中心明确、语意连贯的一段话，要有文采，不少于</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事业是人生不朽的丰碑。</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本题是围绕主题进行阐发型扩展题，扩展时要围绕中心进行阐释，使内容更丰富、生动，形成一个完整的语段。一要扣主题；二要有文采，最好是运用修辞手法。</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内容占位符 2"/>
          <p:cNvSpPr>
            <a:spLocks/>
          </p:cNvSpPr>
          <p:nvPr/>
        </p:nvSpPr>
        <p:spPr bwMode="auto">
          <a:xfrm>
            <a:off x="2127149" y="8882797"/>
            <a:ext cx="19800000" cy="1728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人类的历史告诉我们：凡是留下英名的人，他们都创造了永恒的事业。孔子、屈原、司马迁等，他们之所以为千秋万代所传颂，是因为他们为民族文化宝库增添了财富，建立了对人类社会有益的事业大厦，筑起了他们人生永垂不朽的纪念碑。</a:t>
            </a:r>
          </a:p>
        </p:txBody>
      </p:sp>
    </p:spTree>
    <p:extLst>
      <p:ext uri="{BB962C8B-B14F-4D97-AF65-F5344CB8AC3E}">
        <p14:creationId xmlns:p14="http://schemas.microsoft.com/office/powerpoint/2010/main" xmlns="" val="1096642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天津卷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春暖花开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歌词片段，按要求作答。</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春暖花开，这是我的世界。</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每次怒放，都是心中喷发的爱。</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风儿吹来，是我和天空的对白。</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其实幸福，一直与我们同在。</a:t>
            </a:r>
          </a:p>
          <a:p>
            <a:pPr algn="ct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春暖花开，这是我的世界。</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生命如水，有时平静，有时澎湃。</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穿越阴霾，阳光洒满你窗台。</a:t>
            </a:r>
          </a:p>
          <a:p>
            <a:pPr algn="ctr">
              <a:lnSpc>
                <a:spcPct val="130000"/>
              </a:lnSpc>
            </a:pPr>
            <a:r>
              <a:rPr lang="zh-CN" altLang="en-US" sz="4000" dirty="0">
                <a:solidFill>
                  <a:schemeClr val="tx1">
                    <a:lumMod val="50000"/>
                    <a:lumOff val="50000"/>
                  </a:schemeClr>
                </a:solidFill>
                <a:latin typeface="微软雅黑" pitchFamily="34" charset="-122"/>
                <a:ea typeface="微软雅黑" pitchFamily="34" charset="-122"/>
              </a:rPr>
              <a:t>其实幸福，一直与我们同在。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将“风儿吹来，是我和天空的对白”这句话扩写为一段散文，限</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字内。</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31708258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示例：春风的鼻息轻拂着大地，点点新绿闪着诱人的光。我仰望天空，蔚蓝的天空下是几只飞得越来越高的风筝，耳边传来一阵阵欢声笑语</a:t>
            </a:r>
            <a:r>
              <a:rPr lang="en-US" altLang="zh-CN" sz="3600" dirty="0">
                <a:solidFill>
                  <a:srgbClr val="A50021"/>
                </a:solidFill>
                <a:latin typeface="微软雅黑" panose="020B0503020204020204" pitchFamily="34" charset="-122"/>
                <a:ea typeface="微软雅黑" panose="020B0503020204020204" pitchFamily="34" charset="-122"/>
              </a:rPr>
              <a:t>……</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完成此类题的关键是创设一种情境。“风”体现季节特点，“我”是抒情的主体，“天空”是情境表达的背景，是和“我”对话的对象。表述时，运用描写、抒情等手法，合乎情理地表达一个主题。注意语意完整，符合字数要求，语言优美。</a:t>
            </a:r>
          </a:p>
        </p:txBody>
      </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专题三    </a:t>
              </a:r>
              <a:r>
                <a:rPr lang="en-US" altLang="zh-CN" sz="5500" b="1" dirty="0">
                  <a:solidFill>
                    <a:srgbClr val="EF8340"/>
                  </a:solidFill>
                  <a:latin typeface="微软雅黑" pitchFamily="34" charset="-122"/>
                  <a:ea typeface="微软雅黑" pitchFamily="34" charset="-122"/>
                </a:rPr>
                <a:t>PART 03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扩展语句，压缩语段</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考点二　压缩语段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压缩语段”就是将内容丰富的长语段，按要求压缩成语言简洁、意思明了的短语段。综合考查理解、分析、筛选、概括等语言表达能力。不论何种形式的语段压缩，其本质都是对语段的主旨和内容的准确把握；同时要求做到语句简洁、语言简练、不遗漏主要信息、符合字数要求。压缩时需要具备两种能力：一是“筛选”，二是“概括”。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“压缩语段”题的常考类型主要有：</a:t>
            </a:r>
          </a:p>
        </p:txBody>
      </p:sp>
    </p:spTree>
    <p:extLst>
      <p:ext uri="{BB962C8B-B14F-4D97-AF65-F5344CB8AC3E}">
        <p14:creationId xmlns:p14="http://schemas.microsoft.com/office/powerpoint/2010/main" xmlns="" val="1062883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561589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题型一　提取关键词语</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关键词”指的是一篇文章或一段文字中最重要的词语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。提取关键词就是要善于提取有效信息，善于运用恰当的词语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短语</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表达。这类题的解题思路为：</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第一步，仔细研读原文提供的信息，弄清其内在关系，明确材料所陈述的对象或议论的中心观点，然后尽可能简练地概括文段的主要内容。</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第二步，对原文内容有了初步认识后，将相同或相近的信息进行归类总结，提取概括原文最主要的信息，可用一句话将材料中的内容概括出来。</a:t>
            </a:r>
          </a:p>
        </p:txBody>
      </p:sp>
    </p:spTree>
    <p:extLst>
      <p:ext uri="{BB962C8B-B14F-4D97-AF65-F5344CB8AC3E}">
        <p14:creationId xmlns:p14="http://schemas.microsoft.com/office/powerpoint/2010/main" xmlns="" val="8637133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4815677"/>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三步，在概括出来的主要信息中做进一步的筛选，从中提炼出最能反映材料内容的关键词。一般情况下，关键词就“镶嵌”在主要信息之中，考生只需以“压缩语段”的能力为“滤网”，将关键词按题目要求的顺序、数量逐一提取出来。</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第四步，对所选关键词进行检验。先看一下关键词中内容有无重复之处，再看一下信息要点是否有遗漏，最后将关键词连缀起来，看意思是否连贯，是否准确地反映了原语段的中心内容。</a:t>
            </a:r>
          </a:p>
        </p:txBody>
      </p:sp>
    </p:spTree>
    <p:extLst>
      <p:ext uri="{BB962C8B-B14F-4D97-AF65-F5344CB8AC3E}">
        <p14:creationId xmlns:p14="http://schemas.microsoft.com/office/powerpoint/2010/main" xmlns="" val="14012186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5</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下列材料对“蝴蝶鱼”做了介绍，请筛选信息，用四个短语加以概括。要求：保留主要内容，每个短语不超过</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蝴蝶鱼，属蝴蝶鱼科，是热带海洋观赏鱼的名角之一，有</a:t>
            </a:r>
            <a:r>
              <a:rPr lang="en-US" altLang="zh-CN" sz="4000" dirty="0">
                <a:solidFill>
                  <a:schemeClr val="tx1">
                    <a:lumMod val="50000"/>
                    <a:lumOff val="50000"/>
                  </a:schemeClr>
                </a:solidFill>
                <a:latin typeface="微软雅黑" pitchFamily="34" charset="-122"/>
                <a:ea typeface="微软雅黑" pitchFamily="34" charset="-122"/>
              </a:rPr>
              <a:t>120</a:t>
            </a:r>
            <a:r>
              <a:rPr lang="zh-CN" altLang="en-US" sz="4000" dirty="0">
                <a:solidFill>
                  <a:schemeClr val="tx1">
                    <a:lumMod val="50000"/>
                    <a:lumOff val="50000"/>
                  </a:schemeClr>
                </a:solidFill>
                <a:latin typeface="微软雅黑" pitchFamily="34" charset="-122"/>
                <a:ea typeface="微软雅黑" pitchFamily="34" charset="-122"/>
              </a:rPr>
              <a:t>余种，</a:t>
            </a:r>
            <a:r>
              <a:rPr lang="en-US" altLang="zh-CN" sz="4000" dirty="0">
                <a:solidFill>
                  <a:schemeClr val="tx1">
                    <a:lumMod val="50000"/>
                    <a:lumOff val="50000"/>
                  </a:schemeClr>
                </a:solidFill>
                <a:latin typeface="微软雅黑" pitchFamily="34" charset="-122"/>
                <a:ea typeface="微软雅黑" pitchFamily="34" charset="-122"/>
              </a:rPr>
              <a:t>90%</a:t>
            </a:r>
            <a:r>
              <a:rPr lang="zh-CN" altLang="en-US" sz="4000" dirty="0">
                <a:solidFill>
                  <a:schemeClr val="tx1">
                    <a:lumMod val="50000"/>
                    <a:lumOff val="50000"/>
                  </a:schemeClr>
                </a:solidFill>
                <a:latin typeface="微软雅黑" pitchFamily="34" charset="-122"/>
                <a:ea typeface="微软雅黑" pitchFamily="34" charset="-122"/>
              </a:rPr>
              <a:t>生活在印度洋和太平洋。它们拥有美艳的体色、娇美的轮廓，两侧扁平椭圆的体型，既小又尖的嘴巴。许多蝴蝶鱼尾部都有一个似眼的黑圆斑点，那是它们用来诱骗攻击者的假眼，作用在于使攻击者错误地攻击其坚硬的背鳍刺端，以确保自己的安全。其食性以藻类、海绵珊瑚为主，有些品种也会吃一些小动物及浮游生物。</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091396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解答此类题，要善于提取核心信息。材料中的四句话分别从种类、体型、外观特点、食性四个方面介绍“蝴蝶鱼”，应从中分别提取关键词，以短语的形式概括主要信息。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94638" y="6168145"/>
            <a:ext cx="19645450" cy="5493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6192521"/>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示例：①热带海洋蝴蝶鱼科　②两侧扁平椭圆体型　③尾部有黑圆斑点能自卫　④食藻类、海绵珊瑚</a:t>
            </a:r>
          </a:p>
        </p:txBody>
      </p:sp>
    </p:spTree>
    <p:extLst>
      <p:ext uri="{BB962C8B-B14F-4D97-AF65-F5344CB8AC3E}">
        <p14:creationId xmlns:p14="http://schemas.microsoft.com/office/powerpoint/2010/main" xmlns="" val="2758623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729430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阅读下面一段文字，找出“碳链式反应”过程中的三个关键性词语。</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科学家在喀斯特地貌的研究中，发现了一个复杂的碳链式反应。当水流从空气中“大口吮吸”二氧化碳并侵蚀石灰岩时，持续不断的吸碳过程就开始了。接着，在岩石表面自由流淌的酸性水流携带着大量碳酸氢根，随着自然界的水循环辗转奔向江河湖海。此时，浮游植物体内的“食物加工厂”在急切地“找米下锅”，它们惊喜地发现，只要分泌一种叫作“碳酸酐酶”的催化剂，对水中的碳酸氢根“略施魔法”，等待加工的“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二氧化碳，就唾手可得。最终，光合作用将大量随波逐流的碳转化成有机碳，封存于水生生物体内。</a:t>
            </a:r>
          </a:p>
        </p:txBody>
      </p:sp>
    </p:spTree>
    <p:extLst>
      <p:ext uri="{BB962C8B-B14F-4D97-AF65-F5344CB8AC3E}">
        <p14:creationId xmlns:p14="http://schemas.microsoft.com/office/powerpoint/2010/main" xmlns="" val="21279256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348782"/>
            <a:ext cx="19645450" cy="8313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348782"/>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①</a:t>
            </a:r>
            <a:r>
              <a:rPr lang="zh-CN" altLang="en-US" sz="3600" dirty="0">
                <a:solidFill>
                  <a:srgbClr val="A50021"/>
                </a:solidFill>
                <a:latin typeface="微软雅黑" panose="020B0503020204020204" pitchFamily="34" charset="-122"/>
                <a:ea typeface="微软雅黑" panose="020B0503020204020204" pitchFamily="34" charset="-122"/>
              </a:rPr>
              <a:t>吸碳　②“略施魔法”　③光合作用</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答题时首先要注意语段中这样几个词：“当</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接着”“此时”“最终”。由此不难看出所给语段重在介绍该反应的过程，这样在每个阶段寻找重点词语即可，可从“吸碳”“分泌”“催化剂”“略施魔法”“光合作用”等词语中进行排查。</a:t>
            </a:r>
          </a:p>
        </p:txBody>
      </p:sp>
    </p:spTree>
    <p:extLst>
      <p:ext uri="{BB962C8B-B14F-4D97-AF65-F5344CB8AC3E}">
        <p14:creationId xmlns:p14="http://schemas.microsoft.com/office/powerpoint/2010/main" xmlns="" val="6012060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题型二　语段要点概括</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语段要点概括，指提取所给材料的主要信息，对材料进行概括。从所给材料的角度看，有记叙类语段、议论类语段、说明类语段和描写类语段。</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记叙类语段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记叙类语段包含的主要信息有叙述的主体、主体的经历及特征、叙述的意义及目的，次要信息包括详细情节、背景材料等。</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5454427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638992" cy="8016554"/>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一般采用“概括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提炼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整合”法。“概括”是指给语段划分层次，概括层意，每个语段以句末点号为界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多数情况以句号为界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划分层次；“提炼”是指“去粗取精”，根据题目要求，对前面概括出的内容进行筛选，取其主要信息，把与题目联系不紧密的内容删掉，使其更简要，更靠近答案；“整合”是指运用准确的语言连缀并表达出来。虽然通过前面两步已得到语段的主要信息，但此时的信息还是零散的，没有组织的，并不符合答题要求。这就需要进行整合</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有时需要合并某些语句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，使之成为语句通顺、结构合理的一句话。</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有时还采用“删减枝叶”法，即删除原文段中的次要信息，保留主要信息；有时采用“评价”法，即概述原文段反映了什么、说明了什么。</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0010478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indent="88900"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6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山东卷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概括下面这段话的主要内容，不超过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indent="88900"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近来，共青团中央发起了一项“青年好声音”网络活动，鼓励青少年结合自身学习工作实际，写下对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字社会主义核心价值观的认识和体会。活动开展一周多的时间里，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万余名青少年在网站、微博、微信、手机报等网络平台上，编创和传播内涵丰富、形式时尚的网络文化产品，仅话题微博总阅读量就超过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万次。这项以弘扬社会主义核心价值观为主旨的活动，为网络空间注入了强有力的青春正能量。</a:t>
            </a:r>
          </a:p>
        </p:txBody>
      </p:sp>
    </p:spTree>
    <p:extLst>
      <p:ext uri="{BB962C8B-B14F-4D97-AF65-F5344CB8AC3E}">
        <p14:creationId xmlns:p14="http://schemas.microsoft.com/office/powerpoint/2010/main" xmlns="" val="25336246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6574107"/>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对该考点提出的要求是“扩展语句，压缩语段”，能力层级为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级。“扩展语句”重在扩充、丰富、应用，着重考查联想和想象等发散性思维的能力；“压缩语段”重在归纳提炼、抽取整合、概括浓缩，着重考查归纳概括的能力。两者都考查语言表达能力以及创新应用能力。</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扩展语句、压缩语段近三年在新课标全国卷中没有考查，但这是一个重要的考点，常与图文转换，语言表达的简明、连贯、得体、准确、鲜明、生动相结合来考查。扩展语句还与修辞手法、仿写相结合来考查，压缩语段还与分析概括相结合来考查，命题容易“出彩”“出新”，综合考查是本考点的考查趋势，备考时应重视。</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思路导引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本题可采用“概括</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提炼</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整合”法。所给语段共三句，首先进行“概括”，第一句写共青团中央发起了“青年好声音”网络活动；第二句写参与活动的人很多，参与形式多样；第三句写该项活动很有价值。然后进行“提炼”“整合”，把这三句话的主要意思分别用简洁的文字表达出来。</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我来答题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p:txBody>
      </p:sp>
      <p:sp>
        <p:nvSpPr>
          <p:cNvPr id="8" name="矩形 7"/>
          <p:cNvSpPr/>
          <p:nvPr/>
        </p:nvSpPr>
        <p:spPr>
          <a:xfrm>
            <a:off x="2094638" y="6968364"/>
            <a:ext cx="19645450" cy="46934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54402" y="6968364"/>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示例：为弘扬社会主义核心价值观，共青团中央发起了“青年好声音”网络活动，广大青少年积极响应，为网络注入了正能量。</a:t>
            </a:r>
          </a:p>
        </p:txBody>
      </p:sp>
    </p:spTree>
    <p:extLst>
      <p:ext uri="{BB962C8B-B14F-4D97-AF65-F5344CB8AC3E}">
        <p14:creationId xmlns:p14="http://schemas.microsoft.com/office/powerpoint/2010/main" xmlns="" val="13802287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6.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辽宁卷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概括下面语段的主要信息，不超过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含标点符号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近日，一些网友发布信息，号召节约粮食。随后，新浪网发起“光盘行动”：拒绝浪费，从我做起，晒出自己吃光的盘子，一起向舌尖上的浪费说“不”，争做节约达人。该信息被转发约</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次。紧接着，人民网也表示支持“光盘行动”，倡议网民“拒绝浪费，珍惜粮食。今天不剩饭，打包离开，从我做起”。新华网、光明网及其他各大网站也纷纷关注和转载。很快，活动参与者在北京实地发放宣传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万多份，在餐饮企业张贴海报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5000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余张，天津、石家庄、呼和浩特等城市的志愿者也纷纷发放宣传资料。</a:t>
            </a:r>
          </a:p>
        </p:txBody>
      </p:sp>
    </p:spTree>
    <p:extLst>
      <p:ext uri="{BB962C8B-B14F-4D97-AF65-F5344CB8AC3E}">
        <p14:creationId xmlns:p14="http://schemas.microsoft.com/office/powerpoint/2010/main" xmlns="" val="24074125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348782"/>
            <a:ext cx="19645450" cy="8313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102914" y="3564806"/>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示例：网络发起拒绝浪费的“光盘行动”，网友及媒体纷纷响应，众多志愿者进行实地宣传。</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做本题先要读懂材料的内容：这段文字一共有七句话，由网民发布信息，号召节约粮食开始；随后各大网站纷纷关注和转载；然后就出现了实地宣传的情况。因此答题时，应先抓陈述对象</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或动作行为的发出者</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如“网民”“网站”“志愿者”；然后理清事件，如“号召节约粮食”或“发起‘光盘行动’”“各大网站也纷纷关注和转载”“志愿者也纷纷发放宣传资料”；再组织语言概括，同时注意不要超过限定的字数。</a:t>
            </a:r>
          </a:p>
        </p:txBody>
      </p:sp>
    </p:spTree>
    <p:extLst>
      <p:ext uri="{BB962C8B-B14F-4D97-AF65-F5344CB8AC3E}">
        <p14:creationId xmlns:p14="http://schemas.microsoft.com/office/powerpoint/2010/main" xmlns="" val="93737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1880324" y="2952860"/>
            <a:ext cx="19781868" cy="4093428"/>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议论类语段</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议论类语段包含的主要信息有中心句、观点句、结论句等，次要信息包括论据、论证等。可采用“概括浓缩”法，即抓住语段的中心论点，看清论点与论据的关系，一般可舍弃论据，对论点进行概括浓缩即可。</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248545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7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[2011·</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福建卷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阅读下面的材料，回答问题。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某翻译家在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文艺报</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上撰文指出：有人说中国人称自己的国家为“中国”，表示自己是坐镇在世界中央的天朝，说明中国人自傲。但从国名的中文翻译来看，译名却能够表达中国人的情感。例如，“英国”为什么不译作“阴国”？“美国”为什么不译作“霉国”？“德国”为什么不译作“歹国”？这是因为中国人要从同音字中选出具有最美好含义的字来命名这些国家。用什么字呢？用“英雄”的“英”、“美丽”的“美”、“道德”的“德”、“法理”的“法”、“芬芳”的“芬”、“祥瑞”的“瑞”</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而外国，比如英国，用英文译别国的国名，只用音译，译名中不含有褒贬意义。</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请用一句话概括该翻译家的观点。</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5159749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思路导引</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原文是一个带有明显总分结构特征的议论类段落，考生只要将文中具有总说性质的语句，如“从国名的中文翻译来看，译名却能够表达中国人的情感”“用英文译别国的国名，只用音译，译名中不含有褒贬意义”等筛选出来，加以压缩概括，就能得出答案。另外，本题要求用一句话来概括，压缩时要注意句子结构的完整，不要把句子写成短语。</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我来答题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p>
          <a:p>
            <a:pPr algn="just">
              <a:lnSpc>
                <a:spcPct val="130000"/>
              </a:lnSpc>
              <a:spcAft>
                <a:spcPts val="0"/>
              </a:spcAft>
            </a:pP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8" name="矩形 7"/>
          <p:cNvSpPr/>
          <p:nvPr/>
        </p:nvSpPr>
        <p:spPr>
          <a:xfrm>
            <a:off x="2094638" y="8008462"/>
            <a:ext cx="19645450" cy="36533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8008461"/>
            <a:ext cx="19800000" cy="15379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对别国国名的翻译，中文能表达美好的感情，而外文不能。</a:t>
            </a:r>
          </a:p>
        </p:txBody>
      </p:sp>
    </p:spTree>
    <p:extLst>
      <p:ext uri="{BB962C8B-B14F-4D97-AF65-F5344CB8AC3E}">
        <p14:creationId xmlns:p14="http://schemas.microsoft.com/office/powerpoint/2010/main" xmlns="" val="4299692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将下面一段话压缩为一句话，表明作者的主张。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不超过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22</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个字</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我决不反对倾向诗本身。悲剧之父埃斯库罗斯和喜剧之父阿里斯托芬都是有强烈倾向的诗人，但丁和塞万提斯也不逊色；而席勒的</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阴谋与爱情</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主要价值就在于它是德国第一部有政治倾向的戏剧。现代的那些写出优秀小说的俄国人和挪威人全是有倾向的作家。可是我认为倾向应当从场面和情节中自然而然地流露出来，而不应当特别地把它指出来，同时我认为作家没必要把他所描写的社会冲突的历史和未来的解决办法硬塞给读者。</a:t>
            </a:r>
          </a:p>
          <a:p>
            <a:pPr algn="just">
              <a:lnSpc>
                <a:spcPct val="130000"/>
              </a:lnSpc>
              <a:spcAft>
                <a:spcPts val="0"/>
              </a:spcAft>
            </a:pP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825461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276774"/>
            <a:ext cx="19645450" cy="838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17363" y="3273592"/>
            <a:ext cx="1980000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文学作品的倾向应当从场面和情节中流露出来。</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语段共有四句话，第一句是说“不反对倾向诗本身”，第二、三句是从不同文学作品方面论说“作品有倾向”，而第四句则是从正反两个方面谈倾向应该怎样流露出来、不应该怎样流露出来。显然第四句是本语段的中心句，第一、二、三句都是铺垫句。因此，只要将第四句抽取出来，压缩的任务就基本完成了，然后再将这个句子中的枝叶削掉就可以了。</a:t>
            </a:r>
          </a:p>
        </p:txBody>
      </p:sp>
    </p:spTree>
    <p:extLst>
      <p:ext uri="{BB962C8B-B14F-4D97-AF65-F5344CB8AC3E}">
        <p14:creationId xmlns:p14="http://schemas.microsoft.com/office/powerpoint/2010/main" xmlns="" val="32767843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说明类语段</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说明类语段的主要信息包括时间、范围、对象、特征、作用、目的等内容，次要信息包括举例、描写、修辞等。此类试题一般要求根据材料概括其主要信息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内容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，或对一事物做解释。一般采用以下方法进行概括压缩：</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第一步，弄清材料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的说明对象，审清题干要求。</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第二步，抓住被说明事物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的特征，即事物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的性质、特点、成因、作用、功能等。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第三步，分析材料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共涉及哪些方面，并准确、简要地概括归纳。有时需要弄清材料</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语段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说明方法的作用，以便更好地概括归纳。</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第四步，自我检查，推敲表述。通顺、连贯、清晰、不改变原意是基本要求。</a:t>
            </a:r>
          </a:p>
        </p:txBody>
      </p:sp>
    </p:spTree>
    <p:extLst>
      <p:ext uri="{BB962C8B-B14F-4D97-AF65-F5344CB8AC3E}">
        <p14:creationId xmlns:p14="http://schemas.microsoft.com/office/powerpoint/2010/main" xmlns="" val="7342738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094524"/>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重庆卷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阅读下面材料，按要求答题。</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雾是由贴近地面空气层中大量水汽凝结成的微小水滴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或冰晶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组成的悬浮体。出现雾时，空气中相对湿度大于</a:t>
            </a:r>
            <a:r>
              <a:rPr lang="en-US" altLang="zh-CN" sz="4000" dirty="0">
                <a:solidFill>
                  <a:schemeClr val="tx1">
                    <a:lumMod val="50000"/>
                    <a:lumOff val="50000"/>
                  </a:schemeClr>
                </a:solidFill>
                <a:latin typeface="微软雅黑" pitchFamily="34" charset="-122"/>
                <a:ea typeface="微软雅黑" pitchFamily="34" charset="-122"/>
              </a:rPr>
              <a:t>95%</a:t>
            </a:r>
            <a:r>
              <a:rPr lang="zh-CN" altLang="en-US" sz="4000" dirty="0">
                <a:solidFill>
                  <a:schemeClr val="tx1">
                    <a:lumMod val="50000"/>
                    <a:lumOff val="50000"/>
                  </a:schemeClr>
                </a:solidFill>
                <a:latin typeface="微软雅黑" pitchFamily="34" charset="-122"/>
                <a:ea typeface="微软雅黑" pitchFamily="34" charset="-122"/>
              </a:rPr>
              <a:t>，含水量一般为</a:t>
            </a:r>
            <a:r>
              <a:rPr lang="en-US" altLang="zh-CN" sz="4000" dirty="0">
                <a:solidFill>
                  <a:schemeClr val="tx1">
                    <a:lumMod val="50000"/>
                    <a:lumOff val="50000"/>
                  </a:schemeClr>
                </a:solidFill>
                <a:latin typeface="微软雅黑" pitchFamily="34" charset="-122"/>
                <a:ea typeface="微软雅黑" pitchFamily="34" charset="-122"/>
              </a:rPr>
              <a:t>0.1</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立方米，形成人们的视觉障碍，一般情况下，水平能见距离低于</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千米，而轻雾能见距离在</a:t>
            </a: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千米到</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千米之间，给人朦胧缥缈的感觉。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霾由空气中浓度较大、直径很小的烟、尘等颗粒组成，它们形成悬浮体弥漫于空中。 出现霾时，虽然没有沙尘暴、扬沙等恶劣天气现象，但大气混浊，空气相对湿度小于</a:t>
            </a:r>
            <a:r>
              <a:rPr lang="en-US" altLang="zh-CN" sz="4000" dirty="0">
                <a:solidFill>
                  <a:schemeClr val="tx1">
                    <a:lumMod val="50000"/>
                    <a:lumOff val="50000"/>
                  </a:schemeClr>
                </a:solidFill>
                <a:latin typeface="微软雅黑" pitchFamily="34" charset="-122"/>
                <a:ea typeface="微软雅黑" pitchFamily="34" charset="-122"/>
              </a:rPr>
              <a:t>80%, </a:t>
            </a:r>
            <a:r>
              <a:rPr lang="zh-CN" altLang="en-US" sz="4000" dirty="0">
                <a:solidFill>
                  <a:schemeClr val="tx1">
                    <a:lumMod val="50000"/>
                    <a:lumOff val="50000"/>
                  </a:schemeClr>
                </a:solidFill>
                <a:latin typeface="微软雅黑" pitchFamily="34" charset="-122"/>
                <a:ea typeface="微软雅黑" pitchFamily="34" charset="-122"/>
              </a:rPr>
              <a:t>水平能见距离明显缩短，一般在</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千米以下，给人不甚透明的感觉。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概括雾和霾的不同点，要求：</a:t>
            </a:r>
            <a:r>
              <a:rPr lang="en-US" altLang="zh-CN" sz="4000" dirty="0">
                <a:solidFill>
                  <a:schemeClr val="tx1">
                    <a:lumMod val="50000"/>
                    <a:lumOff val="50000"/>
                  </a:schemeClr>
                </a:solidFill>
                <a:latin typeface="微软雅黑" pitchFamily="34" charset="-122"/>
                <a:ea typeface="微软雅黑" pitchFamily="34" charset="-122"/>
              </a:rPr>
              <a:t>16</a:t>
            </a:r>
            <a:r>
              <a:rPr lang="zh-CN" altLang="en-US" sz="4000" dirty="0">
                <a:solidFill>
                  <a:schemeClr val="tx1">
                    <a:lumMod val="50000"/>
                    <a:lumOff val="50000"/>
                  </a:schemeClr>
                </a:solidFill>
                <a:latin typeface="微软雅黑" pitchFamily="34" charset="-122"/>
                <a:ea typeface="微软雅黑" pitchFamily="34" charset="-122"/>
              </a:rPr>
              <a:t>字以内。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概括雾和霾的相同点，要求：</a:t>
            </a:r>
            <a:r>
              <a:rPr lang="en-US" altLang="zh-CN" sz="4000" dirty="0">
                <a:solidFill>
                  <a:schemeClr val="tx1">
                    <a:lumMod val="50000"/>
                    <a:lumOff val="50000"/>
                  </a:schemeClr>
                </a:solidFill>
                <a:latin typeface="微软雅黑" pitchFamily="34" charset="-122"/>
                <a:ea typeface="微软雅黑" pitchFamily="34" charset="-122"/>
              </a:rPr>
              <a:t>16</a:t>
            </a:r>
            <a:r>
              <a:rPr lang="zh-CN" altLang="en-US" sz="4000" dirty="0">
                <a:solidFill>
                  <a:schemeClr val="tx1">
                    <a:lumMod val="50000"/>
                    <a:lumOff val="50000"/>
                  </a:schemeClr>
                </a:solidFill>
                <a:latin typeface="微软雅黑" pitchFamily="34" charset="-122"/>
                <a:ea typeface="微软雅黑" pitchFamily="34" charset="-122"/>
              </a:rPr>
              <a:t>字以内。</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692586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9">
                                            <p:txEl>
                                              <p:pRg st="2" end="2"/>
                                            </p:txEl>
                                          </p:spTgt>
                                        </p:tgtEl>
                                        <p:attrNameLst>
                                          <p:attrName>style.visibility</p:attrName>
                                        </p:attrNameLst>
                                      </p:cBhvr>
                                      <p:to>
                                        <p:strVal val="visible"/>
                                      </p:to>
                                    </p:set>
                                    <p:animEffect transition="in" filter="fade">
                                      <p:cBhvr>
                                        <p:cTn id="13" dur="2000"/>
                                        <p:tgtEl>
                                          <p:spTgt spid="69">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3" end="3"/>
                                            </p:txEl>
                                          </p:spTgt>
                                        </p:tgtEl>
                                        <p:attrNameLst>
                                          <p:attrName>style.visibility</p:attrName>
                                        </p:attrNameLst>
                                      </p:cBhvr>
                                      <p:to>
                                        <p:strVal val="visible"/>
                                      </p:to>
                                    </p:set>
                                    <p:animEffect transition="in" filter="fade">
                                      <p:cBhvr>
                                        <p:cTn id="16" dur="2000"/>
                                        <p:tgtEl>
                                          <p:spTgt spid="69">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4" end="4"/>
                                            </p:txEl>
                                          </p:spTgt>
                                        </p:tgtEl>
                                        <p:attrNameLst>
                                          <p:attrName>style.visibility</p:attrName>
                                        </p:attrNameLst>
                                      </p:cBhvr>
                                      <p:to>
                                        <p:strVal val="visible"/>
                                      </p:to>
                                    </p:set>
                                    <p:animEffect transition="in" filter="fade">
                                      <p:cBhvr>
                                        <p:cTn id="19" dur="2000"/>
                                        <p:tgtEl>
                                          <p:spTgt spid="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0650532"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湖北卷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欣赏下边的天鹅戏水图，围绕“早春”，写一首小诗或一则短文。要求：</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①突出景物特征；</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②语言表达鲜明、生动；</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③不超过</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pic>
        <p:nvPicPr>
          <p:cNvPr id="14338" name="Picture 2" descr="5HBYW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753852" y="4212878"/>
            <a:ext cx="6886239" cy="4968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4338"/>
                                        </p:tgtEl>
                                        <p:attrNameLst>
                                          <p:attrName>style.visibility</p:attrName>
                                        </p:attrNameLst>
                                      </p:cBhvr>
                                      <p:to>
                                        <p:strVal val="visible"/>
                                      </p:to>
                                    </p:set>
                                    <p:animEffect transition="in" filter="fade">
                                      <p:cBhvr>
                                        <p:cTn id="2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4638" y="9739221"/>
            <a:ext cx="19645450" cy="1922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49408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首先弄清两个问题，一是对象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雾”“霾”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，二是要求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不同点”“相同点”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其次阅读试题材料，先筛选出与雾和霾的相同点相关的“悬浮体”“给人朦胧缥缈的感觉”“给人不甚透明的感觉”等答案素材，并进行“求同归并”，得出“都是悬浮体，都会造成视觉障碍”两个答案要点。再筛选出与雾和霾的不同点相关的答案素材“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微小水滴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或冰晶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组成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相对湿度大于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，水平能见距离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烟、尘等颗粒组成</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相对湿度小于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，不甚透明”，再进行“比较概括”，概括为“成分、相对湿度、能见度不同”三个要点。 最后自我检查，推敲表述。</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内容占位符 2"/>
          <p:cNvSpPr>
            <a:spLocks/>
          </p:cNvSpPr>
          <p:nvPr/>
        </p:nvSpPr>
        <p:spPr bwMode="auto">
          <a:xfrm>
            <a:off x="2195958" y="9839711"/>
            <a:ext cx="19800000" cy="1728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成分、相对湿度、能见度不同。</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都是悬浮体，都会造成视觉障碍。</a:t>
            </a:r>
          </a:p>
        </p:txBody>
      </p:sp>
    </p:spTree>
    <p:extLst>
      <p:ext uri="{BB962C8B-B14F-4D97-AF65-F5344CB8AC3E}">
        <p14:creationId xmlns:p14="http://schemas.microsoft.com/office/powerpoint/2010/main" xmlns="" val="39396920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以“京剧” 开头，概括下面文字的主要信息。不超过</a:t>
            </a:r>
            <a:r>
              <a:rPr lang="en-US" altLang="zh-CN" sz="4000" dirty="0">
                <a:solidFill>
                  <a:schemeClr val="tx1">
                    <a:lumMod val="50000"/>
                    <a:lumOff val="50000"/>
                  </a:schemeClr>
                </a:solidFill>
                <a:latin typeface="微软雅黑" pitchFamily="34" charset="-122"/>
                <a:ea typeface="微软雅黑" pitchFamily="34" charset="-122"/>
              </a:rPr>
              <a:t>45</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京剧是徽剧在吸收了京腔、昆剧等地方戏曲精华的基础上逐渐发展成熟起来的。京剧的角色，也叫“行当”，分为生、旦、净、丑四类，与现实生活关系密切。生活中有男女之别，京剧就有生行和旦行；男女都有文、武、老、幼之别，京剧的生行就有小生、老生和武生，旦行就有闺门旦、花旦、老旦、武旦等；有的人粗犷豪放，有的人机巧滑稽，京剧中的男性就又划分出了净行和丑行。在京剧舞台上，唱腔和动作都有一定的程式，一出完整的戏，其实就是表演者根据这些程式把剧情巧妙地连缀起来。在艺术表现形式上，京剧那五光十色、形态生动的脸谱，那精致华美、色彩艳丽的服饰，令人目眩神迷。</a:t>
            </a:r>
          </a:p>
        </p:txBody>
      </p:sp>
    </p:spTree>
    <p:extLst>
      <p:ext uri="{BB962C8B-B14F-4D97-AF65-F5344CB8AC3E}">
        <p14:creationId xmlns:p14="http://schemas.microsoft.com/office/powerpoint/2010/main" xmlns="" val="1479975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京剧</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源自徽剧，角色分类源自生活，表演程式化，表现形式绚丽多姿。</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分清这个说明类段落的内容层次，先要在内容上抓住表述“京剧”的四个层次，即京剧的发展基础</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或源头</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、角色分类、程式、艺术表现形式；再把握概念中每个层次的本质特点，即发展基础</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或源头</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是“源自徽剧”、角色分类上“与现实生活关系密切”、程式上“唱腔和动作都有一定的程式”、艺术表现形式是“绚丽多姿”。了解这些主要内容后再用简洁的语言进行概括即可。</a:t>
            </a:r>
          </a:p>
        </p:txBody>
      </p:sp>
    </p:spTree>
    <p:extLst>
      <p:ext uri="{BB962C8B-B14F-4D97-AF65-F5344CB8AC3E}">
        <p14:creationId xmlns:p14="http://schemas.microsoft.com/office/powerpoint/2010/main" xmlns="" val="7010933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93866"/>
          </a:xfrm>
          <a:prstGeom prst="rect">
            <a:avLst/>
          </a:prstGeom>
          <a:noFill/>
        </p:spPr>
        <p:txBody>
          <a:bodyPr wrap="square" rtlCol="0">
            <a:spAutoFit/>
          </a:bodyPr>
          <a:lstStyle/>
          <a:p>
            <a:pPr indent="9731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描写类语段</a:t>
            </a:r>
          </a:p>
          <a:p>
            <a:pPr indent="973138"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描写类语段的信息一般包括：描写的景物，景物的主要特征，描写的角度及目的、感情等。这类题可采用“舍偏取正”式，即首先弄清楚描写的对象，明白哪些是修饰性的、解释性的内容；然后从语法和句法的角度对语段进行分析，保留一些关键性的句子或词语，舍弃一些修饰、限制或补充性的句子或词语；最后再根据具体的要求，对保留的文字重新进行排列组合。</a:t>
            </a:r>
          </a:p>
          <a:p>
            <a:pPr indent="973138"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3162461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4893647"/>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江苏卷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请以平实的语言表述下面材料中老园艺师一段话的深层含意，不超过</a:t>
            </a:r>
            <a:r>
              <a:rPr lang="en-US" altLang="zh-CN" sz="4000" dirty="0">
                <a:solidFill>
                  <a:schemeClr val="tx1">
                    <a:lumMod val="50000"/>
                    <a:lumOff val="50000"/>
                  </a:schemeClr>
                </a:solidFill>
                <a:latin typeface="微软雅黑" pitchFamily="34" charset="-122"/>
                <a:ea typeface="微软雅黑" pitchFamily="34" charset="-122"/>
              </a:rPr>
              <a:t>25 </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夜幕下，小松树上彩灯闪烁。路过的老园艺师自言自语地感慨：“人睡觉要关灯，整夜灯光照着，非失眠不可。树也一样，那么多的电线缠着，那么强的灯光照着，能活得好吗？ 夜色是美了，树可是要生病的。人们啊，要听得懂草木的叹息！”</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472385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1" end="1"/>
                                            </p:txEl>
                                          </p:spTgt>
                                        </p:tgtEl>
                                        <p:attrNameLst>
                                          <p:attrName>style.visibility</p:attrName>
                                        </p:attrNameLst>
                                      </p:cBhvr>
                                      <p:to>
                                        <p:strVal val="visible"/>
                                      </p:to>
                                    </p:set>
                                    <p:animEffect transition="in" filter="fade">
                                      <p:cBhvr>
                                        <p:cTn id="10"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94638" y="8138783"/>
            <a:ext cx="19645450" cy="35230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893647"/>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这段话的第一部分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第一句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介绍情境，可以删掉，主要看第二部分老园艺师的感言。感言共四句话，第一句的目的是引出第二句，故删掉第一句；第三句是结果；第四句是人类应有的态度。根据题干要求的概括深层含意，可以删掉结果，只保留第二句、第四句。根据压缩描写类语段具体变抽象的解题方法，灯光、电线代指生长环境，“听得懂草木的叹息”就是指懂得大自然的生长规律，更深层的意思是懂得保护自然。</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内容占位符 2"/>
          <p:cNvSpPr>
            <a:spLocks/>
          </p:cNvSpPr>
          <p:nvPr/>
        </p:nvSpPr>
        <p:spPr bwMode="auto">
          <a:xfrm>
            <a:off x="2195958" y="8138783"/>
            <a:ext cx="19800000" cy="342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树也需要良好的生长环境；人类应该善待自然。</a:t>
            </a:r>
          </a:p>
        </p:txBody>
      </p:sp>
    </p:spTree>
    <p:extLst>
      <p:ext uri="{BB962C8B-B14F-4D97-AF65-F5344CB8AC3E}">
        <p14:creationId xmlns:p14="http://schemas.microsoft.com/office/powerpoint/2010/main" xmlns="" val="14600347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1" end="1"/>
                                            </p:txEl>
                                          </p:spTgt>
                                        </p:tgtEl>
                                        <p:attrNameLst>
                                          <p:attrName>style.visibility</p:attrName>
                                        </p:attrNameLst>
                                      </p:cBhvr>
                                      <p:to>
                                        <p:strVal val="visible"/>
                                      </p:to>
                                    </p:set>
                                    <p:animEffect transition="in" filter="fade">
                                      <p:cBhvr>
                                        <p:cTn id="7" dur="2000"/>
                                        <p:tgtEl>
                                          <p:spTgt spid="6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9">
                                            <p:txEl>
                                              <p:pRg st="0" end="0"/>
                                            </p:txEl>
                                          </p:spTgt>
                                        </p:tgtEl>
                                        <p:attrNameLst>
                                          <p:attrName>style.visibility</p:attrName>
                                        </p:attrNameLst>
                                      </p:cBhvr>
                                      <p:to>
                                        <p:strVal val="visible"/>
                                      </p:to>
                                    </p:set>
                                    <p:animEffect transition="in" filter="fade">
                                      <p:cBhvr>
                                        <p:cTn id="10" dur="2000"/>
                                        <p:tgtEl>
                                          <p:spTgt spid="6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 [2011·</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下面一段文字后的四个选项中，能准确概括文字内容的一项是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琴声渐起。我仿佛看见一滴滴饱满的水珠儿洒落在含苞待放的桃花上，又恋恋不舍地挂着丝儿似的落下来，犹如一个个活泼的小精灵。这是一条奔腾不息的大河，它裹挟着泥沙、卵石，翻滚着向前奔去，撞击着河岸，向阻挡它的一切势力发起猛烈冲击。那河上还有勇敢的艄公，正在与恶浪搏斗。一阵清风穿过树林，一粒沙子从屋檐上滚落，掉在门前那口空水缸里，清脆悦耳，回音似璧。琴声欲止，似一朵烟花静静地绽放。</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琴音似水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琴音遐想      </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琴声悠扬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琴声如风</a:t>
            </a:r>
          </a:p>
        </p:txBody>
      </p:sp>
    </p:spTree>
    <p:extLst>
      <p:ext uri="{BB962C8B-B14F-4D97-AF65-F5344CB8AC3E}">
        <p14:creationId xmlns:p14="http://schemas.microsoft.com/office/powerpoint/2010/main" xmlns="" val="1300024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B</a:t>
            </a:r>
            <a:r>
              <a:rPr lang="zh-CN" altLang="en-US" sz="3600" dirty="0">
                <a:solidFill>
                  <a:srgbClr val="A50021"/>
                </a:solidFill>
                <a:latin typeface="微软雅黑" panose="020B0503020204020204" pitchFamily="34" charset="-122"/>
                <a:ea typeface="微软雅黑" panose="020B0503020204020204" pitchFamily="34" charset="-122"/>
              </a:rPr>
              <a:t>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整个语段侧重描写，运用了通感</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化听觉为视觉</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修辞手法，描述了作者由琴声产生的联想。“琴音遐想”能够全面而准确地概括这个语段的内容。“琴音似水”“琴声如风”则以偏概全，不能涵盖“琴声欲止”时“似一朵烟花静静地绽放”的联想内容；“琴声悠扬”更是与语段中的“猛烈冲击”“与恶浪搏斗”等描述不一致。</a:t>
            </a:r>
          </a:p>
        </p:txBody>
      </p:sp>
    </p:spTree>
    <p:extLst>
      <p:ext uri="{BB962C8B-B14F-4D97-AF65-F5344CB8AC3E}">
        <p14:creationId xmlns:p14="http://schemas.microsoft.com/office/powerpoint/2010/main" xmlns="" val="3446190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649408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题型三　新闻拟写概括</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拟写一句话新闻</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拟写一句话新闻就是用简明的语言把语段信息表达出来。它要求高度概括，只要将主要的人、事交代清楚即可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时间较强的动态新闻则应交代时间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。这类题的解题思路为：</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一步，根据新闻要素，准确筛选答题信息点。新闻分为标题、导语、主体、背景、结语等五部分，分别承担着不同的任务。而关键信息主要集中在导语一段，所以应把主要精力放在导语部分。要对提供的材料做全面阅读，辨别一下主要信息和次要信息、即时信息和背景信息等，以便准确确定重点语句。</a:t>
            </a:r>
          </a:p>
        </p:txBody>
      </p:sp>
    </p:spTree>
    <p:extLst>
      <p:ext uri="{BB962C8B-B14F-4D97-AF65-F5344CB8AC3E}">
        <p14:creationId xmlns:p14="http://schemas.microsoft.com/office/powerpoint/2010/main" xmlns="" val="6146204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4893647"/>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第二步，选择句式，组合信息。首先应选择句式，安排层次。拟写一句话新闻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标题新闻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通常采用陈述句式：人物＋事件＋时间＋地点＋原因，人物和事件构成主谓句。还要注意在表达形式上必须是“一句话”，这“一句话”应尽可能是单句，特殊情况下可以是复句，但不能是句群。另外，还要注意控制字数。最后草拟答案。</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第三步，依据倾向，验证答案。验证草拟的答案能否准确涵盖所提供的新闻材料的主要信息。</a:t>
            </a:r>
          </a:p>
        </p:txBody>
      </p:sp>
    </p:spTree>
    <p:extLst>
      <p:ext uri="{BB962C8B-B14F-4D97-AF65-F5344CB8AC3E}">
        <p14:creationId xmlns:p14="http://schemas.microsoft.com/office/powerpoint/2010/main" xmlns="" val="32727032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94638" y="3132758"/>
            <a:ext cx="19645450" cy="85290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6312" y="3129576"/>
            <a:ext cx="19716888"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示例一：一池水融融，几丝柳依依。天鹅知春暖，悠游自在啼。</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示例二：东风轻拂，柳条上钻出了片片嫩叶，丝丝柔条，袅袅依依。几只黑天鹅伸着长长的脖子，如公主般雍容优雅，在一池碧水中自在地嬉戏，悠然地游弋；绿水微漾，泛起圈圈涟漪。</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扩展语段和图文转换的能力。答题时首先要看清图画中所包含的“元素”，不能遗漏，然后根据相应的“元素”或配诗，或写短文。配诗时要注意诗歌的一些基本的形式；写短文时要注意时空顺序和逻辑顺序，并注意突出“元素”的特征，语言要优美。</a:t>
            </a:r>
          </a:p>
        </p:txBody>
      </p:sp>
    </p:spTree>
    <p:extLst>
      <p:ext uri="{BB962C8B-B14F-4D97-AF65-F5344CB8AC3E}">
        <p14:creationId xmlns:p14="http://schemas.microsoft.com/office/powerpoint/2010/main" xmlns="" val="7499309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1677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阅读下面这则新闻，拟写一句话新闻。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南华早报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报道，由于北京持续受到重度雾霾的困扰，所谓的“烟雾箱”计划已在加速展开。雾霾实验室将建在北京怀柔区，可与世界最大的大气模拟设施</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欧洲光反应实验室相匹敌。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负责该项目的中国科学院研究员贺泓说，竣工后的“烟雾箱”可利用</a:t>
            </a:r>
            <a:r>
              <a:rPr lang="en-US" altLang="zh-CN" sz="4000" dirty="0">
                <a:solidFill>
                  <a:schemeClr val="tx1">
                    <a:lumMod val="50000"/>
                    <a:lumOff val="50000"/>
                  </a:schemeClr>
                </a:solidFill>
                <a:latin typeface="微软雅黑" pitchFamily="34" charset="-122"/>
                <a:ea typeface="微软雅黑" pitchFamily="34" charset="-122"/>
              </a:rPr>
              <a:t>600</a:t>
            </a:r>
            <a:r>
              <a:rPr lang="zh-CN" altLang="en-US" sz="4000" dirty="0">
                <a:solidFill>
                  <a:schemeClr val="tx1">
                    <a:lumMod val="50000"/>
                    <a:lumOff val="50000"/>
                  </a:schemeClr>
                </a:solidFill>
                <a:latin typeface="微软雅黑" pitchFamily="34" charset="-122"/>
                <a:ea typeface="微软雅黑" pitchFamily="34" charset="-122"/>
              </a:rPr>
              <a:t>立方米的污染空气进行实验，比欧洲光反应实验室的容量多出</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据悉，怀柔的“烟雾箱”将由两个半球形容器组成，可制造类似于雾霾的环境条件。通过把不同的污染物压入这两个半球形容器内，研究人员将能够在日照条件下细致地研究其化学反应。这种成对的箱体设计将使科学家能够并排对比实验结果。</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33226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北京</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中国</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将建成世界最大雾霾实验室</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拟写一句话新闻的思路可概括为：何人于何时在何地做何事，怎么样。当然，在实际操作中，不一定要面面俱到，可根据具体情况而定。必须要保留的是何人做何事，这段新闻中的主体是北京，事件是建立雾霾实验室，此实验室可与世界最大的大气模拟设施相匹敌。据此再压缩一下即可。</a:t>
            </a:r>
          </a:p>
        </p:txBody>
      </p:sp>
    </p:spTree>
    <p:extLst>
      <p:ext uri="{BB962C8B-B14F-4D97-AF65-F5344CB8AC3E}">
        <p14:creationId xmlns:p14="http://schemas.microsoft.com/office/powerpoint/2010/main" xmlns="" val="251104075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094524"/>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拟写新闻标题、导语</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新闻标题有单标题和多标题之分。多标题包括引题、正题、副题，其中正题旨在揭示消息的主题或新闻事实；引题和副题用以说明背景、概述意义，或指出内容范围、内容提要等。拟写标题要用简明的语言概括出所报道的主要内容，点明其意义并要求富有吸引力。不必拘泥于新闻要素是否齐全，往往不需要时间、地点。因为标题下有具体内容，故只要求两个必备要素：主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人物或单位或事物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＋事件。拟写标题用语一般较直白、简洁，有时可运用比喻、对偶、引用等修辞手法。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导语是对新闻的总的概括。导语一般在新闻的开头，是新闻的纲领和中心，要将新闻的时间、地点、人物、事件等概述出来。拟写新闻导语的简要公式为：时间＋地点＋人物＋事件。仔细阅读新闻的主体部分，从中提炼出各个要素，然后加以连缀。</a:t>
            </a:r>
          </a:p>
        </p:txBody>
      </p:sp>
    </p:spTree>
    <p:extLst>
      <p:ext uri="{BB962C8B-B14F-4D97-AF65-F5344CB8AC3E}">
        <p14:creationId xmlns:p14="http://schemas.microsoft.com/office/powerpoint/2010/main" xmlns="" val="6552160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给下面一则新闻拟写恰当的标题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25</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、导语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100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________________________________________________________________________</a:t>
            </a:r>
          </a:p>
          <a:p>
            <a:pPr algn="ct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央广网北京消息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记者李赢</a:t>
            </a:r>
            <a:r>
              <a:rPr lang="en-US" altLang="zh-CN"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a:t>
            </a:r>
            <a:r>
              <a:rPr lang="en-US" altLang="zh-CN" sz="4000" dirty="0">
                <a:solidFill>
                  <a:schemeClr val="tx1">
                    <a:lumMod val="50000"/>
                    <a:lumOff val="50000"/>
                  </a:schemeClr>
                </a:solidFill>
                <a:latin typeface="微软雅黑" pitchFamily="34" charset="-122"/>
                <a:ea typeface="微软雅黑" pitchFamily="34" charset="-122"/>
              </a:rPr>
              <a:t>37</a:t>
            </a:r>
            <a:r>
              <a:rPr lang="zh-CN" altLang="en-US" sz="4000" dirty="0">
                <a:solidFill>
                  <a:schemeClr val="tx1">
                    <a:lumMod val="50000"/>
                    <a:lumOff val="50000"/>
                  </a:schemeClr>
                </a:solidFill>
                <a:latin typeface="微软雅黑" pitchFamily="34" charset="-122"/>
                <a:ea typeface="微软雅黑" pitchFamily="34" charset="-122"/>
              </a:rPr>
              <a:t>届世界遗产委员会认为，中国第</a:t>
            </a:r>
            <a:r>
              <a:rPr lang="en-US" altLang="zh-CN" sz="4000" dirty="0">
                <a:solidFill>
                  <a:schemeClr val="tx1">
                    <a:lumMod val="50000"/>
                    <a:lumOff val="50000"/>
                  </a:schemeClr>
                </a:solidFill>
                <a:latin typeface="微软雅黑" pitchFamily="34" charset="-122"/>
                <a:ea typeface="微软雅黑" pitchFamily="34" charset="-122"/>
              </a:rPr>
              <a:t>31</a:t>
            </a:r>
            <a:r>
              <a:rPr lang="zh-CN" altLang="en-US" sz="4000" dirty="0">
                <a:solidFill>
                  <a:schemeClr val="tx1">
                    <a:lumMod val="50000"/>
                    <a:lumOff val="50000"/>
                  </a:schemeClr>
                </a:solidFill>
                <a:latin typeface="微软雅黑" pitchFamily="34" charset="-122"/>
                <a:ea typeface="微软雅黑" pitchFamily="34" charset="-122"/>
              </a:rPr>
              <a:t>项世界文化遗产红河哈尼梯田文化景观所体现的森林、水系、梯田和村寨“四素同构”系统符合世界遗产标准</a:t>
            </a:r>
            <a:r>
              <a:rPr lang="en-US" altLang="zh-CN" sz="4000" dirty="0">
                <a:solidFill>
                  <a:schemeClr val="tx1">
                    <a:lumMod val="50000"/>
                    <a:lumOff val="50000"/>
                  </a:schemeClr>
                </a:solidFill>
                <a:latin typeface="微软雅黑" pitchFamily="34" charset="-122"/>
                <a:ea typeface="微软雅黑" pitchFamily="34" charset="-122"/>
              </a:rPr>
              <a:t>Ⅲ</a:t>
            </a:r>
            <a:r>
              <a:rPr lang="zh-CN" altLang="en-US" sz="4000" dirty="0">
                <a:solidFill>
                  <a:schemeClr val="tx1">
                    <a:lumMod val="50000"/>
                    <a:lumOff val="50000"/>
                  </a:schemeClr>
                </a:solidFill>
                <a:latin typeface="微软雅黑" pitchFamily="34" charset="-122"/>
                <a:ea typeface="微软雅黑" pitchFamily="34" charset="-122"/>
              </a:rPr>
              <a:t>和标准</a:t>
            </a:r>
            <a:r>
              <a:rPr lang="en-US" altLang="zh-CN" sz="4000" dirty="0">
                <a:solidFill>
                  <a:schemeClr val="tx1">
                    <a:lumMod val="50000"/>
                    <a:lumOff val="50000"/>
                  </a:schemeClr>
                </a:solidFill>
                <a:latin typeface="微软雅黑" pitchFamily="34" charset="-122"/>
                <a:ea typeface="微软雅黑" pitchFamily="34" charset="-122"/>
              </a:rPr>
              <a:t>Ⅴ</a:t>
            </a:r>
            <a:r>
              <a:rPr lang="zh-CN" altLang="en-US" sz="4000" dirty="0">
                <a:solidFill>
                  <a:schemeClr val="tx1">
                    <a:lumMod val="50000"/>
                    <a:lumOff val="50000"/>
                  </a:schemeClr>
                </a:solidFill>
                <a:latin typeface="微软雅黑" pitchFamily="34" charset="-122"/>
                <a:ea typeface="微软雅黑" pitchFamily="34" charset="-122"/>
              </a:rPr>
              <a:t>，其完美反映的精密复杂的农业、林业和水分配系统，通过长期以来形成的独特社会经济宗教体系得以加强，彰显了人与环境互动的一种重要模式。</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a:t>
            </a:r>
            <a:r>
              <a:rPr lang="en-US" altLang="zh-CN" sz="4000" dirty="0">
                <a:solidFill>
                  <a:schemeClr val="tx1">
                    <a:lumMod val="50000"/>
                    <a:lumOff val="50000"/>
                  </a:schemeClr>
                </a:solidFill>
                <a:latin typeface="微软雅黑" pitchFamily="34" charset="-122"/>
                <a:ea typeface="微软雅黑" pitchFamily="34" charset="-122"/>
              </a:rPr>
              <a:t>37</a:t>
            </a:r>
            <a:r>
              <a:rPr lang="zh-CN" altLang="en-US" sz="4000" dirty="0">
                <a:solidFill>
                  <a:schemeClr val="tx1">
                    <a:lumMod val="50000"/>
                    <a:lumOff val="50000"/>
                  </a:schemeClr>
                </a:solidFill>
                <a:latin typeface="微软雅黑" pitchFamily="34" charset="-122"/>
                <a:ea typeface="微软雅黑" pitchFamily="34" charset="-122"/>
              </a:rPr>
              <a:t>届世界遗产委员会会议于</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22</a:t>
            </a:r>
            <a:r>
              <a:rPr lang="zh-CN" altLang="en-US" sz="4000" dirty="0">
                <a:solidFill>
                  <a:schemeClr val="tx1">
                    <a:lumMod val="50000"/>
                    <a:lumOff val="50000"/>
                  </a:schemeClr>
                </a:solidFill>
                <a:latin typeface="微软雅黑" pitchFamily="34" charset="-122"/>
                <a:ea typeface="微软雅黑" pitchFamily="34" charset="-122"/>
              </a:rPr>
              <a:t>日在柬埔寨首都金边审议通过云南红河哈尼梯田文化景观列入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世界遗产名录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，来自</a:t>
            </a:r>
            <a:r>
              <a:rPr lang="en-US" altLang="zh-CN" sz="4000" dirty="0">
                <a:solidFill>
                  <a:schemeClr val="tx1">
                    <a:lumMod val="50000"/>
                    <a:lumOff val="50000"/>
                  </a:schemeClr>
                </a:solidFill>
                <a:latin typeface="微软雅黑" pitchFamily="34" charset="-122"/>
                <a:ea typeface="微软雅黑" pitchFamily="34" charset="-122"/>
              </a:rPr>
              <a:t>120</a:t>
            </a:r>
            <a:r>
              <a:rPr lang="zh-CN" altLang="en-US" sz="4000" dirty="0">
                <a:solidFill>
                  <a:schemeClr val="tx1">
                    <a:lumMod val="50000"/>
                    <a:lumOff val="50000"/>
                  </a:schemeClr>
                </a:solidFill>
                <a:latin typeface="微软雅黑" pitchFamily="34" charset="-122"/>
                <a:ea typeface="微软雅黑" pitchFamily="34" charset="-122"/>
              </a:rPr>
              <a:t>多个国家和有关国际组织的</a:t>
            </a:r>
            <a:r>
              <a:rPr lang="en-US" altLang="zh-CN" sz="4000" dirty="0">
                <a:solidFill>
                  <a:schemeClr val="tx1">
                    <a:lumMod val="50000"/>
                    <a:lumOff val="50000"/>
                  </a:schemeClr>
                </a:solidFill>
                <a:latin typeface="微软雅黑" pitchFamily="34" charset="-122"/>
                <a:ea typeface="微软雅黑" pitchFamily="34" charset="-122"/>
              </a:rPr>
              <a:t>1300</a:t>
            </a:r>
            <a:r>
              <a:rPr lang="zh-CN" altLang="en-US" sz="4000" dirty="0">
                <a:solidFill>
                  <a:schemeClr val="tx1">
                    <a:lumMod val="50000"/>
                    <a:lumOff val="50000"/>
                  </a:schemeClr>
                </a:solidFill>
                <a:latin typeface="微软雅黑" pitchFamily="34" charset="-122"/>
                <a:ea typeface="微软雅黑" pitchFamily="34" charset="-122"/>
              </a:rPr>
              <a:t>多名代表出席会议。柬埔寨首相洪森、联合国教科文组织总干事博科娃等出席会议。</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229284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1611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红河哈尼梯田文化景观位于中国云南省红河哈尼族彝族自治州元阳县。申报的遗产区面积为</a:t>
            </a:r>
            <a:r>
              <a:rPr lang="en-US" altLang="zh-CN" sz="4000" dirty="0">
                <a:solidFill>
                  <a:schemeClr val="tx1">
                    <a:lumMod val="50000"/>
                    <a:lumOff val="50000"/>
                  </a:schemeClr>
                </a:solidFill>
                <a:latin typeface="微软雅黑" pitchFamily="34" charset="-122"/>
                <a:ea typeface="微软雅黑" pitchFamily="34" charset="-122"/>
              </a:rPr>
              <a:t>16 603</a:t>
            </a:r>
            <a:r>
              <a:rPr lang="zh-CN" altLang="en-US" sz="4000" dirty="0">
                <a:solidFill>
                  <a:schemeClr val="tx1">
                    <a:lumMod val="50000"/>
                    <a:lumOff val="50000"/>
                  </a:schemeClr>
                </a:solidFill>
                <a:latin typeface="微软雅黑" pitchFamily="34" charset="-122"/>
                <a:ea typeface="微软雅黑" pitchFamily="34" charset="-122"/>
              </a:rPr>
              <a:t>公顷，缓冲区面积</a:t>
            </a:r>
            <a:r>
              <a:rPr lang="en-US" altLang="zh-CN" sz="4000" dirty="0">
                <a:solidFill>
                  <a:schemeClr val="tx1">
                    <a:lumMod val="50000"/>
                    <a:lumOff val="50000"/>
                  </a:schemeClr>
                </a:solidFill>
                <a:latin typeface="微软雅黑" pitchFamily="34" charset="-122"/>
                <a:ea typeface="微软雅黑" pitchFamily="34" charset="-122"/>
              </a:rPr>
              <a:t>29 501</a:t>
            </a:r>
            <a:r>
              <a:rPr lang="zh-CN" altLang="en-US" sz="4000" dirty="0">
                <a:solidFill>
                  <a:schemeClr val="tx1">
                    <a:lumMod val="50000"/>
                    <a:lumOff val="50000"/>
                  </a:schemeClr>
                </a:solidFill>
                <a:latin typeface="微软雅黑" pitchFamily="34" charset="-122"/>
                <a:ea typeface="微软雅黑" pitchFamily="34" charset="-122"/>
              </a:rPr>
              <a:t>公顷，包括了最具代表性的集中连片分布的水稻梯田及其所依存的水源林、灌溉系统、民族村寨。红河哈尼梯田是亚热带季风气候下、崇山峻岭环境中人类生态系统的杰出范例，以“四素同构”为特色和架构的生产生活方式，反映了人与自然的完美和谐，展现了人类在极限自然条件下顽强的生存能力、伟大的创造力和乐观精神。至此，红河哈尼梯田文化景观成为我国第</a:t>
            </a:r>
            <a:r>
              <a:rPr lang="en-US" altLang="zh-CN" sz="4000" dirty="0">
                <a:solidFill>
                  <a:schemeClr val="tx1">
                    <a:lumMod val="50000"/>
                    <a:lumOff val="50000"/>
                  </a:schemeClr>
                </a:solidFill>
                <a:latin typeface="微软雅黑" pitchFamily="34" charset="-122"/>
                <a:ea typeface="微软雅黑" pitchFamily="34" charset="-122"/>
              </a:rPr>
              <a:t>45</a:t>
            </a:r>
            <a:r>
              <a:rPr lang="zh-CN" altLang="en-US" sz="4000" dirty="0">
                <a:solidFill>
                  <a:schemeClr val="tx1">
                    <a:lumMod val="50000"/>
                    <a:lumOff val="50000"/>
                  </a:schemeClr>
                </a:solidFill>
                <a:latin typeface="微软雅黑" pitchFamily="34" charset="-122"/>
                <a:ea typeface="微软雅黑" pitchFamily="34" charset="-122"/>
              </a:rPr>
              <a:t>处世界遗产地，同时也是我国第一个以民族名称命名的世界遗产。</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542422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标题：云南红河哈尼梯田申遗成功。</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导语：</a:t>
            </a:r>
            <a:r>
              <a:rPr lang="en-US" altLang="zh-CN" sz="3600" dirty="0">
                <a:solidFill>
                  <a:srgbClr val="A50021"/>
                </a:solidFill>
                <a:latin typeface="微软雅黑" panose="020B0503020204020204" pitchFamily="34" charset="-122"/>
                <a:ea typeface="微软雅黑" panose="020B0503020204020204" pitchFamily="34" charset="-122"/>
              </a:rPr>
              <a:t>2013</a:t>
            </a:r>
            <a:r>
              <a:rPr lang="zh-CN" altLang="en-US" sz="3600" dirty="0">
                <a:solidFill>
                  <a:srgbClr val="A50021"/>
                </a:solidFill>
                <a:latin typeface="微软雅黑" panose="020B0503020204020204" pitchFamily="34" charset="-122"/>
                <a:ea typeface="微软雅黑" panose="020B0503020204020204" pitchFamily="34" charset="-122"/>
              </a:rPr>
              <a:t>年</a:t>
            </a:r>
            <a:r>
              <a:rPr lang="en-US" altLang="zh-CN" sz="3600" dirty="0">
                <a:solidFill>
                  <a:srgbClr val="A50021"/>
                </a:solidFill>
                <a:latin typeface="微软雅黑" panose="020B0503020204020204" pitchFamily="34" charset="-122"/>
                <a:ea typeface="微软雅黑" panose="020B0503020204020204" pitchFamily="34" charset="-122"/>
              </a:rPr>
              <a:t>6</a:t>
            </a:r>
            <a:r>
              <a:rPr lang="zh-CN" altLang="en-US" sz="3600" dirty="0">
                <a:solidFill>
                  <a:srgbClr val="A50021"/>
                </a:solidFill>
                <a:latin typeface="微软雅黑" panose="020B0503020204020204" pitchFamily="34" charset="-122"/>
                <a:ea typeface="微软雅黑" panose="020B0503020204020204" pitchFamily="34" charset="-122"/>
              </a:rPr>
              <a:t>月</a:t>
            </a:r>
            <a:r>
              <a:rPr lang="en-US" altLang="zh-CN" sz="3600" dirty="0">
                <a:solidFill>
                  <a:srgbClr val="A50021"/>
                </a:solidFill>
                <a:latin typeface="微软雅黑" panose="020B0503020204020204" pitchFamily="34" charset="-122"/>
                <a:ea typeface="微软雅黑" panose="020B0503020204020204" pitchFamily="34" charset="-122"/>
              </a:rPr>
              <a:t>22</a:t>
            </a:r>
            <a:r>
              <a:rPr lang="zh-CN" altLang="en-US" sz="3600" dirty="0">
                <a:solidFill>
                  <a:srgbClr val="A50021"/>
                </a:solidFill>
                <a:latin typeface="微软雅黑" panose="020B0503020204020204" pitchFamily="34" charset="-122"/>
                <a:ea typeface="微软雅黑" panose="020B0503020204020204" pitchFamily="34" charset="-122"/>
              </a:rPr>
              <a:t>日，在柬埔寨首都金边召开的第</a:t>
            </a:r>
            <a:r>
              <a:rPr lang="en-US" altLang="zh-CN" sz="3600" dirty="0">
                <a:solidFill>
                  <a:srgbClr val="A50021"/>
                </a:solidFill>
                <a:latin typeface="微软雅黑" panose="020B0503020204020204" pitchFamily="34" charset="-122"/>
                <a:ea typeface="微软雅黑" panose="020B0503020204020204" pitchFamily="34" charset="-122"/>
              </a:rPr>
              <a:t>37</a:t>
            </a:r>
            <a:r>
              <a:rPr lang="zh-CN" altLang="en-US" sz="3600" dirty="0">
                <a:solidFill>
                  <a:srgbClr val="A50021"/>
                </a:solidFill>
                <a:latin typeface="微软雅黑" panose="020B0503020204020204" pitchFamily="34" charset="-122"/>
                <a:ea typeface="微软雅黑" panose="020B0503020204020204" pitchFamily="34" charset="-122"/>
              </a:rPr>
              <a:t>届世界遗产委员会会议一致审议通过中国的红河哈尼梯田文化景观列入</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世界遗产名录</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，红河哈尼梯田文化景观成为中国第</a:t>
            </a:r>
            <a:r>
              <a:rPr lang="en-US" altLang="zh-CN" sz="3600" dirty="0">
                <a:solidFill>
                  <a:srgbClr val="A50021"/>
                </a:solidFill>
                <a:latin typeface="微软雅黑" panose="020B0503020204020204" pitchFamily="34" charset="-122"/>
                <a:ea typeface="微软雅黑" panose="020B0503020204020204" pitchFamily="34" charset="-122"/>
              </a:rPr>
              <a:t>31</a:t>
            </a:r>
            <a:r>
              <a:rPr lang="zh-CN" altLang="en-US" sz="3600" dirty="0">
                <a:solidFill>
                  <a:srgbClr val="A50021"/>
                </a:solidFill>
                <a:latin typeface="微软雅黑" panose="020B0503020204020204" pitchFamily="34" charset="-122"/>
                <a:ea typeface="微软雅黑" panose="020B0503020204020204" pitchFamily="34" charset="-122"/>
              </a:rPr>
              <a:t>项世界文化遗产，中国世界遗产总数达到</a:t>
            </a:r>
            <a:r>
              <a:rPr lang="en-US" altLang="zh-CN" sz="3600" dirty="0">
                <a:solidFill>
                  <a:srgbClr val="A50021"/>
                </a:solidFill>
                <a:latin typeface="微软雅黑" panose="020B0503020204020204" pitchFamily="34" charset="-122"/>
                <a:ea typeface="微软雅黑" panose="020B0503020204020204" pitchFamily="34" charset="-122"/>
              </a:rPr>
              <a:t>45</a:t>
            </a:r>
            <a:r>
              <a:rPr lang="zh-CN" altLang="en-US" sz="3600" dirty="0">
                <a:solidFill>
                  <a:srgbClr val="A50021"/>
                </a:solidFill>
                <a:latin typeface="微软雅黑" panose="020B0503020204020204" pitchFamily="34" charset="-122"/>
                <a:ea typeface="微软雅黑" panose="020B0503020204020204" pitchFamily="34" charset="-122"/>
              </a:rPr>
              <a:t>处。</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标题的拟定要通俗易懂，概括大意；该语段的主要信息是阐述“云南红河哈尼梯田”“申遗”“成功”，按照字数要求拟定即可。导语的拟写要对所给三个段落的内容进行筛选、概括。</a:t>
            </a:r>
          </a:p>
        </p:txBody>
      </p:sp>
    </p:spTree>
    <p:extLst>
      <p:ext uri="{BB962C8B-B14F-4D97-AF65-F5344CB8AC3E}">
        <p14:creationId xmlns:p14="http://schemas.microsoft.com/office/powerpoint/2010/main" xmlns="" val="40423585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3215239"/>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概括信息要点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信息要点和一句话新闻有所不同，它比一句话新闻要详细，包含的信息要点多些；除新闻的要素外，原材料中其他内容要点也应在字数允许的范围内概括出来。概括信息要点，可根据新闻材料的内容和试题所限定的字数来确定概括的详略程度。</a:t>
            </a:r>
          </a:p>
        </p:txBody>
      </p:sp>
    </p:spTree>
    <p:extLst>
      <p:ext uri="{BB962C8B-B14F-4D97-AF65-F5344CB8AC3E}">
        <p14:creationId xmlns:p14="http://schemas.microsoft.com/office/powerpoint/2010/main" xmlns="" val="11623660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12. </a:t>
            </a:r>
            <a:r>
              <a:rPr lang="en-US" altLang="zh-CN" sz="4000" dirty="0">
                <a:solidFill>
                  <a:schemeClr val="tx1">
                    <a:lumMod val="50000"/>
                    <a:lumOff val="50000"/>
                  </a:schemeClr>
                </a:solidFill>
                <a:latin typeface="微软雅黑" pitchFamily="34" charset="-122"/>
                <a:ea typeface="微软雅黑" pitchFamily="34" charset="-122"/>
              </a:rPr>
              <a:t> [2014·</a:t>
            </a:r>
            <a:r>
              <a:rPr lang="zh-CN" altLang="en-US" sz="4000" dirty="0">
                <a:solidFill>
                  <a:schemeClr val="tx1">
                    <a:lumMod val="50000"/>
                    <a:lumOff val="50000"/>
                  </a:schemeClr>
                </a:solidFill>
                <a:latin typeface="微软雅黑" pitchFamily="34" charset="-122"/>
                <a:ea typeface="微软雅黑" pitchFamily="34" charset="-122"/>
              </a:rPr>
              <a:t>辽宁卷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概括下面语段的主要信息，不超过</a:t>
            </a:r>
            <a:r>
              <a:rPr lang="en-US" altLang="zh-CN" sz="4000" dirty="0">
                <a:solidFill>
                  <a:schemeClr val="tx1">
                    <a:lumMod val="50000"/>
                    <a:lumOff val="50000"/>
                  </a:schemeClr>
                </a:solidFill>
                <a:latin typeface="微软雅黑" pitchFamily="34" charset="-122"/>
                <a:ea typeface="微软雅黑" pitchFamily="34" charset="-122"/>
              </a:rPr>
              <a:t>45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含标点符号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长征三号丙改二型火箭将在今年下半年发射，届时将搭载“嫦娥五号试验器”，执行探月工程三期再入返回验证试验的发射任务。为确保“嫦娥五号试验器”准确进入预定轨道，长征三号丙改二型火箭进行了多项技术攻关。整体上火箭“身体长高、翅膀变长”，芯级火箭增高</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米，两个助推器加长</a:t>
            </a:r>
            <a:r>
              <a:rPr lang="en-US" altLang="zh-CN" sz="4000" dirty="0">
                <a:solidFill>
                  <a:schemeClr val="tx1">
                    <a:lumMod val="50000"/>
                    <a:lumOff val="50000"/>
                  </a:schemeClr>
                </a:solidFill>
                <a:latin typeface="微软雅黑" pitchFamily="34" charset="-122"/>
                <a:ea typeface="微软雅黑" pitchFamily="34" charset="-122"/>
              </a:rPr>
              <a:t>0.8</a:t>
            </a:r>
            <a:r>
              <a:rPr lang="zh-CN" altLang="en-US" sz="4000" dirty="0">
                <a:solidFill>
                  <a:schemeClr val="tx1">
                    <a:lumMod val="50000"/>
                    <a:lumOff val="50000"/>
                  </a:schemeClr>
                </a:solidFill>
                <a:latin typeface="微软雅黑" pitchFamily="34" charset="-122"/>
                <a:ea typeface="微软雅黑" pitchFamily="34" charset="-122"/>
              </a:rPr>
              <a:t>米。长征三号丙改二型火箭同时采用“天基测量”技术和最新的高码率传输技术，可以向地面技术人员传输火箭飞行过程的实时遥测数据，实现了“实时问诊”和“宽带传输”。</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042420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长征三号丙改二型火箭将搭载“嫦娥五号试验器”执行发射任务，它进行了多项技术攻关。</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原材料是一则新闻，因此抓导语是关键。原语段的导语是第一句话，是关键信息。为确保压缩后的语段信息涵盖全面，在不超规定字数的前提下，可以在导语之后的文字中抽取部分关键信息。</a:t>
            </a:r>
          </a:p>
        </p:txBody>
      </p:sp>
    </p:spTree>
    <p:extLst>
      <p:ext uri="{BB962C8B-B14F-4D97-AF65-F5344CB8AC3E}">
        <p14:creationId xmlns:p14="http://schemas.microsoft.com/office/powerpoint/2010/main" xmlns="" val="10812661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7294305"/>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题型四　整合材料下定义</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所谓下定义，就是用简短的语句揭示概念的内涵，即揭示概念所反映的对象的特点或本质的一种逻辑方法。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下定义时，所下定义的外延必须和被定义概念的外延相等；定义概念不能直接或间接包含被定义的概念，也就是说下定义不能同语重复；定义不能用否定形式，不能用比喻的修辞手法。</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下定义的基本“公式”是“被定义概念＝被定义概念的本质特点＋邻近大概念”。“被定义概念”是小概念，暂且用“小”来代替，“邻近大概念”是“被定义概念”的上一级概念，暂且用“大”来代替；“被定义概念的本质特点”，也用一个字“特”来代替。那么，</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604986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19871438" cy="2492990"/>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请紧扣下面画线句的观点，结合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论语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三国演义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的有关内容，运用排比修辞手法，续写一段意思完整的话，不少于</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和”是中华文化的精髓之一，不少名著都蕴含有尚和精神。</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094638" y="5725046"/>
            <a:ext cx="19645450" cy="59367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9037" y="5686699"/>
            <a:ext cx="19716888"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中既有“礼之用，和为贵”的行事准则，也有“君子和而不同，小人同而不和”的谆谆告诫，还有“和无寡，安无倾”的社会理想，这部儒家经典蕴含了仁爱和谐的尚和精神。</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示例二：诸侯割据，群雄逐鹿，三国鼎立。生灵涂炭渴盼休养生息，社会动荡期望和平安宁，战乱频仍祈求国家大治，宏伟的三国长卷蕴含了人们对天下归一的追求。</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本题考查考生综合运用语言的能力。画线句的中心词是“尚和”，因而我们要结合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论语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三国演义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中的有关“尚和”的内容，并运用排比的修辞手法，续写一段意思完整的话。在答题时，要注意语意连贯，在规定的字数之内作答，同时要做到内容充实、中心明确、语句通顺。</a:t>
            </a: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5615896"/>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下定义的“公式”可以简化为“小＝特＋大”。</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运用“公式”下定义一般按以下三个步骤进行：</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第一步，找“大”，即找到被定义概念的邻近大概念。</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第二步，找“特”，即找到被定义概念的本质特点。</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第三步，连接“小”与“‘特’加‘大’”，用“被定义概念＝被定义概念的本质特点＋邻近大概念”这一“公式”来表述。</a:t>
            </a:r>
          </a:p>
          <a:p>
            <a:pPr algn="just">
              <a:lnSpc>
                <a:spcPct val="130000"/>
              </a:lnSpc>
              <a:spcAft>
                <a:spcPts val="0"/>
              </a:spcAft>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244050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gn="just">
              <a:lnSpc>
                <a:spcPct val="130000"/>
              </a:lnSpc>
              <a:spcAft>
                <a:spcPts val="0"/>
              </a:spcAft>
            </a:pPr>
            <a:r>
              <a:rPr lang="zh-CN" altLang="en-US" sz="4000" b="1" dirty="0">
                <a:solidFill>
                  <a:srgbClr val="EF8340"/>
                </a:solidFill>
                <a:latin typeface="微软雅黑" pitchFamily="34" charset="-122"/>
                <a:ea typeface="微软雅黑" pitchFamily="34" charset="-122"/>
              </a:rPr>
              <a:t>例</a:t>
            </a: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阅读下面的文字，提取主要信息，给“播客”下定义。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播客的英文名称为</a:t>
            </a:r>
            <a:r>
              <a:rPr lang="en-US" altLang="zh-CN" sz="4000" dirty="0">
                <a:solidFill>
                  <a:schemeClr val="tx1">
                    <a:lumMod val="50000"/>
                    <a:lumOff val="50000"/>
                  </a:schemeClr>
                </a:solidFill>
                <a:latin typeface="微软雅黑" pitchFamily="34" charset="-122"/>
                <a:ea typeface="微软雅黑" pitchFamily="34" charset="-122"/>
              </a:rPr>
              <a:t>podcast</a:t>
            </a:r>
            <a:r>
              <a:rPr lang="zh-CN" altLang="en-US" sz="4000" dirty="0">
                <a:solidFill>
                  <a:schemeClr val="tx1">
                    <a:lumMod val="50000"/>
                    <a:lumOff val="50000"/>
                  </a:schemeClr>
                </a:solidFill>
                <a:latin typeface="微软雅黑" pitchFamily="34" charset="-122"/>
                <a:ea typeface="微软雅黑" pitchFamily="34" charset="-122"/>
              </a:rPr>
              <a:t>，我们可以简单地将其视为个人的网络广播。播客是作者借助数字广播技术，将其录制的声音和视频节目，上传到互联网，通过专门软件与便携播放器实现播放，从而与广大网友分享。网友不必实时接收，也不必端坐于电脑前，可将节目下载到自己的播放器中，随时随地收听、收看。</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744985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思路导引</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要给“播客”下定义，先要找到“播客”的“邻近大概念”</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网络广播”。 “播客”的本质特点为“借助数字广播技术”“将声音和视频节目上传到互联网与网友分享”；而“不必实时接收，也不必端坐于电脑前”等，是次要特点，可以略去。最后根据公式，给“播客”下定义。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我来答题</a:t>
            </a:r>
            <a:r>
              <a:rPr lang="en-US" altLang="zh-CN"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139672" y="6968364"/>
            <a:ext cx="19645450" cy="45794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106786" y="6991883"/>
            <a:ext cx="19800000" cy="38457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播客是借助数字广播技术制作声音和视频节目上传到互联网与网友分享的个人网络广播。</a:t>
            </a:r>
          </a:p>
        </p:txBody>
      </p:sp>
    </p:spTree>
    <p:extLst>
      <p:ext uri="{BB962C8B-B14F-4D97-AF65-F5344CB8AC3E}">
        <p14:creationId xmlns:p14="http://schemas.microsoft.com/office/powerpoint/2010/main" xmlns="" val="39815481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13.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山东卷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对下面这段文字提供的信息进行筛选、整合，给“创造”下定义，不超过</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作为人的一种活动，创造包括思维活动和行为活动。创造一定要获得成果。形形色色的创造成果可以分为两种类型：一类是精神性的，即新的认识；另一类是物质性的，即新的事物。这些创造成果不管以何种形式表现出来，都必须具备“首次获得”这个必要条件。</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90818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9956"/>
            <a:ext cx="19645450" cy="83818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a:spLocks/>
          </p:cNvSpPr>
          <p:nvPr/>
        </p:nvSpPr>
        <p:spPr bwMode="auto">
          <a:xfrm>
            <a:off x="2015890" y="3276774"/>
            <a:ext cx="19800000" cy="596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创造是人首次获得精神或物质成果的思维和行为活动。</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首先，要确定主干句，即以“创造是</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句式来确定整体的句型。通过筛选，中心语非“活动”莫属。其次，要确定“创造”的基本特征，作为定语来修饰“活动”。通过分析，这个特点应该包括思维活动和行为活动两个方面，并且在概括时重点突出“首次获得”。</a:t>
            </a:r>
          </a:p>
        </p:txBody>
      </p:sp>
    </p:spTree>
    <p:extLst>
      <p:ext uri="{BB962C8B-B14F-4D97-AF65-F5344CB8AC3E}">
        <p14:creationId xmlns:p14="http://schemas.microsoft.com/office/powerpoint/2010/main" xmlns="" val="30917552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技法</a:t>
            </a:r>
            <a:r>
              <a:rPr lang="en-US" altLang="zh-CN" sz="4000" b="1" dirty="0">
                <a:solidFill>
                  <a:srgbClr val="EF8340"/>
                </a:solidFill>
                <a:latin typeface="微软雅黑" pitchFamily="34" charset="-122"/>
                <a:ea typeface="微软雅黑" pitchFamily="34" charset="-122"/>
              </a:rPr>
              <a:t>5</a:t>
            </a:r>
            <a:r>
              <a:rPr lang="zh-CN" altLang="en-US" sz="4000" b="1" dirty="0">
                <a:solidFill>
                  <a:srgbClr val="EF8340"/>
                </a:solidFill>
                <a:latin typeface="微软雅黑" pitchFamily="34" charset="-122"/>
                <a:ea typeface="微软雅黑" pitchFamily="34" charset="-122"/>
              </a:rPr>
              <a:t>　扩展压缩达标术</a:t>
            </a:r>
            <a:endParaRPr lang="en-US" altLang="zh-CN" sz="4000" b="1" dirty="0">
              <a:solidFill>
                <a:srgbClr val="EF8340"/>
              </a:solidFill>
              <a:latin typeface="微软雅黑" pitchFamily="34" charset="-122"/>
              <a:ea typeface="微软雅黑" pitchFamily="34" charset="-122"/>
            </a:endParaRP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一、扩展语句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扩展语句要掌握一些必要的解题方法：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添枝加叶法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“添枝加叶法”，就是对一个结构简单、内容单薄的句子，添加定语、状语、补语等修饰成分，使句子形象饱满、内容丰富的一种方法。</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620785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9">
                                            <p:txEl>
                                              <p:pRg st="1" end="1"/>
                                            </p:txEl>
                                          </p:spTgt>
                                        </p:tgtEl>
                                        <p:attrNameLst>
                                          <p:attrName>style.visibility</p:attrName>
                                        </p:attrNameLst>
                                      </p:cBhvr>
                                      <p:to>
                                        <p:strVal val="visible"/>
                                      </p:to>
                                    </p:set>
                                    <p:animEffect transition="in" filter="fade">
                                      <p:cBhvr>
                                        <p:cTn id="13" dur="500"/>
                                        <p:tgtEl>
                                          <p:spTgt spid="6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9">
                                            <p:txEl>
                                              <p:pRg st="2" end="2"/>
                                            </p:txEl>
                                          </p:spTgt>
                                        </p:tgtEl>
                                        <p:attrNameLst>
                                          <p:attrName>style.visibility</p:attrName>
                                        </p:attrNameLst>
                                      </p:cBhvr>
                                      <p:to>
                                        <p:strVal val="visible"/>
                                      </p:to>
                                    </p:set>
                                    <p:animEffect transition="in" filter="fade">
                                      <p:cBhvr>
                                        <p:cTn id="16" dur="500"/>
                                        <p:tgtEl>
                                          <p:spTgt spid="69">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9">
                                            <p:txEl>
                                              <p:pRg st="3" end="3"/>
                                            </p:txEl>
                                          </p:spTgt>
                                        </p:tgtEl>
                                        <p:attrNameLst>
                                          <p:attrName>style.visibility</p:attrName>
                                        </p:attrNameLst>
                                      </p:cBhvr>
                                      <p:to>
                                        <p:strVal val="visible"/>
                                      </p:to>
                                    </p:set>
                                    <p:animEffect transition="in" filter="fade">
                                      <p:cBhvr>
                                        <p:cTn id="19" dur="500"/>
                                        <p:tgtEl>
                                          <p:spTgt spid="69">
                                            <p:txEl>
                                              <p:pRg st="3" end="3"/>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9">
                                            <p:txEl>
                                              <p:pRg st="4" end="4"/>
                                            </p:txEl>
                                          </p:spTgt>
                                        </p:tgtEl>
                                        <p:attrNameLst>
                                          <p:attrName>style.visibility</p:attrName>
                                        </p:attrNameLst>
                                      </p:cBhvr>
                                      <p:to>
                                        <p:strVal val="visible"/>
                                      </p:to>
                                    </p:set>
                                    <p:animEffect transition="in" filter="fade">
                                      <p:cBhvr>
                                        <p:cTn id="22" dur="500"/>
                                        <p:tgtEl>
                                          <p:spTgt spid="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扩展下面的语句，使其丰富、生动，突出梅花不畏严寒的品格。字数在</a:t>
            </a:r>
            <a:r>
              <a:rPr lang="en-US" altLang="zh-CN" sz="4000" dirty="0">
                <a:solidFill>
                  <a:schemeClr val="tx1">
                    <a:lumMod val="50000"/>
                    <a:lumOff val="50000"/>
                  </a:schemeClr>
                </a:solidFill>
                <a:latin typeface="微软雅黑" pitchFamily="34" charset="-122"/>
                <a:ea typeface="微软雅黑" pitchFamily="34" charset="-122"/>
              </a:rPr>
              <a:t>40</a:t>
            </a:r>
            <a:r>
              <a:rPr lang="zh-CN" altLang="en-US" sz="4000" dirty="0">
                <a:solidFill>
                  <a:schemeClr val="tx1">
                    <a:lumMod val="50000"/>
                    <a:lumOff val="50000"/>
                  </a:schemeClr>
                </a:solidFill>
                <a:latin typeface="微软雅黑" pitchFamily="34" charset="-122"/>
                <a:ea typeface="微软雅黑" pitchFamily="34" charset="-122"/>
              </a:rPr>
              <a:t>个字左右。</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梅花开放了。 </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6569983"/>
            <a:ext cx="19645450" cy="50918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17363" y="6569983"/>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当积雪压断枝头的时候</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挺立在路边的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梅花</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带着微笑</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悄悄地</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开放了。它开得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鲜艳、动人</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，吸引着过往行人。</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扩写句子，首先要弄清楚哪些地方需要扩展，应该怎样扩展。这个句子应该按照以下模式去扩展：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什么样的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梅花</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怎样地</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开放了，它开放得</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怎么样</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。”为了突出梅花不畏严寒的品格，还可以再加一些状语。</a:t>
            </a:r>
          </a:p>
        </p:txBody>
      </p:sp>
    </p:spTree>
    <p:extLst>
      <p:ext uri="{BB962C8B-B14F-4D97-AF65-F5344CB8AC3E}">
        <p14:creationId xmlns:p14="http://schemas.microsoft.com/office/powerpoint/2010/main" xmlns="" val="2106593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瞻前顾后法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“瞻前顾后法”，就是从前后语句中找出对形式和内容有约束的暗含信息，根据这些约束来进行扩展，填补空白的方法。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Tree>
    <p:extLst>
      <p:ext uri="{BB962C8B-B14F-4D97-AF65-F5344CB8AC3E}">
        <p14:creationId xmlns:p14="http://schemas.microsoft.com/office/powerpoint/2010/main" xmlns="" val="23191886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根据下面的情境，补写流水与树根的对话。</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一天，流水遇到了树根。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流水讽刺树根说：“</a:t>
            </a:r>
            <a:r>
              <a:rPr lang="en-US" altLang="zh-CN" sz="4000" dirty="0">
                <a:solidFill>
                  <a:schemeClr val="tx1">
                    <a:lumMod val="50000"/>
                    <a:lumOff val="50000"/>
                  </a:schemeClr>
                </a:solidFill>
                <a:latin typeface="微软雅黑" pitchFamily="34" charset="-122"/>
                <a:ea typeface="微软雅黑" pitchFamily="34" charset="-122"/>
              </a:rPr>
              <a:t>____________________________”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树根谦和地回答：“</a:t>
            </a:r>
            <a:r>
              <a:rPr lang="en-US" altLang="zh-CN" sz="4000" dirty="0">
                <a:solidFill>
                  <a:schemeClr val="tx1">
                    <a:lumMod val="50000"/>
                    <a:lumOff val="50000"/>
                  </a:schemeClr>
                </a:solidFill>
                <a:latin typeface="微软雅黑" pitchFamily="34" charset="-122"/>
                <a:ea typeface="微软雅黑" pitchFamily="34" charset="-122"/>
              </a:rPr>
              <a:t>________________________”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到了春天，流水穿过山涧，走过草地，惊讶地看到树根滋养出的鲜花装点了大地。</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7977217"/>
            <a:ext cx="19645450" cy="3684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33150" y="7995481"/>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 </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示例：你永远处在黑暗中，瞧你丑陋的样子，只知道喝我的汁液，你一无是处。　是啊，我匍匐地下，默默地汲取，是为了让春天变得更加美丽。</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作答此题时，首先，要分析横线前面的内容，流水的话要带有“讽刺”性，树根的话则要显得“谦和”；同时，还要兼顾最后一段的内容，流水的话要与最后一段的内容相对应</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反</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，最后一段的内容又是对树根的话的最好的诠释。</a:t>
            </a:r>
          </a:p>
        </p:txBody>
      </p:sp>
    </p:spTree>
    <p:extLst>
      <p:ext uri="{BB962C8B-B14F-4D97-AF65-F5344CB8AC3E}">
        <p14:creationId xmlns:p14="http://schemas.microsoft.com/office/powerpoint/2010/main" xmlns="" val="1162766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249299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四面辐射法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所谓“四面辐射法”，就是以话题或陈述对象为中心，对话题或陈述对象的各种属性展开多角度的联想，进行深度挖掘和拓展，然后连缀组合成段的一种扩展方法。 </a:t>
            </a:r>
          </a:p>
        </p:txBody>
      </p:sp>
    </p:spTree>
    <p:extLst>
      <p:ext uri="{BB962C8B-B14F-4D97-AF65-F5344CB8AC3E}">
        <p14:creationId xmlns:p14="http://schemas.microsoft.com/office/powerpoint/2010/main" xmlns="" val="4617026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提取所给材料的主要信息，在横线处写出四个关键词。</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引力全称万有引力，指具有质量的物体之间加速靠近的趋势，简单说就是物体之间相互吸引的作用力。在爱因斯坦广义相对论的视野里，引力等价于弯曲的时空。而引力波就是在弯曲的时空这个大背景下，当发生有质量的物体加速运动导致的扰动时，由此产生的波动如波纹一样向外传播的现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一个世纪前，爱因斯坦预测了引力波的存在，但近百年来，科学家们并未找到证明它存在的直接证据。华盛顿当地时间</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11</a:t>
            </a:r>
            <a:r>
              <a:rPr lang="zh-CN" altLang="en-US" sz="4000" dirty="0">
                <a:solidFill>
                  <a:schemeClr val="tx1">
                    <a:lumMod val="50000"/>
                    <a:lumOff val="50000"/>
                  </a:schemeClr>
                </a:solidFill>
                <a:latin typeface="微软雅黑" pitchFamily="34" charset="-122"/>
                <a:ea typeface="微软雅黑" pitchFamily="34" charset="-122"/>
              </a:rPr>
              <a:t>日，美国激光干涉引力波观测台</a:t>
            </a:r>
            <a:r>
              <a:rPr lang="en-US" altLang="zh-CN" sz="4000" dirty="0">
                <a:solidFill>
                  <a:schemeClr val="tx1">
                    <a:lumMod val="50000"/>
                    <a:lumOff val="50000"/>
                  </a:schemeClr>
                </a:solidFill>
                <a:latin typeface="微软雅黑" pitchFamily="34" charset="-122"/>
                <a:ea typeface="微软雅黑" pitchFamily="34" charset="-122"/>
              </a:rPr>
              <a:t>(LIGO)</a:t>
            </a:r>
            <a:r>
              <a:rPr lang="zh-CN" altLang="en-US" sz="4000" dirty="0">
                <a:solidFill>
                  <a:schemeClr val="tx1">
                    <a:lumMod val="50000"/>
                    <a:lumOff val="50000"/>
                  </a:schemeClr>
                </a:solidFill>
                <a:latin typeface="微软雅黑" pitchFamily="34" charset="-122"/>
                <a:ea typeface="微软雅黑" pitchFamily="34" charset="-122"/>
              </a:rPr>
              <a:t>实验组召开新闻发布会，宣布首次直接观测到了由两颗恒星级黑洞</a:t>
            </a:r>
            <a:r>
              <a:rPr lang="en-US" altLang="zh-CN" sz="4000" dirty="0">
                <a:solidFill>
                  <a:schemeClr val="tx1">
                    <a:lumMod val="50000"/>
                    <a:lumOff val="50000"/>
                  </a:schemeClr>
                </a:solidFill>
                <a:latin typeface="微软雅黑" pitchFamily="34" charset="-122"/>
                <a:ea typeface="微软雅黑" pitchFamily="34" charset="-122"/>
              </a:rPr>
              <a:t>13</a:t>
            </a:r>
            <a:r>
              <a:rPr lang="zh-CN" altLang="en-US" sz="4000" dirty="0">
                <a:solidFill>
                  <a:schemeClr val="tx1">
                    <a:lumMod val="50000"/>
                    <a:lumOff val="50000"/>
                  </a:schemeClr>
                </a:solidFill>
                <a:latin typeface="微软雅黑" pitchFamily="34" charset="-122"/>
                <a:ea typeface="微软雅黑" pitchFamily="34" charset="-122"/>
              </a:rPr>
              <a:t>亿年前并合产生的引力波。这是科学史上又一次具有划时代意义的发现。</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610778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以“爱心”为陈述对象</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话题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，写几句话，组成衔接紧密的句子。</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9" name="矩形 8"/>
          <p:cNvSpPr/>
          <p:nvPr/>
        </p:nvSpPr>
        <p:spPr>
          <a:xfrm>
            <a:off x="2094638" y="5141514"/>
            <a:ext cx="19645450" cy="65202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107278" y="5141514"/>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示例：爱心是人的本能，</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遗传基础</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三字经</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里说“人之初，性本善”，人有善心，就能产生爱心。</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心理机制</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爱心是文明的血液，爱心是人类社会必须具备的甘霖和阳光。</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价值</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有了爱心，人间才充满了温暖，世界才变得更加美好。</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作用和意义</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人类如果失去了爱心，人与人之间将形同陌路，人间将变成一个阴冷、黑暗的地狱。</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反面影响</a:t>
            </a:r>
            <a:r>
              <a:rPr lang="en-US" altLang="zh-CN" sz="3600" dirty="0">
                <a:solidFill>
                  <a:srgbClr val="A50021"/>
                </a:solidFill>
                <a:latin typeface="微软雅黑" panose="020B0503020204020204" pitchFamily="34" charset="-122"/>
                <a:ea typeface="微软雅黑" panose="020B0503020204020204" pitchFamily="34" charset="-122"/>
              </a:rPr>
              <a:t>)</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以“爱心”为中心，围绕“爱心”从各个角度进行发散性联想。联想的方向有：爱心产生的遗传基础、爱心产生的动因、爱心的类型、爱心的本质、爱心的意义、爱心的作用。可以选取一个角度进行深度挖掘，也可以同时选择几个角度进行多方面拓展。</a:t>
            </a:r>
          </a:p>
        </p:txBody>
      </p:sp>
    </p:spTree>
    <p:extLst>
      <p:ext uri="{BB962C8B-B14F-4D97-AF65-F5344CB8AC3E}">
        <p14:creationId xmlns:p14="http://schemas.microsoft.com/office/powerpoint/2010/main" xmlns="" val="28217914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突出中心法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突出中心法”，就是以某一事物为陈述对象加以扩展或以某一中心句为开头加以扩展的方法。要注意所扩展的内容必须紧紧围绕陈述对象或中心句，还要注意与中心句有某种逻辑关系，注意前后分句陈述对象的一致性，以及要满足其他附加条件。这种方法与“添枝加叶法”的区别在于，不要求每一个地方都要添加枝叶，而是选择重点进行扩展。</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077968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9277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将“他这个人真是热情”接着写下去，要求具体表现“热情”。</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9" name="矩形 8"/>
          <p:cNvSpPr/>
          <p:nvPr/>
        </p:nvSpPr>
        <p:spPr>
          <a:xfrm>
            <a:off x="2094638" y="4876010"/>
            <a:ext cx="19645450" cy="6785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1971782" y="4876010"/>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示例：他这个人真是热情，我一进他家的门，他就拉着我的手，把我领到沙发跟前，拍着我的肩膀让我坐下，先拿出糖果，接着又沏上茶，倒到茶碗里，之后用双手递给我。</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题目要求重点突出扩展主体“热情”，考生可联想生活中热情的表现进行举例式扩展以突出中心词“热情”。要突出中心词“热情”，可采用“主＋谓</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属性</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的形式，而且尤其要突出“属性</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属性＝时间＋地点＋主人公＋事件＋行为＋语言＋</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xmlns="" val="4017013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修辞渲染法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修辞渲染法”，就是有些句子只用补充附加成分的办法不足以达到题干要求的生动、具体，这就要在简单叙述的基础上，进行适当的描写和渲染，充分使用多种表达方式和多种修辞手法，以起到加强表达效果的作用。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Tree>
    <p:extLst>
      <p:ext uri="{BB962C8B-B14F-4D97-AF65-F5344CB8AC3E}">
        <p14:creationId xmlns:p14="http://schemas.microsoft.com/office/powerpoint/2010/main" xmlns="" val="23183896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春雨绵绵夏雨急，秋雨凉爽冬夹雪。”试用拟人手法为这四种雨各写几句话。</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9" name="矩形 8"/>
          <p:cNvSpPr/>
          <p:nvPr/>
        </p:nvSpPr>
        <p:spPr>
          <a:xfrm>
            <a:off x="2094638" y="4776341"/>
            <a:ext cx="19645450" cy="68854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4776341"/>
            <a:ext cx="1964545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示例：</a:t>
            </a:r>
            <a:r>
              <a:rPr lang="en-US" altLang="zh-CN" sz="3600" dirty="0">
                <a:solidFill>
                  <a:srgbClr val="A50021"/>
                </a:solidFill>
                <a:latin typeface="微软雅黑" panose="020B0503020204020204" pitchFamily="34" charset="-122"/>
                <a:ea typeface="微软雅黑" panose="020B0503020204020204" pitchFamily="34" charset="-122"/>
              </a:rPr>
              <a:t>(1)</a:t>
            </a:r>
            <a:r>
              <a:rPr lang="zh-CN" altLang="en-US" sz="3600" dirty="0">
                <a:solidFill>
                  <a:srgbClr val="A50021"/>
                </a:solidFill>
                <a:latin typeface="微软雅黑" panose="020B0503020204020204" pitchFamily="34" charset="-122"/>
                <a:ea typeface="微软雅黑" panose="020B0503020204020204" pitchFamily="34" charset="-122"/>
              </a:rPr>
              <a:t>绵绵春雨步履轻盈地来到人间，滋润着大地上每一寸沉睡的泥土。</a:t>
            </a:r>
            <a:r>
              <a:rPr lang="en-US" altLang="zh-CN" sz="3600" dirty="0">
                <a:solidFill>
                  <a:srgbClr val="A50021"/>
                </a:solidFill>
                <a:latin typeface="微软雅黑" panose="020B0503020204020204" pitchFamily="34" charset="-122"/>
                <a:ea typeface="微软雅黑" panose="020B0503020204020204" pitchFamily="34" charset="-122"/>
              </a:rPr>
              <a:t>(2)</a:t>
            </a:r>
            <a:r>
              <a:rPr lang="zh-CN" altLang="en-US" sz="3600" dirty="0">
                <a:solidFill>
                  <a:srgbClr val="A50021"/>
                </a:solidFill>
                <a:latin typeface="微软雅黑" panose="020B0503020204020204" pitchFamily="34" charset="-122"/>
                <a:ea typeface="微软雅黑" panose="020B0503020204020204" pitchFamily="34" charset="-122"/>
              </a:rPr>
              <a:t>被雷声驱赶着的急不可耐的夏雨粗暴地抽打着世间的一切。</a:t>
            </a:r>
            <a:r>
              <a:rPr lang="en-US" altLang="zh-CN" sz="3600" dirty="0">
                <a:solidFill>
                  <a:srgbClr val="A50021"/>
                </a:solidFill>
                <a:latin typeface="微软雅黑" panose="020B0503020204020204" pitchFamily="34" charset="-122"/>
                <a:ea typeface="微软雅黑" panose="020B0503020204020204" pitchFamily="34" charset="-122"/>
              </a:rPr>
              <a:t>(3)</a:t>
            </a:r>
            <a:r>
              <a:rPr lang="zh-CN" altLang="en-US" sz="3600" dirty="0">
                <a:solidFill>
                  <a:srgbClr val="A50021"/>
                </a:solidFill>
                <a:latin typeface="微软雅黑" panose="020B0503020204020204" pitchFamily="34" charset="-122"/>
                <a:ea typeface="微软雅黑" panose="020B0503020204020204" pitchFamily="34" charset="-122"/>
              </a:rPr>
              <a:t>立秋刚过，一场秋雨毫不客气地赶走了炎夏的暑气，送来了凉爽的天气。</a:t>
            </a:r>
            <a:r>
              <a:rPr lang="en-US" altLang="zh-CN" sz="3600" dirty="0">
                <a:solidFill>
                  <a:srgbClr val="A50021"/>
                </a:solidFill>
                <a:latin typeface="微软雅黑" panose="020B0503020204020204" pitchFamily="34" charset="-122"/>
                <a:ea typeface="微软雅黑" panose="020B0503020204020204" pitchFamily="34" charset="-122"/>
              </a:rPr>
              <a:t>(4)</a:t>
            </a:r>
            <a:r>
              <a:rPr lang="zh-CN" altLang="en-US" sz="3600" dirty="0">
                <a:solidFill>
                  <a:srgbClr val="A50021"/>
                </a:solidFill>
                <a:latin typeface="微软雅黑" panose="020B0503020204020204" pitchFamily="34" charset="-122"/>
                <a:ea typeface="微软雅黑" panose="020B0503020204020204" pitchFamily="34" charset="-122"/>
              </a:rPr>
              <a:t>冬雨夹着雪花窸窸窣窣地飘洒在透着寒气的大地上，发出一声声轻轻的叹息。</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本题扩展的关键是要对春夏秋冬的四种雨分别进行叙述和描写，而描写和叙述有无意蕴便是此题扩展的关键。要善于借助拟人修辞手法，发挥想象，合理创造，写出四种雨各自的情趣来。</a:t>
            </a:r>
          </a:p>
        </p:txBody>
      </p:sp>
    </p:spTree>
    <p:extLst>
      <p:ext uri="{BB962C8B-B14F-4D97-AF65-F5344CB8AC3E}">
        <p14:creationId xmlns:p14="http://schemas.microsoft.com/office/powerpoint/2010/main" xmlns="" val="16343599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联想想象法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联想想象法”，就是要使扩展的文字有意蕴，就是要同中求异，异中求新，新中求优。在内容上或发挥想象，合理创造；或进行联想，运用发散思维；或利用生活经验进行联想、想象，搜寻自己记忆中的情境，把它描绘出来。</a:t>
            </a:r>
          </a:p>
        </p:txBody>
      </p:sp>
    </p:spTree>
    <p:extLst>
      <p:ext uri="{BB962C8B-B14F-4D97-AF65-F5344CB8AC3E}">
        <p14:creationId xmlns:p14="http://schemas.microsoft.com/office/powerpoint/2010/main" xmlns="" val="1973158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1523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将杜甫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登高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中的“风急天高猿啸哀，渚清沙白鸟飞回”两句诗扩展成一段话，字数在</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左右。</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9" name="矩形 8"/>
          <p:cNvSpPr/>
          <p:nvPr/>
        </p:nvSpPr>
        <p:spPr>
          <a:xfrm>
            <a:off x="2094638" y="5581030"/>
            <a:ext cx="19645450" cy="60807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31436" y="5581030"/>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秋日天高气清，瞿塘峡口，金风猎猎，西风过处，万木凋零，漫山遍野都是衰败枯黄的树叶；江水湍急，浪花翻卷，滚滚东逝，沙洲空旷岑寂，孤鸟在空中迎风飞翔，不住地回旋，远处不时传来几声猿的哀啼。</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要扩展得具体、生动，不能只翻译诗句的意思，而要先确定中心再扩展。扩展时需要进行合理的联想和想象，对诗歌意象做出传神的描绘和渲染，要能恰当地联想、想象诗人长年漂泊、老病孤愁以及时时处处忧国、伤时的情景。</a:t>
            </a:r>
          </a:p>
          <a:p>
            <a:pPr>
              <a:lnSpc>
                <a:spcPct val="130000"/>
              </a:lnSpc>
              <a:spcBef>
                <a:spcPct val="0"/>
              </a:spcBef>
              <a:buNone/>
            </a:pPr>
            <a:endParaRPr lang="zh-CN" altLang="en-US" sz="3600" dirty="0">
              <a:solidFill>
                <a:srgbClr val="A5002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3665904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5693866"/>
          </a:xfrm>
          <a:prstGeom prst="rect">
            <a:avLst/>
          </a:prstGeom>
          <a:noFill/>
        </p:spPr>
        <p:txBody>
          <a:bodyPr wrap="square" rtlCol="0">
            <a:spAutoFit/>
          </a:bodyPr>
          <a:lstStyle/>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二、压缩语段</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虽然不同性质的阅读材料有不同的压缩要求，但压缩语段的方法是可以通用的。常用的方法有以下几种：</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筛选组合法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所谓“筛选组合法”，是指提取句子主干的方法，也就是把每个句子所表达的重要内容摘出来，然后按照题干的要求进行连缀。这种方法适用于封闭性语段，字数较少，内容单一，要求宽泛。 </a:t>
            </a:r>
          </a:p>
        </p:txBody>
      </p:sp>
    </p:spTree>
    <p:extLst>
      <p:ext uri="{BB962C8B-B14F-4D97-AF65-F5344CB8AC3E}">
        <p14:creationId xmlns:p14="http://schemas.microsoft.com/office/powerpoint/2010/main" xmlns="" val="18369215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安徽卷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某校利用宣传橱窗举办关于“蛟龙号”的专题展览，展览包括四个板块。请根据下面的材料，为展览拟写总标题和各板块标题。要求：简明生动，每个标题不超过</a:t>
            </a:r>
            <a:r>
              <a:rPr lang="en-US" altLang="zh-CN" sz="4000" dirty="0">
                <a:solidFill>
                  <a:schemeClr val="tx1">
                    <a:lumMod val="50000"/>
                    <a:lumOff val="50000"/>
                  </a:schemeClr>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蛟龙号”是我国第一台深海载人潜水器。“蛟龙号”完全由我国工程技术人员自主设计，除少数非核心零部件之外，绝大部分零部件都是“中国制造”，总装也由我国独立完成。“蛟龙号”技术上拥有三个优势，即先进的近底自动航行和悬停定位功能、高速水声通信功能、强大的续航供电功能；与国际上现有的大深度载人潜水器相比，其综合性能稳居前列。</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年</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月</a:t>
            </a:r>
            <a:r>
              <a:rPr lang="en-US" altLang="zh-CN" sz="4000" dirty="0">
                <a:solidFill>
                  <a:schemeClr val="tx1">
                    <a:lumMod val="50000"/>
                    <a:lumOff val="50000"/>
                  </a:schemeClr>
                </a:solidFill>
                <a:latin typeface="微软雅黑" pitchFamily="34" charset="-122"/>
                <a:ea typeface="微软雅黑" pitchFamily="34" charset="-122"/>
              </a:rPr>
              <a:t>27</a:t>
            </a:r>
            <a:r>
              <a:rPr lang="zh-CN" altLang="en-US" sz="4000" dirty="0">
                <a:solidFill>
                  <a:schemeClr val="tx1">
                    <a:lumMod val="50000"/>
                    <a:lumOff val="50000"/>
                  </a:schemeClr>
                </a:solidFill>
                <a:latin typeface="微软雅黑" pitchFamily="34" charset="-122"/>
                <a:ea typeface="微软雅黑" pitchFamily="34" charset="-122"/>
              </a:rPr>
              <a:t>日，“蛟龙号”顺利下潜到马里亚纳海沟</a:t>
            </a:r>
            <a:r>
              <a:rPr lang="en-US" altLang="zh-CN" sz="4000" dirty="0">
                <a:solidFill>
                  <a:schemeClr val="tx1">
                    <a:lumMod val="50000"/>
                    <a:lumOff val="50000"/>
                  </a:schemeClr>
                </a:solidFill>
                <a:latin typeface="微软雅黑" pitchFamily="34" charset="-122"/>
                <a:ea typeface="微软雅黑" pitchFamily="34" charset="-122"/>
              </a:rPr>
              <a:t>7062</a:t>
            </a:r>
            <a:r>
              <a:rPr lang="zh-CN" altLang="en-US" sz="4000" dirty="0">
                <a:solidFill>
                  <a:schemeClr val="tx1">
                    <a:lumMod val="50000"/>
                    <a:lumOff val="50000"/>
                  </a:schemeClr>
                </a:solidFill>
                <a:latin typeface="微软雅黑" pitchFamily="34" charset="-122"/>
                <a:ea typeface="微软雅黑" pitchFamily="34" charset="-122"/>
              </a:rPr>
              <a:t>米的深处，全世界为之瞩目。此次深海作业的成功，证明这条“中国龙”具备了在全球</a:t>
            </a:r>
            <a:r>
              <a:rPr lang="en-US" altLang="zh-CN" sz="4000" dirty="0">
                <a:solidFill>
                  <a:schemeClr val="tx1">
                    <a:lumMod val="50000"/>
                    <a:lumOff val="50000"/>
                  </a:schemeClr>
                </a:solidFill>
                <a:latin typeface="微软雅黑" pitchFamily="34" charset="-122"/>
                <a:ea typeface="微软雅黑" pitchFamily="34" charset="-122"/>
              </a:rPr>
              <a:t>99.8%</a:t>
            </a:r>
            <a:r>
              <a:rPr lang="zh-CN" altLang="en-US" sz="4000" dirty="0">
                <a:solidFill>
                  <a:schemeClr val="tx1">
                    <a:lumMod val="50000"/>
                    <a:lumOff val="50000"/>
                  </a:schemeClr>
                </a:solidFill>
                <a:latin typeface="微软雅黑" pitchFamily="34" charset="-122"/>
                <a:ea typeface="微软雅黑" pitchFamily="34" charset="-122"/>
              </a:rPr>
              <a:t>的海域潜航的能力，标志着海底资源宝库向中国人敞开了大门。</a:t>
            </a:r>
          </a:p>
        </p:txBody>
      </p:sp>
    </p:spTree>
    <p:extLst>
      <p:ext uri="{BB962C8B-B14F-4D97-AF65-F5344CB8AC3E}">
        <p14:creationId xmlns:p14="http://schemas.microsoft.com/office/powerpoint/2010/main" xmlns="" val="30874200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总标题：</a:t>
            </a:r>
            <a:r>
              <a:rPr lang="en-US" altLang="zh-CN" sz="4000" dirty="0">
                <a:solidFill>
                  <a:schemeClr val="tx1">
                    <a:lumMod val="50000"/>
                    <a:lumOff val="50000"/>
                  </a:schemeClr>
                </a:solidFill>
                <a:latin typeface="微软雅黑" pitchFamily="34" charset="-122"/>
                <a:ea typeface="微软雅黑" pitchFamily="34" charset="-122"/>
              </a:rPr>
              <a:t>______________</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板块标题：①</a:t>
            </a:r>
            <a:r>
              <a:rPr lang="en-US" altLang="zh-CN" sz="4000" dirty="0">
                <a:solidFill>
                  <a:schemeClr val="tx1">
                    <a:lumMod val="50000"/>
                    <a:lumOff val="50000"/>
                  </a:schemeClr>
                </a:solidFill>
                <a:latin typeface="微软雅黑" pitchFamily="34" charset="-122"/>
                <a:ea typeface="微软雅黑" pitchFamily="34" charset="-122"/>
              </a:rPr>
              <a:t>__________</a:t>
            </a:r>
            <a:r>
              <a:rPr lang="zh-CN" altLang="en-US" sz="4000" dirty="0">
                <a:solidFill>
                  <a:schemeClr val="tx1">
                    <a:lumMod val="50000"/>
                    <a:lumOff val="50000"/>
                  </a:schemeClr>
                </a:solidFill>
                <a:latin typeface="微软雅黑" pitchFamily="34" charset="-122"/>
                <a:ea typeface="微软雅黑" pitchFamily="34" charset="-122"/>
              </a:rPr>
              <a:t>　②</a:t>
            </a:r>
            <a:r>
              <a:rPr lang="en-US" altLang="zh-CN" sz="4000" dirty="0">
                <a:solidFill>
                  <a:schemeClr val="tx1">
                    <a:lumMod val="50000"/>
                    <a:lumOff val="50000"/>
                  </a:schemeClr>
                </a:solidFill>
                <a:latin typeface="微软雅黑" pitchFamily="34" charset="-122"/>
                <a:ea typeface="微软雅黑" pitchFamily="34" charset="-122"/>
              </a:rPr>
              <a:t>__________</a:t>
            </a:r>
            <a:r>
              <a:rPr lang="zh-CN" altLang="en-US" sz="4000" dirty="0">
                <a:solidFill>
                  <a:schemeClr val="tx1">
                    <a:lumMod val="50000"/>
                    <a:lumOff val="50000"/>
                  </a:schemeClr>
                </a:solidFill>
                <a:latin typeface="微软雅黑" pitchFamily="34" charset="-122"/>
                <a:ea typeface="微软雅黑" pitchFamily="34" charset="-122"/>
              </a:rPr>
              <a:t>　③</a:t>
            </a:r>
            <a:r>
              <a:rPr lang="en-US" altLang="zh-CN" sz="4000" dirty="0">
                <a:solidFill>
                  <a:schemeClr val="tx1">
                    <a:lumMod val="50000"/>
                    <a:lumOff val="50000"/>
                  </a:schemeClr>
                </a:solidFill>
                <a:latin typeface="微软雅黑" pitchFamily="34" charset="-122"/>
                <a:ea typeface="微软雅黑" pitchFamily="34" charset="-122"/>
              </a:rPr>
              <a:t>__________</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④__________</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1" name="矩形 10"/>
          <p:cNvSpPr/>
          <p:nvPr/>
        </p:nvSpPr>
        <p:spPr>
          <a:xfrm>
            <a:off x="2094638" y="5581030"/>
            <a:ext cx="19645450" cy="60807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a:spLocks/>
          </p:cNvSpPr>
          <p:nvPr/>
        </p:nvSpPr>
        <p:spPr bwMode="auto">
          <a:xfrm>
            <a:off x="2023200" y="5581030"/>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总标题：中国龙，我骄傲！</a:t>
            </a:r>
          </a:p>
          <a:p>
            <a:pPr>
              <a:lnSpc>
                <a:spcPct val="130000"/>
              </a:lnSpc>
              <a:spcBef>
                <a:spcPct val="0"/>
              </a:spcBef>
              <a:buNone/>
            </a:pPr>
            <a:r>
              <a:rPr lang="zh-CN" altLang="en-US" sz="3600" dirty="0">
                <a:solidFill>
                  <a:srgbClr val="A50021"/>
                </a:solidFill>
                <a:latin typeface="微软雅黑" panose="020B0503020204020204" pitchFamily="34" charset="-122"/>
                <a:ea typeface="微软雅黑" panose="020B0503020204020204" pitchFamily="34" charset="-122"/>
              </a:rPr>
              <a:t>板块标题：①中国制造大显神威　②技术性能世界一流　③蛟龙潜海世界瞩目　④海底宝库敞开大门</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拟总标题，要先阅读整个文段，把握主要信息。拟板块标题，要在阅读的基础上，理清语句的意思，分清层次。四个板块，四层意思。第一句是一个总括句；第二句确定“蛟龙号”是“中国制造”；第三句介绍“蛟龙号”在技术上拥有的三个优势；第四句突出“蛟龙号”备受瞩目；第五句说明“蛟龙号”的下潜成功对中国的影响。组织答案时，要简明生动，注意每个标题不超过</a:t>
            </a:r>
            <a:r>
              <a:rPr lang="en-US" altLang="zh-CN" sz="3600" dirty="0">
                <a:solidFill>
                  <a:srgbClr val="A50021"/>
                </a:solidFill>
                <a:latin typeface="微软雅黑" panose="020B0503020204020204" pitchFamily="34" charset="-122"/>
                <a:ea typeface="微软雅黑" panose="020B0503020204020204" pitchFamily="34" charset="-122"/>
              </a:rPr>
              <a:t>8</a:t>
            </a:r>
            <a:r>
              <a:rPr lang="zh-CN" altLang="en-US" sz="3600" dirty="0">
                <a:solidFill>
                  <a:srgbClr val="A50021"/>
                </a:solidFill>
                <a:latin typeface="微软雅黑" panose="020B0503020204020204" pitchFamily="34" charset="-122"/>
                <a:ea typeface="微软雅黑" panose="020B0503020204020204" pitchFamily="34" charset="-122"/>
              </a:rPr>
              <a:t>个字的要求。筛选之后连缀组合成答案。。</a:t>
            </a:r>
          </a:p>
        </p:txBody>
      </p:sp>
    </p:spTree>
    <p:extLst>
      <p:ext uri="{BB962C8B-B14F-4D97-AF65-F5344CB8AC3E}">
        <p14:creationId xmlns:p14="http://schemas.microsoft.com/office/powerpoint/2010/main" xmlns="" val="3985152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88742"/>
            <a:ext cx="19871438" cy="3215239"/>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引力波的发现对普通人的生活会产生什么影响？科学家们表示，一个新的重大科学发现，总会给人类社会带来无法预估的发展。</a:t>
            </a:r>
            <a:r>
              <a:rPr lang="en-US" altLang="zh-CN" sz="4000" dirty="0">
                <a:solidFill>
                  <a:schemeClr val="tx1">
                    <a:lumMod val="50000"/>
                    <a:lumOff val="50000"/>
                  </a:schemeClr>
                </a:solidFill>
                <a:latin typeface="微软雅黑" pitchFamily="34" charset="-122"/>
                <a:ea typeface="微软雅黑" pitchFamily="34" charset="-122"/>
              </a:rPr>
              <a:t>18</a:t>
            </a:r>
            <a:r>
              <a:rPr lang="zh-CN" altLang="en-US" sz="4000" dirty="0">
                <a:solidFill>
                  <a:schemeClr val="tx1">
                    <a:lumMod val="50000"/>
                    <a:lumOff val="50000"/>
                  </a:schemeClr>
                </a:solidFill>
                <a:latin typeface="微软雅黑" pitchFamily="34" charset="-122"/>
                <a:ea typeface="微软雅黑" pitchFamily="34" charset="-122"/>
              </a:rPr>
              <a:t>世纪描述电磁波的麦克斯韦理论确认的时候，也没有人知道会给人类带来什么，但是现在不管是电视机还是移动电话，都与电磁现象有关。</a:t>
            </a:r>
          </a:p>
        </p:txBody>
      </p:sp>
      <p:sp>
        <p:nvSpPr>
          <p:cNvPr id="10" name="矩形 9"/>
          <p:cNvSpPr/>
          <p:nvPr/>
        </p:nvSpPr>
        <p:spPr>
          <a:xfrm>
            <a:off x="2094638" y="6551300"/>
            <a:ext cx="19645450" cy="51105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99408" y="6551300"/>
            <a:ext cx="19716888"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引力波　首次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或“美国”</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发现　影响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或“意义”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概括文段信息的能力。提取关键词是其中最难的一种。要关注题干中“主要信息”和“写出四个关键词”的要求。对于学生来说，三个文段的信息量太大，其中穿插的信息较多，但实际上，第一段中“万有引力”的介绍只是导入，第三段中“电磁波”的介绍只是类比延伸，核心问题是证明“引力波”的存在。如果将主要信息概括成一句话，那应该是“美国首次观测到了引力波”或者是“引力波的首次发现是在美国”。然后根据概括出的语句，提取关键语素，就可以得出答案了。</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摘取中心法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摘取中心法”，就是要求考生能够比较准确地把握所提供语言材料的中心，打叶削枝，摘取中心句或关键句的方法。一般来说，对新闻材料往往要抓住第一句或第一段，即新闻的导语；对议论类或说明类的材料要能够抓住中心论点或者抓住要说明的中心意思。</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058359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[2012·</a:t>
            </a:r>
            <a:r>
              <a:rPr lang="zh-CN" altLang="en-US" sz="4000" dirty="0">
                <a:solidFill>
                  <a:schemeClr val="tx1">
                    <a:lumMod val="50000"/>
                    <a:lumOff val="50000"/>
                  </a:schemeClr>
                </a:solidFill>
                <a:latin typeface="微软雅黑" pitchFamily="34" charset="-122"/>
                <a:ea typeface="微软雅黑" pitchFamily="34" charset="-122"/>
              </a:rPr>
              <a:t>浙江卷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阅读以下新闻材料，根据要求答题。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不久前，某地一所高中对</a:t>
            </a:r>
            <a:r>
              <a:rPr lang="en-US" altLang="zh-CN" sz="4000" dirty="0">
                <a:solidFill>
                  <a:schemeClr val="tx1">
                    <a:lumMod val="50000"/>
                    <a:lumOff val="50000"/>
                  </a:schemeClr>
                </a:solidFill>
                <a:latin typeface="微软雅黑" pitchFamily="34" charset="-122"/>
                <a:ea typeface="微软雅黑" pitchFamily="34" charset="-122"/>
              </a:rPr>
              <a:t>700</a:t>
            </a:r>
            <a:r>
              <a:rPr lang="zh-CN" altLang="en-US" sz="4000" dirty="0">
                <a:solidFill>
                  <a:schemeClr val="tx1">
                    <a:lumMod val="50000"/>
                    <a:lumOff val="50000"/>
                  </a:schemeClr>
                </a:solidFill>
                <a:latin typeface="微软雅黑" pitchFamily="34" charset="-122"/>
                <a:ea typeface="微软雅黑" pitchFamily="34" charset="-122"/>
              </a:rPr>
              <a:t>名学生做了以“你觉得你离父母有多远”为主题的调查。调查结果显示，</a:t>
            </a:r>
            <a:r>
              <a:rPr lang="en-US" altLang="zh-CN" sz="4000" dirty="0">
                <a:solidFill>
                  <a:schemeClr val="tx1">
                    <a:lumMod val="50000"/>
                    <a:lumOff val="50000"/>
                  </a:schemeClr>
                </a:solidFill>
                <a:latin typeface="微软雅黑" pitchFamily="34" charset="-122"/>
                <a:ea typeface="微软雅黑" pitchFamily="34" charset="-122"/>
              </a:rPr>
              <a:t>69%</a:t>
            </a:r>
            <a:r>
              <a:rPr lang="zh-CN" altLang="en-US" sz="4000" dirty="0">
                <a:solidFill>
                  <a:schemeClr val="tx1">
                    <a:lumMod val="50000"/>
                    <a:lumOff val="50000"/>
                  </a:schemeClr>
                </a:solidFill>
                <a:latin typeface="微软雅黑" pitchFamily="34" charset="-122"/>
                <a:ea typeface="微软雅黑" pitchFamily="34" charset="-122"/>
              </a:rPr>
              <a:t>的学生认为与父母有代沟，其中</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的学生觉得离父母很远。很多学生说，与父母沟通时，除了学习再无别的话题。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用一句话概括这则新闻的主要内容。</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1" name="矩形 10"/>
          <p:cNvSpPr/>
          <p:nvPr/>
        </p:nvSpPr>
        <p:spPr>
          <a:xfrm>
            <a:off x="2094638" y="8055187"/>
            <a:ext cx="19645450" cy="3606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2"/>
          <p:cNvSpPr>
            <a:spLocks/>
          </p:cNvSpPr>
          <p:nvPr/>
        </p:nvSpPr>
        <p:spPr bwMode="auto">
          <a:xfrm>
            <a:off x="2128982" y="8021466"/>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调查显示，多数学生与父母存在代沟。</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或“调查显示，学习成了多数学生与父母沟通的唯一话题。”</a:t>
            </a:r>
            <a:r>
              <a:rPr lang="en-US" altLang="zh-CN" sz="3600" dirty="0">
                <a:solidFill>
                  <a:srgbClr val="A50021"/>
                </a:solidFill>
                <a:latin typeface="微软雅黑" panose="020B0503020204020204" pitchFamily="34" charset="-122"/>
                <a:ea typeface="微软雅黑" panose="020B0503020204020204" pitchFamily="34" charset="-122"/>
              </a:rPr>
              <a:t>) </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解答本题可采用摘取中心的方法。语段的主要信息是“多数学生与父母存在代沟”或“学习成了多数学生与父母沟通的唯一话题”。</a:t>
            </a:r>
          </a:p>
        </p:txBody>
      </p:sp>
    </p:spTree>
    <p:extLst>
      <p:ext uri="{BB962C8B-B14F-4D97-AF65-F5344CB8AC3E}">
        <p14:creationId xmlns:p14="http://schemas.microsoft.com/office/powerpoint/2010/main" xmlns="" val="30850839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分层合并法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“分层合并法”是“语段压缩”中广泛应用的一种方法。这种方法的步骤是：首先给段落划分层次，概括层意；然后压缩语段，连缀语句。</a:t>
            </a:r>
          </a:p>
        </p:txBody>
      </p:sp>
    </p:spTree>
    <p:extLst>
      <p:ext uri="{BB962C8B-B14F-4D97-AF65-F5344CB8AC3E}">
        <p14:creationId xmlns:p14="http://schemas.microsoft.com/office/powerpoint/2010/main" xmlns="" val="31362727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下面这段文字的结论是从哪些方面推导出来的？请简要概括，不超过</a:t>
            </a:r>
            <a:r>
              <a:rPr lang="en-US" altLang="zh-CN" sz="4000" dirty="0">
                <a:solidFill>
                  <a:schemeClr val="tx1">
                    <a:lumMod val="50000"/>
                    <a:lumOff val="50000"/>
                  </a:schemeClr>
                </a:solidFill>
                <a:latin typeface="微软雅黑" pitchFamily="34" charset="-122"/>
                <a:ea typeface="微软雅黑" pitchFamily="34" charset="-122"/>
              </a:rPr>
              <a:t>15</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我国大陆海区处于宽广的大陆架上，海底地形平缓，近海水深大都在</a:t>
            </a:r>
            <a:r>
              <a:rPr lang="en-US" altLang="zh-CN" sz="4000" dirty="0">
                <a:solidFill>
                  <a:schemeClr val="tx1">
                    <a:lumMod val="50000"/>
                    <a:lumOff val="50000"/>
                  </a:schemeClr>
                </a:solidFill>
                <a:latin typeface="微软雅黑" pitchFamily="34" charset="-122"/>
                <a:ea typeface="微软雅黑" pitchFamily="34" charset="-122"/>
              </a:rPr>
              <a:t>200</a:t>
            </a:r>
            <a:r>
              <a:rPr lang="zh-CN" altLang="en-US" sz="4000" dirty="0">
                <a:solidFill>
                  <a:schemeClr val="tx1">
                    <a:lumMod val="50000"/>
                    <a:lumOff val="50000"/>
                  </a:schemeClr>
                </a:solidFill>
                <a:latin typeface="微软雅黑" pitchFamily="34" charset="-122"/>
                <a:ea typeface="微软雅黑" pitchFamily="34" charset="-122"/>
              </a:rPr>
              <a:t>米以内，相对较浅。从地质构造上看，只有营口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郯城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庐江大断裂纵贯渤海，其余沿海地区很少有大断裂层和断裂带，也很少有岛弧和海沟。专家查阅相关资料发现，两千年来，我国仅发生过</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次地震海啸。因此，即使我国大陆海区发生较强的地震，一般也不会引起海底地壳大面积的垂直升降变化，发生地震海啸的可能性极小。</a:t>
            </a:r>
          </a:p>
        </p:txBody>
      </p:sp>
      <p:sp>
        <p:nvSpPr>
          <p:cNvPr id="9" name="矩形 8"/>
          <p:cNvSpPr/>
          <p:nvPr/>
        </p:nvSpPr>
        <p:spPr>
          <a:xfrm>
            <a:off x="2094638" y="8605367"/>
            <a:ext cx="19645450" cy="30564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8605367"/>
            <a:ext cx="19800000" cy="2736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①</a:t>
            </a:r>
            <a:r>
              <a:rPr lang="zh-CN" altLang="en-US" sz="3600" dirty="0">
                <a:solidFill>
                  <a:srgbClr val="A50021"/>
                </a:solidFill>
                <a:latin typeface="微软雅黑" panose="020B0503020204020204" pitchFamily="34" charset="-122"/>
                <a:ea typeface="微软雅黑" panose="020B0503020204020204" pitchFamily="34" charset="-122"/>
              </a:rPr>
              <a:t>海区特点　②地质构造　③历史记载</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本题是指向性压缩题，可采用分清层次再合并的方法进行解答。文段的结论就是最后一句话，前面是对结论的推导：第一句话陈述“大陆海区”的位置、海底地形、水深，可以概括为“海区特点”；第二句话有关键词“地质构造”；第三句话有提示语“查阅相关资料”。</a:t>
            </a:r>
          </a:p>
        </p:txBody>
      </p:sp>
    </p:spTree>
    <p:extLst>
      <p:ext uri="{BB962C8B-B14F-4D97-AF65-F5344CB8AC3E}">
        <p14:creationId xmlns:p14="http://schemas.microsoft.com/office/powerpoint/2010/main" xmlns="" val="34636485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同义替换法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“同义替换法”，就是阅读材料中有能够体现语段主旨的中心句，且中心句中有关键的词语，这时候就可以运用此法将指示代词替换成语意明确的词语。</a:t>
            </a:r>
          </a:p>
        </p:txBody>
      </p:sp>
    </p:spTree>
    <p:extLst>
      <p:ext uri="{BB962C8B-B14F-4D97-AF65-F5344CB8AC3E}">
        <p14:creationId xmlns:p14="http://schemas.microsoft.com/office/powerpoint/2010/main" xmlns="" val="10359643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16334"/>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技法小练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为下面的报道拟一则标题。</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不超过</a:t>
            </a:r>
            <a:r>
              <a:rPr lang="en-US" altLang="zh-CN" sz="4000" dirty="0">
                <a:solidFill>
                  <a:schemeClr val="tx1">
                    <a:lumMod val="50000"/>
                    <a:lumOff val="50000"/>
                  </a:schemeClr>
                </a:solidFill>
                <a:latin typeface="微软雅黑" pitchFamily="34" charset="-122"/>
                <a:ea typeface="微软雅黑" pitchFamily="34" charset="-122"/>
              </a:rPr>
              <a:t>12</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新会市博物馆展出了一件特殊的文物</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木美人”。这是画在一副木质门板上的油画，画的是两个与真人一般大小、身着汉式服饰的西洋美女。研究者初步认为，这幅“木美人”是我国最早的油画作品，其艺术性不逊于意大利著名油画家达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芬奇的杰作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蒙娜丽莎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。据传，这副“木美人”门板，是明朝一位新会籍人士从福建带回来的。木门所属的屋子因失火而烧毁，画有美人的门板是屋子里唯一没有烧毁的东西，距今至少有</a:t>
            </a:r>
            <a:r>
              <a:rPr lang="en-US" altLang="zh-CN" sz="4000" dirty="0">
                <a:solidFill>
                  <a:schemeClr val="tx1">
                    <a:lumMod val="50000"/>
                    <a:lumOff val="50000"/>
                  </a:schemeClr>
                </a:solidFill>
                <a:latin typeface="微软雅黑" pitchFamily="34" charset="-122"/>
                <a:ea typeface="微软雅黑" pitchFamily="34" charset="-122"/>
              </a:rPr>
              <a:t>500</a:t>
            </a:r>
            <a:r>
              <a:rPr lang="zh-CN" altLang="en-US" sz="4000" dirty="0">
                <a:solidFill>
                  <a:schemeClr val="tx1">
                    <a:lumMod val="50000"/>
                    <a:lumOff val="50000"/>
                  </a:schemeClr>
                </a:solidFill>
                <a:latin typeface="微软雅黑" pitchFamily="34" charset="-122"/>
                <a:ea typeface="微软雅黑" pitchFamily="34" charset="-122"/>
              </a:rPr>
              <a:t>年的历史。这幅画究竟是何人所作？为何画中女子身着汉人服装，面部却有明显的西洋人特征？这些问题至今还不清楚。</a:t>
            </a:r>
          </a:p>
        </p:txBody>
      </p:sp>
    </p:spTree>
    <p:extLst>
      <p:ext uri="{BB962C8B-B14F-4D97-AF65-F5344CB8AC3E}">
        <p14:creationId xmlns:p14="http://schemas.microsoft.com/office/powerpoint/2010/main" xmlns="" val="40263440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276774"/>
            <a:ext cx="19645450" cy="83850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94638" y="3276774"/>
            <a:ext cx="19800000" cy="39075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答案</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中国的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蒙娜丽莎</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之谜</a:t>
            </a:r>
          </a:p>
          <a:p>
            <a:pPr>
              <a:lnSpc>
                <a:spcPct val="130000"/>
              </a:lnSpc>
              <a:spcBef>
                <a:spcPct val="0"/>
              </a:spcBef>
              <a:buNone/>
            </a:pP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解析</a:t>
            </a:r>
            <a:r>
              <a:rPr lang="en-US" altLang="zh-CN" sz="3600" dirty="0">
                <a:solidFill>
                  <a:srgbClr val="A50021"/>
                </a:solidFill>
                <a:latin typeface="微软雅黑" panose="020B0503020204020204" pitchFamily="34" charset="-122"/>
                <a:ea typeface="微软雅黑" panose="020B0503020204020204" pitchFamily="34" charset="-122"/>
              </a:rPr>
              <a:t>] </a:t>
            </a:r>
            <a:r>
              <a:rPr lang="zh-CN" altLang="en-US" sz="3600" dirty="0">
                <a:solidFill>
                  <a:srgbClr val="A50021"/>
                </a:solidFill>
                <a:latin typeface="微软雅黑" panose="020B0503020204020204" pitchFamily="34" charset="-122"/>
                <a:ea typeface="微软雅黑" panose="020B0503020204020204" pitchFamily="34" charset="-122"/>
              </a:rPr>
              <a:t>解答此题，可以运用“同义替换法”：首先，将“这幅画”具体化，根据上下文，即指“中国的‘木美人’”，或根据文中的“这幅‘木美人’是我国最早的油画作品，其艺术性不逊于意大利著名油画家达</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芬奇的杰作</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蒙娜丽莎</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一句还原为“中国的</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蒙娜丽莎</a:t>
            </a:r>
            <a:r>
              <a:rPr lang="en-US" altLang="zh-CN" sz="3600" dirty="0">
                <a:solidFill>
                  <a:srgbClr val="A50021"/>
                </a:solidFill>
                <a:latin typeface="微软雅黑" panose="020B0503020204020204" pitchFamily="34" charset="-122"/>
                <a:ea typeface="微软雅黑" panose="020B0503020204020204" pitchFamily="34" charset="-122"/>
              </a:rPr>
              <a:t>》”</a:t>
            </a:r>
            <a:r>
              <a:rPr lang="zh-CN" altLang="en-US" sz="3600" dirty="0">
                <a:solidFill>
                  <a:srgbClr val="A50021"/>
                </a:solidFill>
                <a:latin typeface="微软雅黑" panose="020B0503020204020204" pitchFamily="34" charset="-122"/>
                <a:ea typeface="微软雅黑" panose="020B0503020204020204" pitchFamily="34" charset="-122"/>
              </a:rPr>
              <a:t>；然后，再抓住最后一句“这些问题至今还不清楚”，即它仍是一个谜，可用“之谜”一词来代替。</a:t>
            </a:r>
          </a:p>
        </p:txBody>
      </p:sp>
    </p:spTree>
    <p:extLst>
      <p:ext uri="{BB962C8B-B14F-4D97-AF65-F5344CB8AC3E}">
        <p14:creationId xmlns:p14="http://schemas.microsoft.com/office/powerpoint/2010/main" xmlns="" val="30037138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扩展下面的句子。要求：使用两种以上的修辞手法，不超过</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个字，不得改变句子原意。</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春天归来，麦苗变成了深绿，树枝变得轻柔，果实也开始生长。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 </a:t>
            </a:r>
          </a:p>
        </p:txBody>
      </p:sp>
      <p:sp>
        <p:nvSpPr>
          <p:cNvPr id="8" name="矩形 7"/>
          <p:cNvSpPr/>
          <p:nvPr/>
        </p:nvSpPr>
        <p:spPr>
          <a:xfrm>
            <a:off x="2023200" y="5509022"/>
            <a:ext cx="19800000" cy="5832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67902" y="5479015"/>
            <a:ext cx="19698922"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春天在花朵的呼唤中归来：田野中，麦苗儿把希望演变为深绿；天空中，树枝把期盼摇曳成轻柔的舞蹈；枝头上，果实把成长膨胀成幼鸟的模样。</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扩展语句的能力。首先要分析所给句子描写的具体内容，然后通过想象感知句子描写的对象的特点，最后使用修辞手法将其表述出来。比如“春天归来”，从“归”的角度分析，表达的是对春天归来时的喜悦之情，由此可以扩写为“春天花枝招展地归来”“春天在花朵的呼唤中归来”等。就后面三个分句来说，要注意对描写对象进行细致的描写，比如“树枝变得轻柔”，可以扩写为“枝条轻柔的腰肢在风的吹拂下摆动”“树枝把期盼摇曳成轻柔的舞蹈”等。</a:t>
            </a:r>
          </a:p>
        </p:txBody>
      </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2492990"/>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请根据白居易的诗句“晴空星月落池塘”写一个场景。要求：①想象合理；②语言生动；③不超过</a:t>
            </a:r>
            <a:r>
              <a:rPr lang="en-US" altLang="zh-CN" sz="4000" dirty="0">
                <a:solidFill>
                  <a:schemeClr val="tx1">
                    <a:lumMod val="50000"/>
                    <a:lumOff val="50000"/>
                  </a:schemeClr>
                </a:solidFill>
                <a:latin typeface="微软雅黑" pitchFamily="34" charset="-122"/>
                <a:ea typeface="微软雅黑" pitchFamily="34" charset="-122"/>
              </a:rPr>
              <a:t>70</a:t>
            </a:r>
            <a:r>
              <a:rPr lang="zh-CN" altLang="en-US" sz="4000" dirty="0">
                <a:solidFill>
                  <a:schemeClr val="tx1">
                    <a:lumMod val="50000"/>
                    <a:lumOff val="50000"/>
                  </a:schemeClr>
                </a:solidFill>
                <a:latin typeface="微软雅黑" pitchFamily="34" charset="-122"/>
                <a:ea typeface="微软雅黑" pitchFamily="34" charset="-122"/>
              </a:rPr>
              <a:t>个字。</a:t>
            </a:r>
            <a:r>
              <a:rPr lang="en-US" altLang="zh-CN" sz="4000" dirty="0">
                <a:solidFill>
                  <a:schemeClr val="tx1">
                    <a:lumMod val="50000"/>
                    <a:lumOff val="50000"/>
                  </a:schemeClr>
                </a:solidFill>
                <a:latin typeface="微软雅黑" pitchFamily="34" charset="-122"/>
                <a:ea typeface="微软雅黑" pitchFamily="34" charset="-122"/>
              </a:rPr>
              <a:t>(5</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24278" y="4850318"/>
            <a:ext cx="19800000" cy="62033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12604" y="4850319"/>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示例一：晴朗的夜空中，繁星璀璨，新月如钩，就像深色的锦缎上点缀着珍珠与美玉。夜空下的池塘，澄澈如镜，既像把满天星斗揽入怀中，又像把珍珠撒在了水面上。</a:t>
            </a:r>
          </a:p>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示例二：在宁静的夜晚，晴空下一方平静的池塘澄澈如镜，引得天上的星星和月亮前来临水梳妆，它们在水中的倒影光鲜艳丽。</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扩展语句的能力。解答此题，要根据“晴空星月落池塘”进行想象，构想出一个场景。这需要对诗句有一定的理解，大体把握其意境特征。结合诗句中的意象可知，其意境是静谧而优美的。然后再抓住其中的意象进行扩展，以诗句为基础，可适当使用修辞手法，使语言生动，但要注意不能超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70</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个字。</a:t>
            </a:r>
          </a:p>
        </p:txBody>
      </p:sp>
    </p:spTree>
    <p:extLst>
      <p:ext uri="{BB962C8B-B14F-4D97-AF65-F5344CB8AC3E}">
        <p14:creationId xmlns:p14="http://schemas.microsoft.com/office/powerpoint/2010/main" xmlns="" val="33624356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3293209"/>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总是向你索取，却不曾说谢谢你。”这是筷子兄弟的作品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父亲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中的歌词。它会引起你怎样的联想和感慨？请把它扩写成一段话。要求：①在扩写中进行抒情和议论；②运用排比的修辞手法；③不少于</a:t>
            </a:r>
            <a:r>
              <a:rPr lang="en-US" altLang="zh-CN" sz="4000" dirty="0">
                <a:solidFill>
                  <a:schemeClr val="tx1">
                    <a:lumMod val="50000"/>
                    <a:lumOff val="50000"/>
                  </a:schemeClr>
                </a:solidFill>
                <a:latin typeface="微软雅黑" pitchFamily="34" charset="-122"/>
                <a:ea typeface="微软雅黑" pitchFamily="34" charset="-122"/>
              </a:rPr>
              <a:t>80</a:t>
            </a:r>
            <a:r>
              <a:rPr lang="zh-CN" altLang="en-US" sz="4000" dirty="0">
                <a:solidFill>
                  <a:schemeClr val="tx1">
                    <a:lumMod val="50000"/>
                    <a:lumOff val="50000"/>
                  </a:schemeClr>
                </a:solidFill>
                <a:latin typeface="微软雅黑" pitchFamily="34" charset="-122"/>
                <a:ea typeface="微软雅黑" pitchFamily="34" charset="-122"/>
              </a:rPr>
              <a:t>字。</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2124278" y="5220990"/>
            <a:ext cx="19800000" cy="5832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8980" y="5271736"/>
            <a:ext cx="19698922" cy="585391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示例：听到这句歌词，我的心弦在颤动。是呀，我们总是在向父母索取，却从未道谢，反而以为是天经地义、理所当然。可曾想过，我们一天天长大，父母却一天天变老；可曾想过，舒适的生活里有他们多少艰辛的付出；可曾想过，我们一次次伤害，他们却一次次包容。岁月侵蚀了他们的容颜，留下了对我们点点滴滴的关心和爱护；岁月洗白了他们的黑发，留下了对我们时时刻刻的操心与担忧；岁月带走了他们的梦想，留下了对我们未来的满怀期待。此刻我想对爸妈说，我愿用我的一切，换你们岁月长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(6</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本题可采用“突出中心法”。 中心是“总是向父亲</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父母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索取，却不曾说谢谢你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，还要注意题目要求。</a:t>
            </a:r>
          </a:p>
        </p:txBody>
      </p:sp>
    </p:spTree>
    <p:extLst>
      <p:ext uri="{BB962C8B-B14F-4D97-AF65-F5344CB8AC3E}">
        <p14:creationId xmlns:p14="http://schemas.microsoft.com/office/powerpoint/2010/main" xmlns="" val="22865950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3609</TotalTime>
  <Words>13330</Words>
  <Application>Microsoft Office PowerPoint</Application>
  <PresentationFormat>自定义</PresentationFormat>
  <Paragraphs>489</Paragraphs>
  <Slides>111</Slides>
  <Notes>5</Notes>
  <HiddenSlides>0</HiddenSlides>
  <MMClips>0</MMClips>
  <ScaleCrop>false</ScaleCrop>
  <HeadingPairs>
    <vt:vector size="4" baseType="variant">
      <vt:variant>
        <vt:lpstr>主题</vt:lpstr>
      </vt:variant>
      <vt:variant>
        <vt:i4>1</vt:i4>
      </vt:variant>
      <vt:variant>
        <vt:lpstr>幻灯片标题</vt:lpstr>
      </vt:variant>
      <vt:variant>
        <vt:i4>111</vt:i4>
      </vt:variant>
    </vt:vector>
  </HeadingPairs>
  <TitlesOfParts>
    <vt:vector size="11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565</cp:revision>
  <dcterms:created xsi:type="dcterms:W3CDTF">2016-01-31T01:38:40Z</dcterms:created>
  <dcterms:modified xsi:type="dcterms:W3CDTF">2017-03-17T05:07:01Z</dcterms:modified>
</cp:coreProperties>
</file>