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6" r:id="rId5"/>
    <p:sldId id="288" r:id="rId6"/>
    <p:sldId id="259" r:id="rId7"/>
    <p:sldId id="277" r:id="rId8"/>
    <p:sldId id="278" r:id="rId9"/>
    <p:sldId id="279" r:id="rId10"/>
    <p:sldId id="262" r:id="rId11"/>
    <p:sldId id="280" r:id="rId12"/>
    <p:sldId id="281" r:id="rId13"/>
    <p:sldId id="260" r:id="rId14"/>
    <p:sldId id="282" r:id="rId15"/>
    <p:sldId id="283" r:id="rId16"/>
    <p:sldId id="284" r:id="rId17"/>
    <p:sldId id="285" r:id="rId18"/>
    <p:sldId id="265" r:id="rId19"/>
    <p:sldId id="287" r:id="rId20"/>
    <p:sldId id="28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7.xml"/><Relationship Id="rId1"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4.xml"/><Relationship Id="rId4" Type="http://schemas.openxmlformats.org/officeDocument/2006/relationships/image" Target="../media/image3.emf"/><Relationship Id="rId3" Type="http://schemas.openxmlformats.org/officeDocument/2006/relationships/package" Target="../embeddings/Document1.docx"/><Relationship Id="rId2" Type="http://schemas.openxmlformats.org/officeDocument/2006/relationships/slide" Target="slide9.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9.xml"/><Relationship Id="rId1"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第二章　消息</a:t>
            </a:r>
            <a:r>
              <a:rPr lang="en-US" altLang="zh-CN" dirty="0"/>
              <a:t>:</a:t>
            </a:r>
            <a:r>
              <a:rPr lang="zh-CN" altLang="zh-CN" dirty="0"/>
              <a:t>带着露珠的新闻</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497360"/>
            <a:ext cx="8128000" cy="411728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两则消息报道的内容有什么区别</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《奥运会第一枚金牌为我夺得》报道的是重大时政事件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非常引人注目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关注度高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属于新闻中的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硬新闻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Times New Roman" pitchFamily="18" charset="0"/>
                <a:ea typeface="楷体" panose="02010609060101010101" pitchFamily="49" charset="-122"/>
                <a:cs typeface="Times New Roman" pitchFamily="18" charset="0"/>
              </a:rPr>
              <a:t>名下岗工竞得道路保洁权》报道的是日常生活中的新人新事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属于新闻报道的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软新闻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硬新闻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相当于通常所说的事件消息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主要是报道国内外的重大事件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诸如政治事件、军事冲突、外交活动、经济动态、自然灾害、各种事故等。这类事件有的是突发性的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有的是事物发展进程的飞跃阶段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具有明显的突变特征。这类事件对人类的生活有重大影响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报道这类事件的消息也就最引人注目。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软新闻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属于非事件消息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主要是报道社会生活中的新气象、新变化、新成就、新经验、新人物等。这类事物的变化过程相对长些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时间性不像突发事件那样强。但是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这类新事物每时每刻都在发生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工厂、机关、学校、城市、农村到处都有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是新闻报道的广阔天地。这类新事物和人民群众的生活密切相关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报道这类新事物的消息也受到读者的普遍关注。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请指出《奥运会第一枚金牌为我夺得》这则消息所包含的新闻要素。</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新闻的要素为时间、地点、人物、事件、原因、结果。本文具备其中的五个要素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今日上午</a:t>
            </a:r>
            <a:r>
              <a:rPr lang="en-US" altLang="zh-CN" sz="2200" dirty="0">
                <a:solidFill>
                  <a:srgbClr val="000000"/>
                </a:solidFill>
                <a:latin typeface="Times New Roman" pitchFamily="18" charset="0"/>
                <a:ea typeface="宋体" pitchFamily="2" charset="-122"/>
                <a:cs typeface="Times New Roman" pitchFamily="18" charset="0"/>
              </a:rPr>
              <a:t>11</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10</a:t>
            </a:r>
            <a:r>
              <a:rPr lang="zh-CN" altLang="zh-CN" sz="2200" dirty="0">
                <a:solidFill>
                  <a:srgbClr val="000000"/>
                </a:solidFill>
                <a:latin typeface="Times New Roman" pitchFamily="18" charset="0"/>
                <a:ea typeface="宋体" pitchFamily="2" charset="-122"/>
                <a:cs typeface="Times New Roman" pitchFamily="18" charset="0"/>
              </a:rPr>
              <a:t>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本届奥运会举办地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许海峰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许海峰百步穿杨居魁首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获得本届奥运会的第一枚金牌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结果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这是我国的第一枚奥运金牌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实现了零的突破。</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《奥运会第一枚金牌为我夺得》无论在标题制作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还是导语和主体的写作上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都堪称典范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请给出此种说法的理由。</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本文标题完整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各显其责。引题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背了半个多世纪的</a:t>
            </a:r>
            <a:r>
              <a:rPr lang="en-US" altLang="zh-CN" sz="2200" dirty="0">
                <a:solidFill>
                  <a:srgbClr val="000000"/>
                </a:solidFill>
                <a:latin typeface="Times New Roman" pitchFamily="18" charset="0"/>
                <a:ea typeface="宋体" pitchFamily="2" charset="-122"/>
                <a:cs typeface="Times New Roman" pitchFamily="18" charset="0"/>
              </a:rPr>
              <a:t>‘0</a:t>
            </a:r>
            <a:r>
              <a:rPr lang="en-US" altLang="zh-CN" sz="2200" dirty="0">
                <a:solidFill>
                  <a:srgbClr val="000000"/>
                </a:solidFill>
                <a:latin typeface="宋体" pitchFamily="2" charset="-122"/>
                <a:ea typeface="NEU-BZ-S92" panose="02020503000000020003" pitchFamily="18"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甩进了太平洋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突出了这个新闻事件的历史意义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表达出了记者强烈的爱国之情和民族自豪感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正题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奥运会第一枚金牌为我夺得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强调了新闻事实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副标题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许海峰百步穿杨居魁首　曾国强力举千钧占鳌头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以文学色彩浓郁的词语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报道具体的新闻事实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补充叙述主标题。三个标题主次分明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相辅相成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具体而醒目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可以有效地吸引读者的眼球。</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导语简明扼要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时间、事实清楚明了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今日上午</a:t>
            </a:r>
            <a:r>
              <a:rPr lang="en-US" altLang="zh-CN" sz="2200" dirty="0">
                <a:solidFill>
                  <a:srgbClr val="000000"/>
                </a:solidFill>
                <a:latin typeface="Times New Roman" pitchFamily="18" charset="0"/>
                <a:ea typeface="宋体" pitchFamily="2" charset="-122"/>
                <a:cs typeface="Times New Roman" pitchFamily="18" charset="0"/>
              </a:rPr>
              <a:t>11</a:t>
            </a:r>
            <a:r>
              <a:rPr lang="zh-CN" altLang="zh-CN" sz="2200" dirty="0">
                <a:solidFill>
                  <a:srgbClr val="000000"/>
                </a:solidFill>
                <a:latin typeface="Times New Roman" pitchFamily="18" charset="0"/>
                <a:ea typeface="宋体" pitchFamily="2"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10</a:t>
            </a:r>
            <a:r>
              <a:rPr lang="zh-CN" altLang="zh-CN" sz="2200" dirty="0">
                <a:solidFill>
                  <a:srgbClr val="000000"/>
                </a:solidFill>
                <a:latin typeface="Times New Roman" pitchFamily="18" charset="0"/>
                <a:ea typeface="宋体" pitchFamily="2" charset="-122"/>
                <a:cs typeface="Times New Roman" pitchFamily="18" charset="0"/>
              </a:rPr>
              <a:t>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本届奥运会的第一个冠军诞生了。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主体主次清晰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叙述连贯。先是告诉读者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中国选手许海峰以</a:t>
            </a:r>
            <a:r>
              <a:rPr lang="en-US" altLang="zh-CN" sz="2200" dirty="0">
                <a:solidFill>
                  <a:srgbClr val="000000"/>
                </a:solidFill>
                <a:latin typeface="Times New Roman" pitchFamily="18" charset="0"/>
                <a:ea typeface="宋体" pitchFamily="2" charset="-122"/>
                <a:cs typeface="Times New Roman" pitchFamily="18" charset="0"/>
              </a:rPr>
              <a:t>566</a:t>
            </a:r>
            <a:r>
              <a:rPr lang="zh-CN" altLang="zh-CN" sz="2200" dirty="0">
                <a:solidFill>
                  <a:srgbClr val="000000"/>
                </a:solidFill>
                <a:latin typeface="Times New Roman" pitchFamily="18" charset="0"/>
                <a:ea typeface="宋体" pitchFamily="2" charset="-122"/>
                <a:cs typeface="Times New Roman" pitchFamily="18" charset="0"/>
              </a:rPr>
              <a:t>环的成绩获得男子自选手枪的冠军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随后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这枚具有历史意义的金牌宣告中国奥运会零的纪录已被突破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呼应标题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突出事件的历史意义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透露出强烈的自豪感。随后提及发奖时间、发奖人以及亚军季军为谁获得等新闻事实。这一天还有其他赛事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我国运动员曾国强获得</a:t>
            </a:r>
            <a:r>
              <a:rPr lang="en-US" altLang="zh-CN" sz="2200" dirty="0">
                <a:solidFill>
                  <a:srgbClr val="000000"/>
                </a:solidFill>
                <a:latin typeface="Times New Roman" pitchFamily="18" charset="0"/>
                <a:ea typeface="宋体" pitchFamily="2" charset="-122"/>
                <a:cs typeface="Times New Roman" pitchFamily="18" charset="0"/>
              </a:rPr>
              <a:t>52</a:t>
            </a:r>
            <a:r>
              <a:rPr lang="zh-CN" altLang="zh-CN" sz="2200" dirty="0">
                <a:solidFill>
                  <a:srgbClr val="000000"/>
                </a:solidFill>
                <a:latin typeface="Times New Roman" pitchFamily="18" charset="0"/>
                <a:ea typeface="宋体" pitchFamily="2" charset="-122"/>
                <a:cs typeface="Times New Roman" pitchFamily="18" charset="0"/>
              </a:rPr>
              <a:t>公斤级举重比赛冠军。这一信息记者在副标题和消息的第二段分别加以报道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显示出事件重要程度的减弱。</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r>
              <a:rPr lang="en-US" altLang="zh-CN" sz="2200" b="1"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Arial" pitchFamily="34" charset="0"/>
                <a:ea typeface="黑体" pitchFamily="49" charset="-122"/>
                <a:cs typeface="Times New Roman" pitchFamily="18" charset="0"/>
              </a:rPr>
              <a:t>名下岗工竞得道路保洁权》这则消息的导语部分传达了哪些信息</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本则消息的导语是文章的第一段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传达出了两个方面的信息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一个是消息的主要内容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青岛市市南区</a:t>
            </a:r>
            <a:r>
              <a:rPr lang="en-US" altLang="zh-CN" sz="2200"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Times New Roman" pitchFamily="18" charset="0"/>
                <a:ea typeface="宋体" pitchFamily="2" charset="-122"/>
                <a:cs typeface="Times New Roman" pitchFamily="18" charset="0"/>
              </a:rPr>
              <a:t>条道路保洁权被下岗职工和失业人员在竞标中夺走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第二个是事件的意义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强调了青岛市首次用拍卖的形式对环卫岗位进行招标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突出了消息的重要性。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4</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a:t>
            </a:r>
            <a:r>
              <a:rPr lang="en-US" altLang="zh-CN" sz="2200" b="1"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Arial" pitchFamily="34" charset="0"/>
                <a:ea typeface="黑体" pitchFamily="49" charset="-122"/>
                <a:cs typeface="Times New Roman" pitchFamily="18" charset="0"/>
              </a:rPr>
              <a:t>名下岗工竞得道路保洁权》荣获第九届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中国新闻奖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消息二等奖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原因在于它具有很高的新闻价值。请结合原文对此说做一分析。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这则消息反映的问题是重大的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具有很高的新闻价值。拍卖道路保洁权不仅在青岛是首次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在全国也是首次。报道所反映的做好再就业工作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事关我国稳定大局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反映了各级部门关心下岗职工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广开就业门路的新思路、新经验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对做好再就业工作具有较强的指导意义。下岗职工竞争过去没人愿干的道路保洁员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也反映了下岗职工就业观念的新变化。全文仅用</a:t>
            </a:r>
            <a:r>
              <a:rPr lang="en-US" altLang="zh-CN" sz="2200" dirty="0">
                <a:solidFill>
                  <a:srgbClr val="000000"/>
                </a:solidFill>
                <a:latin typeface="Times New Roman" pitchFamily="18" charset="0"/>
                <a:ea typeface="宋体" pitchFamily="2" charset="-122"/>
                <a:cs typeface="Times New Roman" pitchFamily="18" charset="0"/>
              </a:rPr>
              <a:t>410</a:t>
            </a:r>
            <a:r>
              <a:rPr lang="zh-CN" altLang="zh-CN" sz="2200" dirty="0">
                <a:solidFill>
                  <a:srgbClr val="000000"/>
                </a:solidFill>
                <a:latin typeface="Times New Roman" pitchFamily="18" charset="0"/>
                <a:ea typeface="宋体" pitchFamily="2" charset="-122"/>
                <a:cs typeface="Times New Roman" pitchFamily="18" charset="0"/>
              </a:rPr>
              <a:t>个字就画龙点睛地突出了新闻事实的宏观社会意义。正是这样的短小精悍的体裁和结构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才最大限度地传达出了新闻事实的精华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实现了宣传上的最大价值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成就了一篇新闻精品。</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395536" y="980728"/>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拟写一句话新闻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根据下面的消息拟一条一句话新闻。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不超过</a:t>
            </a:r>
            <a:r>
              <a:rPr lang="en-US" altLang="zh-CN" sz="2200" dirty="0">
                <a:solidFill>
                  <a:srgbClr val="000000"/>
                </a:solidFill>
                <a:latin typeface="Times New Roman" pitchFamily="18" charset="0"/>
                <a:ea typeface="宋体" pitchFamily="2" charset="-122"/>
                <a:cs typeface="Times New Roman" pitchFamily="18" charset="0"/>
              </a:rPr>
              <a:t>20</a:t>
            </a:r>
            <a:r>
              <a:rPr lang="zh-CN" altLang="zh-CN" sz="2200" dirty="0">
                <a:solidFill>
                  <a:srgbClr val="000000"/>
                </a:solidFill>
                <a:latin typeface="Times New Roman" pitchFamily="18" charset="0"/>
                <a:ea typeface="宋体" pitchFamily="2" charset="-122"/>
                <a:cs typeface="Times New Roman" pitchFamily="18" charset="0"/>
              </a:rPr>
              <a:t>字</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微软公司目前的挑战不仅来自司法部和市场上强大的竞争对手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还来自内部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人才流失。在过去</a:t>
            </a:r>
            <a:r>
              <a:rPr lang="en-US" altLang="zh-CN" sz="2200" dirty="0">
                <a:solidFill>
                  <a:srgbClr val="000000"/>
                </a:solidFill>
                <a:latin typeface="Times New Roman" pitchFamily="18" charset="0"/>
                <a:ea typeface="宋体" pitchFamily="2" charset="-122"/>
                <a:cs typeface="Times New Roman" pitchFamily="18" charset="0"/>
              </a:rPr>
              <a:t>18</a:t>
            </a:r>
            <a:r>
              <a:rPr lang="zh-CN" altLang="zh-CN" sz="2200" dirty="0">
                <a:solidFill>
                  <a:srgbClr val="000000"/>
                </a:solidFill>
                <a:latin typeface="Times New Roman" pitchFamily="18" charset="0"/>
                <a:ea typeface="宋体" pitchFamily="2" charset="-122"/>
                <a:cs typeface="Times New Roman" pitchFamily="18" charset="0"/>
              </a:rPr>
              <a:t>个月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多名重量级人物相继离开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包括科技主管南茜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迈福德及领导发展视窗</a:t>
            </a:r>
            <a:r>
              <a:rPr lang="en-US" altLang="zh-CN" sz="2200" dirty="0">
                <a:solidFill>
                  <a:srgbClr val="000000"/>
                </a:solidFill>
                <a:latin typeface="Times New Roman" pitchFamily="18" charset="0"/>
                <a:ea typeface="宋体" pitchFamily="2" charset="-122"/>
                <a:cs typeface="Times New Roman" pitchFamily="18" charset="0"/>
              </a:rPr>
              <a:t>95</a:t>
            </a:r>
            <a:r>
              <a:rPr lang="zh-CN" altLang="zh-CN" sz="2200" dirty="0">
                <a:solidFill>
                  <a:srgbClr val="000000"/>
                </a:solidFill>
                <a:latin typeface="Times New Roman" pitchFamily="18" charset="0"/>
                <a:ea typeface="宋体" pitchFamily="2" charset="-122"/>
                <a:cs typeface="Times New Roman" pitchFamily="18" charset="0"/>
              </a:rPr>
              <a:t>的西尔弗伯格。他们离职的原因有一个共同点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即感到微软已失去活力。</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新闻六要素中提取信息点的是时间、地点、人物、事件。根据文意可知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陈述对象是微软人才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所发生的事情是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微软人才流失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特别是重量级人物的离去。而流失原因是他们感到微软已失去活力。一句话新闻必须是一句话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也就是说必须是一个主谓句式的长单句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那么我们就要把相关内容要点压缩成一个包含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的主谓式陈述句。</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众多微软人才因公司失去活力而离职。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55011"/>
            <a:ext cx="8128000" cy="574234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阅读下面的一则短新闻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拟一条一句话新闻。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不超过</a:t>
            </a:r>
            <a:r>
              <a:rPr lang="en-US" altLang="zh-CN" sz="2200" dirty="0">
                <a:solidFill>
                  <a:srgbClr val="000000"/>
                </a:solidFill>
                <a:latin typeface="Times New Roman" pitchFamily="18" charset="0"/>
                <a:ea typeface="宋体" pitchFamily="2" charset="-122"/>
                <a:cs typeface="Times New Roman" pitchFamily="18" charset="0"/>
              </a:rPr>
              <a:t>15</a:t>
            </a:r>
            <a:r>
              <a:rPr lang="zh-CN" altLang="zh-CN" sz="2200" dirty="0">
                <a:solidFill>
                  <a:srgbClr val="000000"/>
                </a:solidFill>
                <a:latin typeface="Times New Roman" pitchFamily="18" charset="0"/>
                <a:ea typeface="宋体" pitchFamily="2" charset="-122"/>
                <a:cs typeface="Times New Roman" pitchFamily="18" charset="0"/>
              </a:rPr>
              <a:t>字</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在重庆库区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国家决定初步纳入规划保护的文物点为</a:t>
            </a:r>
            <a:r>
              <a:rPr lang="en-US" altLang="zh-CN" sz="2200" dirty="0">
                <a:solidFill>
                  <a:srgbClr val="000000"/>
                </a:solidFill>
                <a:latin typeface="Times New Roman" pitchFamily="18" charset="0"/>
                <a:ea typeface="宋体" pitchFamily="2" charset="-122"/>
                <a:cs typeface="Times New Roman" pitchFamily="18" charset="0"/>
              </a:rPr>
              <a:t>754</a:t>
            </a:r>
            <a:r>
              <a:rPr lang="zh-CN" altLang="zh-CN" sz="2200" dirty="0">
                <a:solidFill>
                  <a:srgbClr val="000000"/>
                </a:solidFill>
                <a:latin typeface="Times New Roman" pitchFamily="18" charset="0"/>
                <a:ea typeface="宋体" pitchFamily="2" charset="-122"/>
                <a:cs typeface="Times New Roman" pitchFamily="18" charset="0"/>
              </a:rPr>
              <a:t>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到目前为止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a:t>
            </a:r>
            <a:r>
              <a:rPr lang="en-US" altLang="zh-CN" sz="2200" dirty="0">
                <a:solidFill>
                  <a:srgbClr val="000000"/>
                </a:solidFill>
                <a:latin typeface="Times New Roman" pitchFamily="18" charset="0"/>
                <a:ea typeface="宋体" pitchFamily="2" charset="-122"/>
                <a:cs typeface="Times New Roman" pitchFamily="18" charset="0"/>
              </a:rPr>
              <a:t>501</a:t>
            </a:r>
            <a:r>
              <a:rPr lang="zh-CN" altLang="zh-CN" sz="2200" dirty="0">
                <a:solidFill>
                  <a:srgbClr val="000000"/>
                </a:solidFill>
                <a:latin typeface="Times New Roman" pitchFamily="18" charset="0"/>
                <a:ea typeface="宋体" pitchFamily="2" charset="-122"/>
                <a:cs typeface="Times New Roman" pitchFamily="18" charset="0"/>
              </a:rPr>
              <a:t>处地下文物中已开展工作的项目仅</a:t>
            </a:r>
            <a:r>
              <a:rPr lang="en-US" altLang="zh-CN" sz="2200" dirty="0">
                <a:solidFill>
                  <a:srgbClr val="000000"/>
                </a:solidFill>
                <a:latin typeface="Times New Roman" pitchFamily="18" charset="0"/>
                <a:ea typeface="宋体" pitchFamily="2" charset="-122"/>
                <a:cs typeface="Times New Roman" pitchFamily="18" charset="0"/>
              </a:rPr>
              <a:t>42</a:t>
            </a:r>
            <a:r>
              <a:rPr lang="zh-CN" altLang="zh-CN" sz="2200" dirty="0">
                <a:solidFill>
                  <a:srgbClr val="000000"/>
                </a:solidFill>
                <a:latin typeface="Times New Roman" pitchFamily="18" charset="0"/>
                <a:ea typeface="宋体" pitchFamily="2" charset="-122"/>
                <a:cs typeface="Times New Roman" pitchFamily="18" charset="0"/>
              </a:rPr>
              <a:t>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不足</a:t>
            </a:r>
            <a:r>
              <a:rPr lang="en-US" altLang="zh-CN" sz="2200" dirty="0">
                <a:solidFill>
                  <a:srgbClr val="000000"/>
                </a:solidFill>
                <a:latin typeface="Times New Roman" pitchFamily="18" charset="0"/>
                <a:ea typeface="宋体" pitchFamily="2" charset="-122"/>
                <a:cs typeface="Times New Roman" pitchFamily="18" charset="0"/>
              </a:rPr>
              <a:t>10%;</a:t>
            </a:r>
            <a:r>
              <a:rPr lang="zh-CN" altLang="zh-CN" sz="2200" dirty="0">
                <a:solidFill>
                  <a:srgbClr val="000000"/>
                </a:solidFill>
                <a:latin typeface="Times New Roman" pitchFamily="18" charset="0"/>
                <a:ea typeface="宋体" pitchFamily="2" charset="-122"/>
                <a:cs typeface="Times New Roman" pitchFamily="18" charset="0"/>
              </a:rPr>
              <a:t>已经完成发掘面积</a:t>
            </a:r>
            <a:r>
              <a:rPr lang="en-US" altLang="zh-CN" sz="2200" dirty="0">
                <a:solidFill>
                  <a:srgbClr val="000000"/>
                </a:solidFill>
                <a:latin typeface="Times New Roman" pitchFamily="18" charset="0"/>
                <a:ea typeface="宋体" pitchFamily="2" charset="-122"/>
                <a:cs typeface="Times New Roman" pitchFamily="18" charset="0"/>
              </a:rPr>
              <a:t>4.85</a:t>
            </a:r>
            <a:r>
              <a:rPr lang="zh-CN" altLang="zh-CN" sz="2200" dirty="0">
                <a:solidFill>
                  <a:srgbClr val="000000"/>
                </a:solidFill>
                <a:latin typeface="Times New Roman" pitchFamily="18" charset="0"/>
                <a:ea typeface="宋体" pitchFamily="2" charset="-122"/>
                <a:cs typeface="Times New Roman" pitchFamily="18" charset="0"/>
              </a:rPr>
              <a:t>万平方米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不足发掘总面积</a:t>
            </a:r>
            <a:r>
              <a:rPr lang="en-US" altLang="zh-CN" sz="2200" dirty="0">
                <a:solidFill>
                  <a:srgbClr val="000000"/>
                </a:solidFill>
                <a:latin typeface="Times New Roman" pitchFamily="18" charset="0"/>
                <a:ea typeface="宋体" pitchFamily="2" charset="-122"/>
                <a:cs typeface="Times New Roman" pitchFamily="18" charset="0"/>
              </a:rPr>
              <a:t>128.76</a:t>
            </a:r>
            <a:r>
              <a:rPr lang="zh-CN" altLang="zh-CN" sz="2200" dirty="0">
                <a:solidFill>
                  <a:srgbClr val="000000"/>
                </a:solidFill>
                <a:latin typeface="Times New Roman" pitchFamily="18" charset="0"/>
                <a:ea typeface="宋体" pitchFamily="2" charset="-122"/>
                <a:cs typeface="Times New Roman" pitchFamily="18" charset="0"/>
              </a:rPr>
              <a:t>万平方米的</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。地面文物</a:t>
            </a:r>
            <a:r>
              <a:rPr lang="en-US" altLang="zh-CN" sz="2200" dirty="0">
                <a:solidFill>
                  <a:srgbClr val="000000"/>
                </a:solidFill>
                <a:latin typeface="Times New Roman" pitchFamily="18" charset="0"/>
                <a:ea typeface="宋体" pitchFamily="2" charset="-122"/>
                <a:cs typeface="Times New Roman" pitchFamily="18" charset="0"/>
              </a:rPr>
              <a:t>244</a:t>
            </a:r>
            <a:r>
              <a:rPr lang="zh-CN" altLang="zh-CN" sz="2200" dirty="0">
                <a:solidFill>
                  <a:srgbClr val="000000"/>
                </a:solidFill>
                <a:latin typeface="Times New Roman" pitchFamily="18" charset="0"/>
                <a:ea typeface="宋体" pitchFamily="2" charset="-122"/>
                <a:cs typeface="Times New Roman" pitchFamily="18" charset="0"/>
              </a:rPr>
              <a:t>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由于规划滞后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文物搬迁选址工作举步维艰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至今搬迁工作无法实施。与此同时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近年来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随着移民迁建区的施工建设与开发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大量古墓葬、古遗址、古民居、石刻等遭到破坏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盗掘古墓葬、古遗址的事件屡有发生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也给抢救工作增加了难度。</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这一则新闻共三句话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包括三个要点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NEU-BZ-S92" panose="02020503000000020003" pitchFamily="18" charset="-122"/>
                <a:ea typeface="宋体" pitchFamily="2" charset="-122"/>
                <a:cs typeface="宋体" pitchFamily="2" charset="-122"/>
              </a:rPr>
              <a:t>①</a:t>
            </a:r>
            <a:r>
              <a:rPr lang="zh-CN" altLang="zh-CN" sz="2200" dirty="0">
                <a:solidFill>
                  <a:srgbClr val="000000"/>
                </a:solidFill>
                <a:latin typeface="Times New Roman" pitchFamily="18" charset="0"/>
                <a:ea typeface="楷体" panose="02010609060101010101" pitchFamily="49" charset="-122"/>
                <a:cs typeface="Times New Roman" pitchFamily="18" charset="0"/>
              </a:rPr>
              <a:t>文物发掘进展缓慢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NEU-BZ-S92" panose="02020503000000020003" pitchFamily="18" charset="-122"/>
                <a:ea typeface="宋体" pitchFamily="2" charset="-122"/>
                <a:cs typeface="宋体" pitchFamily="2" charset="-122"/>
              </a:rPr>
              <a:t>②</a:t>
            </a:r>
            <a:r>
              <a:rPr lang="zh-CN" altLang="zh-CN" sz="2200" dirty="0">
                <a:solidFill>
                  <a:srgbClr val="000000"/>
                </a:solidFill>
                <a:latin typeface="Times New Roman" pitchFamily="18" charset="0"/>
                <a:ea typeface="楷体" panose="02010609060101010101" pitchFamily="49" charset="-122"/>
                <a:cs typeface="Times New Roman" pitchFamily="18" charset="0"/>
              </a:rPr>
              <a:t>文物搬迁无法实施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NEU-BZ-S92" panose="02020503000000020003" pitchFamily="18" charset="-122"/>
                <a:ea typeface="宋体" pitchFamily="2" charset="-122"/>
                <a:cs typeface="宋体" pitchFamily="2" charset="-122"/>
              </a:rPr>
              <a:t>③</a:t>
            </a:r>
            <a:r>
              <a:rPr lang="zh-CN" altLang="zh-CN" sz="2200" dirty="0">
                <a:solidFill>
                  <a:srgbClr val="000000"/>
                </a:solidFill>
                <a:latin typeface="Times New Roman" pitchFamily="18" charset="0"/>
                <a:ea typeface="楷体" panose="02010609060101010101" pitchFamily="49" charset="-122"/>
                <a:cs typeface="Times New Roman" pitchFamily="18" charset="0"/>
              </a:rPr>
              <a:t>破坏、盗掘文物现象严重。三个要点概括为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为什么要发掘文物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搬迁文物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目的是保护文物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但这个工作非常困难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用文中的话就是举步维艰。再加上六要素中的地点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就可以概括出。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重庆库区文物保护工作举步维艰。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45252"/>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规律点拨</a:t>
            </a:r>
            <a:r>
              <a:rPr lang="zh-CN" altLang="zh-CN" sz="2200" dirty="0">
                <a:solidFill>
                  <a:srgbClr val="000000"/>
                </a:solidFill>
                <a:latin typeface="Times New Roman" pitchFamily="18" charset="0"/>
                <a:ea typeface="楷体" panose="02010609060101010101" pitchFamily="49" charset="-122"/>
                <a:cs typeface="Times New Roman" pitchFamily="18" charset="0"/>
              </a:rPr>
              <a:t>一句话新闻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就是运用一句话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最大限度地完成报道任务的新闻。它要求比标题具体丰富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比导语简洁明了。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要素提取法。新闻属叙事类文体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采用要素提取法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就是将新闻中叙述的各要素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当然有的新闻不一定每个要素都具备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提取出来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什么人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于什么时间什么地点做了什么事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的顺序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或适当调整语序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组成一句话新闻。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去枝取干法。有的新闻提供的信息比较多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要拟出一句话新闻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先要对所提供的信息进行辨别、筛选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去除那些枝叶信息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提取出新闻要告诉读者的主要信息。</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要点概括法。有的新闻提供的信息是由多个要点组成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各要点又无主次之分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这就需要对多个要点进行概括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然后作答。有的新闻由分段落的文字组成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每段文字都有统领文段的中心句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也可运用要点概括法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提纲挈领法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提取各段的中心句进行概括。</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2" name="矩形 1"/>
          <p:cNvSpPr>
            <a:spLocks noChangeAspect="1"/>
          </p:cNvSpPr>
          <p:nvPr/>
        </p:nvSpPr>
        <p:spPr>
          <a:xfrm>
            <a:off x="179512" y="997294"/>
            <a:ext cx="8784976" cy="5485541"/>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宋体" pitchFamily="2" charset="-122"/>
                <a:cs typeface="Times New Roman" pitchFamily="18" charset="0"/>
              </a:rPr>
              <a:t>消息作为新闻的基本形式</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以最快捷的方式</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向人们传达各种新近发生的新闻事实。因此</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它在新闻学习中的重要性不言而喻</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是我们学习新闻的基础。</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Arial" pitchFamily="34" charset="0"/>
                <a:ea typeface="微软雅黑" pitchFamily="34" charset="-122"/>
                <a:cs typeface="Times New Roman" pitchFamily="18" charset="0"/>
              </a:rPr>
              <a:t>目标导航</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1</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了解消息与其他新闻体裁的区别</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掌握消息的基本特点</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能够区分动态消息、综合消息、广播电视消息的异同。</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2</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解析消息的基本结构</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理清其</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倒金字塔</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结构的行文思路</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明确标题和导语在消息中的特殊地位</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体会消息精练、简洁的语言特点。</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3</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掌握消息的写作要领</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学会为消息拟定标题</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拟写导语</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能用一句话概括主要内容</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学会发现有新闻价值的事件并把它写成消息。</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4</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培养新闻意识和对社会生活的敏锐感知能力。</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Arial" pitchFamily="34" charset="0"/>
                <a:ea typeface="微软雅黑" pitchFamily="34" charset="-122"/>
                <a:cs typeface="Times New Roman" pitchFamily="18" charset="0"/>
              </a:rPr>
              <a:t>学法建议</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宋体" pitchFamily="2" charset="-122"/>
                <a:cs typeface="Times New Roman" pitchFamily="18" charset="0"/>
              </a:rPr>
              <a:t>新闻尤其是消息的形式特点比较突出</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重点学习消息的特点和结构形式</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在阅读时要了解</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在写作时要模仿借鉴。导语怎样提炼</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材料怎样安排</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结尾怎样收束</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这是要具备的基本能力</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不能忽视。</a:t>
            </a:r>
            <a:endParaRPr lang="zh-CN" altLang="zh-CN" sz="21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消息是什么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它有哪些特点</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消息就是用最简洁的文字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迅速及时地反映现实生活中新近发生的、具有典型意义的事实的一种新闻体裁。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消息除了包含信息量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还要强调内容的动态性、表达的客观性和传播的时效性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并且还需要以特定的格式出现。</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什么是消息的标志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说说它有哪些分类。</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消息头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是一则消息区别于其他新闻体裁最显著的标志。所谓消息头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就是标明了消息发出单位、地点、时间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一般要用括号或者以显著字体标出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放在消息开头的文字。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消息头又可分为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本报讯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电头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两种。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本报讯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表示这则消息是由报社记者或者通讯员采写的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一般格式是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日专讯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或专电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电头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则表示这个消息一般是由通讯社采写的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一般格式是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日电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0" y="3078286"/>
            <a:ext cx="9144000" cy="566738"/>
          </a:xfrm>
          <a:prstGeom prst="rect">
            <a:avLst/>
          </a:prstGeom>
        </p:spPr>
        <p:txBody>
          <a:bodyPr/>
          <a:lst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dirty="0">
                <a:solidFill>
                  <a:schemeClr val="tx1"/>
                </a:solidFill>
              </a:rPr>
              <a:t>1.</a:t>
            </a:r>
            <a:r>
              <a:rPr lang="zh-CN" altLang="zh-CN" dirty="0">
                <a:solidFill>
                  <a:schemeClr val="tx1"/>
                </a:solidFill>
              </a:rPr>
              <a:t>动态消息两</a:t>
            </a:r>
            <a:r>
              <a:rPr lang="zh-CN" altLang="zh-CN" dirty="0" smtClean="0">
                <a:solidFill>
                  <a:schemeClr val="tx1"/>
                </a:solidFill>
              </a:rPr>
              <a:t>篇</a:t>
            </a:r>
            <a:endParaRPr lang="zh-CN" altLang="zh-CN"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graphicFrame>
        <p:nvGraphicFramePr>
          <p:cNvPr id="4" name="对象 3"/>
          <p:cNvGraphicFramePr>
            <a:graphicFrameLocks noChangeAspect="1"/>
          </p:cNvGraphicFramePr>
          <p:nvPr/>
        </p:nvGraphicFramePr>
        <p:xfrm>
          <a:off x="864939" y="1053714"/>
          <a:ext cx="7389091" cy="3743438"/>
        </p:xfrm>
        <a:graphic>
          <a:graphicData uri="http://schemas.openxmlformats.org/presentationml/2006/ole">
            <mc:AlternateContent xmlns:mc="http://schemas.openxmlformats.org/markup-compatibility/2006">
              <mc:Choice xmlns:v="urn:schemas-microsoft-com:vml" Requires="v">
                <p:oleObj spid="_x0000_s1030" name="Document" r:id="rId3" imgW="3846830" imgH="1950720" progId="Word.Document.12">
                  <p:embed/>
                </p:oleObj>
              </mc:Choice>
              <mc:Fallback>
                <p:oleObj name="Document" r:id="rId3" imgW="3846830" imgH="1950720" progId="Word.Document.12">
                  <p:embed/>
                  <p:pic>
                    <p:nvPicPr>
                      <p:cNvPr id="0" name="图片 1029"/>
                      <p:cNvPicPr/>
                      <p:nvPr/>
                    </p:nvPicPr>
                    <p:blipFill>
                      <a:blip r:embed="rId4"/>
                      <a:stretch>
                        <a:fillRect/>
                      </a:stretch>
                    </p:blipFill>
                    <p:spPr>
                      <a:xfrm>
                        <a:off x="864939" y="1053714"/>
                        <a:ext cx="7389091" cy="3743438"/>
                      </a:xfrm>
                      <a:prstGeom prst="rect">
                        <a:avLst/>
                      </a:prstGeom>
                    </p:spPr>
                  </p:pic>
                </p:oleObj>
              </mc:Fallback>
            </mc:AlternateContent>
          </a:graphicData>
        </a:graphic>
      </p:graphicFrame>
      <p:sp>
        <p:nvSpPr>
          <p:cNvPr id="5" name="矩形 4"/>
          <p:cNvSpPr>
            <a:spLocks noChangeAspect="1"/>
          </p:cNvSpPr>
          <p:nvPr/>
        </p:nvSpPr>
        <p:spPr>
          <a:xfrm>
            <a:off x="395536" y="4797152"/>
            <a:ext cx="8128000" cy="167969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爸爸、妈妈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只需要点击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就会出现以下功能图标</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爸爸妈妈可以对准话筒发语音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不久前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一位重庆大学生给父母手绘版微信使用说明书感动了不少网友。感动还要行动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教会父母玩微信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让他们搭上新媒体这班快车。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251520" y="1412776"/>
            <a:ext cx="8636000" cy="4154984"/>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微信彻底改变了他们原本单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调的退休生活。随着互联网及智能手机的普及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越来越多的中老年人开始用手机上网。他们活跃在微信朋友圈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晒美图、玩游戏、约活动、抢红包</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老人的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微信生活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颇具时代进步意义。没有网络、不玩微信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老年父母没有什么娱乐与寄托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将所有注意力都放在子女身上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子女少打一次电话或回家晚了几天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他们都记在心里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乃至用语言、行动表现出来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让子女惶恐、愧疚、自责。自从有了微信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与子女联系方便了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老年人玩上瘾了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自得其乐的同时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注意力也部分转移了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子女压力也小了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老人与子女各得其所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这不很好吗</a:t>
            </a:r>
            <a:r>
              <a:rPr lang="en-US" altLang="zh-CN" sz="2200" dirty="0" smtClean="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309890"/>
            <a:ext cx="8128000" cy="249222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itchFamily="34" charset="0"/>
                <a:ea typeface="黑体" pitchFamily="49" charset="-122"/>
                <a:cs typeface="Times New Roman" pitchFamily="18" charset="0"/>
              </a:rPr>
              <a:t>辣评</a:t>
            </a:r>
            <a:r>
              <a:rPr lang="en-US" altLang="zh-CN" sz="2200" b="1" dirty="0">
                <a:solidFill>
                  <a:srgbClr val="000000"/>
                </a:solidFill>
                <a:latin typeface="Arial" pitchFamily="34" charset="0"/>
                <a:ea typeface="黑体" pitchFamily="49"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有一些子女对父母玩微信多有微词、抱怨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好像一举一动都被监控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经常遭到父母责备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等。有的在微信上对父母爱理不理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有的干脆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屏蔽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了父母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一条由现代技术搭建、有助于消除父母寂寞与孤独感的渠道就这样被无情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堵塞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很不应该。孝顺孝顺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孝必须顺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教会老年父母用微信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不因老人啰唆而厌烦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也是一种现代孝顺。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045252"/>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《奥运会第一枚金牌为我夺得》报道的是射击运动员许海峰为我国夺得奥运会第一枚金牌的消息。这不仅是我国体育史上的一件大事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也是中华民族发展史上的一件大事。一百多年来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我国受帝国主义列强欺侮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经济、文化以及体育各方面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都处于落后的境地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饱受屈辱。我国运动员参加奥运会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受经济、政治条件制约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一直是陪客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与我们泱泱大国的地位毫不相当。这篇消息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无论在标题制作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还是在导语和主体的写作上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都堪称典范。</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14</a:t>
            </a:r>
            <a:r>
              <a:rPr lang="zh-CN" altLang="zh-CN" sz="2200" dirty="0">
                <a:solidFill>
                  <a:srgbClr val="000000"/>
                </a:solidFill>
                <a:latin typeface="Times New Roman" pitchFamily="18" charset="0"/>
                <a:ea typeface="宋体" pitchFamily="2" charset="-122"/>
                <a:cs typeface="Times New Roman" pitchFamily="18" charset="0"/>
              </a:rPr>
              <a:t>名下岗工竞得道路保洁权》通过报道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从而引发人们思考其中所蕴含的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认知意义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体现了新闻报道的现代精神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新闻要传达新鲜信息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一是世界范围内发生的新事实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一是社会生活中出现的新问题、新状况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一是为社会关注的、代表未来发展的趋势。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真正的新闻必须对公众而不是只对记者及把关人有认知意义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否则再新的事实也不称其为新闻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什么是动态消息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它有哪些类别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两则消息分别属于哪种类型</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动态消息是对最近发生的具有新闻价值的事实进行的迅速及时的报道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它以变动着的事物为报道对象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能够反映事物发生和发展变化的进程。动态消息大致可分为三类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一是对新近发生的单独事件所进行的全程报道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完成式报道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二是对处于变动中的具有一定连续性的事件的报道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连续报道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三是对即将发生的事实的报道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预告性新闻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。这两则消息都属于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完成式报道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4490</Words>
  <Application>Kingsoft Office WPP</Application>
  <PresentationFormat>全屏显示(4:3)</PresentationFormat>
  <Paragraphs>139</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城市剪影</vt:lpstr>
      <vt:lpstr>Word.Document.12</vt:lpstr>
      <vt:lpstr>第二章　消息:带着露珠的新闻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消息:带着露珠的新闻</dc:title>
  <dc:creator>Windows User</dc:creator>
  <cp:lastModifiedBy>Administrator</cp:lastModifiedBy>
  <cp:revision>6</cp:revision>
  <dcterms:created xsi:type="dcterms:W3CDTF">2016-10-14T06:53:00Z</dcterms:created>
  <dcterms:modified xsi:type="dcterms:W3CDTF">2017-09-13T01:42:41Z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