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8" r:id="rId4"/>
    <p:sldId id="258" r:id="rId5"/>
    <p:sldId id="269" r:id="rId6"/>
    <p:sldId id="270" r:id="rId7"/>
    <p:sldId id="271" r:id="rId8"/>
    <p:sldId id="259" r:id="rId9"/>
    <p:sldId id="272" r:id="rId10"/>
    <p:sldId id="260" r:id="rId11"/>
    <p:sldId id="273" r:id="rId12"/>
    <p:sldId id="261" r:id="rId13"/>
    <p:sldId id="274" r:id="rId14"/>
    <p:sldId id="275" r:id="rId15"/>
    <p:sldId id="262" r:id="rId16"/>
    <p:sldId id="276" r:id="rId17"/>
    <p:sldId id="263" r:id="rId18"/>
    <p:sldId id="277" r:id="rId19"/>
    <p:sldId id="278" r:id="rId20"/>
    <p:sldId id="264" r:id="rId21"/>
    <p:sldId id="281" r:id="rId22"/>
    <p:sldId id="279" r:id="rId23"/>
    <p:sldId id="280" r:id="rId24"/>
    <p:sldId id="282" r:id="rId25"/>
    <p:sldId id="283" r:id="rId26"/>
    <p:sldId id="285" r:id="rId27"/>
    <p:sldId id="286" r:id="rId28"/>
    <p:sldId id="287" r:id="rId29"/>
    <p:sldId id="288" r:id="rId30"/>
    <p:sldId id="284" r:id="rId31"/>
    <p:sldId id="265" r:id="rId32"/>
    <p:sldId id="289" r:id="rId33"/>
    <p:sldId id="290" r:id="rId34"/>
    <p:sldId id="267" r:id="rId35"/>
    <p:sldId id="291" r:id="rId36"/>
    <p:sldId id="266" r:id="rId37"/>
    <p:sldId id="292" r:id="rId3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FF00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255" autoAdjust="0"/>
  </p:normalViewPr>
  <p:slideViewPr>
    <p:cSldViewPr>
      <p:cViewPr varScale="1">
        <p:scale>
          <a:sx n="84" d="100"/>
          <a:sy n="84" d="100"/>
        </p:scale>
        <p:origin x="-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1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矩形 38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矩形 39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矩形 40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矩形 41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矩形 55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矩形 64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矩形 65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矩形 66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5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75BCA8E-B441-40FA-A864-FEBD0F429548}" type="datetimeFigureOut">
              <a:rPr lang="zh-CN" altLang="en-US"/>
              <a:pPr>
                <a:defRPr/>
              </a:pPr>
              <a:t>2017/9/15 Friday</a:t>
            </a:fld>
            <a:endParaRPr lang="zh-CN" altLang="en-US"/>
          </a:p>
        </p:txBody>
      </p:sp>
      <p:sp>
        <p:nvSpPr>
          <p:cNvPr id="16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CAA9161-B7C0-4497-A362-6151DEA43A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75FEF-0364-4547-A09E-30DFBA3E97D7}" type="datetimeFigureOut">
              <a:rPr lang="zh-CN" altLang="en-US"/>
              <a:pPr>
                <a:defRPr/>
              </a:pPr>
              <a:t>2017/9/15 Friday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B1A78-C671-4A21-A211-58CE87A250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FEA37-0E75-49B0-9266-C0F342FAA532}" type="datetimeFigureOut">
              <a:rPr lang="zh-CN" altLang="en-US"/>
              <a:pPr>
                <a:defRPr/>
              </a:pPr>
              <a:t>2017/9/15 Friday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24562-A72B-4A57-86B4-5A85A48C6A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7C0A5-613F-46FE-86B9-EEFC2D785A76}" type="datetimeFigureOut">
              <a:rPr lang="zh-CN" altLang="en-US"/>
              <a:pPr>
                <a:defRPr/>
              </a:pPr>
              <a:t>2017/9/15 Friday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FF46C-D06B-478E-A41A-00813DA31C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1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5" name="任意多边形 1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12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任意多边形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任意多边形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" name="任意多边形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0" name="任意多边形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1" name="任意多边形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3" name="任意多边形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任意多边形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5" name="任意多边形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6" name="任意多边形 24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7" name="任意多边形 25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8" name="任意多边形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9" name="矩形 6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矩形 7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矩形 8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矩形 9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矩形 10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矩形 11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39300D4-1119-4988-840C-A15FE6731FA0}" type="datetimeFigureOut">
              <a:rPr lang="zh-CN" altLang="en-US"/>
              <a:pPr>
                <a:defRPr/>
              </a:pPr>
              <a:t>2017/9/15 Friday</a:t>
            </a:fld>
            <a:endParaRPr lang="zh-CN" altLang="en-US"/>
          </a:p>
        </p:txBody>
      </p:sp>
      <p:sp>
        <p:nvSpPr>
          <p:cNvPr id="2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2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6BB3ED-D05F-40E1-A763-924615B16C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41127C2-4650-40C3-88EC-4ABFFC84194E}" type="datetimeFigureOut">
              <a:rPr lang="zh-CN" altLang="en-US"/>
              <a:pPr>
                <a:defRPr/>
              </a:pPr>
              <a:t>2017/9/15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09C09D-6A24-4916-8E08-58EAE6D9FC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4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矩形 15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矩形 16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矩形 17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矩形 18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矩形 19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矩形 20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矩形 21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矩形 28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矩形 29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663A358-C495-4BDC-8567-04B348AAF2D6}" type="datetimeFigureOut">
              <a:rPr lang="zh-CN" altLang="en-US"/>
              <a:pPr>
                <a:defRPr/>
              </a:pPr>
              <a:t>2017/9/15 Friday</a:t>
            </a:fld>
            <a:endParaRPr lang="zh-CN" altLang="en-US"/>
          </a:p>
        </p:txBody>
      </p:sp>
      <p:sp>
        <p:nvSpPr>
          <p:cNvPr id="1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57176E1-2E3B-43E3-95F2-6E61BDD23D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8DFA2-57FE-483C-8123-FA15EFECDDFD}" type="datetimeFigureOut">
              <a:rPr lang="zh-CN" altLang="en-US"/>
              <a:pPr>
                <a:defRPr/>
              </a:pPr>
              <a:t>2017/9/15 Friday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D3185-681B-4F24-A62E-76787F5FF4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E1FC33-8690-49B9-8B57-CEE7B66A3098}" type="datetimeFigureOut">
              <a:rPr lang="zh-CN" altLang="en-US"/>
              <a:pPr>
                <a:defRPr/>
              </a:pPr>
              <a:t>2017/9/15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05B9776-3D4F-4FB4-8DD3-B8642F9E50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BFCC8-0E4B-4814-A81C-F3CA50675112}" type="datetimeFigureOut">
              <a:rPr lang="zh-CN" altLang="en-US"/>
              <a:pPr>
                <a:defRPr/>
              </a:pPr>
              <a:t>2017/9/15 Friday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0961A-797C-4E6F-87FD-4426068965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直接连接符 8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组合 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直接连接符 14"/>
            <p:cNvCxnSpPr/>
            <p:nvPr/>
          </p:nvCxnSpPr>
          <p:spPr>
            <a:xfrm rot="16200000">
              <a:off x="6663593" y="12964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15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16"/>
            <p:cNvCxnSpPr/>
            <p:nvPr/>
          </p:nvCxnSpPr>
          <p:spPr>
            <a:xfrm rot="5400000" flipH="1">
              <a:off x="6744513" y="12954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3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直接连接符 10"/>
            <p:cNvCxnSpPr/>
            <p:nvPr/>
          </p:nvCxnSpPr>
          <p:spPr>
            <a:xfrm rot="16200000">
              <a:off x="6663593" y="12964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1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2"/>
            <p:cNvCxnSpPr/>
            <p:nvPr/>
          </p:nvCxnSpPr>
          <p:spPr>
            <a:xfrm rot="5400000" flipH="1">
              <a:off x="6744513" y="12954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7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直接连接符 18"/>
            <p:cNvCxnSpPr/>
            <p:nvPr/>
          </p:nvCxnSpPr>
          <p:spPr>
            <a:xfrm rot="16200000">
              <a:off x="6663592" y="1296440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9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20"/>
            <p:cNvCxnSpPr/>
            <p:nvPr/>
          </p:nvCxnSpPr>
          <p:spPr>
            <a:xfrm rot="5400000" flipH="1">
              <a:off x="6744512" y="1295466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日期占位符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F66AD09-0488-4395-9CA5-36BB3F2570DE}" type="datetimeFigureOut">
              <a:rPr lang="zh-CN" altLang="en-US"/>
              <a:pPr>
                <a:defRPr/>
              </a:pPr>
              <a:t>2017/9/15 Friday</a:t>
            </a:fld>
            <a:endParaRPr lang="zh-CN" altLang="en-US"/>
          </a:p>
        </p:txBody>
      </p:sp>
      <p:sp>
        <p:nvSpPr>
          <p:cNvPr id="20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21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C7C702-7645-4959-BC0C-F247A9F0B1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64999">
              <a:srgbClr val="000000"/>
            </a:gs>
            <a:gs pos="100000">
              <a:srgbClr val="5A77A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矩形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矩形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矩形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矩形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矩形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6" name="文本占位符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E830F3CF-4AC9-4D11-8ECB-EFF4D4A0879E}" type="datetimeFigureOut">
              <a:rPr lang="zh-CN" altLang="en-US"/>
              <a:pPr>
                <a:defRPr/>
              </a:pPr>
              <a:t>2017/9/15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B9BA359D-FB6F-4DDF-8ECD-D16939A26F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4" r:id="rId4"/>
    <p:sldLayoutId id="2147483675" r:id="rId5"/>
    <p:sldLayoutId id="2147483670" r:id="rId6"/>
    <p:sldLayoutId id="2147483676" r:id="rId7"/>
    <p:sldLayoutId id="2147483669" r:id="rId8"/>
    <p:sldLayoutId id="2147483677" r:id="rId9"/>
    <p:sldLayoutId id="2147483668" r:id="rId10"/>
    <p:sldLayoutId id="214748366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华文楷体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ea typeface="华文楷体"/>
          <a:cs typeface="华文楷体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ea typeface="华文楷体"/>
          <a:cs typeface="华文楷体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ea typeface="华文楷体"/>
          <a:cs typeface="华文楷体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ea typeface="华文楷体"/>
          <a:cs typeface="华文楷体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ea typeface="华文楷体"/>
          <a:cs typeface="华文楷体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ea typeface="华文楷体"/>
          <a:cs typeface="华文楷体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ea typeface="华文楷体"/>
          <a:cs typeface="华文楷体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ea typeface="华文楷体"/>
          <a:cs typeface="华文楷体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mailto:jlzxcbh@163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73047" y="696892"/>
            <a:ext cx="8286808" cy="2357456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lnSpc>
                <a:spcPct val="200000"/>
              </a:lnSpc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2">
                    <a:satMod val="200000"/>
                  </a:schemeClr>
                </a:solidFill>
                <a:cs typeface="+mj-cs"/>
              </a:rPr>
              <a:t>从大处谋划布局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  <a:cs typeface="+mj-cs"/>
              </a:rPr>
              <a:t>    </a:t>
            </a:r>
            <a:r>
              <a:rPr lang="zh-CN" altLang="en-US" dirty="0" smtClean="0">
                <a:solidFill>
                  <a:schemeClr val="tx2">
                    <a:satMod val="200000"/>
                  </a:schemeClr>
                </a:solidFill>
                <a:cs typeface="+mj-cs"/>
              </a:rPr>
              <a:t>由小处落实渐进</a:t>
            </a:r>
            <a:br>
              <a:rPr lang="zh-CN" altLang="en-US" dirty="0" smtClean="0">
                <a:solidFill>
                  <a:schemeClr val="tx2">
                    <a:satMod val="200000"/>
                  </a:schemeClr>
                </a:solidFill>
                <a:cs typeface="+mj-cs"/>
              </a:rPr>
            </a:br>
            <a:r>
              <a:rPr lang="en-US" altLang="zh-CN" sz="3600" dirty="0" smtClean="0">
                <a:solidFill>
                  <a:schemeClr val="tx2">
                    <a:satMod val="200000"/>
                  </a:schemeClr>
                </a:solidFill>
                <a:cs typeface="+mj-cs"/>
              </a:rPr>
              <a:t>——</a:t>
            </a:r>
            <a:r>
              <a:rPr lang="zh-CN" altLang="en-US" sz="3600" dirty="0" smtClean="0">
                <a:solidFill>
                  <a:schemeClr val="tx2">
                    <a:satMod val="200000"/>
                  </a:schemeClr>
                </a:solidFill>
                <a:cs typeface="+mj-cs"/>
              </a:rPr>
              <a:t>高中现代文复习的若干建议</a:t>
            </a:r>
            <a:endParaRPr lang="zh-CN" altLang="en-US" dirty="0">
              <a:solidFill>
                <a:schemeClr val="tx2">
                  <a:satMod val="200000"/>
                </a:schemeClr>
              </a:solidFill>
              <a:cs typeface="+mj-cs"/>
            </a:endParaRPr>
          </a:p>
        </p:txBody>
      </p:sp>
      <p:sp>
        <p:nvSpPr>
          <p:cNvPr id="13314" name="副标题 2"/>
          <p:cNvSpPr>
            <a:spLocks noGrp="1"/>
          </p:cNvSpPr>
          <p:nvPr>
            <p:ph type="subTitle" idx="1"/>
          </p:nvPr>
        </p:nvSpPr>
        <p:spPr>
          <a:xfrm>
            <a:off x="1371600" y="3357563"/>
            <a:ext cx="6400800" cy="17145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南京金陵中学</a:t>
            </a:r>
            <a:r>
              <a:rPr lang="en-US" sz="3200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陈柏华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3200" smtClean="0">
                <a:latin typeface="楷体_GB2312" pitchFamily="49" charset="-122"/>
                <a:ea typeface="楷体_GB2312" pitchFamily="49" charset="-122"/>
              </a:rPr>
              <a:t>2017-09-15</a:t>
            </a: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于南京京西宾馆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186737" cy="92868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三、积极整合  以点类聚</a:t>
            </a:r>
            <a:endParaRPr lang="zh-CN" altLang="en-US" sz="360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357188" y="1071563"/>
            <a:ext cx="8786812" cy="5572125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300" smtClean="0">
                <a:latin typeface="华文楷体"/>
                <a:ea typeface="华文楷体"/>
                <a:cs typeface="华文楷体"/>
              </a:rPr>
              <a:t>（</a:t>
            </a:r>
            <a:r>
              <a:rPr lang="en-US" altLang="zh-CN" sz="3300" smtClean="0"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3300" smtClean="0">
                <a:latin typeface="华文楷体"/>
                <a:ea typeface="华文楷体"/>
                <a:cs typeface="华文楷体"/>
              </a:rPr>
              <a:t>）文体</a:t>
            </a:r>
            <a:endParaRPr lang="en-US" altLang="zh-CN" sz="3300" smtClean="0">
              <a:latin typeface="华文楷体"/>
              <a:ea typeface="华文楷体"/>
              <a:cs typeface="华文楷体"/>
            </a:endParaRP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3300" smtClean="0">
                <a:latin typeface="华文楷体"/>
                <a:ea typeface="楷体_GB2312" pitchFamily="49" charset="-122"/>
                <a:cs typeface="华文楷体"/>
              </a:rPr>
              <a:t>——</a:t>
            </a:r>
            <a:r>
              <a:rPr lang="zh-CN" altLang="en-US" sz="3300" smtClean="0">
                <a:latin typeface="楷体_GB2312" pitchFamily="49" charset="-122"/>
                <a:ea typeface="楷体_GB2312" pitchFamily="49" charset="-122"/>
                <a:cs typeface="华文楷体"/>
              </a:rPr>
              <a:t>文学、文章；文学</a:t>
            </a:r>
            <a:r>
              <a:rPr lang="en-US" altLang="zh-CN" sz="3300" smtClean="0">
                <a:latin typeface="华文楷体"/>
                <a:ea typeface="楷体_GB2312" pitchFamily="49" charset="-122"/>
                <a:cs typeface="华文楷体"/>
              </a:rPr>
              <a:t>——</a:t>
            </a:r>
            <a:r>
              <a:rPr lang="zh-CN" altLang="en-US" sz="3300" smtClean="0">
                <a:latin typeface="楷体_GB2312" pitchFamily="49" charset="-122"/>
                <a:ea typeface="楷体_GB2312" pitchFamily="49" charset="-122"/>
                <a:cs typeface="华文楷体"/>
              </a:rPr>
              <a:t>小说、散文。</a:t>
            </a:r>
            <a:endParaRPr lang="en-US" altLang="zh-CN" sz="3300" smtClean="0">
              <a:latin typeface="楷体_GB2312" pitchFamily="49" charset="-122"/>
              <a:ea typeface="楷体_GB2312" pitchFamily="49" charset="-122"/>
              <a:cs typeface="华文楷体"/>
            </a:endParaRP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300" smtClean="0">
                <a:latin typeface="华文楷体"/>
                <a:ea typeface="华文楷体"/>
                <a:cs typeface="华文楷体"/>
              </a:rPr>
              <a:t>（</a:t>
            </a:r>
            <a:r>
              <a:rPr lang="en-US" altLang="zh-CN" sz="3300" smtClean="0">
                <a:latin typeface="华文楷体"/>
                <a:ea typeface="华文楷体"/>
                <a:cs typeface="华文楷体"/>
              </a:rPr>
              <a:t>2</a:t>
            </a:r>
            <a:r>
              <a:rPr lang="zh-CN" altLang="en-US" sz="3300" smtClean="0">
                <a:latin typeface="华文楷体"/>
                <a:ea typeface="华文楷体"/>
                <a:cs typeface="华文楷体"/>
              </a:rPr>
              <a:t>）文本</a:t>
            </a:r>
            <a:endParaRPr lang="en-US" altLang="zh-CN" sz="3300" smtClean="0">
              <a:latin typeface="华文楷体"/>
              <a:ea typeface="华文楷体"/>
              <a:cs typeface="华文楷体"/>
            </a:endParaRP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3300" smtClean="0">
                <a:latin typeface="华文楷体"/>
                <a:ea typeface="楷体_GB2312" pitchFamily="49" charset="-122"/>
              </a:rPr>
              <a:t>——</a:t>
            </a:r>
            <a:r>
              <a:rPr lang="zh-CN" altLang="en-US" sz="3300" smtClean="0">
                <a:latin typeface="楷体_GB2312" pitchFamily="49" charset="-122"/>
                <a:ea typeface="楷体_GB2312" pitchFamily="49" charset="-122"/>
              </a:rPr>
              <a:t>传统型、非传统性；常态型、非常态型。</a:t>
            </a:r>
            <a:r>
              <a:rPr lang="en-US" altLang="zh-CN" sz="1800" smtClean="0">
                <a:solidFill>
                  <a:srgbClr val="FFFF00"/>
                </a:solidFill>
                <a:latin typeface="华文楷体"/>
                <a:ea typeface="华文楷体"/>
                <a:cs typeface="华文楷体"/>
              </a:rPr>
              <a:t>【</a:t>
            </a:r>
            <a:r>
              <a:rPr lang="zh-CN" altLang="en-US" sz="1800" smtClean="0">
                <a:solidFill>
                  <a:srgbClr val="FFFF00"/>
                </a:solidFill>
                <a:latin typeface="华文楷体"/>
                <a:ea typeface="华文楷体"/>
                <a:cs typeface="华文楷体"/>
              </a:rPr>
              <a:t>选常用常</a:t>
            </a:r>
            <a:r>
              <a:rPr lang="en-US" altLang="zh-CN" sz="1800" smtClean="0">
                <a:solidFill>
                  <a:srgbClr val="FFFF00"/>
                </a:solidFill>
                <a:latin typeface="华文楷体"/>
                <a:ea typeface="华文楷体"/>
                <a:cs typeface="华文楷体"/>
              </a:rPr>
              <a:t>】</a:t>
            </a: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300" smtClean="0">
                <a:latin typeface="华文楷体"/>
                <a:ea typeface="华文楷体"/>
                <a:cs typeface="华文楷体"/>
              </a:rPr>
              <a:t>（</a:t>
            </a:r>
            <a:r>
              <a:rPr lang="en-US" altLang="zh-CN" sz="3300" smtClean="0">
                <a:latin typeface="华文楷体"/>
                <a:ea typeface="华文楷体"/>
                <a:cs typeface="华文楷体"/>
              </a:rPr>
              <a:t>3</a:t>
            </a:r>
            <a:r>
              <a:rPr lang="zh-CN" altLang="en-US" sz="3300" smtClean="0">
                <a:latin typeface="华文楷体"/>
                <a:ea typeface="华文楷体"/>
                <a:cs typeface="华文楷体"/>
              </a:rPr>
              <a:t>）考点★</a:t>
            </a:r>
            <a:endParaRPr lang="en-US" altLang="zh-CN" sz="3300" smtClean="0">
              <a:latin typeface="华文楷体"/>
              <a:ea typeface="华文楷体"/>
              <a:cs typeface="华文楷体"/>
            </a:endParaRP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3300" smtClean="0">
                <a:latin typeface="华文楷体"/>
                <a:ea typeface="楷体_GB2312" pitchFamily="49" charset="-122"/>
              </a:rPr>
              <a:t>——</a:t>
            </a:r>
            <a:r>
              <a:rPr lang="zh-CN" altLang="en-US" sz="3300" smtClean="0">
                <a:latin typeface="楷体_GB2312" pitchFamily="49" charset="-122"/>
                <a:ea typeface="楷体_GB2312" pitchFamily="49" charset="-122"/>
              </a:rPr>
              <a:t>根据考纲和考题归类</a:t>
            </a:r>
            <a:r>
              <a:rPr lang="en-US" altLang="zh-CN" sz="150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150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示例</a:t>
            </a:r>
            <a:r>
              <a:rPr lang="en-US" altLang="zh-CN" sz="150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endParaRPr lang="zh-CN" altLang="en-US" sz="2800" smtClean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1"/>
          </p:nvPr>
        </p:nvSpPr>
        <p:spPr>
          <a:xfrm>
            <a:off x="179388" y="333375"/>
            <a:ext cx="8785225" cy="6048375"/>
          </a:xfrm>
        </p:spPr>
        <p:txBody>
          <a:bodyPr/>
          <a:lstStyle/>
          <a:p>
            <a:pPr marL="0" indent="719138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b="1" smtClean="0"/>
              <a:t>切口小，便聚焦，利突破，易深入。</a:t>
            </a:r>
            <a:endParaRPr lang="en-US" altLang="zh-CN" sz="3200" b="1" smtClean="0"/>
          </a:p>
          <a:p>
            <a:pPr marL="0" indent="719138" eaLnBrk="1" hangingPunct="1">
              <a:lnSpc>
                <a:spcPct val="150000"/>
              </a:lnSpc>
              <a:buFont typeface="Wingdings" pitchFamily="2" charset="2"/>
              <a:buNone/>
            </a:pPr>
            <a:endParaRPr lang="en-US" altLang="zh-CN" sz="3200" smtClean="0"/>
          </a:p>
          <a:p>
            <a:pPr marL="0" indent="719138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/>
              <a:t>集中</a:t>
            </a:r>
            <a:r>
              <a:rPr lang="zh-CN" altLang="en-US" sz="3200" b="1" smtClean="0"/>
              <a:t>反复</a:t>
            </a:r>
            <a:r>
              <a:rPr lang="zh-CN" altLang="en-US" sz="3200" smtClean="0"/>
              <a:t>训练，</a:t>
            </a:r>
            <a:r>
              <a:rPr lang="zh-CN" altLang="en-US" sz="3200" b="1" smtClean="0"/>
              <a:t>印象</a:t>
            </a:r>
            <a:r>
              <a:rPr lang="zh-CN" altLang="en-US" sz="3200" smtClean="0"/>
              <a:t>容易深刻，也便于学生</a:t>
            </a:r>
            <a:r>
              <a:rPr lang="zh-CN" altLang="en-US" sz="3200" b="1" smtClean="0"/>
              <a:t>内化</a:t>
            </a:r>
            <a:r>
              <a:rPr lang="zh-CN" altLang="en-US" sz="3200" smtClean="0"/>
              <a:t>。</a:t>
            </a:r>
            <a:endParaRPr lang="en-US" altLang="zh-CN" sz="3200" smtClean="0"/>
          </a:p>
          <a:p>
            <a:pPr marL="0" indent="719138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/>
              <a:t>同中有异，前后互补</a:t>
            </a:r>
            <a:r>
              <a:rPr lang="en-US" altLang="zh-CN" sz="3200" smtClean="0"/>
              <a:t>——</a:t>
            </a:r>
            <a:r>
              <a:rPr lang="zh-CN" altLang="en-US" sz="3200" smtClean="0"/>
              <a:t>在一般中见到特殊。</a:t>
            </a:r>
            <a:endParaRPr lang="en-US" altLang="zh-CN" sz="3200" smtClean="0"/>
          </a:p>
          <a:p>
            <a:pPr marL="0" indent="719138" eaLnBrk="1" hangingPunct="1">
              <a:lnSpc>
                <a:spcPct val="150000"/>
              </a:lnSpc>
              <a:buFont typeface="Wingdings" pitchFamily="2" charset="2"/>
              <a:buNone/>
            </a:pPr>
            <a:endParaRPr lang="en-US" altLang="zh-CN" sz="3200" smtClean="0"/>
          </a:p>
          <a:p>
            <a:pPr marL="0" indent="719138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/>
              <a:t>解构</a:t>
            </a:r>
            <a:r>
              <a:rPr lang="en-US" altLang="zh-CN" sz="3200" smtClean="0"/>
              <a:t>——</a:t>
            </a:r>
            <a:r>
              <a:rPr lang="zh-CN" altLang="en-US" sz="3200" smtClean="0"/>
              <a:t>重构</a:t>
            </a:r>
            <a:r>
              <a:rPr lang="en-US" altLang="zh-CN" sz="1800" smtClean="0">
                <a:solidFill>
                  <a:srgbClr val="00FF00"/>
                </a:solidFill>
              </a:rPr>
              <a:t>[</a:t>
            </a:r>
            <a:r>
              <a:rPr lang="zh-CN" altLang="en-US" sz="1800" smtClean="0">
                <a:solidFill>
                  <a:srgbClr val="00FF00"/>
                </a:solidFill>
              </a:rPr>
              <a:t>教材</a:t>
            </a:r>
            <a:r>
              <a:rPr lang="en-US" altLang="zh-CN" sz="1800" smtClean="0">
                <a:solidFill>
                  <a:srgbClr val="00FF00"/>
                </a:solidFill>
              </a:rPr>
              <a:t>]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60350"/>
            <a:ext cx="8115300" cy="64293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zh-CN" altLang="en-US" sz="3600" smtClean="0">
                <a:latin typeface="楷体_GB2312" pitchFamily="49" charset="-122"/>
                <a:ea typeface="楷体_GB2312" pitchFamily="49" charset="-122"/>
              </a:rPr>
              <a:t>四、从易到难</a:t>
            </a:r>
            <a:r>
              <a:rPr lang="en-US" sz="3600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smtClean="0">
                <a:latin typeface="楷体_GB2312" pitchFamily="49" charset="-122"/>
                <a:ea typeface="楷体_GB2312" pitchFamily="49" charset="-122"/>
              </a:rPr>
              <a:t>有序推进</a:t>
            </a:r>
            <a:endParaRPr lang="zh-CN" altLang="en-US" sz="3600" smtClean="0"/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xfrm>
            <a:off x="500063" y="1071563"/>
            <a:ext cx="8358187" cy="5500687"/>
          </a:xfrm>
        </p:spPr>
        <p:txBody>
          <a:bodyPr/>
          <a:lstStyle/>
          <a:p>
            <a:pPr marL="0" indent="539750" eaLnBrk="1" fontAlgn="t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宋体" charset="-122"/>
                <a:ea typeface="华文楷体"/>
                <a:cs typeface="华文楷体"/>
              </a:rPr>
              <a:t>（</a:t>
            </a:r>
            <a:r>
              <a:rPr lang="en-US" altLang="zh-CN" sz="3200" smtClean="0">
                <a:latin typeface="宋体" charset="-122"/>
              </a:rPr>
              <a:t>1</a:t>
            </a:r>
            <a:r>
              <a:rPr lang="zh-CN" altLang="en-US" sz="3200" smtClean="0">
                <a:latin typeface="宋体" charset="-122"/>
                <a:ea typeface="华文楷体"/>
                <a:cs typeface="华文楷体"/>
              </a:rPr>
              <a:t>）不同考点之间</a:t>
            </a:r>
            <a:r>
              <a:rPr lang="en-US" altLang="zh-CN" sz="1300" smtClean="0">
                <a:solidFill>
                  <a:srgbClr val="FFFF00"/>
                </a:solidFill>
                <a:latin typeface="宋体" charset="-122"/>
                <a:ea typeface="华文楷体"/>
                <a:cs typeface="华文楷体"/>
              </a:rPr>
              <a:t>【2】</a:t>
            </a:r>
            <a:endParaRPr lang="zh-CN" altLang="en-US" sz="1300" smtClean="0">
              <a:solidFill>
                <a:srgbClr val="FFFF00"/>
              </a:solidFill>
              <a:latin typeface="宋体" charset="-122"/>
              <a:ea typeface="华文楷体"/>
              <a:cs typeface="华文楷体"/>
            </a:endParaRPr>
          </a:p>
          <a:p>
            <a:pPr marL="0" indent="539750" eaLnBrk="1" fontAlgn="t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宋体" charset="-122"/>
                <a:ea typeface="华文楷体"/>
                <a:cs typeface="华文楷体"/>
              </a:rPr>
              <a:t>（</a:t>
            </a:r>
            <a:r>
              <a:rPr lang="en-US" altLang="zh-CN" sz="3200" smtClean="0">
                <a:latin typeface="宋体" charset="-122"/>
              </a:rPr>
              <a:t>2</a:t>
            </a:r>
            <a:r>
              <a:rPr lang="zh-CN" altLang="en-US" sz="3200" smtClean="0">
                <a:latin typeface="宋体" charset="-122"/>
                <a:ea typeface="华文楷体"/>
                <a:cs typeface="华文楷体"/>
              </a:rPr>
              <a:t>）不同考题之间</a:t>
            </a:r>
            <a:r>
              <a:rPr lang="en-US" altLang="zh-CN" sz="3200" smtClean="0">
                <a:latin typeface="宋体" charset="-122"/>
                <a:ea typeface="华文楷体"/>
                <a:cs typeface="华文楷体"/>
              </a:rPr>
              <a:t>——</a:t>
            </a:r>
            <a:r>
              <a:rPr lang="zh-CN" altLang="en-US" sz="3200" smtClean="0">
                <a:latin typeface="宋体" charset="-122"/>
                <a:ea typeface="华文楷体"/>
                <a:cs typeface="华文楷体"/>
              </a:rPr>
              <a:t>同一考点不同考题</a:t>
            </a:r>
            <a:r>
              <a:rPr lang="en-US" altLang="zh-CN" sz="1300" smtClean="0">
                <a:solidFill>
                  <a:srgbClr val="FFFF00"/>
                </a:solidFill>
                <a:latin typeface="宋体" charset="-122"/>
                <a:ea typeface="华文楷体"/>
                <a:cs typeface="华文楷体"/>
              </a:rPr>
              <a:t>【1】</a:t>
            </a:r>
          </a:p>
          <a:p>
            <a:pPr marL="0" indent="539750" eaLnBrk="1" fontAlgn="t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宋体" charset="-122"/>
                <a:ea typeface="华文楷体"/>
                <a:cs typeface="华文楷体"/>
              </a:rPr>
              <a:t>（</a:t>
            </a:r>
            <a:r>
              <a:rPr lang="en-US" altLang="zh-CN" sz="3200" smtClean="0">
                <a:latin typeface="宋体" charset="-122"/>
              </a:rPr>
              <a:t>3</a:t>
            </a:r>
            <a:r>
              <a:rPr lang="zh-CN" altLang="en-US" sz="3200" smtClean="0">
                <a:latin typeface="宋体" charset="-122"/>
                <a:ea typeface="华文楷体"/>
                <a:cs typeface="华文楷体"/>
              </a:rPr>
              <a:t>）不同文本之间</a:t>
            </a:r>
            <a:r>
              <a:rPr lang="en-US" altLang="zh-CN" sz="3200" smtClean="0">
                <a:latin typeface="宋体" charset="-122"/>
                <a:ea typeface="华文楷体"/>
                <a:cs typeface="华文楷体"/>
              </a:rPr>
              <a:t>——</a:t>
            </a:r>
            <a:r>
              <a:rPr lang="zh-CN" altLang="en-US" sz="3200" smtClean="0">
                <a:latin typeface="宋体" charset="-122"/>
                <a:ea typeface="华文楷体"/>
                <a:cs typeface="华文楷体"/>
              </a:rPr>
              <a:t>同一考题不同文本</a:t>
            </a:r>
            <a:r>
              <a:rPr lang="en-US" altLang="zh-CN" sz="1300" smtClean="0">
                <a:solidFill>
                  <a:srgbClr val="FFFF00"/>
                </a:solidFill>
                <a:latin typeface="宋体" charset="-122"/>
                <a:ea typeface="华文楷体"/>
                <a:cs typeface="华文楷体"/>
              </a:rPr>
              <a:t>【3】</a:t>
            </a:r>
          </a:p>
          <a:p>
            <a:pPr marL="0" indent="53975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mtClean="0">
                <a:latin typeface="华文楷体"/>
                <a:ea typeface="华文楷体"/>
                <a:cs typeface="华文楷体"/>
              </a:rPr>
              <a:t>解构重组的任务不仅要做到“以类相从”，还要完成“难易序次”，从而保证复习的“有序”推进</a:t>
            </a:r>
            <a:r>
              <a:rPr lang="en-US" altLang="zh-CN" smtClean="0">
                <a:latin typeface="华文楷体"/>
                <a:ea typeface="华文楷体"/>
                <a:cs typeface="华文楷体"/>
              </a:rPr>
              <a:t>——</a:t>
            </a:r>
            <a:r>
              <a:rPr lang="zh-CN" altLang="en-US" smtClean="0">
                <a:latin typeface="华文楷体"/>
                <a:ea typeface="华文楷体"/>
                <a:cs typeface="华文楷体"/>
              </a:rPr>
              <a:t>自浅入深、由简到繁、由常到变 。</a:t>
            </a:r>
            <a:endParaRPr lang="zh-CN" altLang="en-US" sz="2800" smtClean="0"/>
          </a:p>
          <a:p>
            <a:pPr marL="0" indent="539750" eaLnBrk="1" hangingPunct="1">
              <a:buFont typeface="Wingdings" pitchFamily="2" charset="2"/>
              <a:buNone/>
            </a:pPr>
            <a:endParaRPr lang="zh-CN" altLang="en-US" sz="2800" smtClean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63" y="285750"/>
            <a:ext cx="8501062" cy="6429375"/>
          </a:xfrm>
        </p:spPr>
        <p:txBody>
          <a:bodyPr>
            <a:normAutofit/>
          </a:bodyPr>
          <a:lstStyle/>
          <a:p>
            <a:pPr marL="0" indent="54000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en-US" dirty="0" smtClean="0">
                <a:latin typeface="+mj-ea"/>
                <a:ea typeface="+mj-ea"/>
              </a:rPr>
              <a:t>1</a:t>
            </a:r>
            <a:r>
              <a:rPr lang="zh-CN" altLang="en-US" dirty="0" smtClean="0">
                <a:latin typeface="+mj-ea"/>
                <a:ea typeface="+mj-ea"/>
              </a:rPr>
              <a:t>、只有有序的训练，才能把学生在解决各类现代文阅读时所需要的知识点、能力点都涉及到，不至于人为的疏忽而遗漏，形成复习盲点。</a:t>
            </a:r>
          </a:p>
          <a:p>
            <a:pPr marL="0" indent="54000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en-US" dirty="0" smtClean="0">
                <a:latin typeface="+mj-ea"/>
                <a:ea typeface="+mj-ea"/>
              </a:rPr>
              <a:t>2</a:t>
            </a:r>
            <a:r>
              <a:rPr lang="zh-CN" altLang="en-US" dirty="0" smtClean="0">
                <a:latin typeface="+mj-ea"/>
                <a:ea typeface="+mj-ea"/>
              </a:rPr>
              <a:t>、只有有序的训练，才能真正有利学生阅读能力与解题技巧的生成，因为有序的训练必然是前后相承，彼此照应的。</a:t>
            </a:r>
          </a:p>
          <a:p>
            <a:pPr marL="0" indent="54000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en-US" dirty="0" smtClean="0">
                <a:latin typeface="+mj-ea"/>
                <a:ea typeface="+mj-ea"/>
              </a:rPr>
              <a:t>3</a:t>
            </a:r>
            <a:r>
              <a:rPr lang="zh-CN" altLang="en-US" dirty="0" smtClean="0">
                <a:latin typeface="+mj-ea"/>
                <a:ea typeface="+mj-ea"/>
              </a:rPr>
              <a:t>、只有有序的训练才能最大限度的消除不自觉的重复劳动，增强复习的有效性。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63" y="214313"/>
            <a:ext cx="8358187" cy="6500812"/>
          </a:xfrm>
        </p:spPr>
        <p:txBody>
          <a:bodyPr>
            <a:normAutofit/>
          </a:bodyPr>
          <a:lstStyle/>
          <a:p>
            <a:pPr marL="0" indent="720000" eaLnBrk="1" fontAlgn="auto" hangingPunct="1">
              <a:lnSpc>
                <a:spcPct val="150000"/>
              </a:lnSpc>
              <a:spcAft>
                <a:spcPts val="0"/>
              </a:spcAft>
              <a:buFont typeface="Wingdings"/>
              <a:buNone/>
              <a:defRPr/>
            </a:pPr>
            <a:r>
              <a:rPr lang="zh-CN" altLang="en-US" dirty="0" smtClean="0">
                <a:latin typeface="+mj-ea"/>
                <a:ea typeface="+mj-ea"/>
              </a:rPr>
              <a:t>杂乱的，就难免是盲目的，盲目的，就必然是低效的</a:t>
            </a:r>
            <a:r>
              <a:rPr lang="en-US" altLang="zh-CN" dirty="0" smtClean="0">
                <a:latin typeface="+mj-ea"/>
                <a:ea typeface="+mj-ea"/>
              </a:rPr>
              <a:t>……</a:t>
            </a:r>
            <a:r>
              <a:rPr lang="zh-CN" altLang="en-US" dirty="0" smtClean="0">
                <a:latin typeface="+mj-ea"/>
                <a:ea typeface="+mj-ea"/>
              </a:rPr>
              <a:t>我看到过不少教师在复习中总是很被动的拿一本综合复习资料，不排比，不整合，不增删损益，从第一页到最后一页，以次扫过去</a:t>
            </a:r>
            <a:r>
              <a:rPr lang="en-US" altLang="zh-CN" dirty="0" smtClean="0">
                <a:latin typeface="+mj-ea"/>
                <a:ea typeface="+mj-ea"/>
              </a:rPr>
              <a:t>……</a:t>
            </a:r>
            <a:r>
              <a:rPr lang="zh-CN" altLang="en-US" dirty="0" smtClean="0">
                <a:latin typeface="+mj-ea"/>
                <a:ea typeface="+mj-ea"/>
              </a:rPr>
              <a:t>重不重复不去想，有没有遗漏不考虑，今天的讲的与明天练的之间有没有内在的联系也不去计较，零散且乱，完全没有次序，这种复习工作必定是低效的。</a:t>
            </a:r>
            <a:endParaRPr lang="zh-CN" altLang="en-US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500" y="214313"/>
            <a:ext cx="8115300" cy="92868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chemeClr val="tx2">
                    <a:satMod val="200000"/>
                  </a:schemeClr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五、根植脚本</a:t>
            </a:r>
            <a:r>
              <a:rPr lang="en-US" sz="3600" b="1" dirty="0" smtClean="0">
                <a:solidFill>
                  <a:schemeClr val="tx2">
                    <a:satMod val="200000"/>
                  </a:schemeClr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   </a:t>
            </a:r>
            <a:r>
              <a:rPr lang="zh-CN" altLang="en-US" sz="3600" b="1" dirty="0" smtClean="0">
                <a:solidFill>
                  <a:schemeClr val="tx2">
                    <a:satMod val="200000"/>
                  </a:schemeClr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适当延伸</a:t>
            </a:r>
            <a:endParaRPr lang="zh-CN" altLang="en-US" sz="3600" dirty="0">
              <a:solidFill>
                <a:schemeClr val="tx2">
                  <a:satMod val="200000"/>
                </a:schemeClr>
              </a:solidFill>
              <a:cs typeface="+mj-cs"/>
            </a:endParaRPr>
          </a:p>
        </p:txBody>
      </p:sp>
      <p:sp>
        <p:nvSpPr>
          <p:cNvPr id="27650" name="内容占位符 2"/>
          <p:cNvSpPr>
            <a:spLocks noGrp="1"/>
          </p:cNvSpPr>
          <p:nvPr>
            <p:ph idx="1"/>
          </p:nvPr>
        </p:nvSpPr>
        <p:spPr>
          <a:xfrm>
            <a:off x="428625" y="1143000"/>
            <a:ext cx="8572500" cy="55006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spcAft>
                <a:spcPct val="50000"/>
              </a:spcAft>
              <a:buFont typeface="Wingdings" pitchFamily="2" charset="2"/>
              <a:buNone/>
            </a:pPr>
            <a:r>
              <a:rPr lang="zh-CN" altLang="en-US" smtClean="0"/>
              <a:t>（一）用足用好一本。</a:t>
            </a:r>
          </a:p>
          <a:p>
            <a:pPr marL="0" indent="0" eaLnBrk="1" hangingPunct="1">
              <a:lnSpc>
                <a:spcPct val="150000"/>
              </a:lnSpc>
              <a:spcAft>
                <a:spcPct val="50000"/>
              </a:spcAft>
              <a:buFont typeface="Wingdings" pitchFamily="2" charset="2"/>
              <a:buNone/>
            </a:pPr>
            <a:r>
              <a:rPr lang="zh-CN" altLang="en-US" smtClean="0"/>
              <a:t>（二）延伸的两个途径：</a:t>
            </a:r>
          </a:p>
          <a:p>
            <a:pPr marL="0" indent="0" eaLnBrk="1" hangingPunct="1">
              <a:lnSpc>
                <a:spcPct val="150000"/>
              </a:lnSpc>
              <a:spcAft>
                <a:spcPct val="50000"/>
              </a:spcAft>
              <a:buFont typeface="Wingdings" pitchFamily="2" charset="2"/>
              <a:buNone/>
            </a:pPr>
            <a:r>
              <a:rPr lang="zh-CN" altLang="en-US" smtClean="0">
                <a:latin typeface="华文楷体"/>
                <a:ea typeface="华文楷体"/>
                <a:cs typeface="华文楷体"/>
              </a:rPr>
              <a:t>    （</a:t>
            </a:r>
            <a:r>
              <a:rPr lang="en-US" altLang="zh-CN" smtClean="0"/>
              <a:t>1</a:t>
            </a:r>
            <a:r>
              <a:rPr lang="zh-CN" altLang="en-US" smtClean="0">
                <a:latin typeface="华文楷体"/>
                <a:ea typeface="华文楷体"/>
                <a:cs typeface="华文楷体"/>
              </a:rPr>
              <a:t>）教材内挖掘</a:t>
            </a:r>
            <a:r>
              <a:rPr lang="en-US" altLang="zh-CN" smtClean="0">
                <a:latin typeface="华文楷体"/>
                <a:ea typeface="华文楷体"/>
                <a:cs typeface="华文楷体"/>
              </a:rPr>
              <a:t>……</a:t>
            </a:r>
            <a:endParaRPr lang="zh-CN" altLang="en-US" smtClean="0">
              <a:latin typeface="华文楷体"/>
              <a:ea typeface="华文楷体"/>
              <a:cs typeface="华文楷体"/>
            </a:endParaRPr>
          </a:p>
          <a:p>
            <a:pPr marL="0" indent="0" eaLnBrk="1" hangingPunct="1">
              <a:lnSpc>
                <a:spcPct val="150000"/>
              </a:lnSpc>
              <a:spcAft>
                <a:spcPct val="50000"/>
              </a:spcAft>
              <a:buFont typeface="Wingdings" pitchFamily="2" charset="2"/>
              <a:buNone/>
            </a:pPr>
            <a:r>
              <a:rPr lang="zh-CN" altLang="en-US" smtClean="0">
                <a:latin typeface="华文楷体"/>
                <a:ea typeface="华文楷体"/>
                <a:cs typeface="华文楷体"/>
              </a:rPr>
              <a:t>    （</a:t>
            </a:r>
            <a:r>
              <a:rPr lang="en-US" altLang="zh-CN" smtClean="0"/>
              <a:t>2</a:t>
            </a:r>
            <a:r>
              <a:rPr lang="zh-CN" altLang="en-US" smtClean="0">
                <a:latin typeface="华文楷体"/>
                <a:ea typeface="华文楷体"/>
                <a:cs typeface="华文楷体"/>
              </a:rPr>
              <a:t>）教材外补充</a:t>
            </a:r>
            <a:r>
              <a:rPr lang="en-US" altLang="zh-CN" smtClean="0">
                <a:latin typeface="华文楷体"/>
                <a:ea typeface="华文楷体"/>
                <a:cs typeface="华文楷体"/>
              </a:rPr>
              <a:t>……</a:t>
            </a:r>
            <a:r>
              <a:rPr lang="zh-CN" altLang="en-US" smtClean="0">
                <a:latin typeface="华文楷体"/>
                <a:ea typeface="华文楷体"/>
                <a:cs typeface="华文楷体"/>
              </a:rPr>
              <a:t>最好用旧文本（学生接触过，使用过的文本），没有合适的旧文本，就寻找新文本！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内容占位符 2"/>
          <p:cNvSpPr>
            <a:spLocks noGrp="1"/>
          </p:cNvSpPr>
          <p:nvPr>
            <p:ph idx="1"/>
          </p:nvPr>
        </p:nvSpPr>
        <p:spPr>
          <a:xfrm>
            <a:off x="500063" y="0"/>
            <a:ext cx="8501062" cy="6715125"/>
          </a:xfrm>
        </p:spPr>
        <p:txBody>
          <a:bodyPr/>
          <a:lstStyle/>
          <a:p>
            <a:pPr marL="0" indent="719138" eaLnBrk="1" hangingPunct="1">
              <a:lnSpc>
                <a:spcPct val="0"/>
              </a:lnSpc>
              <a:buFont typeface="Wingdings" pitchFamily="2" charset="2"/>
              <a:buNone/>
            </a:pPr>
            <a:endParaRPr lang="zh-CN" altLang="en-US" sz="3200" smtClean="0"/>
          </a:p>
          <a:p>
            <a:pPr marL="0" indent="719138" eaLnBrk="1" hangingPunct="1">
              <a:lnSpc>
                <a:spcPct val="0"/>
              </a:lnSpc>
              <a:buFont typeface="Wingdings" pitchFamily="2" charset="2"/>
              <a:buNone/>
            </a:pPr>
            <a:endParaRPr lang="zh-CN" altLang="en-US" sz="3200" smtClean="0"/>
          </a:p>
          <a:p>
            <a:pPr marL="0" indent="719138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3200" smtClean="0"/>
              <a:t>（三）延伸要求：</a:t>
            </a:r>
          </a:p>
          <a:p>
            <a:pPr marL="0" indent="719138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/>
              <a:t>同质     异质        共时        适当</a:t>
            </a:r>
          </a:p>
          <a:p>
            <a:pPr marL="0" indent="719138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/>
              <a:t>同质相须</a:t>
            </a:r>
            <a:r>
              <a:rPr lang="en-US" altLang="zh-CN" sz="2400" b="1" smtClean="0">
                <a:solidFill>
                  <a:srgbClr val="FFFF00"/>
                </a:solidFill>
              </a:rPr>
              <a:t>——《</a:t>
            </a:r>
            <a:r>
              <a:rPr lang="zh-CN" altLang="en-US" sz="2400" b="1" smtClean="0">
                <a:solidFill>
                  <a:srgbClr val="FFFF00"/>
                </a:solidFill>
              </a:rPr>
              <a:t>城市羔羊</a:t>
            </a:r>
            <a:r>
              <a:rPr lang="en-US" altLang="zh-CN" sz="2400" b="1" smtClean="0">
                <a:solidFill>
                  <a:srgbClr val="FFFF00"/>
                </a:solidFill>
              </a:rPr>
              <a:t>》</a:t>
            </a:r>
            <a:r>
              <a:rPr lang="zh-CN" altLang="en-US" sz="2400" b="1" smtClean="0">
                <a:solidFill>
                  <a:srgbClr val="FFFF00"/>
                </a:solidFill>
              </a:rPr>
              <a:t>与</a:t>
            </a:r>
            <a:r>
              <a:rPr lang="en-US" altLang="zh-CN" sz="2400" b="1" smtClean="0">
                <a:solidFill>
                  <a:srgbClr val="FFFF00"/>
                </a:solidFill>
              </a:rPr>
              <a:t>《</a:t>
            </a:r>
            <a:r>
              <a:rPr lang="zh-CN" altLang="en-US" sz="2400" b="1" smtClean="0">
                <a:solidFill>
                  <a:srgbClr val="FFFF00"/>
                </a:solidFill>
              </a:rPr>
              <a:t>屋檐</a:t>
            </a:r>
            <a:r>
              <a:rPr lang="en-US" altLang="zh-CN" sz="2400" b="1" smtClean="0">
                <a:solidFill>
                  <a:srgbClr val="FFFF00"/>
                </a:solidFill>
              </a:rPr>
              <a:t>》</a:t>
            </a:r>
            <a:endParaRPr lang="zh-CN" altLang="en-US" sz="2400" smtClean="0">
              <a:solidFill>
                <a:srgbClr val="FFFF00"/>
              </a:solidFill>
            </a:endParaRPr>
          </a:p>
          <a:p>
            <a:pPr marL="0" indent="719138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/>
              <a:t>异质互补</a:t>
            </a:r>
            <a:r>
              <a:rPr lang="en-US" altLang="zh-CN" sz="2400" b="1" smtClean="0">
                <a:solidFill>
                  <a:srgbClr val="FFFF00"/>
                </a:solidFill>
              </a:rPr>
              <a:t>——《</a:t>
            </a:r>
            <a:r>
              <a:rPr lang="zh-CN" altLang="en-US" sz="2400" b="1" smtClean="0">
                <a:solidFill>
                  <a:srgbClr val="FFFF00"/>
                </a:solidFill>
              </a:rPr>
              <a:t>最后一个牧马人</a:t>
            </a:r>
            <a:r>
              <a:rPr lang="en-US" altLang="zh-CN" sz="2400" b="1" smtClean="0">
                <a:solidFill>
                  <a:srgbClr val="FFFF00"/>
                </a:solidFill>
              </a:rPr>
              <a:t>》</a:t>
            </a:r>
            <a:r>
              <a:rPr lang="zh-CN" altLang="en-US" sz="2400" b="1" smtClean="0">
                <a:solidFill>
                  <a:srgbClr val="FFFF00"/>
                </a:solidFill>
              </a:rPr>
              <a:t>与</a:t>
            </a:r>
            <a:r>
              <a:rPr lang="en-US" altLang="zh-CN" sz="2400" b="1" smtClean="0">
                <a:solidFill>
                  <a:srgbClr val="FFFF00"/>
                </a:solidFill>
              </a:rPr>
              <a:t>《</a:t>
            </a:r>
            <a:r>
              <a:rPr lang="zh-CN" altLang="en-US" sz="2400" b="1" smtClean="0">
                <a:solidFill>
                  <a:srgbClr val="FFFF00"/>
                </a:solidFill>
              </a:rPr>
              <a:t>风吹稻浪</a:t>
            </a:r>
            <a:r>
              <a:rPr lang="en-US" altLang="zh-CN" sz="2400" b="1" smtClean="0">
                <a:solidFill>
                  <a:srgbClr val="FFFF00"/>
                </a:solidFill>
              </a:rPr>
              <a:t>》</a:t>
            </a:r>
          </a:p>
          <a:p>
            <a:pPr marL="0" indent="719138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/>
              <a:t>或手法    或意蕴</a:t>
            </a:r>
          </a:p>
          <a:p>
            <a:pPr marL="0" indent="719138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sz="3200" smtClean="0">
                <a:ea typeface="宋体" charset="-122"/>
              </a:rPr>
              <a:t> </a:t>
            </a:r>
            <a:r>
              <a:rPr lang="zh-CN" altLang="en-US" sz="3200" smtClean="0"/>
              <a:t>共时</a:t>
            </a:r>
            <a:r>
              <a:rPr lang="en-US" altLang="zh-CN" sz="3200" smtClean="0"/>
              <a:t>——</a:t>
            </a:r>
            <a:r>
              <a:rPr lang="zh-CN" altLang="en-US" sz="3200" smtClean="0"/>
              <a:t>在同一个“时段”内</a:t>
            </a:r>
            <a:r>
              <a:rPr lang="en-US" altLang="zh-CN" sz="3200" smtClean="0"/>
              <a:t>……</a:t>
            </a:r>
            <a:r>
              <a:rPr lang="zh-CN" altLang="en-US" sz="3200" smtClean="0"/>
              <a:t>不要错时</a:t>
            </a:r>
            <a:r>
              <a:rPr lang="en-US" altLang="zh-CN" sz="3200" smtClean="0"/>
              <a:t>……</a:t>
            </a:r>
            <a:r>
              <a:rPr lang="zh-CN" altLang="en-US" sz="3200" smtClean="0"/>
              <a:t>造成学生心理对接错位。</a:t>
            </a:r>
          </a:p>
          <a:p>
            <a:pPr marL="0" indent="719138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/>
              <a:t>适当</a:t>
            </a:r>
            <a:r>
              <a:rPr lang="en-US" altLang="zh-CN" sz="3200" smtClean="0"/>
              <a:t>——</a:t>
            </a:r>
            <a:r>
              <a:rPr lang="zh-CN" altLang="en-US" sz="3200" smtClean="0"/>
              <a:t>选材经典，题量适度。</a:t>
            </a:r>
          </a:p>
          <a:p>
            <a:pPr marL="0" indent="719138" eaLnBrk="1" hangingPunct="1">
              <a:buFont typeface="Wingdings" pitchFamily="2" charset="2"/>
              <a:buNone/>
            </a:pPr>
            <a:endParaRPr lang="zh-CN" altLang="en-US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115300" cy="8572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chemeClr val="tx2">
                    <a:satMod val="200000"/>
                  </a:schemeClr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六、训练引领</a:t>
            </a:r>
            <a:r>
              <a:rPr lang="en-US" sz="3600" b="1" dirty="0" smtClean="0">
                <a:solidFill>
                  <a:schemeClr val="tx2">
                    <a:satMod val="200000"/>
                  </a:schemeClr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   </a:t>
            </a:r>
            <a:r>
              <a:rPr lang="zh-CN" altLang="en-US" sz="3600" b="1" dirty="0" smtClean="0">
                <a:solidFill>
                  <a:schemeClr val="tx2">
                    <a:satMod val="200000"/>
                  </a:schemeClr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概念后行</a:t>
            </a:r>
            <a:endParaRPr lang="zh-CN" altLang="en-US" sz="3600" dirty="0" smtClean="0">
              <a:solidFill>
                <a:schemeClr val="tx2">
                  <a:satMod val="200000"/>
                </a:schemeClr>
              </a:solidFill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  <p:sp>
        <p:nvSpPr>
          <p:cNvPr id="29698" name="内容占位符 2"/>
          <p:cNvSpPr>
            <a:spLocks noGrp="1"/>
          </p:cNvSpPr>
          <p:nvPr>
            <p:ph idx="1"/>
          </p:nvPr>
        </p:nvSpPr>
        <p:spPr>
          <a:xfrm>
            <a:off x="468313" y="836613"/>
            <a:ext cx="8501062" cy="5859462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mtClean="0"/>
              <a:t>          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训练是复习的主要手段。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endParaRPr lang="zh-CN" altLang="en-US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    在训练中唤醒学生的有关知识，强化学生</a:t>
            </a:r>
          </a:p>
          <a:p>
            <a:pPr eaLnBrk="1" fontAlgn="t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对有关概念的辨识，促使学生有关技能的形成，</a:t>
            </a:r>
          </a:p>
          <a:p>
            <a:pPr eaLnBrk="1" fontAlgn="t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发现一些特殊情形的存在。</a:t>
            </a:r>
          </a:p>
          <a:p>
            <a:pPr eaLnBrk="1" fontAlgn="t" hangingPunct="1">
              <a:lnSpc>
                <a:spcPct val="110000"/>
              </a:lnSpc>
              <a:buFont typeface="Wingdings" pitchFamily="2" charset="2"/>
              <a:buNone/>
            </a:pPr>
            <a:endParaRPr lang="zh-CN" altLang="en-US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         所有的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“</a:t>
            </a:r>
            <a:r>
              <a:rPr lang="zh-CN" altLang="en-US" sz="3200" smtClean="0">
                <a:ea typeface="楷体_GB2312" pitchFamily="49" charset="-122"/>
              </a:rPr>
              <a:t>概念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”</a:t>
            </a:r>
            <a:r>
              <a:rPr lang="zh-CN" altLang="en-US" sz="3200" smtClean="0">
                <a:ea typeface="楷体_GB2312" pitchFamily="49" charset="-122"/>
              </a:rPr>
              <a:t>都不要首先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“</a:t>
            </a:r>
            <a:r>
              <a:rPr lang="zh-CN" altLang="en-US" sz="3200" smtClean="0">
                <a:ea typeface="楷体_GB2312" pitchFamily="49" charset="-122"/>
              </a:rPr>
              <a:t>灌输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”</a:t>
            </a:r>
            <a:r>
              <a:rPr lang="zh-CN" altLang="en-US" sz="3200" smtClean="0">
                <a:ea typeface="楷体_GB2312" pitchFamily="49" charset="-122"/>
              </a:rPr>
              <a:t>。应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该在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“</a:t>
            </a:r>
            <a:r>
              <a:rPr lang="zh-CN" altLang="en-US" sz="3200" smtClean="0">
                <a:ea typeface="楷体_GB2312" pitchFamily="49" charset="-122"/>
              </a:rPr>
              <a:t>具体操练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”</a:t>
            </a:r>
            <a:r>
              <a:rPr lang="zh-CN" altLang="en-US" sz="3200" smtClean="0">
                <a:ea typeface="楷体_GB2312" pitchFamily="49" charset="-122"/>
              </a:rPr>
              <a:t>之时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“</a:t>
            </a:r>
            <a:r>
              <a:rPr lang="zh-CN" altLang="en-US" sz="3200" smtClean="0">
                <a:ea typeface="楷体_GB2312" pitchFamily="49" charset="-122"/>
              </a:rPr>
              <a:t>点拨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”</a:t>
            </a:r>
            <a:r>
              <a:rPr lang="zh-CN" altLang="en-US" sz="3200" smtClean="0">
                <a:ea typeface="楷体_GB2312" pitchFamily="49" charset="-122"/>
              </a:rPr>
              <a:t>，或在</a:t>
            </a:r>
            <a:r>
              <a:rPr lang="zh-CN" altLang="en-US" sz="3200" b="1" smtClean="0">
                <a:solidFill>
                  <a:srgbClr val="00FF00"/>
                </a:solidFill>
                <a:ea typeface="楷体_GB2312" pitchFamily="49" charset="-122"/>
              </a:rPr>
              <a:t>一定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00FF00"/>
                </a:solidFill>
                <a:ea typeface="楷体_GB2312" pitchFamily="49" charset="-122"/>
              </a:rPr>
              <a:t>量的</a:t>
            </a:r>
            <a:r>
              <a:rPr lang="zh-CN" altLang="en-US" sz="3200" smtClean="0">
                <a:ea typeface="楷体_GB2312" pitchFamily="49" charset="-122"/>
              </a:rPr>
              <a:t>操练之后 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“</a:t>
            </a:r>
            <a:r>
              <a:rPr lang="zh-CN" altLang="en-US" sz="3200" smtClean="0">
                <a:ea typeface="楷体_GB2312" pitchFamily="49" charset="-122"/>
              </a:rPr>
              <a:t>归纳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”“</a:t>
            </a:r>
            <a:r>
              <a:rPr lang="zh-CN" altLang="en-US" sz="3200" smtClean="0">
                <a:ea typeface="楷体_GB2312" pitchFamily="49" charset="-122"/>
              </a:rPr>
              <a:t>小结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”“</a:t>
            </a:r>
            <a:r>
              <a:rPr lang="zh-CN" altLang="en-US" sz="3200" smtClean="0">
                <a:ea typeface="楷体_GB2312" pitchFamily="49" charset="-122"/>
              </a:rPr>
              <a:t>揭示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”</a:t>
            </a:r>
            <a:r>
              <a:rPr lang="zh-CN" altLang="en-US" sz="3200" smtClean="0">
                <a:ea typeface="楷体_GB2312" pitchFamily="49" charset="-122"/>
              </a:rPr>
              <a:t>。</a:t>
            </a:r>
            <a:endParaRPr lang="zh-CN" alt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/>
          </p:cNvSpPr>
          <p:nvPr>
            <p:ph type="body" idx="1"/>
          </p:nvPr>
        </p:nvSpPr>
        <p:spPr>
          <a:xfrm>
            <a:off x="395288" y="0"/>
            <a:ext cx="8748712" cy="68580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           在</a:t>
            </a:r>
            <a:r>
              <a:rPr lang="zh-CN" altLang="en-US" sz="3200" smtClean="0">
                <a:solidFill>
                  <a:srgbClr val="00FF00"/>
                </a:solidFill>
                <a:ea typeface="楷体_GB2312" pitchFamily="49" charset="-122"/>
              </a:rPr>
              <a:t>具体的、动态的</a:t>
            </a:r>
            <a:r>
              <a:rPr lang="zh-CN" altLang="en-US" sz="3200" smtClean="0">
                <a:ea typeface="楷体_GB2312" pitchFamily="49" charset="-122"/>
              </a:rPr>
              <a:t>训练</a:t>
            </a:r>
            <a:r>
              <a:rPr lang="zh-CN" altLang="en-US" sz="3200" smtClean="0">
                <a:solidFill>
                  <a:srgbClr val="00FF00"/>
                </a:solidFill>
                <a:ea typeface="楷体_GB2312" pitchFamily="49" charset="-122"/>
              </a:rPr>
              <a:t>情境</a:t>
            </a:r>
            <a:r>
              <a:rPr lang="zh-CN" altLang="en-US" sz="3200" smtClean="0">
                <a:ea typeface="楷体_GB2312" pitchFamily="49" charset="-122"/>
              </a:rPr>
              <a:t>中，有针对性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的对相关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“</a:t>
            </a:r>
            <a:r>
              <a:rPr lang="zh-CN" altLang="en-US" sz="3200" smtClean="0">
                <a:ea typeface="楷体_GB2312" pitchFamily="49" charset="-122"/>
              </a:rPr>
              <a:t>概念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”“</a:t>
            </a:r>
            <a:r>
              <a:rPr lang="zh-CN" altLang="en-US" sz="3200" smtClean="0">
                <a:ea typeface="楷体_GB2312" pitchFamily="49" charset="-122"/>
              </a:rPr>
              <a:t>方法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”</a:t>
            </a:r>
            <a:r>
              <a:rPr lang="zh-CN" altLang="en-US" sz="3200" smtClean="0">
                <a:ea typeface="楷体_GB2312" pitchFamily="49" charset="-122"/>
              </a:rPr>
              <a:t>进行诠释、揭示或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小结，效果远比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“</a:t>
            </a:r>
            <a:r>
              <a:rPr lang="zh-CN" altLang="en-US" sz="3200" smtClean="0">
                <a:ea typeface="楷体_GB2312" pitchFamily="49" charset="-122"/>
              </a:rPr>
              <a:t>空谈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”</a:t>
            </a:r>
            <a:r>
              <a:rPr lang="zh-CN" altLang="en-US" sz="3200" smtClean="0">
                <a:ea typeface="楷体_GB2312" pitchFamily="49" charset="-122"/>
              </a:rPr>
              <a:t>好，关键是在具体情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境下学生容易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“</a:t>
            </a:r>
            <a:r>
              <a:rPr lang="zh-CN" altLang="en-US" sz="3200" smtClean="0">
                <a:ea typeface="楷体_GB2312" pitchFamily="49" charset="-122"/>
              </a:rPr>
              <a:t>内化</a:t>
            </a:r>
            <a:r>
              <a:rPr lang="zh-CN" altLang="en-US" sz="3200" smtClean="0">
                <a:latin typeface="宋体" charset="-122"/>
                <a:ea typeface="楷体_GB2312" pitchFamily="49" charset="-122"/>
              </a:rPr>
              <a:t>”</a:t>
            </a:r>
            <a:r>
              <a:rPr lang="en-US" altLang="zh-CN" sz="3200" smtClean="0">
                <a:latin typeface="宋体" charset="-122"/>
                <a:ea typeface="楷体_GB2312" pitchFamily="49" charset="-122"/>
              </a:rPr>
              <a:t>……</a:t>
            </a:r>
            <a:endParaRPr lang="en-US" altLang="zh-CN" sz="3200" smtClean="0"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            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           人物形象、形象特点、性格特点</a:t>
            </a:r>
            <a:r>
              <a:rPr lang="en-US" altLang="zh-CN" sz="3200" smtClean="0">
                <a:latin typeface="宋体" charset="-122"/>
                <a:ea typeface="楷体_GB2312" pitchFamily="49" charset="-122"/>
              </a:rPr>
              <a:t>……</a:t>
            </a:r>
            <a:r>
              <a:rPr lang="en-US" altLang="zh-CN" sz="3200" smtClean="0">
                <a:ea typeface="楷体_GB2312" pitchFamily="49" charset="-122"/>
              </a:rPr>
              <a:t>         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          写作特点、表现方法、写作技巧、表达方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式、修辞手法（方法）</a:t>
            </a:r>
            <a:r>
              <a:rPr lang="en-US" altLang="zh-CN" sz="3200" smtClean="0">
                <a:latin typeface="宋体" charset="-122"/>
                <a:ea typeface="楷体_GB2312" pitchFamily="49" charset="-122"/>
              </a:rPr>
              <a:t>……</a:t>
            </a:r>
            <a:endParaRPr lang="en-US" altLang="zh-CN" sz="3200" smtClean="0"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            作用、效果、妙处</a:t>
            </a:r>
            <a:r>
              <a:rPr lang="en-US" altLang="zh-CN" sz="3200" smtClean="0">
                <a:latin typeface="宋体" charset="-122"/>
                <a:ea typeface="楷体_GB2312" pitchFamily="49" charset="-122"/>
              </a:rPr>
              <a:t>……</a:t>
            </a:r>
            <a:endParaRPr lang="en-US" altLang="zh-CN" sz="3200" smtClean="0"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endParaRPr lang="zh-CN" altLang="en-US" sz="3200" smtClean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/>
          </p:cNvSpPr>
          <p:nvPr>
            <p:ph type="body" idx="1"/>
          </p:nvPr>
        </p:nvSpPr>
        <p:spPr>
          <a:xfrm>
            <a:off x="611188" y="908050"/>
            <a:ext cx="8424862" cy="5437188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mtClean="0"/>
              <a:t>          </a:t>
            </a:r>
            <a:r>
              <a:rPr lang="zh-CN" altLang="en-US" smtClean="0">
                <a:ea typeface="楷体_GB2312" pitchFamily="49" charset="-122"/>
              </a:rPr>
              <a:t>从接受心理学的角度看</a:t>
            </a:r>
            <a:r>
              <a:rPr lang="en-US" altLang="zh-CN" smtClean="0">
                <a:latin typeface="宋体" charset="-122"/>
                <a:ea typeface="楷体_GB2312" pitchFamily="49" charset="-122"/>
              </a:rPr>
              <a:t>——“</a:t>
            </a:r>
            <a:r>
              <a:rPr lang="zh-CN" altLang="en-US" smtClean="0">
                <a:ea typeface="楷体_GB2312" pitchFamily="49" charset="-122"/>
              </a:rPr>
              <a:t>需要</a:t>
            </a:r>
            <a:r>
              <a:rPr lang="zh-CN" altLang="en-US" smtClean="0">
                <a:latin typeface="宋体" charset="-122"/>
                <a:ea typeface="楷体_GB2312" pitchFamily="49" charset="-122"/>
              </a:rPr>
              <a:t>”</a:t>
            </a:r>
            <a:r>
              <a:rPr lang="zh-CN" altLang="en-US" smtClean="0">
                <a:ea typeface="楷体_GB2312" pitchFamily="49" charset="-122"/>
              </a:rPr>
              <a:t>之时的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mtClean="0">
                <a:ea typeface="楷体_GB2312" pitchFamily="49" charset="-122"/>
              </a:rPr>
              <a:t>援手，才会被对方珍惜看重</a:t>
            </a:r>
            <a:r>
              <a:rPr lang="en-US" altLang="zh-CN" smtClean="0">
                <a:latin typeface="宋体" charset="-122"/>
                <a:ea typeface="楷体_GB2312" pitchFamily="49" charset="-122"/>
              </a:rPr>
              <a:t>——</a:t>
            </a:r>
            <a:r>
              <a:rPr lang="zh-CN" altLang="en-US" smtClean="0">
                <a:ea typeface="楷体_GB2312" pitchFamily="49" charset="-122"/>
              </a:rPr>
              <a:t>这便是两千五百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mtClean="0">
                <a:ea typeface="楷体_GB2312" pitchFamily="49" charset="-122"/>
              </a:rPr>
              <a:t>多年前的孔子所提倡的</a:t>
            </a:r>
            <a:r>
              <a:rPr lang="zh-CN" altLang="en-US" smtClean="0">
                <a:latin typeface="宋体" charset="-122"/>
                <a:ea typeface="楷体_GB2312" pitchFamily="49" charset="-122"/>
              </a:rPr>
              <a:t>“</a:t>
            </a:r>
            <a:r>
              <a:rPr lang="zh-CN" altLang="en-US" smtClean="0">
                <a:ea typeface="楷体_GB2312" pitchFamily="49" charset="-122"/>
              </a:rPr>
              <a:t>启发式</a:t>
            </a:r>
            <a:r>
              <a:rPr lang="zh-CN" altLang="en-US" smtClean="0">
                <a:latin typeface="宋体" charset="-122"/>
                <a:ea typeface="楷体_GB2312" pitchFamily="49" charset="-122"/>
              </a:rPr>
              <a:t>”</a:t>
            </a:r>
            <a:r>
              <a:rPr lang="zh-CN" altLang="en-US" smtClean="0">
                <a:ea typeface="楷体_GB2312" pitchFamily="49" charset="-122"/>
              </a:rPr>
              <a:t>教学至今依然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mtClean="0">
                <a:ea typeface="楷体_GB2312" pitchFamily="49" charset="-122"/>
              </a:rPr>
              <a:t>为人们所看好的原因。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2"/>
          <p:cNvSpPr>
            <a:spLocks noGrp="1"/>
          </p:cNvSpPr>
          <p:nvPr>
            <p:ph idx="1"/>
          </p:nvPr>
        </p:nvSpPr>
        <p:spPr>
          <a:xfrm>
            <a:off x="250825" y="0"/>
            <a:ext cx="8643938" cy="6742113"/>
          </a:xfrm>
        </p:spPr>
        <p:txBody>
          <a:bodyPr/>
          <a:lstStyle/>
          <a:p>
            <a:pPr marL="719138" indent="0" algn="ctr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一、辨明文体   分清主次</a:t>
            </a:r>
            <a:endParaRPr lang="en-US" altLang="zh-CN" b="1" smtClean="0">
              <a:latin typeface="楷体_GB2312" pitchFamily="49" charset="-122"/>
              <a:ea typeface="楷体_GB2312" pitchFamily="49" charset="-122"/>
            </a:endParaRPr>
          </a:p>
          <a:p>
            <a:pPr marL="719138" indent="0" algn="ctr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二、研读考纲   明确要求</a:t>
            </a:r>
            <a:endParaRPr lang="en-US" altLang="zh-CN" b="1" smtClean="0">
              <a:latin typeface="楷体_GB2312" pitchFamily="49" charset="-122"/>
              <a:ea typeface="楷体_GB2312" pitchFamily="49" charset="-122"/>
            </a:endParaRPr>
          </a:p>
          <a:p>
            <a:pPr marL="719138" indent="0" algn="ctr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三、积极整合   以点类聚</a:t>
            </a:r>
            <a:endParaRPr lang="zh-CN" altLang="en-US" smtClean="0">
              <a:latin typeface="楷体_GB2312" pitchFamily="49" charset="-122"/>
              <a:ea typeface="楷体_GB2312" pitchFamily="49" charset="-122"/>
            </a:endParaRPr>
          </a:p>
          <a:p>
            <a:pPr marL="719138" indent="0" algn="ctr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四、从易到难</a:t>
            </a:r>
            <a:r>
              <a:rPr lang="en-US" b="1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有序推进</a:t>
            </a:r>
            <a:endParaRPr lang="en-US" altLang="zh-CN" b="1" smtClean="0">
              <a:latin typeface="楷体_GB2312" pitchFamily="49" charset="-122"/>
              <a:ea typeface="楷体_GB2312" pitchFamily="49" charset="-122"/>
            </a:endParaRPr>
          </a:p>
          <a:p>
            <a:pPr marL="719138" indent="0" algn="ctr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五、根植脚本</a:t>
            </a:r>
            <a:r>
              <a:rPr lang="en-US" b="1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适当延伸</a:t>
            </a:r>
            <a:endParaRPr lang="en-US" altLang="zh-CN" b="1" smtClean="0">
              <a:latin typeface="楷体_GB2312" pitchFamily="49" charset="-122"/>
              <a:ea typeface="楷体_GB2312" pitchFamily="49" charset="-122"/>
            </a:endParaRPr>
          </a:p>
          <a:p>
            <a:pPr marL="719138" indent="0" algn="ctr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六、训练引领</a:t>
            </a:r>
            <a:r>
              <a:rPr lang="en-US" b="1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概念后行</a:t>
            </a:r>
            <a:endParaRPr lang="zh-CN" altLang="en-US" smtClean="0">
              <a:latin typeface="楷体_GB2312" pitchFamily="49" charset="-122"/>
              <a:ea typeface="楷体_GB2312" pitchFamily="49" charset="-122"/>
            </a:endParaRPr>
          </a:p>
          <a:p>
            <a:pPr marL="719138" indent="0" algn="ctr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七、开放答题</a:t>
            </a:r>
            <a:r>
              <a:rPr lang="en-US" b="1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尊重文本</a:t>
            </a:r>
            <a:endParaRPr lang="zh-CN" altLang="en-US" smtClean="0">
              <a:latin typeface="楷体_GB2312" pitchFamily="49" charset="-122"/>
              <a:ea typeface="楷体_GB2312" pitchFamily="49" charset="-122"/>
            </a:endParaRPr>
          </a:p>
          <a:p>
            <a:pPr marL="719138" indent="0" algn="ctr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八、晓谕常规</a:t>
            </a:r>
            <a:r>
              <a:rPr lang="en-US" b="1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执要不拘</a:t>
            </a:r>
            <a:endParaRPr lang="en-US" altLang="zh-CN" b="1" smtClean="0">
              <a:latin typeface="楷体_GB2312" pitchFamily="49" charset="-122"/>
              <a:ea typeface="楷体_GB2312" pitchFamily="49" charset="-122"/>
            </a:endParaRPr>
          </a:p>
          <a:p>
            <a:pPr marL="719138" indent="0" algn="ctr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九、思维揭示   探本归元</a:t>
            </a:r>
            <a:endParaRPr lang="en-US" altLang="zh-CN" b="1" smtClean="0">
              <a:latin typeface="楷体_GB2312" pitchFamily="49" charset="-122"/>
              <a:ea typeface="楷体_GB2312" pitchFamily="49" charset="-122"/>
            </a:endParaRPr>
          </a:p>
          <a:p>
            <a:pPr marL="719138" indent="0" algn="ctr"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十、增广阅读   多见少怪</a:t>
            </a:r>
            <a:endParaRPr lang="zh-CN" altLang="en-US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186737" cy="92868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schemeClr val="tx2">
                    <a:satMod val="200000"/>
                  </a:schemeClr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七、开放答题</a:t>
            </a:r>
            <a:r>
              <a:rPr lang="en-US" sz="3600" dirty="0" smtClean="0">
                <a:solidFill>
                  <a:schemeClr val="tx2">
                    <a:satMod val="200000"/>
                  </a:schemeClr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   </a:t>
            </a:r>
            <a:r>
              <a:rPr lang="zh-CN" altLang="en-US" sz="3600" dirty="0" smtClean="0">
                <a:solidFill>
                  <a:schemeClr val="tx2">
                    <a:satMod val="200000"/>
                  </a:schemeClr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尊重文本</a:t>
            </a:r>
            <a:endParaRPr lang="zh-CN" altLang="en-US" sz="3600" dirty="0">
              <a:solidFill>
                <a:schemeClr val="tx2">
                  <a:satMod val="200000"/>
                </a:schemeClr>
              </a:solidFill>
              <a:cs typeface="+mj-cs"/>
            </a:endParaRPr>
          </a:p>
        </p:txBody>
      </p:sp>
      <p:sp>
        <p:nvSpPr>
          <p:cNvPr id="32770" name="内容占位符 2"/>
          <p:cNvSpPr>
            <a:spLocks noGrp="1"/>
          </p:cNvSpPr>
          <p:nvPr>
            <p:ph idx="1"/>
          </p:nvPr>
        </p:nvSpPr>
        <p:spPr>
          <a:xfrm>
            <a:off x="468313" y="1196975"/>
            <a:ext cx="8429625" cy="54292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ea typeface="楷体_GB2312" pitchFamily="49" charset="-122"/>
              </a:rPr>
              <a:t>        信守“言之成理，持之有故”</a:t>
            </a:r>
            <a:r>
              <a:rPr lang="en-US" altLang="zh-CN" smtClean="0">
                <a:ea typeface="楷体_GB2312" pitchFamily="49" charset="-122"/>
              </a:rPr>
              <a:t>——</a:t>
            </a:r>
            <a:r>
              <a:rPr lang="zh-CN" altLang="en-US" smtClean="0">
                <a:ea typeface="楷体_GB2312" pitchFamily="49" charset="-122"/>
              </a:rPr>
              <a:t>关键在“故”。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mtClean="0"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ea typeface="楷体_GB2312" pitchFamily="49" charset="-122"/>
              </a:rPr>
              <a:t>        参考既有答案，不必拘泥既有答案</a:t>
            </a:r>
            <a:r>
              <a:rPr lang="en-US" altLang="zh-CN" smtClean="0">
                <a:ea typeface="楷体_GB2312" pitchFamily="49" charset="-122"/>
              </a:rPr>
              <a:t>——</a:t>
            </a:r>
            <a:r>
              <a:rPr lang="zh-CN" altLang="en-US" smtClean="0">
                <a:ea typeface="楷体_GB2312" pitchFamily="49" charset="-122"/>
              </a:rPr>
              <a:t>以文本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ea typeface="楷体_GB2312" pitchFamily="49" charset="-122"/>
              </a:rPr>
              <a:t>为根据。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        对阅读答案最忌“无理”的强加，对学生答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案最忌轻率的否定。要给学生信心</a:t>
            </a:r>
            <a:r>
              <a:rPr lang="en-US" altLang="zh-CN" sz="3200" smtClean="0">
                <a:ea typeface="楷体_GB2312" pitchFamily="49" charset="-122"/>
              </a:rPr>
              <a:t>……</a:t>
            </a:r>
            <a:r>
              <a:rPr lang="zh-CN" altLang="en-US" sz="3200" smtClean="0">
                <a:ea typeface="楷体_GB2312" pitchFamily="49" charset="-122"/>
              </a:rPr>
              <a:t>要正确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对待学生的练习答案</a:t>
            </a:r>
            <a:r>
              <a:rPr lang="en-US" altLang="zh-CN" sz="3200" smtClean="0">
                <a:ea typeface="楷体_GB2312" pitchFamily="49" charset="-122"/>
              </a:rPr>
              <a:t>……</a:t>
            </a:r>
            <a:r>
              <a:rPr lang="zh-CN" altLang="en-US" sz="3200" smtClean="0">
                <a:ea typeface="楷体_GB2312" pitchFamily="49" charset="-122"/>
              </a:rPr>
              <a:t>正确对待他人提供的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“参考答案”，学生的答案与“参考答案”不一致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的时候，会有不同况，需要具体分析。</a:t>
            </a:r>
            <a:r>
              <a:rPr lang="zh-CN" altLang="en-US" smtClean="0">
                <a:ea typeface="楷体_GB2312" pitchFamily="49" charset="-122"/>
              </a:rPr>
              <a:t>        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>
            <a:spLocks noGrp="1"/>
          </p:cNvSpPr>
          <p:nvPr>
            <p:ph type="body" idx="1"/>
          </p:nvPr>
        </p:nvSpPr>
        <p:spPr>
          <a:xfrm>
            <a:off x="395288" y="115888"/>
            <a:ext cx="8569325" cy="64817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ea typeface="楷体_GB2312" pitchFamily="49" charset="-122"/>
              </a:rPr>
              <a:t>          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鼓励多元化解读，激活学生的联想与推断思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维</a:t>
            </a:r>
            <a:r>
              <a:rPr lang="en-US" altLang="zh-CN" smtClean="0">
                <a:latin typeface="宋体" charset="-122"/>
                <a:ea typeface="楷体_GB2312" pitchFamily="49" charset="-122"/>
              </a:rPr>
              <a:t>——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不外乎人情、物理、世态</a:t>
            </a:r>
            <a:r>
              <a:rPr lang="en-US" altLang="zh-CN" smtClean="0">
                <a:latin typeface="宋体" charset="-122"/>
                <a:ea typeface="楷体_GB2312" pitchFamily="49" charset="-122"/>
              </a:rPr>
              <a:t>……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乃至于固有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的文化生态</a:t>
            </a:r>
            <a:r>
              <a:rPr lang="en-US" altLang="zh-CN" smtClean="0">
                <a:latin typeface="宋体" charset="-122"/>
                <a:ea typeface="楷体_GB2312" pitchFamily="49" charset="-122"/>
              </a:rPr>
              <a:t>……</a:t>
            </a:r>
            <a:endParaRPr lang="zh-CN" altLang="en-US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    对文本的细部赏析解读，能够放在整个作品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的大语境下考察</a:t>
            </a:r>
            <a:r>
              <a:rPr lang="en-US" altLang="zh-CN" smtClean="0">
                <a:latin typeface="宋体" charset="-122"/>
                <a:ea typeface="楷体_GB2312" pitchFamily="49" charset="-122"/>
              </a:rPr>
              <a:t>——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切忌孤立解读。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    处理好</a:t>
            </a:r>
            <a:r>
              <a:rPr lang="zh-CN" altLang="en-US" smtClean="0">
                <a:latin typeface="宋体" charset="-122"/>
                <a:ea typeface="楷体_GB2312" pitchFamily="49" charset="-122"/>
              </a:rPr>
              <a:t>“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象</a:t>
            </a:r>
            <a:r>
              <a:rPr lang="zh-CN" altLang="en-US" smtClean="0">
                <a:latin typeface="宋体" charset="-122"/>
                <a:ea typeface="楷体_GB2312" pitchFamily="49" charset="-122"/>
              </a:rPr>
              <a:t>”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 的多义性与语境的规定性</a:t>
            </a:r>
            <a:r>
              <a:rPr lang="en-US" altLang="zh-CN" smtClean="0">
                <a:latin typeface="宋体" charset="-122"/>
                <a:ea typeface="楷体_GB2312" pitchFamily="49" charset="-122"/>
              </a:rPr>
              <a:t>……</a:t>
            </a:r>
            <a:endParaRPr lang="zh-CN" altLang="en-US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zh-CN" altLang="en-US" smtClean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/>
          </p:cNvSpPr>
          <p:nvPr>
            <p:ph type="body" idx="1"/>
          </p:nvPr>
        </p:nvSpPr>
        <p:spPr>
          <a:xfrm>
            <a:off x="179388" y="0"/>
            <a:ext cx="8964612" cy="6669088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1100" smtClean="0"/>
              <a:t>                                  </a:t>
            </a:r>
            <a:r>
              <a:rPr lang="zh-CN" altLang="en-US" sz="3500" smtClean="0">
                <a:latin typeface="楷体_GB2312" pitchFamily="49" charset="-122"/>
                <a:ea typeface="楷体_GB2312" pitchFamily="49" charset="-122"/>
              </a:rPr>
              <a:t>不要用模拟试题后面的分值去作为学生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500" smtClean="0">
                <a:latin typeface="楷体_GB2312" pitchFamily="49" charset="-122"/>
                <a:ea typeface="楷体_GB2312" pitchFamily="49" charset="-122"/>
              </a:rPr>
              <a:t>答题的引导，这会抑制学生的思维。我们要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500" smtClean="0">
                <a:latin typeface="楷体_GB2312" pitchFamily="49" charset="-122"/>
                <a:ea typeface="楷体_GB2312" pitchFamily="49" charset="-122"/>
              </a:rPr>
              <a:t>尽最大的可能把学生的注意力引向文本本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500" smtClean="0">
                <a:latin typeface="楷体_GB2312" pitchFamily="49" charset="-122"/>
                <a:ea typeface="楷体_GB2312" pitchFamily="49" charset="-122"/>
              </a:rPr>
              <a:t>身，尽可能在阅读解题的时候打破各种制约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500" smtClean="0">
                <a:latin typeface="楷体_GB2312" pitchFamily="49" charset="-122"/>
                <a:ea typeface="楷体_GB2312" pitchFamily="49" charset="-122"/>
              </a:rPr>
              <a:t>学生思维的</a:t>
            </a:r>
            <a:r>
              <a:rPr lang="zh-CN" altLang="en-US" sz="3500" smtClean="0">
                <a:ea typeface="楷体_GB2312" pitchFamily="49" charset="-122"/>
              </a:rPr>
              <a:t>“</a:t>
            </a:r>
            <a:r>
              <a:rPr lang="zh-CN" altLang="en-US" sz="3500" smtClean="0">
                <a:latin typeface="楷体_GB2312" pitchFamily="49" charset="-122"/>
                <a:ea typeface="楷体_GB2312" pitchFamily="49" charset="-122"/>
              </a:rPr>
              <a:t>条条框框</a:t>
            </a:r>
            <a:r>
              <a:rPr lang="zh-CN" altLang="en-US" sz="3500" smtClean="0">
                <a:ea typeface="楷体_GB2312" pitchFamily="49" charset="-122"/>
              </a:rPr>
              <a:t>”</a:t>
            </a:r>
            <a:r>
              <a:rPr lang="en-US" altLang="zh-CN" sz="3500" smtClean="0">
                <a:ea typeface="楷体_GB2312" pitchFamily="49" charset="-122"/>
              </a:rPr>
              <a:t>——</a:t>
            </a:r>
            <a:r>
              <a:rPr lang="zh-CN" altLang="en-US" sz="3500" smtClean="0">
                <a:latin typeface="楷体_GB2312" pitchFamily="49" charset="-122"/>
                <a:ea typeface="楷体_GB2312" pitchFamily="49" charset="-122"/>
              </a:rPr>
              <a:t>特别是技术层面的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500" smtClean="0">
                <a:latin typeface="楷体_GB2312" pitchFamily="49" charset="-122"/>
                <a:ea typeface="楷体_GB2312" pitchFamily="49" charset="-122"/>
              </a:rPr>
              <a:t>那些</a:t>
            </a:r>
            <a:r>
              <a:rPr lang="zh-CN" altLang="en-US" sz="3500" smtClean="0">
                <a:ea typeface="楷体_GB2312" pitchFamily="49" charset="-122"/>
              </a:rPr>
              <a:t>“</a:t>
            </a:r>
            <a:r>
              <a:rPr lang="zh-CN" altLang="en-US" sz="3500" smtClean="0">
                <a:latin typeface="楷体_GB2312" pitchFamily="49" charset="-122"/>
                <a:ea typeface="楷体_GB2312" pitchFamily="49" charset="-122"/>
              </a:rPr>
              <a:t>框框</a:t>
            </a:r>
            <a:r>
              <a:rPr lang="zh-CN" altLang="en-US" sz="3500" smtClean="0">
                <a:ea typeface="楷体_GB2312" pitchFamily="49" charset="-122"/>
              </a:rPr>
              <a:t>”</a:t>
            </a:r>
            <a:r>
              <a:rPr lang="zh-CN" altLang="en-US" sz="350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1500" smtClean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/>
          </p:cNvSpPr>
          <p:nvPr>
            <p:ph type="body" idx="1"/>
          </p:nvPr>
        </p:nvSpPr>
        <p:spPr>
          <a:xfrm>
            <a:off x="539750" y="260350"/>
            <a:ext cx="8604250" cy="659765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600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尽最大的可能激活激发学生的思维，要慎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重的对待学生自己的每一个答案</a:t>
            </a:r>
            <a:r>
              <a:rPr lang="en-US" altLang="zh-CN" sz="3200" smtClean="0">
                <a:ea typeface="楷体_GB2312" pitchFamily="49" charset="-122"/>
              </a:rPr>
              <a:t>——</a:t>
            </a: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切忌先入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为主的</a:t>
            </a:r>
            <a:r>
              <a:rPr lang="zh-CN" altLang="en-US" sz="3200" smtClean="0">
                <a:ea typeface="楷体_GB2312" pitchFamily="49" charset="-122"/>
              </a:rPr>
              <a:t>“</a:t>
            </a: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主观干扰</a:t>
            </a:r>
            <a:r>
              <a:rPr lang="zh-CN" altLang="en-US" sz="3200" smtClean="0">
                <a:ea typeface="楷体_GB2312" pitchFamily="49" charset="-122"/>
              </a:rPr>
              <a:t>”</a:t>
            </a: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   克服语文复习中的教条主义、主观主义。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尊重学生的思考结论、做出积极的评价引导，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在具体的动态的问题解决过程中揭示解决问题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的一般规律或方法。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smtClean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这是重建学生语文学习自信、构建学生阅读答题能力的重要保证</a:t>
            </a:r>
            <a:r>
              <a:rPr lang="en-US" altLang="zh-CN" b="1" smtClean="0">
                <a:solidFill>
                  <a:srgbClr val="00FF00"/>
                </a:solidFill>
                <a:ea typeface="楷体_GB2312" pitchFamily="49" charset="-122"/>
              </a:rPr>
              <a:t>……</a:t>
            </a:r>
            <a:endParaRPr lang="zh-CN" altLang="en-US" b="1" smtClean="0">
              <a:solidFill>
                <a:srgbClr val="00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/>
          </p:cNvSpPr>
          <p:nvPr>
            <p:ph type="body" idx="1"/>
          </p:nvPr>
        </p:nvSpPr>
        <p:spPr>
          <a:xfrm>
            <a:off x="468313" y="115888"/>
            <a:ext cx="8424862" cy="6742112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600" smtClean="0"/>
              <a:t>文中写领队比较分散，请统观全文，简要分析领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600" smtClean="0"/>
              <a:t>队形象。</a:t>
            </a:r>
            <a:r>
              <a:rPr lang="en-US" altLang="zh-CN" sz="2600" smtClean="0"/>
              <a:t>(6</a:t>
            </a:r>
            <a:r>
              <a:rPr lang="zh-CN" altLang="en-US" sz="2600" smtClean="0"/>
              <a:t>分</a:t>
            </a:r>
            <a:r>
              <a:rPr lang="en-US" altLang="zh-CN" sz="2600" smtClean="0"/>
              <a:t>)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800" smtClean="0">
                <a:latin typeface="楷体_GB2312" pitchFamily="49" charset="-122"/>
                <a:ea typeface="楷体_GB2312" pitchFamily="49" charset="-122"/>
              </a:rPr>
              <a:t>(1)</a:t>
            </a:r>
            <a:r>
              <a:rPr lang="en-US" altLang="zh-CN" sz="2800" smtClean="0">
                <a:ea typeface="楷体_GB2312" pitchFamily="49" charset="-122"/>
              </a:rPr>
              <a:t>“</a:t>
            </a:r>
            <a:r>
              <a:rPr lang="zh-CN" altLang="en-US" sz="2800" smtClean="0">
                <a:latin typeface="楷体_GB2312" pitchFamily="49" charset="-122"/>
                <a:ea typeface="楷体_GB2312" pitchFamily="49" charset="-122"/>
              </a:rPr>
              <a:t>懒懒</a:t>
            </a:r>
            <a:r>
              <a:rPr lang="zh-CN" altLang="en-US" sz="2800" smtClean="0">
                <a:ea typeface="楷体_GB2312" pitchFamily="49" charset="-122"/>
              </a:rPr>
              <a:t>”</a:t>
            </a:r>
            <a:r>
              <a:rPr lang="zh-CN" altLang="en-US" sz="2800" smtClean="0">
                <a:latin typeface="楷体_GB2312" pitchFamily="49" charset="-122"/>
                <a:ea typeface="楷体_GB2312" pitchFamily="49" charset="-122"/>
              </a:rPr>
              <a:t>地说话、</a:t>
            </a:r>
            <a:r>
              <a:rPr lang="zh-CN" altLang="en-US" sz="2800" smtClean="0">
                <a:ea typeface="楷体_GB2312" pitchFamily="49" charset="-122"/>
              </a:rPr>
              <a:t>“</a:t>
            </a:r>
            <a:r>
              <a:rPr lang="zh-CN" altLang="en-US" sz="2800" smtClean="0">
                <a:latin typeface="楷体_GB2312" pitchFamily="49" charset="-122"/>
                <a:ea typeface="楷体_GB2312" pitchFamily="49" charset="-122"/>
              </a:rPr>
              <a:t>稳稳</a:t>
            </a:r>
            <a:r>
              <a:rPr lang="zh-CN" altLang="en-US" sz="2800" smtClean="0">
                <a:ea typeface="楷体_GB2312" pitchFamily="49" charset="-122"/>
              </a:rPr>
              <a:t>”</a:t>
            </a:r>
            <a:r>
              <a:rPr lang="zh-CN" altLang="en-US" sz="2800" smtClean="0">
                <a:latin typeface="楷体_GB2312" pitchFamily="49" charset="-122"/>
                <a:ea typeface="楷体_GB2312" pitchFamily="49" charset="-122"/>
              </a:rPr>
              <a:t>地坐在马上：表现他在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smtClean="0">
                <a:latin typeface="楷体_GB2312" pitchFamily="49" charset="-122"/>
                <a:ea typeface="楷体_GB2312" pitchFamily="49" charset="-122"/>
              </a:rPr>
              <a:t>怒江天险前的从容不迫，胸有成竹；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800" smtClean="0"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2800" smtClean="0">
                <a:latin typeface="楷体_GB2312" pitchFamily="49" charset="-122"/>
                <a:ea typeface="楷体_GB2312" pitchFamily="49" charset="-122"/>
              </a:rPr>
              <a:t>敲一敲溜索，</a:t>
            </a:r>
            <a:r>
              <a:rPr lang="zh-CN" altLang="en-US" sz="2800" smtClean="0">
                <a:ea typeface="楷体_GB2312" pitchFamily="49" charset="-122"/>
              </a:rPr>
              <a:t>“</a:t>
            </a:r>
            <a:r>
              <a:rPr lang="zh-CN" altLang="en-US" sz="2800" smtClean="0">
                <a:latin typeface="楷体_GB2312" pitchFamily="49" charset="-122"/>
                <a:ea typeface="楷体_GB2312" pitchFamily="49" charset="-122"/>
              </a:rPr>
              <a:t>吼</a:t>
            </a:r>
            <a:r>
              <a:rPr lang="zh-CN" altLang="en-US" sz="2800" smtClean="0">
                <a:ea typeface="楷体_GB2312" pitchFamily="49" charset="-122"/>
              </a:rPr>
              <a:t>”</a:t>
            </a:r>
            <a:r>
              <a:rPr lang="zh-CN" altLang="en-US" sz="2800" smtClean="0">
                <a:latin typeface="楷体_GB2312" pitchFamily="49" charset="-122"/>
                <a:ea typeface="楷体_GB2312" pitchFamily="49" charset="-122"/>
              </a:rPr>
              <a:t>我过江：表现他认真负责，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smtClean="0">
                <a:latin typeface="楷体_GB2312" pitchFamily="49" charset="-122"/>
                <a:ea typeface="楷体_GB2312" pitchFamily="49" charset="-122"/>
              </a:rPr>
              <a:t>关爱部下；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800" smtClean="0">
                <a:latin typeface="楷体_GB2312" pitchFamily="49" charset="-122"/>
                <a:ea typeface="楷体_GB2312" pitchFamily="49" charset="-122"/>
              </a:rPr>
              <a:t>(3)</a:t>
            </a:r>
            <a:r>
              <a:rPr lang="zh-CN" altLang="en-US" sz="2800" smtClean="0">
                <a:latin typeface="楷体_GB2312" pitchFamily="49" charset="-122"/>
                <a:ea typeface="楷体_GB2312" pitchFamily="49" charset="-122"/>
              </a:rPr>
              <a:t>瞟一眼，问一声：表现他受人尊敬，与手下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smtClean="0">
                <a:latin typeface="楷体_GB2312" pitchFamily="49" charset="-122"/>
                <a:ea typeface="楷体_GB2312" pitchFamily="49" charset="-122"/>
              </a:rPr>
              <a:t>配合默契；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800" smtClean="0">
                <a:latin typeface="楷体_GB2312" pitchFamily="49" charset="-122"/>
                <a:ea typeface="楷体_GB2312" pitchFamily="49" charset="-122"/>
              </a:rPr>
              <a:t>(4)</a:t>
            </a:r>
            <a:r>
              <a:rPr lang="zh-CN" altLang="en-US" sz="2800" smtClean="0">
                <a:latin typeface="楷体_GB2312" pitchFamily="49" charset="-122"/>
                <a:ea typeface="楷体_GB2312" pitchFamily="49" charset="-122"/>
              </a:rPr>
              <a:t>一声唿哨、最后一个过溜索：表现他的英雄气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smtClean="0">
                <a:latin typeface="楷体_GB2312" pitchFamily="49" charset="-122"/>
                <a:ea typeface="楷体_GB2312" pitchFamily="49" charset="-122"/>
              </a:rPr>
              <a:t>概，粗犷豪迈。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/>
          </p:cNvSpPr>
          <p:nvPr>
            <p:ph type="body" idx="1"/>
          </p:nvPr>
        </p:nvSpPr>
        <p:spPr>
          <a:xfrm>
            <a:off x="468313" y="115888"/>
            <a:ext cx="8675687" cy="6742112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b="1" smtClean="0"/>
              <a:t>         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为了有效的培养学生独立思考的能力。这样的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题目采用这样的步骤：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        ①找出有关语句。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        ②分析其与领队形象有关的内涵。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        ③根据题目要求组织答案。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        ④与既有答案比对。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/>
          </p:cNvSpPr>
          <p:nvPr>
            <p:ph type="body" idx="1"/>
          </p:nvPr>
        </p:nvSpPr>
        <p:spPr>
          <a:xfrm>
            <a:off x="468313" y="0"/>
            <a:ext cx="8675687" cy="6858000"/>
          </a:xfrm>
        </p:spPr>
        <p:txBody>
          <a:bodyPr/>
          <a:lstStyle/>
          <a:p>
            <a:pPr eaLnBrk="1" hangingPunct="1"/>
            <a:r>
              <a:rPr lang="zh-CN" altLang="en-US" smtClean="0"/>
              <a:t>领队也只懒懒说是怒江，要过溜索了。领队稳稳坐在马上，笑一笑。</a:t>
            </a:r>
          </a:p>
          <a:p>
            <a:pPr eaLnBrk="1" hangingPunct="1"/>
            <a:r>
              <a:rPr lang="zh-CN" altLang="en-US" smtClean="0">
                <a:solidFill>
                  <a:srgbClr val="00FF00"/>
                </a:solidFill>
                <a:ea typeface="楷体_GB2312" pitchFamily="49" charset="-122"/>
              </a:rPr>
              <a:t>从容镇定、威风凛凛，显示出一种特有的大将风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solidFill>
                  <a:srgbClr val="00FF00"/>
                </a:solidFill>
                <a:ea typeface="楷体_GB2312" pitchFamily="49" charset="-122"/>
              </a:rPr>
              <a:t>度与气概。</a:t>
            </a:r>
          </a:p>
          <a:p>
            <a:pPr eaLnBrk="1" hangingPunct="1"/>
            <a:r>
              <a:rPr lang="zh-CN" altLang="en-US" smtClean="0"/>
              <a:t>领队下马，走到索前，举手敲一敲那索，索一动不动。</a:t>
            </a:r>
          </a:p>
          <a:p>
            <a:pPr eaLnBrk="1" hangingPunct="1"/>
            <a:r>
              <a:rPr lang="zh-CN" altLang="en-US" smtClean="0">
                <a:solidFill>
                  <a:srgbClr val="00FF00"/>
                </a:solidFill>
                <a:ea typeface="楷体_GB2312" pitchFamily="49" charset="-122"/>
              </a:rPr>
              <a:t>试探性的举动</a:t>
            </a:r>
            <a:r>
              <a:rPr lang="en-US" altLang="zh-CN" smtClean="0">
                <a:solidFill>
                  <a:srgbClr val="00FF00"/>
                </a:solidFill>
                <a:ea typeface="楷体_GB2312" pitchFamily="49" charset="-122"/>
              </a:rPr>
              <a:t>——</a:t>
            </a:r>
            <a:r>
              <a:rPr lang="zh-CN" altLang="en-US" smtClean="0">
                <a:solidFill>
                  <a:srgbClr val="00FF00"/>
                </a:solidFill>
                <a:ea typeface="楷体_GB2312" pitchFamily="49" charset="-122"/>
              </a:rPr>
              <a:t>胆大心细，做事毫不鲁莽轻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solidFill>
                  <a:srgbClr val="00FF00"/>
                </a:solidFill>
                <a:ea typeface="楷体_GB2312" pitchFamily="49" charset="-122"/>
              </a:rPr>
              <a:t>率；关心手下；</a:t>
            </a:r>
          </a:p>
          <a:p>
            <a:pPr eaLnBrk="1" hangingPunct="1"/>
            <a:r>
              <a:rPr lang="zh-CN" altLang="en-US" smtClean="0"/>
              <a:t>领队瞟一眼汉子们，一个精瘦短小的汉子站起来，走到索前</a:t>
            </a:r>
          </a:p>
          <a:p>
            <a:pPr eaLnBrk="1" hangingPunct="1"/>
            <a:r>
              <a:rPr lang="zh-CN" altLang="en-US" smtClean="0">
                <a:solidFill>
                  <a:srgbClr val="00FF00"/>
                </a:solidFill>
                <a:ea typeface="楷体_GB2312" pitchFamily="49" charset="-122"/>
              </a:rPr>
              <a:t>无言的指挥，手下配合的默契</a:t>
            </a:r>
            <a:r>
              <a:rPr lang="en-US" altLang="zh-CN" smtClean="0">
                <a:solidFill>
                  <a:srgbClr val="00FF00"/>
                </a:solidFill>
                <a:ea typeface="楷体_GB2312" pitchFamily="49" charset="-122"/>
              </a:rPr>
              <a:t>——</a:t>
            </a:r>
            <a:r>
              <a:rPr lang="zh-CN" altLang="en-US" smtClean="0">
                <a:solidFill>
                  <a:srgbClr val="00FF00"/>
                </a:solidFill>
                <a:ea typeface="楷体_GB2312" pitchFamily="49" charset="-122"/>
              </a:rPr>
              <a:t>有威信，受尊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solidFill>
                  <a:srgbClr val="00FF00"/>
                </a:solidFill>
                <a:ea typeface="楷体_GB2312" pitchFamily="49" charset="-122"/>
              </a:rPr>
              <a:t>重，也很有组织能力。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/>
          </p:cNvSpPr>
          <p:nvPr>
            <p:ph type="body" idx="1"/>
          </p:nvPr>
        </p:nvSpPr>
        <p:spPr>
          <a:xfrm>
            <a:off x="395288" y="0"/>
            <a:ext cx="8748712" cy="6742113"/>
          </a:xfrm>
        </p:spPr>
        <p:txBody>
          <a:bodyPr/>
          <a:lstStyle/>
          <a:p>
            <a:pPr eaLnBrk="1" hangingPunct="1"/>
            <a:r>
              <a:rPr lang="zh-CN" altLang="en-US" sz="2800" smtClean="0"/>
              <a:t>领队哑声问道：“可还歇？”</a:t>
            </a:r>
          </a:p>
          <a:p>
            <a:pPr eaLnBrk="1" hangingPunct="1"/>
            <a:r>
              <a:rPr lang="zh-CN" altLang="en-US" sz="2800" smtClean="0">
                <a:solidFill>
                  <a:srgbClr val="00FF00"/>
                </a:solidFill>
                <a:ea typeface="楷体_GB2312" pitchFamily="49" charset="-122"/>
              </a:rPr>
              <a:t>简短的一声征询</a:t>
            </a:r>
            <a:r>
              <a:rPr lang="en-US" altLang="zh-CN" sz="2800" smtClean="0">
                <a:solidFill>
                  <a:srgbClr val="00FF00"/>
                </a:solidFill>
                <a:ea typeface="楷体_GB2312" pitchFamily="49" charset="-122"/>
              </a:rPr>
              <a:t>——</a:t>
            </a:r>
            <a:r>
              <a:rPr lang="zh-CN" altLang="en-US" sz="2800" smtClean="0">
                <a:solidFill>
                  <a:srgbClr val="00FF00"/>
                </a:solidFill>
                <a:ea typeface="楷体_GB2312" pitchFamily="49" charset="-122"/>
              </a:rPr>
              <a:t>对手下的尊重，是其组织领导能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FF00"/>
                </a:solidFill>
                <a:ea typeface="楷体_GB2312" pitchFamily="49" charset="-122"/>
              </a:rPr>
              <a:t>力的一种体现。</a:t>
            </a:r>
          </a:p>
          <a:p>
            <a:pPr eaLnBrk="1" hangingPunct="1"/>
            <a:r>
              <a:rPr lang="zh-CN" altLang="en-US" sz="2800" smtClean="0"/>
              <a:t>我战战兢兢跨上角框，领队吼一声：“往下看不得，命在天上</a:t>
            </a:r>
            <a:r>
              <a:rPr lang="en-US" altLang="zh-CN" sz="2800" smtClean="0"/>
              <a:t>!”</a:t>
            </a:r>
          </a:p>
          <a:p>
            <a:pPr eaLnBrk="1" hangingPunct="1"/>
            <a:r>
              <a:rPr lang="zh-CN" altLang="en-US" sz="2800" smtClean="0">
                <a:solidFill>
                  <a:srgbClr val="00FF00"/>
                </a:solidFill>
                <a:ea typeface="楷体_GB2312" pitchFamily="49" charset="-122"/>
              </a:rPr>
              <a:t>及时的一声吼：既是鼓励，又是指点。这既表明他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FF00"/>
                </a:solidFill>
                <a:ea typeface="楷体_GB2312" pitchFamily="49" charset="-122"/>
              </a:rPr>
              <a:t>的英雄气概，还表明他时刻关注着手下人的情态反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FF00"/>
                </a:solidFill>
                <a:ea typeface="楷体_GB2312" pitchFamily="49" charset="-122"/>
              </a:rPr>
              <a:t>应，并能适时的做出有效的指点。这是其细心和关心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FF00"/>
                </a:solidFill>
                <a:ea typeface="楷体_GB2312" pitchFamily="49" charset="-122"/>
              </a:rPr>
              <a:t>手下的又一表现。</a:t>
            </a:r>
          </a:p>
          <a:p>
            <a:pPr eaLnBrk="1" hangingPunct="1"/>
            <a:r>
              <a:rPr lang="zh-CN" altLang="en-US" sz="2800" smtClean="0"/>
              <a:t>猛听得空中一声唿哨，尖得直入脑髓。回身却见领队早已飞到索头，抽身跃下，走到汉子们跟前。</a:t>
            </a:r>
          </a:p>
          <a:p>
            <a:pPr eaLnBrk="1" hangingPunct="1"/>
            <a:r>
              <a:rPr lang="zh-CN" altLang="en-US" sz="2800" smtClean="0">
                <a:solidFill>
                  <a:srgbClr val="00FF00"/>
                </a:solidFill>
                <a:ea typeface="楷体_GB2312" pitchFamily="49" charset="-122"/>
              </a:rPr>
              <a:t>动作矫捷，反应迅速，神完气足，显示出领队“戏弄”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00FF00"/>
                </a:solidFill>
                <a:ea typeface="楷体_GB2312" pitchFamily="49" charset="-122"/>
              </a:rPr>
              <a:t>高山险水的特有气概。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/>
          <p:cNvSpPr>
            <a:spLocks noGrp="1"/>
          </p:cNvSpPr>
          <p:nvPr>
            <p:ph type="body" idx="1"/>
          </p:nvPr>
        </p:nvSpPr>
        <p:spPr>
          <a:xfrm>
            <a:off x="468313" y="0"/>
            <a:ext cx="8675687" cy="67421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本文写了驮队飞渡峡谷的故事，请探究其中的深刻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意蕴。</a:t>
            </a:r>
            <a:r>
              <a:rPr lang="en-US" altLang="zh-CN" smtClean="0"/>
              <a:t>(6</a:t>
            </a:r>
            <a:r>
              <a:rPr lang="zh-CN" altLang="en-US" smtClean="0"/>
              <a:t>分</a:t>
            </a:r>
            <a:r>
              <a:rPr lang="en-US" altLang="zh-CN" smtClean="0"/>
              <a:t>)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深刻意蕴：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  </a:t>
            </a:r>
            <a:r>
              <a:rPr lang="en-US" altLang="zh-CN" smtClean="0">
                <a:latin typeface="楷体_GB2312" pitchFamily="49" charset="-122"/>
                <a:ea typeface="楷体_GB2312" pitchFamily="49" charset="-122"/>
              </a:rPr>
              <a:t>(1)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飞渡峡谷的情景：表现人在自然面前接受挑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战，战胜艰险；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mtClean="0"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驮队的人际关系：体现团结协作，相互信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任，关心爱护；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mtClean="0">
                <a:latin typeface="楷体_GB2312" pitchFamily="49" charset="-122"/>
                <a:ea typeface="楷体_GB2312" pitchFamily="49" charset="-122"/>
              </a:rPr>
              <a:t>(3)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动物形象：隐喻人应该像雄鹰飞翔、像骏马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奔驰，而不是像牛那样软弱畏缩；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mtClean="0">
                <a:latin typeface="楷体_GB2312" pitchFamily="49" charset="-122"/>
                <a:ea typeface="楷体_GB2312" pitchFamily="49" charset="-122"/>
              </a:rPr>
              <a:t>(4)</a:t>
            </a:r>
            <a:r>
              <a:rPr lang="en-US" altLang="zh-CN" smtClean="0">
                <a:ea typeface="楷体_GB2312" pitchFamily="49" charset="-122"/>
              </a:rPr>
              <a:t>“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mtClean="0">
                <a:ea typeface="楷体_GB2312" pitchFamily="49" charset="-122"/>
              </a:rPr>
              <a:t>”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与领队的对照：表示人会在艰苦磨练中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成长。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Grp="1"/>
          </p:cNvSpPr>
          <p:nvPr>
            <p:ph type="body" idx="1"/>
          </p:nvPr>
        </p:nvSpPr>
        <p:spPr>
          <a:xfrm>
            <a:off x="539750" y="260350"/>
            <a:ext cx="8604250" cy="63373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mtClean="0"/>
              <a:t>在形象中去领会，在关系中去寻求。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mtClean="0"/>
              <a:t>领队、队员、我、牛、马、鹰、峡谷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mtClean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主观的努力，外部条件的借助</a:t>
            </a:r>
            <a:r>
              <a:rPr lang="en-US" altLang="zh-CN" smtClean="0">
                <a:solidFill>
                  <a:srgbClr val="00FF00"/>
                </a:solidFill>
                <a:ea typeface="楷体_GB2312" pitchFamily="49" charset="-122"/>
              </a:rPr>
              <a:t>……</a:t>
            </a:r>
            <a:endParaRPr lang="zh-CN" altLang="en-US" smtClean="0">
              <a:solidFill>
                <a:srgbClr val="00FF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mtClean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有许多看似十分可怕的艰难险阻，其实并不可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mtClean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怕，只要我们有勇气去挑战并善于挑战，就可以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mtClean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战胜它。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mtClean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充分认识、鼓足勇气、团结协作，是我们战胜各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mtClean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种困难的法宝。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mtClean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在烈火中才能见到真金，沧海横流方显示出英雄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mtClean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本色。</a:t>
            </a:r>
            <a:r>
              <a:rPr lang="en-US" altLang="zh-CN" smtClean="0">
                <a:solidFill>
                  <a:srgbClr val="00FF00"/>
                </a:solidFill>
                <a:ea typeface="楷体_GB2312" pitchFamily="49" charset="-122"/>
              </a:rPr>
              <a:t>——</a:t>
            </a:r>
            <a:r>
              <a:rPr lang="zh-CN" altLang="en-US" smtClean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牛与马、我与队员们，平时很难看出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mtClean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彼与此有什么太大的不同，但面临险地之时各自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mtClean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的反应表现就迥然两样了。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2"/>
          <p:cNvSpPr>
            <a:spLocks noGrp="1"/>
          </p:cNvSpPr>
          <p:nvPr>
            <p:ph idx="1"/>
          </p:nvPr>
        </p:nvSpPr>
        <p:spPr>
          <a:xfrm>
            <a:off x="571500" y="500063"/>
            <a:ext cx="8286750" cy="6072187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endParaRPr lang="en-US" altLang="zh-CN" sz="3600" dirty="0" smtClean="0">
              <a:latin typeface="宋体" charset="-122"/>
            </a:endParaRP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600" dirty="0" smtClean="0">
                <a:latin typeface="宋体" charset="-122"/>
              </a:rPr>
              <a:t>（</a:t>
            </a:r>
            <a:r>
              <a:rPr lang="en-US" altLang="zh-CN" sz="3600" dirty="0" smtClean="0">
                <a:latin typeface="宋体" charset="-122"/>
              </a:rPr>
              <a:t>2</a:t>
            </a:r>
            <a:r>
              <a:rPr lang="zh-CN" altLang="en-US" sz="3600" dirty="0" smtClean="0">
                <a:latin typeface="宋体" charset="-122"/>
              </a:rPr>
              <a:t>）就阅读主体言：</a:t>
            </a: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600" smtClean="0">
                <a:latin typeface="华文楷体"/>
                <a:ea typeface="华文楷体"/>
                <a:cs typeface="华文楷体"/>
              </a:rPr>
              <a:t>      </a:t>
            </a:r>
            <a:r>
              <a:rPr lang="zh-CN" altLang="en-US" sz="3600" smtClean="0">
                <a:latin typeface="华文楷体"/>
                <a:ea typeface="华文楷体"/>
                <a:cs typeface="华文楷体"/>
              </a:rPr>
              <a:t>      </a:t>
            </a:r>
            <a:r>
              <a:rPr lang="zh-CN" altLang="en-US" sz="3600" smtClean="0">
                <a:latin typeface="楷体_GB2312" pitchFamily="49" charset="-122"/>
                <a:ea typeface="楷体_GB2312" pitchFamily="49" charset="-122"/>
                <a:cs typeface="华文楷体"/>
              </a:rPr>
              <a:t>文学</a:t>
            </a:r>
            <a:r>
              <a:rPr lang="zh-CN" altLang="en-US" sz="3600" smtClean="0">
                <a:latin typeface="楷体_GB2312" pitchFamily="49" charset="-122"/>
                <a:ea typeface="楷体_GB2312" pitchFamily="49" charset="-122"/>
                <a:cs typeface="华文楷体"/>
              </a:rPr>
              <a:t>类文本失分多</a:t>
            </a: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  <a:cs typeface="华文楷体"/>
              </a:rPr>
              <a:t>      文章类文本失分少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3"/>
          <p:cNvSpPr>
            <a:spLocks noGrp="1"/>
          </p:cNvSpPr>
          <p:nvPr>
            <p:ph type="body" idx="1"/>
          </p:nvPr>
        </p:nvSpPr>
        <p:spPr>
          <a:xfrm>
            <a:off x="468313" y="115888"/>
            <a:ext cx="8675687" cy="662622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b="1" smtClean="0"/>
              <a:t>        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穷尽材料，全面审视，让一切结论尽由学生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b="1" smtClean="0">
                <a:ea typeface="楷体_GB2312" pitchFamily="49" charset="-122"/>
              </a:rPr>
              <a:t>“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心里出</a:t>
            </a:r>
            <a:r>
              <a:rPr lang="zh-CN" altLang="en-US" b="1" smtClean="0">
                <a:ea typeface="楷体_GB2312" pitchFamily="49" charset="-122"/>
              </a:rPr>
              <a:t>”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，这个时候，让学生把自己的这些答案与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既有的现成答案比照，学生会发现自己的分析比现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成的答案</a:t>
            </a:r>
            <a:r>
              <a:rPr lang="zh-CN" altLang="en-US" b="1" smtClean="0">
                <a:ea typeface="楷体_GB2312" pitchFamily="49" charset="-122"/>
              </a:rPr>
              <a:t>“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充分</a:t>
            </a:r>
            <a:r>
              <a:rPr lang="zh-CN" altLang="en-US" b="1" smtClean="0">
                <a:ea typeface="楷体_GB2312" pitchFamily="49" charset="-122"/>
              </a:rPr>
              <a:t>”“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丰富</a:t>
            </a:r>
            <a:r>
              <a:rPr lang="zh-CN" altLang="en-US" b="1" smtClean="0">
                <a:ea typeface="楷体_GB2312" pitchFamily="49" charset="-122"/>
              </a:rPr>
              <a:t>”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了，有的说法与答案不同，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但只是</a:t>
            </a:r>
            <a:r>
              <a:rPr lang="zh-CN" altLang="en-US" b="1" smtClean="0">
                <a:ea typeface="楷体_GB2312" pitchFamily="49" charset="-122"/>
              </a:rPr>
              <a:t>“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形貌</a:t>
            </a:r>
            <a:r>
              <a:rPr lang="zh-CN" altLang="en-US" b="1" smtClean="0">
                <a:ea typeface="楷体_GB2312" pitchFamily="49" charset="-122"/>
              </a:rPr>
              <a:t>”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上的差别，有的内容</a:t>
            </a:r>
            <a:r>
              <a:rPr lang="zh-CN" altLang="en-US" b="1" smtClean="0">
                <a:ea typeface="楷体_GB2312" pitchFamily="49" charset="-122"/>
              </a:rPr>
              <a:t>“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超出</a:t>
            </a:r>
            <a:r>
              <a:rPr lang="zh-CN" altLang="en-US" b="1" smtClean="0">
                <a:ea typeface="楷体_GB2312" pitchFamily="49" charset="-122"/>
              </a:rPr>
              <a:t>”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了既有答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案，但合情合理。这样的情形在这样的教学过程中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出现不仅不会让学生心生惶恐，反而会增强他们独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立思考的信心。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    同样的结论，过程不同，对学生产生的影响就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会不一样。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796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zh-CN" altLang="en-US" sz="3600" smtClean="0">
                <a:latin typeface="楷体_GB2312" pitchFamily="49" charset="-122"/>
                <a:ea typeface="楷体_GB2312" pitchFamily="49" charset="-122"/>
              </a:rPr>
              <a:t>八、晓谕常规</a:t>
            </a:r>
            <a:r>
              <a:rPr lang="en-US" sz="3600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smtClean="0">
                <a:latin typeface="楷体_GB2312" pitchFamily="49" charset="-122"/>
                <a:ea typeface="楷体_GB2312" pitchFamily="49" charset="-122"/>
              </a:rPr>
              <a:t>执要不拘</a:t>
            </a:r>
            <a:endParaRPr lang="zh-CN" altLang="en-US" sz="3600" smtClean="0"/>
          </a:p>
        </p:txBody>
      </p:sp>
      <p:sp>
        <p:nvSpPr>
          <p:cNvPr id="44034" name="内容占位符 2"/>
          <p:cNvSpPr>
            <a:spLocks noGrp="1"/>
          </p:cNvSpPr>
          <p:nvPr>
            <p:ph idx="1"/>
          </p:nvPr>
        </p:nvSpPr>
        <p:spPr>
          <a:xfrm>
            <a:off x="468313" y="1125538"/>
            <a:ext cx="8472487" cy="5543550"/>
          </a:xfrm>
        </p:spPr>
        <p:txBody>
          <a:bodyPr/>
          <a:lstStyle/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charset="-122"/>
              </a:rPr>
              <a:t>（</a:t>
            </a:r>
            <a:r>
              <a:rPr lang="en-US" altLang="zh-CN" smtClean="0">
                <a:latin typeface="宋体" charset="-122"/>
              </a:rPr>
              <a:t>1</a:t>
            </a:r>
            <a:r>
              <a:rPr lang="zh-CN" altLang="en-US" smtClean="0">
                <a:latin typeface="宋体" charset="-122"/>
              </a:rPr>
              <a:t>）刻画人物的方法：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mtClean="0"/>
              <a:t>          </a:t>
            </a:r>
            <a:r>
              <a:rPr lang="en-US" altLang="zh-CN" smtClean="0">
                <a:ea typeface="楷体_GB2312" pitchFamily="49" charset="-122"/>
              </a:rPr>
              <a:t>——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通常的是外貌（肖像）</a:t>
            </a:r>
            <a:r>
              <a:rPr lang="en-US" altLang="zh-CN" smtClean="0">
                <a:ea typeface="楷体_GB2312" pitchFamily="49" charset="-122"/>
              </a:rPr>
              <a:t>……</a:t>
            </a:r>
            <a:endParaRPr lang="en-US" altLang="zh-CN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mtClean="0">
                <a:ea typeface="楷体_GB2312" pitchFamily="49" charset="-122"/>
              </a:rPr>
              <a:t>——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特殊的环境的暗示、环境的烘托映衬，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其他人物的对比或反衬，放置在特定的矛盾中彰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显</a:t>
            </a:r>
            <a:r>
              <a:rPr lang="en-US" altLang="zh-CN" smtClean="0">
                <a:ea typeface="楷体_GB2312" pitchFamily="49" charset="-122"/>
              </a:rPr>
              <a:t>……</a:t>
            </a:r>
            <a:endParaRPr lang="en-US" altLang="zh-CN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charset="-122"/>
              </a:rPr>
              <a:t>（</a:t>
            </a:r>
            <a:r>
              <a:rPr lang="en-US" altLang="zh-CN" smtClean="0">
                <a:latin typeface="宋体" charset="-122"/>
              </a:rPr>
              <a:t>2</a:t>
            </a:r>
            <a:r>
              <a:rPr lang="zh-CN" altLang="en-US" smtClean="0">
                <a:latin typeface="宋体" charset="-122"/>
              </a:rPr>
              <a:t>）小说里次要人物的作用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charset="-122"/>
              </a:rPr>
              <a:t>（</a:t>
            </a:r>
            <a:r>
              <a:rPr lang="en-US" altLang="zh-CN" smtClean="0">
                <a:latin typeface="宋体" charset="-122"/>
              </a:rPr>
              <a:t>3</a:t>
            </a:r>
            <a:r>
              <a:rPr lang="zh-CN" altLang="en-US" smtClean="0">
                <a:latin typeface="宋体" charset="-122"/>
              </a:rPr>
              <a:t>）小说散文“名物类”标题赏析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charset="-122"/>
              </a:rPr>
              <a:t>（</a:t>
            </a:r>
            <a:r>
              <a:rPr lang="en-US" altLang="zh-CN" smtClean="0">
                <a:latin typeface="宋体" charset="-122"/>
              </a:rPr>
              <a:t>4</a:t>
            </a:r>
            <a:r>
              <a:rPr lang="zh-CN" altLang="en-US" smtClean="0">
                <a:latin typeface="宋体" charset="-122"/>
              </a:rPr>
              <a:t>）小说问题的思考维度 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charset="-122"/>
              </a:rPr>
              <a:t>（</a:t>
            </a:r>
            <a:r>
              <a:rPr lang="en-US" altLang="zh-CN" smtClean="0">
                <a:latin typeface="宋体" charset="-122"/>
              </a:rPr>
              <a:t>5</a:t>
            </a:r>
            <a:r>
              <a:rPr lang="zh-CN" altLang="en-US" smtClean="0">
                <a:latin typeface="宋体" charset="-122"/>
              </a:rPr>
              <a:t>）文本任何细节的赏析</a:t>
            </a:r>
            <a:r>
              <a:rPr lang="en-US" altLang="zh-CN" sz="1800" smtClean="0">
                <a:solidFill>
                  <a:srgbClr val="FFFF00"/>
                </a:solidFill>
                <a:latin typeface="宋体" charset="-122"/>
              </a:rPr>
              <a:t>[</a:t>
            </a:r>
            <a:r>
              <a:rPr lang="zh-CN" altLang="en-US" sz="1800" smtClean="0">
                <a:solidFill>
                  <a:srgbClr val="FFFF00"/>
                </a:solidFill>
                <a:latin typeface="宋体" charset="-122"/>
              </a:rPr>
              <a:t>全摄信息论</a:t>
            </a:r>
            <a:r>
              <a:rPr lang="en-US" altLang="zh-CN" sz="1800" smtClean="0">
                <a:solidFill>
                  <a:srgbClr val="FFFF00"/>
                </a:solidFill>
                <a:latin typeface="宋体" charset="-122"/>
              </a:rPr>
              <a:t>]</a:t>
            </a:r>
            <a:r>
              <a:rPr lang="en-US" altLang="zh-CN" smtClean="0"/>
              <a:t>      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3"/>
          <p:cNvSpPr>
            <a:spLocks noGrp="1"/>
          </p:cNvSpPr>
          <p:nvPr>
            <p:ph type="body" idx="1"/>
          </p:nvPr>
        </p:nvSpPr>
        <p:spPr>
          <a:xfrm>
            <a:off x="539750" y="115888"/>
            <a:ext cx="8604250" cy="674211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mtClean="0"/>
              <a:t>比如：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charset="-122"/>
              </a:rPr>
              <a:t>（</a:t>
            </a:r>
            <a:r>
              <a:rPr lang="en-US" altLang="zh-CN" smtClean="0">
                <a:latin typeface="宋体" charset="-122"/>
              </a:rPr>
              <a:t>1</a:t>
            </a:r>
            <a:r>
              <a:rPr lang="zh-CN" altLang="en-US" smtClean="0">
                <a:latin typeface="宋体" charset="-122"/>
              </a:rPr>
              <a:t>）刻画人物的方法：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mtClean="0"/>
              <a:t>          </a:t>
            </a:r>
            <a:r>
              <a:rPr lang="en-US" altLang="zh-CN" smtClean="0">
                <a:ea typeface="楷体_GB2312" pitchFamily="49" charset="-122"/>
              </a:rPr>
              <a:t>——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通常的是外貌（肖像）</a:t>
            </a:r>
            <a:r>
              <a:rPr lang="en-US" altLang="zh-CN" smtClean="0">
                <a:ea typeface="楷体_GB2312" pitchFamily="49" charset="-122"/>
              </a:rPr>
              <a:t>……</a:t>
            </a:r>
            <a:endParaRPr lang="en-US" altLang="zh-CN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mtClean="0">
                <a:ea typeface="楷体_GB2312" pitchFamily="49" charset="-122"/>
              </a:rPr>
              <a:t>——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特殊的环境的暗示、环境的烘托映衬，其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他人物的对比或反衬，放置在特定的矛盾中彰显</a:t>
            </a:r>
            <a:r>
              <a:rPr lang="en-US" altLang="zh-CN" smtClean="0">
                <a:ea typeface="楷体_GB2312" pitchFamily="49" charset="-122"/>
              </a:rPr>
              <a:t>……</a:t>
            </a:r>
            <a:endParaRPr lang="en-US" altLang="zh-CN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charset="-122"/>
              </a:rPr>
              <a:t>（</a:t>
            </a:r>
            <a:r>
              <a:rPr lang="en-US" altLang="zh-CN" smtClean="0">
                <a:latin typeface="宋体" charset="-122"/>
              </a:rPr>
              <a:t>2</a:t>
            </a:r>
            <a:r>
              <a:rPr lang="zh-CN" altLang="en-US" smtClean="0">
                <a:latin typeface="宋体" charset="-122"/>
              </a:rPr>
              <a:t>）小说里此要人物的作用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charset="-122"/>
              </a:rPr>
              <a:t>（</a:t>
            </a:r>
            <a:r>
              <a:rPr lang="en-US" altLang="zh-CN" smtClean="0">
                <a:latin typeface="宋体" charset="-122"/>
              </a:rPr>
              <a:t>3</a:t>
            </a:r>
            <a:r>
              <a:rPr lang="zh-CN" altLang="en-US" smtClean="0">
                <a:latin typeface="宋体" charset="-122"/>
              </a:rPr>
              <a:t>）小说散文“名物类”标题赏析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charset="-122"/>
              </a:rPr>
              <a:t>（</a:t>
            </a:r>
            <a:r>
              <a:rPr lang="en-US" altLang="zh-CN" smtClean="0">
                <a:latin typeface="宋体" charset="-122"/>
              </a:rPr>
              <a:t>4</a:t>
            </a:r>
            <a:r>
              <a:rPr lang="zh-CN" altLang="en-US" smtClean="0">
                <a:latin typeface="宋体" charset="-122"/>
              </a:rPr>
              <a:t>）小说问题的思考维度 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charset="-122"/>
              </a:rPr>
              <a:t>     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3"/>
          <p:cNvSpPr>
            <a:spLocks noGrp="1"/>
          </p:cNvSpPr>
          <p:nvPr>
            <p:ph type="body" idx="1"/>
          </p:nvPr>
        </p:nvSpPr>
        <p:spPr>
          <a:xfrm>
            <a:off x="539750" y="0"/>
            <a:ext cx="8604250" cy="68580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1000"/>
              </a:spcBef>
              <a:buFont typeface="Wingdings" pitchFamily="2" charset="2"/>
              <a:buNone/>
            </a:pPr>
            <a:r>
              <a:rPr lang="zh-CN" altLang="en-US" sz="1900" smtClean="0"/>
              <a:t>                </a:t>
            </a:r>
            <a:r>
              <a:rPr lang="zh-CN" altLang="en-US" sz="2800" smtClean="0">
                <a:latin typeface="宋体" charset="-122"/>
              </a:rPr>
              <a:t>不同类型的文本，不同类型的考题，总有一些应</a:t>
            </a:r>
          </a:p>
          <a:p>
            <a:pPr>
              <a:lnSpc>
                <a:spcPct val="150000"/>
              </a:lnSpc>
              <a:spcBef>
                <a:spcPts val="1000"/>
              </a:spcBef>
              <a:buFont typeface="Wingdings" pitchFamily="2" charset="2"/>
              <a:buNone/>
            </a:pPr>
            <a:r>
              <a:rPr lang="zh-CN" altLang="en-US" sz="2800" smtClean="0">
                <a:latin typeface="宋体" charset="-122"/>
              </a:rPr>
              <a:t>对常规或范式，于是有人专门搞“建模”研究。这需</a:t>
            </a:r>
          </a:p>
          <a:p>
            <a:pPr>
              <a:lnSpc>
                <a:spcPct val="150000"/>
              </a:lnSpc>
              <a:spcBef>
                <a:spcPts val="1000"/>
              </a:spcBef>
              <a:buFont typeface="Wingdings" pitchFamily="2" charset="2"/>
              <a:buNone/>
            </a:pPr>
            <a:r>
              <a:rPr lang="zh-CN" altLang="en-US" sz="2800" smtClean="0">
                <a:latin typeface="宋体" charset="-122"/>
              </a:rPr>
              <a:t>要，但不能依赖。大体则有，具体则无。</a:t>
            </a:r>
          </a:p>
          <a:p>
            <a:pPr>
              <a:lnSpc>
                <a:spcPct val="150000"/>
              </a:lnSpc>
              <a:spcBef>
                <a:spcPts val="1000"/>
              </a:spcBef>
              <a:buFont typeface="Wingdings" pitchFamily="2" charset="2"/>
              <a:buNone/>
            </a:pPr>
            <a:r>
              <a:rPr lang="zh-CN" altLang="en-US" sz="2800" smtClean="0">
                <a:latin typeface="宋体" charset="-122"/>
              </a:rPr>
              <a:t>     凡事皆有例外，一切皆有可能。</a:t>
            </a:r>
          </a:p>
          <a:p>
            <a:pPr>
              <a:lnSpc>
                <a:spcPct val="150000"/>
              </a:lnSpc>
              <a:spcBef>
                <a:spcPts val="1000"/>
              </a:spcBef>
              <a:buFont typeface="Wingdings" pitchFamily="2" charset="2"/>
              <a:buNone/>
            </a:pPr>
            <a:r>
              <a:rPr lang="zh-CN" altLang="en-US" sz="2800" smtClean="0">
                <a:latin typeface="宋体" charset="-122"/>
              </a:rPr>
              <a:t>     不可以一概而论，务必要使学生学会“具体问</a:t>
            </a:r>
          </a:p>
          <a:p>
            <a:pPr>
              <a:lnSpc>
                <a:spcPct val="150000"/>
              </a:lnSpc>
              <a:spcBef>
                <a:spcPts val="1000"/>
              </a:spcBef>
              <a:buFont typeface="Wingdings" pitchFamily="2" charset="2"/>
              <a:buNone/>
            </a:pPr>
            <a:r>
              <a:rPr lang="zh-CN" altLang="en-US" sz="2800" smtClean="0">
                <a:latin typeface="宋体" charset="-122"/>
              </a:rPr>
              <a:t>题具体分析”。</a:t>
            </a:r>
            <a:endParaRPr lang="zh-CN" altLang="en-US" sz="2800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8186737" cy="10699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schemeClr val="tx2">
                    <a:satMod val="200000"/>
                  </a:schemeClr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九、思维揭示</a:t>
            </a:r>
            <a:r>
              <a:rPr lang="en-US" sz="3600" dirty="0" smtClean="0">
                <a:solidFill>
                  <a:schemeClr val="tx2">
                    <a:satMod val="200000"/>
                  </a:schemeClr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   </a:t>
            </a:r>
            <a:r>
              <a:rPr lang="zh-CN" altLang="en-US" sz="3600" dirty="0" smtClean="0">
                <a:solidFill>
                  <a:schemeClr val="tx2">
                    <a:satMod val="200000"/>
                  </a:schemeClr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探本归元</a:t>
            </a:r>
            <a:r>
              <a:rPr lang="en-US" sz="3600" dirty="0" smtClean="0">
                <a:solidFill>
                  <a:schemeClr val="tx2">
                    <a:satMod val="200000"/>
                  </a:schemeClr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  </a:t>
            </a:r>
            <a:endParaRPr lang="zh-CN" altLang="en-US" sz="3600" dirty="0">
              <a:solidFill>
                <a:schemeClr val="tx2">
                  <a:satMod val="200000"/>
                </a:schemeClr>
              </a:solidFill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  <p:sp>
        <p:nvSpPr>
          <p:cNvPr id="47106" name="内容占位符 2"/>
          <p:cNvSpPr>
            <a:spLocks noGrp="1"/>
          </p:cNvSpPr>
          <p:nvPr>
            <p:ph idx="1"/>
          </p:nvPr>
        </p:nvSpPr>
        <p:spPr>
          <a:xfrm>
            <a:off x="395288" y="1052513"/>
            <a:ext cx="8748712" cy="5805487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mtClean="0"/>
              <a:t>           </a:t>
            </a:r>
            <a:r>
              <a:rPr lang="zh-CN" altLang="en-US" sz="3200" smtClean="0">
                <a:ea typeface="楷体_GB2312" pitchFamily="49" charset="-122"/>
              </a:rPr>
              <a:t>语文水平与能力的构成要素之一，就是思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维。在晓谕必要的应对学生必要的“应试法”“答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题模式”的同时，最好能够从“思维”这个角度，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对学生做一个系统且通俗的揭示。就“方法”而言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ea typeface="楷体_GB2312" pitchFamily="49" charset="-122"/>
              </a:rPr>
              <a:t>“思想方法”是带根本性的。</a:t>
            </a:r>
            <a:r>
              <a:rPr lang="en-US" altLang="zh-CN" sz="1600" smtClean="0">
                <a:solidFill>
                  <a:srgbClr val="FFFF00"/>
                </a:solidFill>
              </a:rPr>
              <a:t>[</a:t>
            </a:r>
            <a:r>
              <a:rPr lang="zh-CN" altLang="en-US" sz="1600" smtClean="0">
                <a:solidFill>
                  <a:srgbClr val="FFFF00"/>
                </a:solidFill>
              </a:rPr>
              <a:t>示例</a:t>
            </a:r>
            <a:r>
              <a:rPr lang="en-US" altLang="zh-CN" sz="1600" smtClean="0">
                <a:solidFill>
                  <a:srgbClr val="FFFF00"/>
                </a:solidFill>
              </a:rPr>
              <a:t>]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3"/>
          <p:cNvSpPr>
            <a:spLocks noGrp="1"/>
          </p:cNvSpPr>
          <p:nvPr>
            <p:ph type="body" idx="1"/>
          </p:nvPr>
        </p:nvSpPr>
        <p:spPr>
          <a:xfrm>
            <a:off x="539750" y="188913"/>
            <a:ext cx="8604250" cy="6669087"/>
          </a:xfrm>
        </p:spPr>
        <p:txBody>
          <a:bodyPr/>
          <a:lstStyle/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宋体" charset="-122"/>
              </a:rPr>
              <a:t>    </a:t>
            </a: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）把握时机。</a:t>
            </a:r>
          </a:p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     具有了一定的训练基础之后，可以适当的</a:t>
            </a:r>
          </a:p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给学生做一些必要的应对思想方法的归纳提</a:t>
            </a:r>
          </a:p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示</a:t>
            </a:r>
            <a:r>
              <a:rPr lang="en-US" altLang="zh-CN" sz="3200" smtClean="0">
                <a:latin typeface="宋体"/>
                <a:ea typeface="楷体_GB2312" pitchFamily="49" charset="-122"/>
              </a:rPr>
              <a:t>——</a:t>
            </a: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在动态中介绍，结合具体的例子</a:t>
            </a:r>
            <a:r>
              <a:rPr lang="en-US" altLang="zh-CN" sz="3200" smtClean="0">
                <a:latin typeface="宋体"/>
                <a:ea typeface="楷体_GB2312" pitchFamily="49" charset="-122"/>
              </a:rPr>
              <a:t>……</a:t>
            </a: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这</a:t>
            </a:r>
          </a:p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样可以方便学生的思考进入</a:t>
            </a:r>
            <a:r>
              <a:rPr lang="zh-CN" altLang="en-US" sz="3200" b="1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自觉自主</a:t>
            </a: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能动</a:t>
            </a: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状</a:t>
            </a:r>
          </a:p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态。</a:t>
            </a:r>
          </a:p>
          <a:p>
            <a:pPr>
              <a:lnSpc>
                <a:spcPct val="130000"/>
              </a:lnSpc>
              <a:buFont typeface="Wingdings" pitchFamily="2" charset="2"/>
              <a:buNone/>
            </a:pPr>
            <a:endParaRPr lang="zh-CN" altLang="en-US" sz="320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     （</a:t>
            </a:r>
            <a:r>
              <a:rPr lang="en-US" altLang="zh-CN" sz="320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）结合实例。切忌空谈。      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186737" cy="8572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zh-CN" altLang="en-US" sz="3600" smtClean="0">
                <a:latin typeface="楷体_GB2312" pitchFamily="49" charset="-122"/>
                <a:ea typeface="楷体_GB2312" pitchFamily="49" charset="-122"/>
              </a:rPr>
              <a:t>十、增广阅读  多见少怪</a:t>
            </a:r>
          </a:p>
        </p:txBody>
      </p:sp>
      <p:sp>
        <p:nvSpPr>
          <p:cNvPr id="49154" name="内容占位符 2"/>
          <p:cNvSpPr>
            <a:spLocks noGrp="1"/>
          </p:cNvSpPr>
          <p:nvPr>
            <p:ph idx="1"/>
          </p:nvPr>
        </p:nvSpPr>
        <p:spPr>
          <a:xfrm>
            <a:off x="539750" y="1196975"/>
            <a:ext cx="8429625" cy="542925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宋体" charset="-122"/>
              </a:rPr>
              <a:t>（</a:t>
            </a:r>
            <a:r>
              <a:rPr lang="en-US" altLang="zh-CN" sz="3200" smtClean="0">
                <a:latin typeface="宋体" charset="-122"/>
              </a:rPr>
              <a:t>1</a:t>
            </a:r>
            <a:r>
              <a:rPr lang="zh-CN" altLang="en-US" sz="3200" smtClean="0">
                <a:latin typeface="宋体" charset="-122"/>
              </a:rPr>
              <a:t>）非传统、非常态的文学类文本。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宋体" charset="-122"/>
              </a:rPr>
              <a:t>（</a:t>
            </a:r>
            <a:r>
              <a:rPr lang="en-US" altLang="zh-CN" sz="3200" smtClean="0">
                <a:latin typeface="宋体" charset="-122"/>
              </a:rPr>
              <a:t>2</a:t>
            </a:r>
            <a:r>
              <a:rPr lang="zh-CN" altLang="en-US" sz="3200" smtClean="0">
                <a:latin typeface="宋体" charset="-122"/>
              </a:rPr>
              <a:t>）平时渗透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宋体" charset="-122"/>
              </a:rPr>
              <a:t>（</a:t>
            </a:r>
            <a:r>
              <a:rPr lang="en-US" altLang="zh-CN" sz="3200" smtClean="0">
                <a:latin typeface="宋体" charset="-122"/>
              </a:rPr>
              <a:t>3</a:t>
            </a:r>
            <a:r>
              <a:rPr lang="zh-CN" altLang="en-US" sz="3200" smtClean="0">
                <a:latin typeface="宋体" charset="-122"/>
              </a:rPr>
              <a:t>）点拨、题解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endParaRPr lang="zh-CN" altLang="en-US" sz="3200" smtClean="0">
              <a:latin typeface="宋体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/>
              <a:t>    操千曲然后知音，操千剑然后识器 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/>
          </p:nvPr>
        </p:nvSpPr>
        <p:spPr bwMode="auto">
          <a:xfrm>
            <a:off x="914400" y="512763"/>
            <a:ext cx="7772400" cy="133191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zh-CN" altLang="en-US" sz="6600" smtClean="0">
                <a:solidFill>
                  <a:srgbClr val="00FF00"/>
                </a:solidFill>
              </a:rPr>
              <a:t>谢谢！！！</a:t>
            </a:r>
          </a:p>
        </p:txBody>
      </p:sp>
      <p:sp>
        <p:nvSpPr>
          <p:cNvPr id="5017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4000" smtClean="0"/>
          </a:p>
          <a:p>
            <a:pPr algn="ctr">
              <a:buFont typeface="Wingdings" pitchFamily="2" charset="2"/>
              <a:buNone/>
            </a:pPr>
            <a:r>
              <a:rPr lang="en-US" altLang="zh-CN" sz="6600" smtClean="0">
                <a:hlinkClick r:id="rId2"/>
              </a:rPr>
              <a:t>jlzxcbh@163.com</a:t>
            </a:r>
            <a:endParaRPr lang="en-US" altLang="zh-CN" sz="660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60350"/>
            <a:ext cx="8186738" cy="9286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chemeClr val="tx2">
                    <a:satMod val="200000"/>
                  </a:schemeClr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一、辨明文体  分清主次</a:t>
            </a:r>
            <a:endParaRPr lang="zh-CN" altLang="en-US" sz="3600" dirty="0">
              <a:solidFill>
                <a:schemeClr val="tx2">
                  <a:satMod val="200000"/>
                </a:schemeClr>
              </a:solidFill>
              <a:cs typeface="+mj-cs"/>
            </a:endParaRPr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>
          <a:xfrm>
            <a:off x="285750" y="1052513"/>
            <a:ext cx="8715375" cy="5805487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宋体" charset="-122"/>
              </a:rPr>
              <a:t>（</a:t>
            </a:r>
            <a:r>
              <a:rPr lang="en-US" altLang="zh-CN" sz="3200" smtClean="0">
                <a:latin typeface="宋体" charset="-122"/>
              </a:rPr>
              <a:t>1</a:t>
            </a:r>
            <a:r>
              <a:rPr lang="zh-CN" altLang="en-US" sz="3200" smtClean="0">
                <a:latin typeface="宋体" charset="-122"/>
              </a:rPr>
              <a:t>）就阅读对象言：</a:t>
            </a:r>
            <a:endParaRPr lang="en-US" altLang="zh-CN" sz="3200" smtClean="0">
              <a:latin typeface="宋体" charset="-122"/>
            </a:endParaRP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/>
              <a:t>              </a:t>
            </a: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文章：言</a:t>
            </a:r>
            <a:r>
              <a:rPr lang="en-US" altLang="zh-CN" sz="3200" smtClean="0">
                <a:ea typeface="楷体_GB2312" pitchFamily="49" charset="-122"/>
              </a:rPr>
              <a:t>——</a:t>
            </a: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意</a:t>
            </a: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  <a:cs typeface="华文楷体"/>
              </a:rPr>
              <a:t>      直陈、实在、客观性强、直线思维、聚焦的</a:t>
            </a: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      文学：象</a:t>
            </a:r>
            <a:r>
              <a:rPr lang="en-US" altLang="zh-CN" sz="3200" smtClean="0">
                <a:ea typeface="楷体_GB2312" pitchFamily="49" charset="-122"/>
              </a:rPr>
              <a:t>——</a:t>
            </a: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意</a:t>
            </a: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      曲致、空灵、主观性强、曲线思维、发散的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内容占位符 2"/>
          <p:cNvSpPr>
            <a:spLocks noGrp="1"/>
          </p:cNvSpPr>
          <p:nvPr>
            <p:ph idx="1"/>
          </p:nvPr>
        </p:nvSpPr>
        <p:spPr>
          <a:xfrm>
            <a:off x="500063" y="142875"/>
            <a:ext cx="8429625" cy="6715125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宋体" charset="-122"/>
              </a:rPr>
              <a:t>（</a:t>
            </a:r>
            <a:r>
              <a:rPr lang="en-US" altLang="zh-CN" sz="3200" smtClean="0">
                <a:latin typeface="宋体" charset="-122"/>
              </a:rPr>
              <a:t>3</a:t>
            </a:r>
            <a:r>
              <a:rPr lang="zh-CN" altLang="en-US" sz="3200" smtClean="0">
                <a:latin typeface="宋体" charset="-122"/>
              </a:rPr>
              <a:t>）应对策略：</a:t>
            </a:r>
            <a:endParaRPr lang="en-US" altLang="zh-CN" sz="3200" smtClean="0">
              <a:latin typeface="宋体" charset="-122"/>
            </a:endParaRP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宋体" charset="-122"/>
              </a:rPr>
              <a:t>     </a:t>
            </a: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整体审视   系统安排</a:t>
            </a:r>
            <a:endParaRPr lang="en-US" altLang="zh-CN" sz="3200" smtClean="0">
              <a:latin typeface="楷体_GB2312" pitchFamily="49" charset="-122"/>
              <a:ea typeface="楷体_GB2312" pitchFamily="49" charset="-122"/>
            </a:endParaRP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     文学优先   文章次后 </a:t>
            </a:r>
            <a:endParaRPr lang="en-US" altLang="zh-CN" sz="3200" smtClean="0">
              <a:latin typeface="楷体_GB2312" pitchFamily="49" charset="-122"/>
              <a:ea typeface="楷体_GB2312" pitchFamily="49" charset="-122"/>
            </a:endParaRP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     居高临下   前后顾盼 </a:t>
            </a:r>
            <a:endParaRPr lang="en-US" altLang="zh-CN" sz="3200" smtClean="0">
              <a:latin typeface="楷体_GB2312" pitchFamily="49" charset="-122"/>
              <a:ea typeface="楷体_GB2312" pitchFamily="49" charset="-122"/>
            </a:endParaRP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smtClean="0">
                <a:latin typeface="楷体_GB2312" pitchFamily="49" charset="-122"/>
                <a:ea typeface="楷体_GB2312" pitchFamily="49" charset="-122"/>
              </a:rPr>
              <a:t>     当详则详   该略则略</a:t>
            </a:r>
            <a:endParaRPr lang="en-US" altLang="zh-CN" sz="3200" smtClean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2"/>
          <p:cNvSpPr>
            <a:spLocks noGrp="1"/>
          </p:cNvSpPr>
          <p:nvPr>
            <p:ph idx="1"/>
          </p:nvPr>
        </p:nvSpPr>
        <p:spPr>
          <a:xfrm>
            <a:off x="428625" y="214313"/>
            <a:ext cx="8572500" cy="6500812"/>
          </a:xfrm>
        </p:spPr>
        <p:txBody>
          <a:bodyPr/>
          <a:lstStyle/>
          <a:p>
            <a:pPr marL="0" indent="719138" eaLnBrk="1" hangingPunct="1">
              <a:lnSpc>
                <a:spcPct val="14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3200" smtClean="0">
                <a:latin typeface="华文楷体"/>
                <a:ea typeface="华文楷体"/>
                <a:cs typeface="华文楷体"/>
              </a:rPr>
              <a:t>注意抓住不同类型的文本之间存在的</a:t>
            </a:r>
            <a:r>
              <a:rPr lang="zh-CN" altLang="en-US" sz="3200" b="1" smtClean="0">
                <a:solidFill>
                  <a:srgbClr val="FFFF00"/>
                </a:solidFill>
                <a:latin typeface="华文楷体"/>
                <a:ea typeface="华文楷体"/>
                <a:cs typeface="华文楷体"/>
              </a:rPr>
              <a:t>“共同性”</a:t>
            </a:r>
            <a:r>
              <a:rPr lang="zh-CN" altLang="en-US" sz="3200" b="1" smtClean="0">
                <a:latin typeface="华文楷体"/>
                <a:ea typeface="华文楷体"/>
                <a:cs typeface="华文楷体"/>
              </a:rPr>
              <a:t>和阅读方法的</a:t>
            </a:r>
            <a:r>
              <a:rPr lang="zh-CN" altLang="en-US" sz="3200" b="1" smtClean="0">
                <a:solidFill>
                  <a:srgbClr val="FFFF00"/>
                </a:solidFill>
                <a:latin typeface="华文楷体"/>
                <a:ea typeface="华文楷体"/>
                <a:cs typeface="华文楷体"/>
              </a:rPr>
              <a:t>“共通性”</a:t>
            </a:r>
            <a:r>
              <a:rPr lang="zh-CN" altLang="en-US" sz="3200" b="1" smtClean="0">
                <a:latin typeface="华文楷体"/>
                <a:ea typeface="华文楷体"/>
                <a:cs typeface="华文楷体"/>
              </a:rPr>
              <a:t>，</a:t>
            </a:r>
            <a:r>
              <a:rPr lang="zh-CN" altLang="en-US" sz="3200" smtClean="0">
                <a:latin typeface="华文楷体"/>
                <a:ea typeface="华文楷体"/>
                <a:cs typeface="华文楷体"/>
              </a:rPr>
              <a:t>打通彼此之间的关系，借助于一种文体的训练解决好“一般性”的问题，就可以免除很多盲目的、无序、杂乱、重复的劳动。</a:t>
            </a:r>
            <a:endParaRPr lang="en-US" altLang="zh-CN" sz="3200" smtClean="0">
              <a:latin typeface="华文楷体"/>
              <a:ea typeface="华文楷体"/>
              <a:cs typeface="华文楷体"/>
            </a:endParaRPr>
          </a:p>
          <a:p>
            <a:pPr marL="0" indent="719138" eaLnBrk="1" hangingPunct="1">
              <a:lnSpc>
                <a:spcPct val="14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3200" smtClean="0">
                <a:latin typeface="华文楷体"/>
                <a:ea typeface="华文楷体"/>
                <a:cs typeface="华文楷体"/>
              </a:rPr>
              <a:t>对不同类型文体阅读时可能在遇到的“特殊性”问题，可在“典型”材料和典型练习的设计中给予“集中爆破”，这样眉目不仅清楚，还可以节省用时，减轻学生很多的负担。</a:t>
            </a:r>
            <a:r>
              <a:rPr lang="en-US" altLang="zh-CN" sz="1400" smtClean="0">
                <a:solidFill>
                  <a:srgbClr val="FFFF00"/>
                </a:solidFill>
                <a:latin typeface="华文楷体"/>
                <a:ea typeface="华文楷体"/>
                <a:cs typeface="华文楷体"/>
              </a:rPr>
              <a:t>【</a:t>
            </a:r>
            <a:r>
              <a:rPr lang="zh-CN" altLang="en-US" sz="1400" smtClean="0">
                <a:solidFill>
                  <a:srgbClr val="FFFF00"/>
                </a:solidFill>
                <a:latin typeface="华文楷体"/>
                <a:ea typeface="华文楷体"/>
                <a:cs typeface="华文楷体"/>
              </a:rPr>
              <a:t>江苏考纲的表述</a:t>
            </a:r>
            <a:r>
              <a:rPr lang="en-US" altLang="zh-CN" sz="1400" smtClean="0">
                <a:solidFill>
                  <a:srgbClr val="FFFF00"/>
                </a:solidFill>
                <a:latin typeface="华文楷体"/>
                <a:ea typeface="华文楷体"/>
                <a:cs typeface="华文楷体"/>
              </a:rPr>
              <a:t>】</a:t>
            </a:r>
            <a:endParaRPr lang="zh-CN" altLang="en-US" sz="1400" smtClean="0">
              <a:solidFill>
                <a:srgbClr val="FFFF00"/>
              </a:solidFill>
              <a:latin typeface="华文楷体"/>
              <a:ea typeface="华文楷体"/>
              <a:cs typeface="华文楷体"/>
            </a:endParaRPr>
          </a:p>
          <a:p>
            <a:pPr marL="0" indent="719138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zh-CN" altLang="en-US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429625" cy="7143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schemeClr val="tx2">
                    <a:satMod val="200000"/>
                  </a:schemeClr>
                </a:solidFill>
                <a:cs typeface="+mj-cs"/>
              </a:rPr>
              <a:t>几种常见的教学处理：</a:t>
            </a:r>
            <a:endParaRPr lang="zh-CN" altLang="en-US" sz="3600" dirty="0">
              <a:solidFill>
                <a:schemeClr val="tx2">
                  <a:satMod val="200000"/>
                </a:schemeClr>
              </a:solidFill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63" y="1357313"/>
            <a:ext cx="8501062" cy="4643437"/>
          </a:xfrm>
        </p:spPr>
        <p:txBody>
          <a:bodyPr>
            <a:normAutofit/>
          </a:bodyPr>
          <a:lstStyle/>
          <a:p>
            <a:pPr marL="0" indent="1440000" eaLnBrk="1" fontAlgn="auto" hangingPunct="1">
              <a:lnSpc>
                <a:spcPct val="150000"/>
              </a:lnSpc>
              <a:spcBef>
                <a:spcPts val="90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zh-CN" altLang="en-US" sz="3600" dirty="0" smtClean="0">
                <a:latin typeface="+mj-ea"/>
                <a:ea typeface="+mj-ea"/>
              </a:rPr>
              <a:t>（</a:t>
            </a:r>
            <a:r>
              <a:rPr lang="en-US" altLang="zh-CN" sz="3600" dirty="0" smtClean="0">
                <a:latin typeface="+mj-ea"/>
                <a:ea typeface="+mj-ea"/>
              </a:rPr>
              <a:t>1</a:t>
            </a:r>
            <a:r>
              <a:rPr lang="zh-CN" altLang="en-US" sz="3600" dirty="0" smtClean="0">
                <a:latin typeface="+mj-ea"/>
                <a:ea typeface="+mj-ea"/>
              </a:rPr>
              <a:t>）</a:t>
            </a:r>
            <a:r>
              <a:rPr lang="zh-CN" altLang="en-US" sz="3600" b="1" dirty="0" smtClean="0">
                <a:latin typeface="+mj-ea"/>
                <a:ea typeface="+mj-ea"/>
              </a:rPr>
              <a:t>流水法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marL="0" indent="1440000" eaLnBrk="1" fontAlgn="auto" hangingPunct="1">
              <a:lnSpc>
                <a:spcPct val="150000"/>
              </a:lnSpc>
              <a:spcBef>
                <a:spcPts val="90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zh-CN" altLang="en-US" sz="3600" b="1" dirty="0" smtClean="0">
                <a:latin typeface="+mj-ea"/>
                <a:ea typeface="+mj-ea"/>
              </a:rPr>
              <a:t>（</a:t>
            </a:r>
            <a:r>
              <a:rPr lang="en-US" altLang="zh-CN" sz="3600" b="1" dirty="0" smtClean="0">
                <a:latin typeface="+mj-ea"/>
                <a:ea typeface="+mj-ea"/>
              </a:rPr>
              <a:t>2</a:t>
            </a:r>
            <a:r>
              <a:rPr lang="zh-CN" altLang="en-US" sz="3600" b="1" dirty="0" smtClean="0">
                <a:latin typeface="+mj-ea"/>
                <a:ea typeface="+mj-ea"/>
              </a:rPr>
              <a:t>）滚动法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 marL="0" indent="1440000" eaLnBrk="1" fontAlgn="auto" hangingPunct="1">
              <a:lnSpc>
                <a:spcPct val="150000"/>
              </a:lnSpc>
              <a:spcBef>
                <a:spcPts val="90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zh-CN" altLang="en-US" sz="3600" b="1" dirty="0" smtClean="0">
                <a:latin typeface="+mj-ea"/>
                <a:ea typeface="+mj-ea"/>
              </a:rPr>
              <a:t>（</a:t>
            </a:r>
            <a:r>
              <a:rPr lang="en-US" altLang="zh-CN" sz="3600" b="1" dirty="0" smtClean="0">
                <a:latin typeface="+mj-ea"/>
                <a:ea typeface="+mj-ea"/>
              </a:rPr>
              <a:t>3</a:t>
            </a:r>
            <a:r>
              <a:rPr lang="zh-CN" altLang="en-US" sz="3600" b="1" dirty="0" smtClean="0">
                <a:latin typeface="+mj-ea"/>
                <a:ea typeface="+mj-ea"/>
              </a:rPr>
              <a:t>）穿插法</a:t>
            </a:r>
            <a:endParaRPr lang="zh-CN" altLang="en-US" sz="36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3" y="512763"/>
            <a:ext cx="8186737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二、研读考纲   明确要求</a:t>
            </a:r>
            <a:r>
              <a:rPr lang="en-US" altLang="zh-CN" sz="1800" b="1" smtClean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[</a:t>
            </a:r>
            <a:r>
              <a:rPr lang="zh-CN" altLang="en-US" sz="1800" b="1" smtClean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能</a:t>
            </a:r>
            <a:r>
              <a:rPr lang="en-US" altLang="zh-CN" sz="1800" b="1" smtClean="0">
                <a:solidFill>
                  <a:srgbClr val="00FF00"/>
                </a:solidFill>
                <a:latin typeface="楷体_GB2312" pitchFamily="49" charset="-122"/>
                <a:ea typeface="楷体_GB2312" pitchFamily="49" charset="-122"/>
              </a:rPr>
              <a:t>]</a:t>
            </a:r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468313" y="1428750"/>
            <a:ext cx="8429625" cy="5024438"/>
          </a:xfrm>
        </p:spPr>
        <p:txBody>
          <a:bodyPr/>
          <a:lstStyle/>
          <a:p>
            <a:pPr marL="0" indent="1439863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charset="-122"/>
                <a:ea typeface="华文楷体"/>
                <a:cs typeface="华文楷体"/>
              </a:rPr>
              <a:t>（</a:t>
            </a:r>
            <a:r>
              <a:rPr lang="en-US" altLang="zh-CN" smtClean="0">
                <a:latin typeface="宋体" charset="-122"/>
              </a:rPr>
              <a:t>1</a:t>
            </a:r>
            <a:r>
              <a:rPr lang="zh-CN" altLang="en-US" smtClean="0">
                <a:latin typeface="宋体" charset="-122"/>
                <a:ea typeface="华文楷体"/>
                <a:cs typeface="华文楷体"/>
              </a:rPr>
              <a:t>）研读需早</a:t>
            </a:r>
            <a:endParaRPr lang="en-US" altLang="zh-CN" smtClean="0">
              <a:latin typeface="宋体" charset="-122"/>
              <a:ea typeface="华文楷体"/>
              <a:cs typeface="华文楷体"/>
            </a:endParaRPr>
          </a:p>
          <a:p>
            <a:pPr marL="0" indent="1439863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charset="-122"/>
                <a:ea typeface="华文楷体"/>
                <a:cs typeface="华文楷体"/>
              </a:rPr>
              <a:t>（</a:t>
            </a:r>
            <a:r>
              <a:rPr lang="en-US" altLang="zh-CN" smtClean="0">
                <a:latin typeface="宋体" charset="-122"/>
              </a:rPr>
              <a:t>2</a:t>
            </a:r>
            <a:r>
              <a:rPr lang="zh-CN" altLang="en-US" smtClean="0">
                <a:latin typeface="宋体" charset="-122"/>
                <a:ea typeface="华文楷体"/>
                <a:cs typeface="华文楷体"/>
              </a:rPr>
              <a:t>）明确要求</a:t>
            </a:r>
            <a:endParaRPr lang="en-US" altLang="zh-CN" smtClean="0">
              <a:latin typeface="宋体" charset="-122"/>
              <a:ea typeface="华文楷体"/>
              <a:cs typeface="华文楷体"/>
            </a:endParaRPr>
          </a:p>
          <a:p>
            <a:pPr marL="0" indent="1439863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charset="-122"/>
                <a:ea typeface="华文楷体"/>
                <a:cs typeface="华文楷体"/>
              </a:rPr>
              <a:t>（</a:t>
            </a:r>
            <a:r>
              <a:rPr lang="en-US" altLang="zh-CN" smtClean="0">
                <a:latin typeface="宋体" charset="-122"/>
              </a:rPr>
              <a:t>3</a:t>
            </a:r>
            <a:r>
              <a:rPr lang="zh-CN" altLang="en-US" smtClean="0">
                <a:latin typeface="宋体" charset="-122"/>
                <a:ea typeface="华文楷体"/>
                <a:cs typeface="华文楷体"/>
              </a:rPr>
              <a:t>）比照考题</a:t>
            </a:r>
            <a:endParaRPr lang="en-US" altLang="zh-CN" smtClean="0">
              <a:latin typeface="宋体" charset="-122"/>
              <a:ea typeface="华文楷体"/>
              <a:cs typeface="华文楷体"/>
            </a:endParaRPr>
          </a:p>
          <a:p>
            <a:pPr marL="0" indent="1439863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charset="-122"/>
                <a:ea typeface="华文楷体"/>
                <a:cs typeface="华文楷体"/>
              </a:rPr>
              <a:t>（</a:t>
            </a:r>
            <a:r>
              <a:rPr lang="en-US" altLang="zh-CN" smtClean="0">
                <a:latin typeface="宋体" charset="-122"/>
              </a:rPr>
              <a:t>4</a:t>
            </a:r>
            <a:r>
              <a:rPr lang="zh-CN" altLang="en-US" smtClean="0">
                <a:latin typeface="宋体" charset="-122"/>
                <a:ea typeface="华文楷体"/>
                <a:cs typeface="华文楷体"/>
              </a:rPr>
              <a:t>）参考国纲</a:t>
            </a:r>
            <a:endParaRPr lang="en-US" altLang="zh-CN" smtClean="0">
              <a:latin typeface="宋体" charset="-122"/>
              <a:ea typeface="华文楷体"/>
              <a:cs typeface="华文楷体"/>
            </a:endParaRPr>
          </a:p>
          <a:p>
            <a:pPr marL="0" indent="1439863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mtClean="0">
                <a:latin typeface="宋体" charset="-122"/>
                <a:ea typeface="华文楷体"/>
                <a:cs typeface="华文楷体"/>
              </a:rPr>
              <a:t>（</a:t>
            </a:r>
            <a:r>
              <a:rPr lang="en-US" altLang="zh-CN" smtClean="0">
                <a:latin typeface="宋体" charset="-122"/>
              </a:rPr>
              <a:t>5</a:t>
            </a:r>
            <a:r>
              <a:rPr lang="zh-CN" altLang="en-US" smtClean="0">
                <a:latin typeface="宋体" charset="-122"/>
                <a:ea typeface="华文楷体"/>
                <a:cs typeface="华文楷体"/>
              </a:rPr>
              <a:t>）学生参与</a:t>
            </a:r>
            <a:endParaRPr lang="en-US" altLang="zh-CN" smtClean="0">
              <a:latin typeface="宋体" charset="-122"/>
              <a:ea typeface="华文楷体"/>
              <a:cs typeface="华文楷体"/>
            </a:endParaRPr>
          </a:p>
          <a:p>
            <a:pPr marL="0" indent="1439863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mtClean="0">
                <a:latin typeface="宋体" charset="-122"/>
                <a:ea typeface="华文楷体"/>
                <a:cs typeface="华文楷体"/>
              </a:rPr>
              <a:t>——</a:t>
            </a:r>
            <a:r>
              <a:rPr lang="zh-CN" altLang="en-US" smtClean="0">
                <a:latin typeface="宋体" charset="-122"/>
                <a:ea typeface="华文楷体"/>
                <a:cs typeface="华文楷体"/>
              </a:rPr>
              <a:t>给学生一张导游图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2"/>
          <p:cNvSpPr>
            <a:spLocks noGrp="1"/>
          </p:cNvSpPr>
          <p:nvPr>
            <p:ph idx="1"/>
          </p:nvPr>
        </p:nvSpPr>
        <p:spPr>
          <a:xfrm>
            <a:off x="500063" y="214313"/>
            <a:ext cx="8429625" cy="6500812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600" smtClean="0"/>
              <a:t>现代文复习的常见课型：</a:t>
            </a: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600" smtClean="0">
                <a:latin typeface="楷体_GB2312" pitchFamily="49" charset="-122"/>
                <a:ea typeface="楷体_GB2312" pitchFamily="49" charset="-122"/>
                <a:cs typeface="华文楷体"/>
              </a:rPr>
              <a:t>（</a:t>
            </a:r>
            <a:r>
              <a:rPr lang="en-US" altLang="zh-CN" sz="3600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smtClean="0">
                <a:latin typeface="楷体_GB2312" pitchFamily="49" charset="-122"/>
                <a:ea typeface="楷体_GB2312" pitchFamily="49" charset="-122"/>
              </a:rPr>
              <a:t>）考纲有关内容的呈现</a:t>
            </a: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60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smtClean="0">
                <a:latin typeface="楷体_GB2312" pitchFamily="49" charset="-122"/>
                <a:ea typeface="楷体_GB2312" pitchFamily="49" charset="-122"/>
              </a:rPr>
              <a:t>）经典考题的回顾剖析</a:t>
            </a: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60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smtClean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smtClean="0">
                <a:latin typeface="楷体_GB2312" pitchFamily="49" charset="-122"/>
                <a:ea typeface="楷体_GB2312" pitchFamily="49" charset="-122"/>
              </a:rPr>
              <a:t>）相近考题的即时练习</a:t>
            </a: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60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smtClean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smtClean="0">
                <a:latin typeface="楷体_GB2312" pitchFamily="49" charset="-122"/>
                <a:ea typeface="楷体_GB2312" pitchFamily="49" charset="-122"/>
              </a:rPr>
              <a:t>）反馈    小结</a:t>
            </a:r>
            <a:endParaRPr lang="en-US" altLang="zh-CN" sz="3600" smtClean="0">
              <a:latin typeface="楷体_GB2312" pitchFamily="49" charset="-122"/>
              <a:ea typeface="楷体_GB2312" pitchFamily="49" charset="-122"/>
            </a:endParaRP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3600" smtClean="0">
                <a:latin typeface="华文楷体"/>
                <a:ea typeface="楷体_GB2312" pitchFamily="49" charset="-122"/>
              </a:rPr>
              <a:t>——</a:t>
            </a:r>
            <a:r>
              <a:rPr lang="zh-CN" altLang="en-US" sz="3600" smtClean="0">
                <a:latin typeface="楷体_GB2312" pitchFamily="49" charset="-122"/>
                <a:ea typeface="楷体_GB2312" pitchFamily="49" charset="-122"/>
              </a:rPr>
              <a:t>规律或方法的归纳揭示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穿越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穿越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402</TotalTime>
  <Words>2613</Words>
  <PresentationFormat>全屏显示(4:3)</PresentationFormat>
  <Paragraphs>255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穿越</vt:lpstr>
      <vt:lpstr>从大处谋划布局    由小处落实渐进 ——高中现代文复习的若干建议</vt:lpstr>
      <vt:lpstr>幻灯片 2</vt:lpstr>
      <vt:lpstr>幻灯片 3</vt:lpstr>
      <vt:lpstr>一、辨明文体  分清主次</vt:lpstr>
      <vt:lpstr>幻灯片 5</vt:lpstr>
      <vt:lpstr>幻灯片 6</vt:lpstr>
      <vt:lpstr>几种常见的教学处理：</vt:lpstr>
      <vt:lpstr>二、研读考纲   明确要求[能]</vt:lpstr>
      <vt:lpstr>幻灯片 9</vt:lpstr>
      <vt:lpstr>三、积极整合  以点类聚</vt:lpstr>
      <vt:lpstr>幻灯片 11</vt:lpstr>
      <vt:lpstr>四、从易到难   有序推进</vt:lpstr>
      <vt:lpstr>幻灯片 13</vt:lpstr>
      <vt:lpstr>幻灯片 14</vt:lpstr>
      <vt:lpstr>五、根植脚本   适当延伸</vt:lpstr>
      <vt:lpstr>幻灯片 16</vt:lpstr>
      <vt:lpstr>六、训练引领   概念后行</vt:lpstr>
      <vt:lpstr>幻灯片 18</vt:lpstr>
      <vt:lpstr>幻灯片 19</vt:lpstr>
      <vt:lpstr>七、开放答题   尊重文本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八、晓谕常规   执要不拘</vt:lpstr>
      <vt:lpstr>幻灯片 32</vt:lpstr>
      <vt:lpstr>幻灯片 33</vt:lpstr>
      <vt:lpstr>九、思维揭示   探本归元  </vt:lpstr>
      <vt:lpstr>幻灯片 35</vt:lpstr>
      <vt:lpstr>十、增广阅读  多见少怪</vt:lpstr>
      <vt:lpstr>谢谢！！！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LY</cp:lastModifiedBy>
  <dcterms:created xsi:type="dcterms:W3CDTF">2017-09-14T12:13:24Z</dcterms:created>
  <dcterms:modified xsi:type="dcterms:W3CDTF">2017-09-15T07:48:51Z</dcterms:modified>
</cp:coreProperties>
</file>