
<file path=[Content_Types].xml><?xml version="1.0" encoding="utf-8"?>
<Types xmlns="http://schemas.openxmlformats.org/package/2006/content-types">
  <Default Extension="jpeg" ContentType="image/jpe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sldIdLst>
    <p:sldId id="334" r:id="rId3"/>
    <p:sldId id="362" r:id="rId4"/>
    <p:sldId id="303" r:id="rId5"/>
    <p:sldId id="304" r:id="rId6"/>
    <p:sldId id="306" r:id="rId7"/>
    <p:sldId id="307" r:id="rId8"/>
    <p:sldId id="308" r:id="rId9"/>
    <p:sldId id="383" r:id="rId10"/>
    <p:sldId id="309" r:id="rId11"/>
    <p:sldId id="310" r:id="rId12"/>
    <p:sldId id="311" r:id="rId13"/>
    <p:sldId id="366" r:id="rId14"/>
    <p:sldId id="420" r:id="rId15"/>
    <p:sldId id="363" r:id="rId16"/>
    <p:sldId id="368" r:id="rId17"/>
    <p:sldId id="364" r:id="rId18"/>
    <p:sldId id="365" r:id="rId19"/>
    <p:sldId id="452" r:id="rId20"/>
    <p:sldId id="323" r:id="rId21"/>
    <p:sldId id="369" r:id="rId23"/>
    <p:sldId id="370" r:id="rId24"/>
    <p:sldId id="324" r:id="rId25"/>
    <p:sldId id="371" r:id="rId26"/>
    <p:sldId id="372" r:id="rId27"/>
    <p:sldId id="373" r:id="rId28"/>
    <p:sldId id="374" r:id="rId29"/>
    <p:sldId id="325" r:id="rId30"/>
    <p:sldId id="375" r:id="rId31"/>
    <p:sldId id="326" r:id="rId32"/>
    <p:sldId id="376" r:id="rId33"/>
    <p:sldId id="377" r:id="rId34"/>
    <p:sldId id="378" r:id="rId35"/>
    <p:sldId id="379" r:id="rId36"/>
    <p:sldId id="380" r:id="rId37"/>
    <p:sldId id="381" r:id="rId38"/>
    <p:sldId id="384" r:id="rId39"/>
    <p:sldId id="327" r:id="rId40"/>
    <p:sldId id="328" r:id="rId41"/>
    <p:sldId id="329" r:id="rId42"/>
    <p:sldId id="330" r:id="rId43"/>
    <p:sldId id="331" r:id="rId44"/>
    <p:sldId id="332" r:id="rId45"/>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FF"/>
    <a:srgbClr val="16AE0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2500" autoAdjust="0"/>
    <p:restoredTop sz="93078" autoAdjust="0"/>
  </p:normalViewPr>
  <p:slideViewPr>
    <p:cSldViewPr>
      <p:cViewPr>
        <p:scale>
          <a:sx n="89" d="100"/>
          <a:sy n="89" d="100"/>
        </p:scale>
        <p:origin x="-1164" y="-438"/>
      </p:cViewPr>
      <p:guideLst>
        <p:guide orient="horz" pos="1608"/>
        <p:guide pos="2928"/>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notesMaster" Target="notesMasters/notesMaster1.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8F31656-3FA7-435B-93ED-105595AEF80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23B2DD-8641-4B61-91D2-C470757F2D5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257B595B-4182-466F-9D40-B44BE74E9976}" type="slidenum">
              <a:rPr lang="en-US" altLang="zh-CN" smtClean="0">
                <a:solidFill>
                  <a:prstClr val="black"/>
                </a:solidFill>
              </a:rPr>
            </a:fld>
            <a:endParaRPr lang="en-US" altLang="zh-CN" smtClean="0">
              <a:solidFill>
                <a:prstClr val="black"/>
              </a:solidFill>
            </a:endParaRPr>
          </a:p>
        </p:txBody>
      </p:sp>
      <p:sp>
        <p:nvSpPr>
          <p:cNvPr id="36867" name="Rectangle 2"/>
          <p:cNvSpPr>
            <a:spLocks noGrp="1" noRot="1" noChangeAspect="1" noChangeArrowheads="1" noTextEdit="1"/>
          </p:cNvSpPr>
          <p:nvPr>
            <p:ph type="sldImg"/>
          </p:nvPr>
        </p:nvSpPr>
        <p:spPr>
          <a:xfrm>
            <a:off x="381000" y="685800"/>
            <a:ext cx="6096000" cy="3429000"/>
          </a:xfrm>
        </p:spPr>
      </p:sp>
      <p:sp>
        <p:nvSpPr>
          <p:cNvPr id="36868" name="Rectangle 3"/>
          <p:cNvSpPr>
            <a:spLocks noGrp="1" noChangeArrowheads="1"/>
          </p:cNvSpPr>
          <p:nvPr>
            <p:ph type="body" idx="1"/>
          </p:nvPr>
        </p:nvSpPr>
        <p:spPr>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mtClean="0">
                <a:latin typeface="Arial" panose="020B0604020202020204" pitchFamily="34" charset="0"/>
                <a:ea typeface="宋体" panose="02010600030101010101" pitchFamily="2" charset="-122"/>
              </a:rPr>
              <a:t>作者介绍和写作背景。</a:t>
            </a:r>
            <a:endParaRPr lang="zh-CN" altLang="en-US" smtClean="0">
              <a:latin typeface="Arial" panose="020B060402020202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864EB0A1-67E0-4D6B-8C5D-188A5C803912}" type="slidenum">
              <a:rPr lang="en-US" altLang="zh-CN" smtClean="0">
                <a:solidFill>
                  <a:prstClr val="black"/>
                </a:solidFill>
              </a:rPr>
            </a:fld>
            <a:endParaRPr lang="en-US" altLang="zh-CN" smtClean="0">
              <a:solidFill>
                <a:prstClr val="black"/>
              </a:solidFill>
            </a:endParaRPr>
          </a:p>
        </p:txBody>
      </p:sp>
      <p:sp>
        <p:nvSpPr>
          <p:cNvPr id="37891" name="Rectangle 2"/>
          <p:cNvSpPr>
            <a:spLocks noGrp="1" noRot="1" noChangeAspect="1" noChangeArrowheads="1" noTextEdit="1"/>
          </p:cNvSpPr>
          <p:nvPr>
            <p:ph type="sldImg"/>
          </p:nvPr>
        </p:nvSpPr>
        <p:spPr>
          <a:xfrm>
            <a:off x="381000" y="685800"/>
            <a:ext cx="6096000" cy="3429000"/>
          </a:xfrm>
        </p:spPr>
      </p:sp>
      <p:sp>
        <p:nvSpPr>
          <p:cNvPr id="37892" name="Rectangle 3"/>
          <p:cNvSpPr>
            <a:spLocks noGrp="1" noChangeArrowheads="1"/>
          </p:cNvSpPr>
          <p:nvPr>
            <p:ph type="body" idx="1"/>
          </p:nvPr>
        </p:nvSpPr>
        <p:spPr>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mtClean="0">
                <a:latin typeface="Arial" panose="020B0604020202020204" pitchFamily="34" charset="0"/>
                <a:ea typeface="宋体" panose="02010600030101010101" pitchFamily="2" charset="-122"/>
              </a:rPr>
              <a:t>思考讨论</a:t>
            </a:r>
            <a:endParaRPr lang="zh-CN" altLang="en-US" smtClean="0">
              <a:latin typeface="Arial" panose="020B060402020202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8" name="文本占位符 7"/>
          <p:cNvSpPr>
            <a:spLocks noGrp="1"/>
          </p:cNvSpPr>
          <p:nvPr>
            <p:ph type="body" sz="quarter" idx="10" hasCustomPrompt="1"/>
          </p:nvPr>
        </p:nvSpPr>
        <p:spPr>
          <a:xfrm>
            <a:off x="683568" y="267494"/>
            <a:ext cx="2323778" cy="432048"/>
          </a:xfrm>
          <a:prstGeom prst="rect">
            <a:avLst/>
          </a:prstGeom>
        </p:spPr>
        <p:txBody>
          <a:bodyPr/>
          <a:lstStyle>
            <a:lvl1pPr marL="0" indent="0">
              <a:buNone/>
              <a:defRPr sz="2800" b="1">
                <a:solidFill>
                  <a:srgbClr val="00B0F0"/>
                </a:solidFill>
                <a:latin typeface="微软雅黑" panose="020B0503020204020204" pitchFamily="34" charset="-122"/>
                <a:ea typeface="微软雅黑" panose="020B0503020204020204" pitchFamily="34" charset="-122"/>
              </a:defRPr>
            </a:lvl1pPr>
          </a:lstStyle>
          <a:p>
            <a:pPr lvl="0"/>
            <a:r>
              <a:rPr lang="zh-CN" altLang="en-US" dirty="0" smtClean="0"/>
              <a:t>输入主题词</a:t>
            </a:r>
            <a:endParaRPr lang="zh-CN" altLang="en-US" dirty="0"/>
          </a:p>
        </p:txBody>
      </p:sp>
      <p:sp>
        <p:nvSpPr>
          <p:cNvPr id="11" name="文本占位符 7"/>
          <p:cNvSpPr>
            <a:spLocks noGrp="1"/>
          </p:cNvSpPr>
          <p:nvPr>
            <p:ph type="body" sz="quarter" idx="11" hasCustomPrompt="1"/>
          </p:nvPr>
        </p:nvSpPr>
        <p:spPr>
          <a:xfrm>
            <a:off x="7164288" y="2211710"/>
            <a:ext cx="1387674" cy="360040"/>
          </a:xfrm>
          <a:prstGeom prst="rect">
            <a:avLst/>
          </a:prstGeom>
        </p:spPr>
        <p:txBody>
          <a:bodyPr/>
          <a:lstStyle>
            <a:lvl1pPr marL="0" indent="0" algn="r">
              <a:buNone/>
              <a:defRPr sz="1800" b="1">
                <a:solidFill>
                  <a:schemeClr val="bg2">
                    <a:lumMod val="25000"/>
                  </a:schemeClr>
                </a:solidFill>
                <a:latin typeface="幼圆" panose="02010509060101010101" pitchFamily="49" charset="-122"/>
                <a:ea typeface="幼圆" panose="02010509060101010101" pitchFamily="49" charset="-122"/>
              </a:defRPr>
            </a:lvl1pPr>
          </a:lstStyle>
          <a:p>
            <a:pPr lvl="0"/>
            <a:r>
              <a:rPr lang="zh-CN" altLang="en-US" dirty="0" smtClean="0"/>
              <a:t>文章题材</a:t>
            </a:r>
            <a:endParaRPr lang="zh-CN" altLang="en-US" dirty="0"/>
          </a:p>
        </p:txBody>
      </p:sp>
      <p:sp>
        <p:nvSpPr>
          <p:cNvPr id="12" name="文本占位符 7"/>
          <p:cNvSpPr>
            <a:spLocks noGrp="1"/>
          </p:cNvSpPr>
          <p:nvPr>
            <p:ph type="body" sz="quarter" idx="12" hasCustomPrompt="1"/>
          </p:nvPr>
        </p:nvSpPr>
        <p:spPr>
          <a:xfrm>
            <a:off x="5004048" y="2787774"/>
            <a:ext cx="3619922" cy="648072"/>
          </a:xfrm>
          <a:prstGeom prst="rect">
            <a:avLst/>
          </a:prstGeom>
        </p:spPr>
        <p:txBody>
          <a:bodyPr/>
          <a:lstStyle>
            <a:lvl1pPr marL="0" indent="0" algn="r">
              <a:buNone/>
              <a:defRPr sz="3200" b="1">
                <a:solidFill>
                  <a:schemeClr val="bg1">
                    <a:lumMod val="50000"/>
                  </a:schemeClr>
                </a:solidFill>
                <a:latin typeface="微软雅黑" panose="020B0503020204020204" pitchFamily="34" charset="-122"/>
                <a:ea typeface="微软雅黑" panose="020B0503020204020204" pitchFamily="34" charset="-122"/>
              </a:defRPr>
            </a:lvl1pPr>
          </a:lstStyle>
          <a:p>
            <a:pPr lvl="0"/>
            <a:r>
              <a:rPr lang="zh-CN" altLang="en-US" dirty="0" smtClean="0"/>
              <a:t>此处输入课文标题</a:t>
            </a:r>
            <a:endParaRPr lang="zh-CN" altLang="en-US" dirty="0"/>
          </a:p>
        </p:txBody>
      </p:sp>
      <p:sp>
        <p:nvSpPr>
          <p:cNvPr id="13" name="文本占位符 7"/>
          <p:cNvSpPr>
            <a:spLocks noGrp="1"/>
          </p:cNvSpPr>
          <p:nvPr>
            <p:ph type="body" sz="quarter" idx="13" hasCustomPrompt="1"/>
          </p:nvPr>
        </p:nvSpPr>
        <p:spPr>
          <a:xfrm>
            <a:off x="6588224" y="3651870"/>
            <a:ext cx="2016224" cy="360040"/>
          </a:xfrm>
          <a:prstGeom prst="rect">
            <a:avLst/>
          </a:prstGeom>
        </p:spPr>
        <p:txBody>
          <a:bodyPr/>
          <a:lstStyle>
            <a:lvl1pPr marL="0" indent="0" algn="r">
              <a:buNone/>
              <a:defRPr sz="1800" b="1">
                <a:solidFill>
                  <a:schemeClr val="bg2">
                    <a:lumMod val="25000"/>
                  </a:schemeClr>
                </a:solidFill>
                <a:latin typeface="幼圆" panose="02010509060101010101" pitchFamily="49" charset="-122"/>
                <a:ea typeface="幼圆" panose="02010509060101010101" pitchFamily="49" charset="-122"/>
              </a:defRPr>
            </a:lvl1pPr>
          </a:lstStyle>
          <a:p>
            <a:pPr lvl="0"/>
            <a:r>
              <a:rPr lang="zh-CN" altLang="en-US" dirty="0" smtClean="0"/>
              <a:t>课文作者</a:t>
            </a:r>
            <a:endParaRPr lang="zh-CN" altLang="en-US" dirty="0"/>
          </a:p>
        </p:txBody>
      </p:sp>
      <p:sp>
        <p:nvSpPr>
          <p:cNvPr id="14" name="图片占位符 13"/>
          <p:cNvSpPr>
            <a:spLocks noGrp="1"/>
          </p:cNvSpPr>
          <p:nvPr>
            <p:ph type="pic" sz="quarter" idx="14" hasCustomPrompt="1"/>
          </p:nvPr>
        </p:nvSpPr>
        <p:spPr>
          <a:xfrm>
            <a:off x="611188" y="987425"/>
            <a:ext cx="3960812" cy="3097213"/>
          </a:xfrm>
          <a:prstGeom prst="roundRect">
            <a:avLst>
              <a:gd name="adj" fmla="val 2999"/>
            </a:avLst>
          </a:prstGeom>
          <a:effectLst>
            <a:outerShdw blurRad="50800" dist="38100" dir="18900000" algn="bl" rotWithShape="0">
              <a:prstClr val="black">
                <a:alpha val="40000"/>
              </a:prstClr>
            </a:outerShdw>
            <a:softEdge rad="63500"/>
          </a:effectLst>
        </p:spPr>
        <p:txBody>
          <a:bodyPr/>
          <a:lstStyle>
            <a:lvl1pPr>
              <a:defRPr sz="2000">
                <a:latin typeface="幼圆" panose="02010509060101010101" pitchFamily="49" charset="-122"/>
                <a:ea typeface="幼圆" panose="02010509060101010101" pitchFamily="49" charset="-122"/>
              </a:defRPr>
            </a:lvl1pPr>
          </a:lstStyle>
          <a:p>
            <a:r>
              <a:rPr lang="zh-CN" altLang="en-US" dirty="0" smtClean="0"/>
              <a:t>插入主题意境图片</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DE507FB6-E8CE-499E-8E5D-E5283927F0DF}"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D557047D-459B-40ED-BF66-E3D2CF823A1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DE507FB6-E8CE-499E-8E5D-E5283927F0DF}"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D557047D-459B-40ED-BF66-E3D2CF823A1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文本占位符 7"/>
          <p:cNvSpPr>
            <a:spLocks noGrp="1"/>
          </p:cNvSpPr>
          <p:nvPr>
            <p:ph type="body" sz="quarter" idx="10" hasCustomPrompt="1"/>
          </p:nvPr>
        </p:nvSpPr>
        <p:spPr>
          <a:xfrm>
            <a:off x="690795" y="123478"/>
            <a:ext cx="1728192" cy="432048"/>
          </a:xfrm>
          <a:prstGeom prst="rect">
            <a:avLst/>
          </a:prstGeom>
        </p:spPr>
        <p:txBody>
          <a:bodyPr/>
          <a:lstStyle>
            <a:lvl1pPr marL="0" indent="0">
              <a:buNone/>
              <a:defRPr sz="2800" b="0">
                <a:solidFill>
                  <a:srgbClr val="00B0F0"/>
                </a:solidFill>
                <a:latin typeface="微软雅黑" panose="020B0503020204020204" pitchFamily="34" charset="-122"/>
                <a:ea typeface="微软雅黑" panose="020B0503020204020204" pitchFamily="34" charset="-122"/>
              </a:defRPr>
            </a:lvl1pPr>
          </a:lstStyle>
          <a:p>
            <a:pPr lvl="0"/>
            <a:r>
              <a:rPr lang="zh-CN" altLang="en-US" dirty="0" smtClean="0"/>
              <a:t>页面标题</a:t>
            </a:r>
            <a:endParaRPr lang="zh-CN" altLang="en-US" dirty="0"/>
          </a:p>
        </p:txBody>
      </p:sp>
      <p:sp>
        <p:nvSpPr>
          <p:cNvPr id="8" name="矩形 7"/>
          <p:cNvSpPr/>
          <p:nvPr userDrawn="1"/>
        </p:nvSpPr>
        <p:spPr>
          <a:xfrm>
            <a:off x="0" y="627534"/>
            <a:ext cx="9144000" cy="7670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2870" tIns="51435" rIns="102870" bIns="51435" anchor="ctr"/>
          <a:lstStyle/>
          <a:p>
            <a:pPr algn="ctr" fontAlgn="auto">
              <a:spcBef>
                <a:spcPts val="0"/>
              </a:spcBef>
              <a:spcAft>
                <a:spcPts val="0"/>
              </a:spcAft>
              <a:defRPr/>
            </a:pPr>
            <a:endParaRPr lang="zh-CN" altLang="en-US"/>
          </a:p>
        </p:txBody>
      </p:sp>
      <p:sp>
        <p:nvSpPr>
          <p:cNvPr id="9" name="矩形 8"/>
          <p:cNvSpPr/>
          <p:nvPr userDrawn="1"/>
        </p:nvSpPr>
        <p:spPr>
          <a:xfrm>
            <a:off x="683568" y="627534"/>
            <a:ext cx="1800200" cy="767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占位符 7"/>
          <p:cNvSpPr>
            <a:spLocks noGrp="1"/>
          </p:cNvSpPr>
          <p:nvPr>
            <p:ph type="body" sz="quarter" idx="11" hasCustomPrompt="1"/>
          </p:nvPr>
        </p:nvSpPr>
        <p:spPr>
          <a:xfrm>
            <a:off x="6732240" y="267494"/>
            <a:ext cx="1728192" cy="360040"/>
          </a:xfrm>
          <a:prstGeom prst="round2DiagRect">
            <a:avLst>
              <a:gd name="adj1" fmla="val 42945"/>
              <a:gd name="adj2" fmla="val 0"/>
            </a:avLst>
          </a:prstGeom>
          <a:solidFill>
            <a:srgbClr val="FFC000"/>
          </a:solidFill>
        </p:spPr>
        <p:txBody>
          <a:bodyPr anchor="b"/>
          <a:lstStyle>
            <a:lvl1pPr marL="0" indent="0" algn="r">
              <a:buNone/>
              <a:defRPr sz="1800" b="0">
                <a:solidFill>
                  <a:schemeClr val="bg1"/>
                </a:solidFill>
                <a:latin typeface="幼圆" panose="02010509060101010101" pitchFamily="49" charset="-122"/>
                <a:ea typeface="幼圆" panose="02010509060101010101" pitchFamily="49" charset="-122"/>
              </a:defRPr>
            </a:lvl1pPr>
          </a:lstStyle>
          <a:p>
            <a:pPr lvl="0"/>
            <a:r>
              <a:rPr lang="zh-CN" altLang="en-US" dirty="0" smtClean="0"/>
              <a:t>添加副标题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文本占位符 7"/>
          <p:cNvSpPr>
            <a:spLocks noGrp="1"/>
          </p:cNvSpPr>
          <p:nvPr>
            <p:ph type="body" sz="quarter" idx="10" hasCustomPrompt="1"/>
          </p:nvPr>
        </p:nvSpPr>
        <p:spPr>
          <a:xfrm>
            <a:off x="690795" y="123478"/>
            <a:ext cx="1728192" cy="432048"/>
          </a:xfrm>
          <a:prstGeom prst="rect">
            <a:avLst/>
          </a:prstGeom>
        </p:spPr>
        <p:txBody>
          <a:bodyPr/>
          <a:lstStyle>
            <a:lvl1pPr marL="0" indent="0">
              <a:buNone/>
              <a:defRPr sz="2800" b="0">
                <a:solidFill>
                  <a:srgbClr val="00B0F0"/>
                </a:solidFill>
                <a:latin typeface="微软雅黑" panose="020B0503020204020204" pitchFamily="34" charset="-122"/>
                <a:ea typeface="微软雅黑" panose="020B0503020204020204" pitchFamily="34" charset="-122"/>
              </a:defRPr>
            </a:lvl1pPr>
          </a:lstStyle>
          <a:p>
            <a:pPr lvl="0"/>
            <a:r>
              <a:rPr lang="zh-CN" altLang="en-US" dirty="0" smtClean="0"/>
              <a:t>页面标题</a:t>
            </a:r>
            <a:endParaRPr lang="zh-CN" altLang="en-US" dirty="0"/>
          </a:p>
        </p:txBody>
      </p:sp>
      <p:sp>
        <p:nvSpPr>
          <p:cNvPr id="8" name="矩形 7"/>
          <p:cNvSpPr/>
          <p:nvPr userDrawn="1"/>
        </p:nvSpPr>
        <p:spPr>
          <a:xfrm>
            <a:off x="-7161" y="627534"/>
            <a:ext cx="5858371" cy="7670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2870" tIns="51435" rIns="102870" bIns="51435" anchor="ctr"/>
          <a:lstStyle/>
          <a:p>
            <a:pPr algn="ctr" fontAlgn="auto">
              <a:spcBef>
                <a:spcPts val="0"/>
              </a:spcBef>
              <a:spcAft>
                <a:spcPts val="0"/>
              </a:spcAft>
              <a:defRPr/>
            </a:pPr>
            <a:endParaRPr lang="zh-CN" altLang="en-US"/>
          </a:p>
        </p:txBody>
      </p:sp>
      <p:sp>
        <p:nvSpPr>
          <p:cNvPr id="9" name="矩形 8"/>
          <p:cNvSpPr/>
          <p:nvPr userDrawn="1"/>
        </p:nvSpPr>
        <p:spPr>
          <a:xfrm>
            <a:off x="683568" y="627534"/>
            <a:ext cx="1800200" cy="767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占位符 7"/>
          <p:cNvSpPr>
            <a:spLocks noGrp="1"/>
          </p:cNvSpPr>
          <p:nvPr>
            <p:ph type="body" sz="quarter" idx="11" hasCustomPrompt="1"/>
          </p:nvPr>
        </p:nvSpPr>
        <p:spPr>
          <a:xfrm>
            <a:off x="4076411" y="242093"/>
            <a:ext cx="1728192" cy="360040"/>
          </a:xfrm>
          <a:prstGeom prst="round2DiagRect">
            <a:avLst>
              <a:gd name="adj1" fmla="val 21781"/>
              <a:gd name="adj2" fmla="val 0"/>
            </a:avLst>
          </a:prstGeom>
          <a:solidFill>
            <a:srgbClr val="FFC000"/>
          </a:solidFill>
        </p:spPr>
        <p:txBody>
          <a:bodyPr anchor="b"/>
          <a:lstStyle>
            <a:lvl1pPr marL="0" indent="0" algn="r">
              <a:buNone/>
              <a:defRPr sz="1800" b="0">
                <a:solidFill>
                  <a:schemeClr val="bg1"/>
                </a:solidFill>
                <a:latin typeface="幼圆" panose="02010509060101010101" pitchFamily="49" charset="-122"/>
                <a:ea typeface="幼圆" panose="02010509060101010101" pitchFamily="49" charset="-122"/>
              </a:defRPr>
            </a:lvl1pPr>
          </a:lstStyle>
          <a:p>
            <a:pPr lvl="0"/>
            <a:r>
              <a:rPr lang="zh-CN" altLang="en-US" dirty="0" smtClean="0"/>
              <a:t>添加副标题</a:t>
            </a:r>
            <a:endParaRPr lang="zh-CN" altLang="en-US" dirty="0"/>
          </a:p>
        </p:txBody>
      </p:sp>
      <p:sp>
        <p:nvSpPr>
          <p:cNvPr id="11" name="圆角矩形 10"/>
          <p:cNvSpPr/>
          <p:nvPr userDrawn="1"/>
        </p:nvSpPr>
        <p:spPr>
          <a:xfrm>
            <a:off x="5884334" y="339502"/>
            <a:ext cx="3153056" cy="4219763"/>
          </a:xfrm>
          <a:prstGeom prst="roundRect">
            <a:avLst>
              <a:gd name="adj" fmla="val 3793"/>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sz="32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两栏内容">
    <p:spTree>
      <p:nvGrpSpPr>
        <p:cNvPr id="1" name=""/>
        <p:cNvGrpSpPr/>
        <p:nvPr/>
      </p:nvGrpSpPr>
      <p:grpSpPr>
        <a:xfrm>
          <a:off x="0" y="0"/>
          <a:ext cx="0" cy="0"/>
          <a:chOff x="0" y="0"/>
          <a:chExt cx="0" cy="0"/>
        </a:xfrm>
      </p:grpSpPr>
      <p:sp>
        <p:nvSpPr>
          <p:cNvPr id="8" name="TextBox 7"/>
          <p:cNvSpPr txBox="1"/>
          <p:nvPr userDrawn="1"/>
        </p:nvSpPr>
        <p:spPr>
          <a:xfrm>
            <a:off x="3081453" y="1491630"/>
            <a:ext cx="2664296" cy="769441"/>
          </a:xfrm>
          <a:prstGeom prst="rect">
            <a:avLst/>
          </a:prstGeom>
          <a:noFill/>
        </p:spPr>
        <p:txBody>
          <a:bodyPr wrap="square" rtlCol="0">
            <a:spAutoFit/>
          </a:bodyPr>
          <a:lstStyle/>
          <a:p>
            <a:pPr algn="ctr"/>
            <a:r>
              <a:rPr lang="zh-CN" altLang="en-US" sz="4400" dirty="0" smtClean="0">
                <a:solidFill>
                  <a:srgbClr val="00B0F0"/>
                </a:solidFill>
                <a:latin typeface="微软雅黑" panose="020B0503020204020204" pitchFamily="34" charset="-122"/>
                <a:ea typeface="微软雅黑" panose="020B0503020204020204" pitchFamily="34" charset="-122"/>
              </a:rPr>
              <a:t>谢谢观看</a:t>
            </a:r>
            <a:endParaRPr lang="zh-CN" altLang="en-US" sz="4400" dirty="0">
              <a:solidFill>
                <a:srgbClr val="00B0F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2327920" y="2427734"/>
            <a:ext cx="4968552" cy="646331"/>
          </a:xfrm>
          <a:prstGeom prst="rect">
            <a:avLst/>
          </a:prstGeom>
          <a:noFill/>
        </p:spPr>
        <p:txBody>
          <a:bodyPr wrap="square" rtlCol="0">
            <a:spAutoFit/>
          </a:bodyPr>
          <a:lstStyle/>
          <a:p>
            <a:pPr algn="ct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欢迎您继续在</a:t>
            </a:r>
            <a:r>
              <a:rPr lang="en-US" altLang="zh-CN" dirty="0" smtClean="0">
                <a:solidFill>
                  <a:schemeClr val="bg1">
                    <a:lumMod val="50000"/>
                  </a:schemeClr>
                </a:solidFill>
                <a:latin typeface="微软雅黑" panose="020B0503020204020204" pitchFamily="34" charset="-122"/>
                <a:ea typeface="微软雅黑" panose="020B0503020204020204" pitchFamily="34" charset="-122"/>
              </a:rPr>
              <a:t>91</a:t>
            </a: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淘课网学习下一节或其他内容，</a:t>
            </a:r>
            <a:endParaRPr lang="en-US" altLang="zh-CN" dirty="0" smtClean="0">
              <a:solidFill>
                <a:schemeClr val="bg1">
                  <a:lumMod val="50000"/>
                </a:schemeClr>
              </a:solidFill>
              <a:latin typeface="微软雅黑" panose="020B0503020204020204" pitchFamily="34" charset="-122"/>
              <a:ea typeface="微软雅黑" panose="020B0503020204020204" pitchFamily="34" charset="-122"/>
            </a:endParaRPr>
          </a:p>
          <a:p>
            <a:pPr algn="ctr"/>
            <a:r>
              <a:rPr lang="en-US" altLang="zh-CN" dirty="0" smtClean="0">
                <a:solidFill>
                  <a:schemeClr val="bg1">
                    <a:lumMod val="50000"/>
                  </a:schemeClr>
                </a:solidFill>
                <a:latin typeface="微软雅黑" panose="020B0503020204020204" pitchFamily="34" charset="-122"/>
                <a:ea typeface="微软雅黑" panose="020B0503020204020204" pitchFamily="34" charset="-122"/>
              </a:rPr>
              <a:t>91</a:t>
            </a: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淘课网为你奉献完美的微课大餐！</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a:xfrm>
            <a:off x="457200" y="4767263"/>
            <a:ext cx="2133600" cy="273844"/>
          </a:xfrm>
          <a:prstGeom prst="rect">
            <a:avLst/>
          </a:prstGeom>
        </p:spPr>
        <p:txBody>
          <a:bodyPr/>
          <a:lstStyle/>
          <a:p>
            <a:fld id="{DE507FB6-E8CE-499E-8E5D-E5283927F0DF}" type="datetimeFigureOut">
              <a:rPr lang="zh-CN" altLang="en-US" smtClean="0"/>
            </a:fld>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D557047D-459B-40ED-BF66-E3D2CF823A1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3"/>
            <a:ext cx="2133600" cy="273844"/>
          </a:xfrm>
          <a:prstGeom prst="rect">
            <a:avLst/>
          </a:prstGeom>
        </p:spPr>
        <p:txBody>
          <a:bodyPr/>
          <a:lstStyle/>
          <a:p>
            <a:fld id="{DE507FB6-E8CE-499E-8E5D-E5283927F0DF}" type="datetimeFigureOut">
              <a:rPr lang="zh-CN" altLang="en-US" smtClean="0"/>
            </a:fld>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D557047D-459B-40ED-BF66-E3D2CF823A1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DE507FB6-E8CE-499E-8E5D-E5283927F0DF}" type="datetimeFigureOut">
              <a:rPr lang="zh-CN" altLang="en-US" smtClean="0"/>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D557047D-459B-40ED-BF66-E3D2CF823A1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DE507FB6-E8CE-499E-8E5D-E5283927F0DF}" type="datetimeFigureOut">
              <a:rPr lang="zh-CN" altLang="en-US" smtClean="0"/>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D557047D-459B-40ED-BF66-E3D2CF823A1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DE507FB6-E8CE-499E-8E5D-E5283927F0DF}" type="datetimeFigureOut">
              <a:rPr lang="zh-CN" altLang="en-US" smtClean="0"/>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D557047D-459B-40ED-BF66-E3D2CF823A1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矩形 9"/>
          <p:cNvSpPr/>
          <p:nvPr userDrawn="1"/>
        </p:nvSpPr>
        <p:spPr>
          <a:xfrm>
            <a:off x="0" y="4799304"/>
            <a:ext cx="9144000" cy="7670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2870" tIns="51435" rIns="102870" bIns="51435" anchor="ctr"/>
          <a:lstStyle/>
          <a:p>
            <a:pPr algn="ctr" fontAlgn="auto">
              <a:spcBef>
                <a:spcPts val="0"/>
              </a:spcBef>
              <a:spcAft>
                <a:spcPts val="0"/>
              </a:spcAft>
              <a:defRPr/>
            </a:pPr>
            <a:endParaRPr lang="zh-CN" altLang="en-US"/>
          </a:p>
        </p:txBody>
      </p:sp>
      <p:pic>
        <p:nvPicPr>
          <p:cNvPr id="11" name="Picture 2" descr="D:\TDDOWNLOAD\My Documents\Downloads\QQ2012JayXon\Users\907868260\FileRecv\91淘课logo.png"/>
          <p:cNvPicPr>
            <a:picLocks noChangeAspect="1" noChangeArrowheads="1"/>
          </p:cNvPicPr>
          <p:nvPr userDrawn="1"/>
        </p:nvPicPr>
        <p:blipFill>
          <a:blip r:embed="rId12" cstate="print"/>
          <a:srcRect/>
          <a:stretch>
            <a:fillRect/>
          </a:stretch>
        </p:blipFill>
        <p:spPr bwMode="auto">
          <a:xfrm>
            <a:off x="7592764" y="4574229"/>
            <a:ext cx="985276" cy="494262"/>
          </a:xfrm>
          <a:prstGeom prst="rect">
            <a:avLst/>
          </a:prstGeom>
          <a:solidFill>
            <a:schemeClr val="bg1">
              <a:lumMod val="95000"/>
            </a:schemeClr>
          </a:solidFill>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2000"/>
    </mc:Choice>
    <mc:Fallback>
      <p:transition spd="slow"/>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audio" Target="../media/audio1.wav"/><Relationship Id="rId2" Type="http://schemas.openxmlformats.org/officeDocument/2006/relationships/image" Target="../media/image9.jpeg"/><Relationship Id="rId1" Type="http://schemas.openxmlformats.org/officeDocument/2006/relationships/hyperlink" Target="&#22823;&#22576;&#27827;&#65292;&#25105;&#30340;&#20445;&#22982;(&#20219;&#24535;&#23439;&#12289;&#28023;&#38686;)_h264-320x240.flv" TargetMode="Externa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3.png"/><Relationship Id="rId1" Type="http://schemas.openxmlformats.org/officeDocument/2006/relationships/image" Target="../media/image12.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audio" Target="../media/audio2.wav"/><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15.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2.wav"/><Relationship Id="rId1" Type="http://schemas.openxmlformats.org/officeDocument/2006/relationships/image" Target="../media/image15.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8.png"/><Relationship Id="rId2" Type="http://schemas.microsoft.com/office/2007/relationships/media" Target="file:///C:\Documents%20and%20Settings\&#39640;&#19977;&#24180;&#32423;\&#26700;&#38754;\&#22823;&#22576;&#27827;&#25105;&#30340;&#20445;&#22982;\&#20108;&#27849;&#26144;&#26376;.mp3" TargetMode="External"/><Relationship Id="rId1" Type="http://schemas.openxmlformats.org/officeDocument/2006/relationships/audio" Target="file:///C:\Documents%20and%20Settings\&#39640;&#19977;&#24180;&#32423;\&#26700;&#38754;\&#22823;&#22576;&#27827;&#25105;&#30340;&#20445;&#22982;\&#20108;&#27849;&#26144;&#26376;.mp3"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8.png"/><Relationship Id="rId2" Type="http://schemas.microsoft.com/office/2007/relationships/media" Target="file:///C:\Documents%20and%20Settings\&#39640;&#19977;&#24180;&#32423;\&#26700;&#38754;\&#22823;&#22576;&#27827;&#25105;&#30340;&#20445;&#22982;\&#20108;&#27849;&#26144;&#26376;.mp3" TargetMode="External"/><Relationship Id="rId1" Type="http://schemas.openxmlformats.org/officeDocument/2006/relationships/audio" Target="file:///C:\Documents%20and%20Settings\&#39640;&#19977;&#24180;&#32423;\&#26700;&#38754;\&#22823;&#22576;&#27827;&#25105;&#30340;&#20445;&#22982;\&#20108;&#27849;&#26144;&#26376;.mp3" TargetMode="Externa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8.png"/><Relationship Id="rId2" Type="http://schemas.microsoft.com/office/2007/relationships/media" Target="file:///C:\Documents%20and%20Settings\&#39640;&#19977;&#24180;&#32423;\&#26700;&#38754;\&#22823;&#22576;&#27827;&#25105;&#30340;&#20445;&#22982;\&#20108;&#27849;&#26144;&#26376;.mp3" TargetMode="External"/><Relationship Id="rId1" Type="http://schemas.openxmlformats.org/officeDocument/2006/relationships/audio" Target="file:///C:\Documents%20and%20Settings\&#39640;&#19977;&#24180;&#32423;\&#26700;&#38754;\&#22823;&#22576;&#27827;&#25105;&#30340;&#20445;&#22982;\&#20108;&#27849;&#26144;&#26376;.mp3"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jpeg"/><Relationship Id="rId1" Type="http://schemas.openxmlformats.org/officeDocument/2006/relationships/image" Target="../media/image3.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rrowheads="1"/>
          </p:cNvSpPr>
          <p:nvPr/>
        </p:nvSpPr>
        <p:spPr bwMode="auto">
          <a:xfrm>
            <a:off x="326390" y="468630"/>
            <a:ext cx="7200900" cy="3046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base">
              <a:spcBef>
                <a:spcPct val="0"/>
              </a:spcBef>
              <a:spcAft>
                <a:spcPct val="0"/>
              </a:spcAft>
            </a:pPr>
            <a:r>
              <a:rPr lang="zh-CN" altLang="en-US" sz="4800" b="1" i="1" dirty="0">
                <a:solidFill>
                  <a:srgbClr val="003366"/>
                </a:solidFill>
                <a:latin typeface="黑体" panose="02010609060101010101" pitchFamily="49" charset="-122"/>
                <a:ea typeface="黑体" panose="02010609060101010101" pitchFamily="49" charset="-122"/>
              </a:rPr>
              <a:t>大堰河</a:t>
            </a:r>
            <a:r>
              <a:rPr lang="en-US" altLang="zh-CN" sz="4800" b="1" i="1" dirty="0">
                <a:solidFill>
                  <a:srgbClr val="003366"/>
                </a:solidFill>
                <a:latin typeface="黑体" panose="02010609060101010101" pitchFamily="49" charset="-122"/>
                <a:ea typeface="黑体" panose="02010609060101010101" pitchFamily="49" charset="-122"/>
              </a:rPr>
              <a:t>——</a:t>
            </a:r>
            <a:r>
              <a:rPr lang="zh-CN" altLang="en-US" sz="4800" b="1" i="1" dirty="0">
                <a:solidFill>
                  <a:srgbClr val="003366"/>
                </a:solidFill>
                <a:latin typeface="黑体" panose="02010609060101010101" pitchFamily="49" charset="-122"/>
                <a:ea typeface="黑体" panose="02010609060101010101" pitchFamily="49" charset="-122"/>
              </a:rPr>
              <a:t>我的保姆</a:t>
            </a:r>
            <a:endParaRPr lang="en-US" altLang="zh-CN" sz="4800" b="1" i="1" dirty="0">
              <a:solidFill>
                <a:srgbClr val="003366"/>
              </a:solidFill>
              <a:latin typeface="黑体" panose="02010609060101010101" pitchFamily="49" charset="-122"/>
              <a:ea typeface="黑体" panose="02010609060101010101" pitchFamily="49" charset="-122"/>
            </a:endParaRPr>
          </a:p>
          <a:p>
            <a:pPr algn="ctr" fontAlgn="base">
              <a:spcBef>
                <a:spcPct val="0"/>
              </a:spcBef>
              <a:spcAft>
                <a:spcPct val="0"/>
              </a:spcAft>
            </a:pPr>
            <a:endParaRPr lang="zh-CN" altLang="en-US" sz="4800" b="1" i="1" dirty="0">
              <a:solidFill>
                <a:srgbClr val="003366"/>
              </a:solidFill>
              <a:latin typeface="黑体" panose="02010609060101010101" pitchFamily="49" charset="-122"/>
              <a:ea typeface="黑体" panose="02010609060101010101" pitchFamily="49" charset="-122"/>
            </a:endParaRPr>
          </a:p>
          <a:p>
            <a:pPr algn="ctr" fontAlgn="base">
              <a:spcBef>
                <a:spcPct val="0"/>
              </a:spcBef>
              <a:spcAft>
                <a:spcPct val="0"/>
              </a:spcAft>
            </a:pPr>
            <a:endParaRPr lang="zh-CN" altLang="en-US" sz="4800" b="1" i="1" dirty="0">
              <a:solidFill>
                <a:srgbClr val="003366"/>
              </a:solidFill>
              <a:latin typeface="黑体" panose="02010609060101010101" pitchFamily="49" charset="-122"/>
              <a:ea typeface="黑体" panose="02010609060101010101" pitchFamily="49" charset="-122"/>
            </a:endParaRPr>
          </a:p>
          <a:p>
            <a:pPr algn="ctr" fontAlgn="base">
              <a:spcBef>
                <a:spcPct val="0"/>
              </a:spcBef>
              <a:spcAft>
                <a:spcPct val="0"/>
              </a:spcAft>
            </a:pPr>
            <a:r>
              <a:rPr lang="zh-CN" altLang="en-US" sz="4800" b="1" i="1" dirty="0">
                <a:solidFill>
                  <a:srgbClr val="003366"/>
                </a:solidFill>
                <a:latin typeface="黑体" panose="02010609060101010101" pitchFamily="49" charset="-122"/>
                <a:ea typeface="黑体" panose="02010609060101010101" pitchFamily="49" charset="-122"/>
              </a:rPr>
              <a:t>艾 青</a:t>
            </a:r>
            <a:endParaRPr lang="zh-CN" altLang="en-US" sz="4800" b="1" i="1" dirty="0">
              <a:solidFill>
                <a:srgbClr val="003366"/>
              </a:solidFill>
              <a:latin typeface="黑体" panose="02010609060101010101" pitchFamily="49" charset="-122"/>
              <a:ea typeface="黑体" panose="02010609060101010101" pitchFamily="49" charset="-122"/>
            </a:endParaRPr>
          </a:p>
        </p:txBody>
      </p:sp>
      <p:pic>
        <p:nvPicPr>
          <p:cNvPr id="3" name="Picture 6" descr="3ab5718d3c409733b21bba7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69128" y="2515237"/>
            <a:ext cx="1997075" cy="2078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矩形 3"/>
          <p:cNvSpPr>
            <a:spLocks noChangeArrowheads="1"/>
          </p:cNvSpPr>
          <p:nvPr/>
        </p:nvSpPr>
        <p:spPr bwMode="auto">
          <a:xfrm>
            <a:off x="395536" y="771550"/>
            <a:ext cx="8153400" cy="3250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lnSpc>
                <a:spcPct val="150000"/>
              </a:lnSpc>
              <a:spcBef>
                <a:spcPct val="0"/>
              </a:spcBef>
              <a:spcAft>
                <a:spcPct val="0"/>
              </a:spcAft>
            </a:pPr>
            <a:r>
              <a:rPr lang="en-US" altLang="zh-CN" sz="2800" dirty="0">
                <a:solidFill>
                  <a:srgbClr val="003366"/>
                </a:solidFill>
                <a:latin typeface="黑体" panose="02010609060101010101" pitchFamily="49" charset="-122"/>
                <a:ea typeface="黑体" panose="02010609060101010101" pitchFamily="49" charset="-122"/>
              </a:rPr>
              <a:t>    1932</a:t>
            </a:r>
            <a:r>
              <a:rPr lang="zh-CN" altLang="en-US" sz="2800" dirty="0">
                <a:solidFill>
                  <a:srgbClr val="003366"/>
                </a:solidFill>
                <a:latin typeface="黑体" panose="02010609060101010101" pitchFamily="49" charset="-122"/>
                <a:ea typeface="黑体" panose="02010609060101010101" pitchFamily="49" charset="-122"/>
              </a:rPr>
              <a:t>年，艾青因为参加进步活动被国民党反动派关进监狱。次年</a:t>
            </a:r>
            <a:r>
              <a:rPr lang="en-US" altLang="zh-CN" sz="2800" dirty="0">
                <a:solidFill>
                  <a:srgbClr val="003366"/>
                </a:solidFill>
                <a:latin typeface="黑体" panose="02010609060101010101" pitchFamily="49" charset="-122"/>
                <a:ea typeface="黑体" panose="02010609060101010101" pitchFamily="49" charset="-122"/>
              </a:rPr>
              <a:t>1</a:t>
            </a:r>
            <a:r>
              <a:rPr lang="zh-CN" altLang="en-US" sz="2800" dirty="0">
                <a:solidFill>
                  <a:srgbClr val="003366"/>
                </a:solidFill>
                <a:latin typeface="黑体" panose="02010609060101010101" pitchFamily="49" charset="-122"/>
                <a:ea typeface="黑体" panose="02010609060101010101" pitchFamily="49" charset="-122"/>
              </a:rPr>
              <a:t>月的一天，牢房的窗外飘起了大雪。艾青看到雪花想起了自己的身世，想起了长眠于地下的保姆，便写下了这首</a:t>
            </a:r>
            <a:r>
              <a:rPr lang="en-US" altLang="zh-CN" sz="2800" dirty="0">
                <a:solidFill>
                  <a:srgbClr val="003366"/>
                </a:solidFill>
                <a:latin typeface="黑体" panose="02010609060101010101" pitchFamily="49" charset="-122"/>
                <a:ea typeface="黑体" panose="02010609060101010101" pitchFamily="49" charset="-122"/>
              </a:rPr>
              <a:t>《</a:t>
            </a:r>
            <a:r>
              <a:rPr lang="zh-CN" altLang="en-US" sz="2800" dirty="0">
                <a:solidFill>
                  <a:srgbClr val="003366"/>
                </a:solidFill>
                <a:latin typeface="黑体" panose="02010609060101010101" pitchFamily="49" charset="-122"/>
                <a:ea typeface="黑体" panose="02010609060101010101" pitchFamily="49" charset="-122"/>
              </a:rPr>
              <a:t>大堰河──我的保姆</a:t>
            </a:r>
            <a:r>
              <a:rPr lang="en-US" altLang="zh-CN" sz="2800" dirty="0">
                <a:solidFill>
                  <a:srgbClr val="003366"/>
                </a:solidFill>
                <a:latin typeface="黑体" panose="02010609060101010101" pitchFamily="49" charset="-122"/>
                <a:ea typeface="黑体" panose="02010609060101010101" pitchFamily="49" charset="-122"/>
              </a:rPr>
              <a:t>》</a:t>
            </a:r>
            <a:r>
              <a:rPr lang="zh-CN" altLang="en-US" sz="2800" dirty="0">
                <a:solidFill>
                  <a:srgbClr val="003366"/>
                </a:solidFill>
                <a:latin typeface="黑体" panose="02010609060101010101" pitchFamily="49" charset="-122"/>
                <a:ea typeface="黑体" panose="02010609060101010101" pitchFamily="49" charset="-122"/>
              </a:rPr>
              <a:t>。</a:t>
            </a:r>
            <a:endParaRPr lang="zh-CN" altLang="en-US" sz="2800" dirty="0">
              <a:solidFill>
                <a:srgbClr val="003366"/>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a:xfrm>
            <a:off x="65881" y="411510"/>
            <a:ext cx="2201863" cy="420688"/>
          </a:xfrm>
          <a:prstGeom prst="roundRect">
            <a:avLst>
              <a:gd name="adj" fmla="val 21667"/>
            </a:avLst>
          </a:prstGeom>
        </p:spPr>
        <p:txBody>
          <a:bodyPr anchor="ctr"/>
          <a:lstStyle/>
          <a:p>
            <a:r>
              <a:rPr lang="zh-CN" altLang="en-US" sz="2400" dirty="0">
                <a:solidFill>
                  <a:srgbClr val="FF0000"/>
                </a:solidFill>
                <a:ea typeface="黑体" panose="02010609060101010101" pitchFamily="49" charset="-122"/>
              </a:rPr>
              <a:t>大堰河其人</a:t>
            </a:r>
            <a:endParaRPr lang="zh-CN" altLang="en-US" sz="2400" dirty="0">
              <a:solidFill>
                <a:srgbClr val="FF0000"/>
              </a:solidFill>
              <a:ea typeface="黑体" panose="02010609060101010101" pitchFamily="49" charset="-122"/>
            </a:endParaRPr>
          </a:p>
        </p:txBody>
      </p:sp>
      <p:sp>
        <p:nvSpPr>
          <p:cNvPr id="18435" name="Rectangle 3"/>
          <p:cNvSpPr>
            <a:spLocks noGrp="1" noChangeArrowheads="1"/>
          </p:cNvSpPr>
          <p:nvPr>
            <p:ph idx="4294967295"/>
          </p:nvPr>
        </p:nvSpPr>
        <p:spPr>
          <a:xfrm>
            <a:off x="0" y="843558"/>
            <a:ext cx="8229600" cy="2914650"/>
          </a:xfrm>
          <a:prstGeom prst="rect">
            <a:avLst/>
          </a:prstGeom>
        </p:spPr>
        <p:txBody>
          <a:bodyPr/>
          <a:lstStyle/>
          <a:p>
            <a:pPr>
              <a:lnSpc>
                <a:spcPct val="120000"/>
              </a:lnSpc>
              <a:buFont typeface="Wingdings" panose="05000000000000000000" pitchFamily="2" charset="2"/>
              <a:buNone/>
            </a:pPr>
            <a:r>
              <a:rPr lang="en-US" altLang="zh-CN" dirty="0"/>
              <a:t>          </a:t>
            </a:r>
            <a:r>
              <a:rPr lang="zh-CN" altLang="en-US" sz="2400" dirty="0">
                <a:solidFill>
                  <a:srgbClr val="002060"/>
                </a:solidFill>
                <a:latin typeface="黑体" panose="02010609060101010101" pitchFamily="49" charset="-122"/>
                <a:ea typeface="黑体" panose="02010609060101010101" pitchFamily="49" charset="-122"/>
              </a:rPr>
              <a:t>原出生于离艾青老家五里远的大叶荷村，很小就被卖到艾青的家乡－－畈田蒋村当童养媳。她没有名字，人们只好用她的出生地称呼她，</a:t>
            </a:r>
            <a:r>
              <a:rPr lang="zh-CN" altLang="en-US" sz="2400" dirty="0">
                <a:solidFill>
                  <a:srgbClr val="002060"/>
                </a:solidFill>
                <a:ea typeface="黑体" panose="02010609060101010101" pitchFamily="49" charset="-122"/>
              </a:rPr>
              <a:t>“</a:t>
            </a:r>
            <a:r>
              <a:rPr lang="zh-CN" altLang="en-US" sz="2400" dirty="0">
                <a:solidFill>
                  <a:srgbClr val="002060"/>
                </a:solidFill>
                <a:latin typeface="黑体" panose="02010609060101010101" pitchFamily="49" charset="-122"/>
                <a:ea typeface="黑体" panose="02010609060101010101" pitchFamily="49" charset="-122"/>
              </a:rPr>
              <a:t>卑微到连自己的名字也没有！</a:t>
            </a:r>
            <a:r>
              <a:rPr lang="zh-CN" altLang="en-US" sz="2400" dirty="0">
                <a:solidFill>
                  <a:srgbClr val="002060"/>
                </a:solidFill>
                <a:ea typeface="黑体" panose="02010609060101010101" pitchFamily="49" charset="-122"/>
              </a:rPr>
              <a:t>”</a:t>
            </a:r>
            <a:r>
              <a:rPr lang="zh-CN" altLang="en-US" sz="2400" dirty="0">
                <a:solidFill>
                  <a:srgbClr val="002060"/>
                </a:solidFill>
                <a:latin typeface="黑体" panose="02010609060101010101" pitchFamily="49" charset="-122"/>
                <a:ea typeface="黑体" panose="02010609060101010101" pitchFamily="49" charset="-122"/>
              </a:rPr>
              <a:t>她一生命运非常悲惨：与前夫生了三个孩子；前夫死后，另嫁，又生了两个孩子。当时农民生活非常艰难，苛捐杂税，还有地主盘剥。大堰河孩子多，生活更是艰难，她受尽煎熬，仅四十多岁就离开了人世。 </a:t>
            </a:r>
            <a:br>
              <a:rPr lang="zh-CN" altLang="en-US" sz="2400" dirty="0">
                <a:solidFill>
                  <a:srgbClr val="002060"/>
                </a:solidFill>
                <a:latin typeface="黑体" panose="02010609060101010101" pitchFamily="49" charset="-122"/>
                <a:ea typeface="黑体" panose="02010609060101010101" pitchFamily="49" charset="-122"/>
              </a:rPr>
            </a:br>
            <a:br>
              <a:rPr lang="zh-CN" altLang="en-US" dirty="0"/>
            </a:b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8194" name="图片 8193" descr="dyhm"/>
          <p:cNvPicPr>
            <a:picLocks noChangeAspect="1"/>
          </p:cNvPicPr>
          <p:nvPr/>
        </p:nvPicPr>
        <p:blipFill>
          <a:blip r:embed="rId1"/>
          <a:stretch>
            <a:fillRect/>
          </a:stretch>
        </p:blipFill>
        <p:spPr>
          <a:xfrm>
            <a:off x="1143000" y="681038"/>
            <a:ext cx="6858000" cy="4473179"/>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8676" name="图片 28675" descr="fed4670fe39636c63c5bd03b3d859873">
            <a:hlinkClick r:id="rId1" action="ppaction://hlinkfile"/>
          </p:cNvPr>
          <p:cNvPicPr>
            <a:picLocks noChangeAspect="1"/>
          </p:cNvPicPr>
          <p:nvPr/>
        </p:nvPicPr>
        <p:blipFill>
          <a:blip r:embed="rId2"/>
          <a:stretch>
            <a:fillRect/>
          </a:stretch>
        </p:blipFill>
        <p:spPr>
          <a:xfrm>
            <a:off x="1403350" y="1063625"/>
            <a:ext cx="6772275" cy="3850005"/>
          </a:xfrm>
          <a:prstGeom prst="rect">
            <a:avLst/>
          </a:prstGeom>
          <a:noFill/>
          <a:ln w="9525">
            <a:noFill/>
          </a:ln>
        </p:spPr>
      </p:pic>
      <p:sp>
        <p:nvSpPr>
          <p:cNvPr id="2" name="文本框 1"/>
          <p:cNvSpPr txBox="1"/>
          <p:nvPr/>
        </p:nvSpPr>
        <p:spPr>
          <a:xfrm>
            <a:off x="383540" y="174625"/>
            <a:ext cx="5305425" cy="645160"/>
          </a:xfrm>
          <a:prstGeom prst="rect">
            <a:avLst/>
          </a:prstGeom>
          <a:noFill/>
        </p:spPr>
        <p:txBody>
          <a:bodyPr wrap="square" rtlCol="0">
            <a:spAutoFit/>
          </a:bodyPr>
          <a:p>
            <a:r>
              <a:rPr lang="zh-CN" altLang="en-US" sz="3600" b="1">
                <a:solidFill>
                  <a:srgbClr val="FF0000"/>
                </a:solidFill>
              </a:rPr>
              <a:t>听录音，正音正字。</a:t>
            </a:r>
            <a:endParaRPr lang="zh-CN" altLang="en-US" sz="3600" b="1">
              <a:solidFill>
                <a:srgbClr val="FF0000"/>
              </a:solidFill>
            </a:endParaRPr>
          </a:p>
        </p:txBody>
      </p:sp>
      <p:sp>
        <p:nvSpPr>
          <p:cNvPr id="28677" name="动作按钮: 声音 28676">
            <a:hlinkClick r:id="" action="ppaction://noaction">
              <a:snd r:embed="rId3" name="applause.wav"/>
            </a:hlinkClick>
          </p:cNvPr>
          <p:cNvSpPr/>
          <p:nvPr/>
        </p:nvSpPr>
        <p:spPr>
          <a:xfrm>
            <a:off x="2789635" y="2031206"/>
            <a:ext cx="782240" cy="782241"/>
          </a:xfrm>
          <a:prstGeom prst="actionButtonSound">
            <a:avLst/>
          </a:prstGeom>
          <a:solidFill>
            <a:schemeClr val="accent1"/>
          </a:solidFill>
          <a:ln w="9525">
            <a:noFill/>
          </a:ln>
        </p:spPr>
        <p:txBody>
          <a:bodyPr/>
          <a:p>
            <a:endParaRPr lang="zh-CN" altLang="en-US" sz="135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3314" name="Picture 2" descr="7d13352c5bdc8815359bf707"/>
          <p:cNvPicPr>
            <a:picLocks noChangeAspect="1"/>
          </p:cNvPicPr>
          <p:nvPr/>
        </p:nvPicPr>
        <p:blipFill>
          <a:blip r:embed="rId1"/>
          <a:srcRect t="10649"/>
          <a:stretch>
            <a:fillRect/>
          </a:stretch>
        </p:blipFill>
        <p:spPr>
          <a:xfrm>
            <a:off x="78105" y="0"/>
            <a:ext cx="8988425" cy="5143500"/>
          </a:xfrm>
          <a:prstGeom prst="rect">
            <a:avLst/>
          </a:prstGeom>
          <a:noFill/>
          <a:ln w="9525">
            <a:noFill/>
          </a:ln>
        </p:spPr>
      </p:pic>
      <p:pic>
        <p:nvPicPr>
          <p:cNvPr id="13315" name="Picture 3" descr="7d13352c5bdc8815359bf707"/>
          <p:cNvPicPr>
            <a:picLocks noChangeAspect="1"/>
          </p:cNvPicPr>
          <p:nvPr/>
        </p:nvPicPr>
        <p:blipFill>
          <a:blip r:embed="rId1"/>
          <a:srcRect l="69687"/>
          <a:stretch>
            <a:fillRect/>
          </a:stretch>
        </p:blipFill>
        <p:spPr>
          <a:xfrm>
            <a:off x="5922169" y="0"/>
            <a:ext cx="2078831" cy="5143500"/>
          </a:xfrm>
          <a:prstGeom prst="rect">
            <a:avLst/>
          </a:prstGeom>
          <a:noFill/>
          <a:ln w="9525">
            <a:noFill/>
          </a:ln>
        </p:spPr>
      </p:pic>
      <p:sp>
        <p:nvSpPr>
          <p:cNvPr id="13316" name="Text Box 4"/>
          <p:cNvSpPr txBox="1"/>
          <p:nvPr/>
        </p:nvSpPr>
        <p:spPr>
          <a:xfrm>
            <a:off x="458470" y="1005205"/>
            <a:ext cx="8043545" cy="3107690"/>
          </a:xfrm>
          <a:prstGeom prst="rect">
            <a:avLst/>
          </a:prstGeom>
          <a:noFill/>
          <a:ln w="9525">
            <a:noFill/>
          </a:ln>
        </p:spPr>
        <p:txBody>
          <a:bodyPr wrap="square">
            <a:spAutoFit/>
          </a:bodyPr>
          <a:p>
            <a:pPr eaLnBrk="0" hangingPunct="0"/>
            <a:r>
              <a:rPr lang="zh-CN" altLang="en-US" sz="2800" b="1" dirty="0">
                <a:latin typeface="楷体_GB2312" pitchFamily="49" charset="-122"/>
                <a:ea typeface="楷体_GB2312" pitchFamily="49" charset="-122"/>
              </a:rPr>
              <a:t>瓦菲</a:t>
            </a:r>
            <a:r>
              <a:rPr lang="en-US" altLang="zh-CN" sz="2800" b="1" dirty="0">
                <a:latin typeface="宋体" panose="02010600030101010101" pitchFamily="2" charset="-122"/>
              </a:rPr>
              <a:t>fēi</a:t>
            </a:r>
            <a:r>
              <a:rPr lang="zh-CN" altLang="en-US" sz="2800" b="1" dirty="0">
                <a:latin typeface="楷体_GB2312" pitchFamily="49" charset="-122"/>
                <a:ea typeface="楷体_GB2312" pitchFamily="49" charset="-122"/>
              </a:rPr>
              <a:t>：生长在瓦缝中的野草。</a:t>
            </a:r>
            <a:endParaRPr lang="zh-CN" altLang="en-US" sz="2800" b="1" dirty="0">
              <a:latin typeface="楷体_GB2312" pitchFamily="49" charset="-122"/>
              <a:ea typeface="楷体_GB2312" pitchFamily="49" charset="-122"/>
            </a:endParaRPr>
          </a:p>
          <a:p>
            <a:pPr eaLnBrk="0" hangingPunct="0"/>
            <a:r>
              <a:rPr lang="zh-CN" altLang="en-US" sz="2800" b="1" dirty="0">
                <a:latin typeface="楷体_GB2312" pitchFamily="49" charset="-122"/>
                <a:ea typeface="楷体_GB2312" pitchFamily="49" charset="-122"/>
              </a:rPr>
              <a:t>天伦叙乐：指家庭亲人间团聚所有的欢乐。天伦：指父子、兄弟等关系。</a:t>
            </a:r>
            <a:endParaRPr lang="zh-CN" altLang="en-US" sz="2800" b="1" dirty="0">
              <a:latin typeface="楷体_GB2312" pitchFamily="49" charset="-122"/>
              <a:ea typeface="楷体_GB2312" pitchFamily="49" charset="-122"/>
            </a:endParaRPr>
          </a:p>
          <a:p>
            <a:pPr eaLnBrk="0" hangingPunct="0"/>
            <a:r>
              <a:rPr lang="zh-CN" altLang="en-US" sz="2800" b="1" dirty="0">
                <a:latin typeface="楷体_GB2312" pitchFamily="49" charset="-122"/>
                <a:ea typeface="楷体_GB2312" pitchFamily="49" charset="-122"/>
              </a:rPr>
              <a:t>忸怩</a:t>
            </a:r>
            <a:r>
              <a:rPr lang="en-US" altLang="zh-CN" sz="2800" b="1" dirty="0">
                <a:latin typeface="宋体" panose="02010600030101010101" pitchFamily="2" charset="-122"/>
              </a:rPr>
              <a:t>niǔní</a:t>
            </a:r>
            <a:r>
              <a:rPr lang="zh-CN" altLang="en-US" sz="2800" b="1" dirty="0">
                <a:latin typeface="楷体_GB2312" pitchFamily="49" charset="-122"/>
                <a:ea typeface="楷体_GB2312" pitchFamily="49" charset="-122"/>
              </a:rPr>
              <a:t>：不好意思或不大方的样子。</a:t>
            </a:r>
            <a:endParaRPr lang="zh-CN" altLang="en-US" sz="2800" b="1" dirty="0">
              <a:latin typeface="楷体_GB2312" pitchFamily="49" charset="-122"/>
              <a:ea typeface="楷体_GB2312" pitchFamily="49" charset="-122"/>
            </a:endParaRPr>
          </a:p>
          <a:p>
            <a:pPr eaLnBrk="0" hangingPunct="0"/>
            <a:r>
              <a:rPr lang="zh-CN" altLang="en-US" sz="2800" b="1" dirty="0">
                <a:latin typeface="楷体_GB2312" pitchFamily="49" charset="-122"/>
                <a:ea typeface="楷体_GB2312" pitchFamily="49" charset="-122"/>
              </a:rPr>
              <a:t>凌侮</a:t>
            </a:r>
            <a:r>
              <a:rPr lang="en-US" altLang="zh-CN" sz="2800" b="1" dirty="0">
                <a:latin typeface="宋体" panose="02010600030101010101" pitchFamily="2" charset="-122"/>
              </a:rPr>
              <a:t>wǔ</a:t>
            </a:r>
            <a:r>
              <a:rPr lang="zh-CN" altLang="en-US" sz="2800" b="1" dirty="0">
                <a:latin typeface="楷体_GB2312" pitchFamily="49" charset="-122"/>
                <a:ea typeface="楷体_GB2312" pitchFamily="49" charset="-122"/>
              </a:rPr>
              <a:t>：欺凌、侮辱。</a:t>
            </a:r>
            <a:endParaRPr lang="zh-CN" altLang="en-US" sz="2800" b="1" dirty="0">
              <a:latin typeface="楷体_GB2312" pitchFamily="49" charset="-122"/>
              <a:ea typeface="楷体_GB2312" pitchFamily="49" charset="-122"/>
            </a:endParaRPr>
          </a:p>
          <a:p>
            <a:pPr eaLnBrk="0" hangingPunct="0"/>
            <a:r>
              <a:rPr lang="zh-CN" altLang="en-US" sz="2800" b="1" dirty="0">
                <a:latin typeface="楷体_GB2312" pitchFamily="49" charset="-122"/>
                <a:ea typeface="楷体_GB2312" pitchFamily="49" charset="-122"/>
              </a:rPr>
              <a:t>叱骂</a:t>
            </a:r>
            <a:r>
              <a:rPr lang="en-US" altLang="zh-CN" sz="2800" b="1" dirty="0">
                <a:latin typeface="宋体" panose="02010600030101010101" pitchFamily="2" charset="-122"/>
              </a:rPr>
              <a:t>chì</a:t>
            </a:r>
            <a:r>
              <a:rPr lang="zh-CN" altLang="en-US" sz="2800" b="1" dirty="0">
                <a:latin typeface="楷体_GB2312" pitchFamily="49" charset="-122"/>
                <a:ea typeface="楷体_GB2312" pitchFamily="49" charset="-122"/>
              </a:rPr>
              <a:t>：责骂。</a:t>
            </a:r>
            <a:endParaRPr lang="zh-CN" altLang="en-US" sz="2800" b="1" dirty="0">
              <a:latin typeface="楷体_GB2312" pitchFamily="49" charset="-122"/>
              <a:ea typeface="楷体_GB2312" pitchFamily="49" charset="-122"/>
            </a:endParaRPr>
          </a:p>
          <a:p>
            <a:pPr eaLnBrk="0" hangingPunct="0"/>
            <a:r>
              <a:rPr lang="zh-CN" altLang="en-US" sz="2800" b="1" dirty="0">
                <a:latin typeface="楷体_GB2312" pitchFamily="49" charset="-122"/>
                <a:ea typeface="楷体_GB2312" pitchFamily="49" charset="-122"/>
              </a:rPr>
              <a:t>飘泊</a:t>
            </a:r>
            <a:r>
              <a:rPr lang="en-US" altLang="zh-CN" sz="2800" b="1" dirty="0">
                <a:latin typeface="宋体" panose="02010600030101010101" pitchFamily="2" charset="-122"/>
              </a:rPr>
              <a:t>bó</a:t>
            </a:r>
            <a:r>
              <a:rPr lang="zh-CN" altLang="en-US" sz="2800" b="1" dirty="0">
                <a:latin typeface="楷体_GB2312" pitchFamily="49" charset="-122"/>
                <a:ea typeface="楷体_GB2312" pitchFamily="49" charset="-122"/>
              </a:rPr>
              <a:t>：漂泊，比喻生活不固定。</a:t>
            </a:r>
            <a:endParaRPr lang="zh-CN" altLang="en-US" sz="2800" b="1" dirty="0">
              <a:latin typeface="楷体_GB2312" pitchFamily="49" charset="-122"/>
              <a:ea typeface="楷体_GB2312" pitchFamily="49" charset="-122"/>
            </a:endParaRPr>
          </a:p>
        </p:txBody>
      </p:sp>
      <p:sp>
        <p:nvSpPr>
          <p:cNvPr id="13317" name="WordArt 5"/>
          <p:cNvSpPr/>
          <p:nvPr/>
        </p:nvSpPr>
        <p:spPr>
          <a:xfrm>
            <a:off x="1461611" y="319644"/>
            <a:ext cx="2755106" cy="685800"/>
          </a:xfrm>
          <a:prstGeom prst="rect">
            <a:avLst/>
          </a:prstGeom>
        </p:spPr>
        <p:txBody>
          <a:bodyPr wrap="none" fromWordArt="1">
            <a:prstTxWarp prst="textPlain">
              <a:avLst>
                <a:gd name="adj" fmla="val 50000"/>
              </a:avLst>
            </a:prstTxWarp>
            <a:normAutofit/>
          </a:bodyPr>
          <a:p>
            <a:pPr algn="ctr"/>
            <a:r>
              <a:rPr lang="zh-CN" altLang="en-US" sz="2700">
                <a:ln w="9525" cap="flat" cmpd="sng">
                  <a:solidFill>
                    <a:schemeClr val="tx1"/>
                  </a:solidFill>
                  <a:prstDash val="solid"/>
                  <a:headEnd type="none" w="med" len="med"/>
                  <a:tailEnd type="none" w="med" len="med"/>
                </a:ln>
                <a:gradFill rotWithShape="1">
                  <a:gsLst>
                    <a:gs pos="0">
                      <a:srgbClr val="FFFF00"/>
                    </a:gs>
                    <a:gs pos="100000">
                      <a:srgbClr val="FF9933"/>
                    </a:gs>
                  </a:gsLst>
                  <a:path path="rect">
                    <a:fillToRect l="50000" t="50000" r="50000" b="50000"/>
                  </a:path>
                  <a:tileRect/>
                </a:gradFill>
                <a:effectLst>
                  <a:outerShdw dist="35921" dir="2699999" algn="ctr" rotWithShape="0">
                    <a:srgbClr val="C0C0C0">
                      <a:alpha val="78000"/>
                    </a:srgbClr>
                  </a:outerShdw>
                </a:effectLst>
                <a:latin typeface="黑体" panose="02010609060101010101" pitchFamily="49" charset="-122"/>
                <a:ea typeface="黑体" panose="02010609060101010101" pitchFamily="49" charset="-122"/>
              </a:rPr>
              <a:t>字词预习 </a:t>
            </a:r>
            <a:endParaRPr lang="zh-CN" altLang="en-US" sz="2700">
              <a:ln w="9525" cap="flat" cmpd="sng">
                <a:solidFill>
                  <a:schemeClr val="tx1"/>
                </a:solidFill>
                <a:prstDash val="solid"/>
                <a:headEnd type="none" w="med" len="med"/>
                <a:tailEnd type="none" w="med" len="med"/>
              </a:ln>
              <a:gradFill rotWithShape="1">
                <a:gsLst>
                  <a:gs pos="0">
                    <a:srgbClr val="FFFF00"/>
                  </a:gs>
                  <a:gs pos="100000">
                    <a:srgbClr val="FF9933"/>
                  </a:gs>
                </a:gsLst>
                <a:path path="rect">
                  <a:fillToRect l="50000" t="50000" r="50000" b="50000"/>
                </a:path>
                <a:tileRect/>
              </a:gradFill>
              <a:effectLst>
                <a:outerShdw dist="35921" dir="2699999" algn="ctr" rotWithShape="0">
                  <a:srgbClr val="C0C0C0">
                    <a:alpha val="78000"/>
                  </a:srgbClr>
                </a:outerShdw>
              </a:effectLst>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96258" name="图片 96257" descr="2007030806254777536"/>
          <p:cNvPicPr>
            <a:picLocks noChangeAspect="1"/>
          </p:cNvPicPr>
          <p:nvPr/>
        </p:nvPicPr>
        <p:blipFill>
          <a:blip r:embed="rId1"/>
          <a:stretch>
            <a:fillRect/>
          </a:stretch>
        </p:blipFill>
        <p:spPr>
          <a:xfrm>
            <a:off x="1143000" y="0"/>
            <a:ext cx="7953375" cy="5143500"/>
          </a:xfrm>
          <a:prstGeom prst="rect">
            <a:avLst/>
          </a:prstGeom>
          <a:noFill/>
          <a:ln w="9525">
            <a:noFill/>
          </a:ln>
        </p:spPr>
      </p:pic>
      <p:sp>
        <p:nvSpPr>
          <p:cNvPr id="96259" name="文本框 96258"/>
          <p:cNvSpPr txBox="1"/>
          <p:nvPr/>
        </p:nvSpPr>
        <p:spPr>
          <a:xfrm>
            <a:off x="468630" y="1005840"/>
            <a:ext cx="7532370" cy="829945"/>
          </a:xfrm>
          <a:prstGeom prst="rect">
            <a:avLst/>
          </a:prstGeom>
          <a:noFill/>
          <a:ln w="9525">
            <a:noFill/>
          </a:ln>
        </p:spPr>
        <p:txBody>
          <a:bodyPr wrap="square">
            <a:spAutoFit/>
          </a:bodyPr>
          <a:p>
            <a:pPr>
              <a:buClrTx/>
            </a:pPr>
            <a:r>
              <a:rPr lang="en-US" altLang="zh-CN" dirty="0">
                <a:solidFill>
                  <a:schemeClr val="tx1"/>
                </a:solidFill>
                <a:latin typeface="Arial" panose="020B0604020202020204" pitchFamily="34" charset="0"/>
                <a:ea typeface="宋体" panose="02010600030101010101" pitchFamily="2" charset="-122"/>
              </a:rPr>
              <a:t> </a:t>
            </a:r>
            <a:r>
              <a:rPr lang="en-US" altLang="zh-CN">
                <a:solidFill>
                  <a:schemeClr val="tx1"/>
                </a:solidFill>
                <a:latin typeface="Arial" panose="020B0604020202020204" pitchFamily="34" charset="0"/>
                <a:ea typeface="宋体" panose="02010600030101010101" pitchFamily="2" charset="-122"/>
              </a:rPr>
              <a:t>    </a:t>
            </a:r>
            <a:r>
              <a:rPr lang="zh-CN" altLang="en-US" sz="2400" b="1" dirty="0">
                <a:solidFill>
                  <a:schemeClr val="tx1"/>
                </a:solidFill>
                <a:latin typeface="Arial" panose="020B0604020202020204" pitchFamily="34" charset="0"/>
                <a:ea typeface="宋体" panose="02010600030101010101" pitchFamily="2" charset="-122"/>
              </a:rPr>
              <a:t>试读：体会诗的情感基调和节奏韵律。</a:t>
            </a:r>
            <a:endParaRPr lang="en-US" altLang="zh-CN" sz="2400" b="1">
              <a:solidFill>
                <a:schemeClr val="tx1"/>
              </a:solidFill>
              <a:latin typeface="Arial" panose="020B0604020202020204" pitchFamily="34" charset="0"/>
              <a:ea typeface="宋体" panose="02010600030101010101" pitchFamily="2" charset="-122"/>
            </a:endParaRPr>
          </a:p>
          <a:p>
            <a:pPr>
              <a:buClrTx/>
            </a:pPr>
            <a:endParaRPr lang="zh-CN" altLang="en-US" sz="2400" b="1" dirty="0">
              <a:solidFill>
                <a:srgbClr val="0000FF"/>
              </a:solidFill>
              <a:latin typeface="Arial" panose="020B0604020202020204" pitchFamily="34" charset="0"/>
              <a:ea typeface="宋体" panose="02010600030101010101" pitchFamily="2" charset="-122"/>
            </a:endParaRPr>
          </a:p>
        </p:txBody>
      </p:sp>
      <p:sp>
        <p:nvSpPr>
          <p:cNvPr id="96260" name="上凸带形 96259"/>
          <p:cNvSpPr/>
          <p:nvPr/>
        </p:nvSpPr>
        <p:spPr>
          <a:xfrm>
            <a:off x="1143000" y="141685"/>
            <a:ext cx="3371850" cy="685800"/>
          </a:xfrm>
          <a:prstGeom prst="ribbon2">
            <a:avLst>
              <a:gd name="adj1" fmla="val 12500"/>
              <a:gd name="adj2" fmla="val 50000"/>
            </a:avLst>
          </a:prstGeom>
          <a:solidFill>
            <a:schemeClr val="accent1"/>
          </a:solidFill>
          <a:ln w="9525" cap="flat" cmpd="sng">
            <a:solidFill>
              <a:schemeClr val="tx1"/>
            </a:solidFill>
            <a:prstDash val="solid"/>
            <a:headEnd type="none" w="med" len="med"/>
            <a:tailEnd type="none" w="med" len="med"/>
          </a:ln>
        </p:spPr>
        <p:txBody>
          <a:bodyPr wrap="none" anchor="ctr"/>
          <a:p>
            <a:pPr algn="ctr">
              <a:buClrTx/>
            </a:pPr>
            <a:r>
              <a:rPr lang="zh-CN" altLang="en-US" sz="2100" dirty="0">
                <a:solidFill>
                  <a:srgbClr val="FF0000"/>
                </a:solidFill>
                <a:latin typeface="Arial" panose="020B0604020202020204" pitchFamily="34" charset="0"/>
                <a:ea typeface="黑体" panose="02010609060101010101" pitchFamily="49" charset="-122"/>
              </a:rPr>
              <a:t>试读</a:t>
            </a:r>
            <a:r>
              <a:rPr lang="en-US" altLang="zh-CN" sz="2100" dirty="0">
                <a:solidFill>
                  <a:srgbClr val="FF0000"/>
                </a:solidFill>
                <a:latin typeface="Arial" panose="020B0604020202020204" pitchFamily="34" charset="0"/>
                <a:ea typeface="黑体" panose="02010609060101010101" pitchFamily="49" charset="-122"/>
              </a:rPr>
              <a:t>·</a:t>
            </a:r>
            <a:r>
              <a:rPr lang="zh-CN" altLang="en-US" sz="2100" dirty="0">
                <a:solidFill>
                  <a:srgbClr val="FF0000"/>
                </a:solidFill>
                <a:latin typeface="Arial" panose="020B0604020202020204" pitchFamily="34" charset="0"/>
                <a:ea typeface="黑体" panose="02010609060101010101" pitchFamily="49" charset="-122"/>
              </a:rPr>
              <a:t>欣赏：</a:t>
            </a:r>
            <a:endParaRPr lang="zh-CN" altLang="en-US" sz="2100" dirty="0">
              <a:solidFill>
                <a:srgbClr val="FF0000"/>
              </a:solidFill>
              <a:latin typeface="Arial" panose="020B0604020202020204" pitchFamily="34" charset="0"/>
              <a:ea typeface="黑体" panose="02010609060101010101" pitchFamily="49" charset="-122"/>
            </a:endParaRPr>
          </a:p>
        </p:txBody>
      </p:sp>
      <p:sp>
        <p:nvSpPr>
          <p:cNvPr id="96261" name="文本框 96260"/>
          <p:cNvSpPr txBox="1"/>
          <p:nvPr/>
        </p:nvSpPr>
        <p:spPr>
          <a:xfrm>
            <a:off x="527050" y="1642110"/>
            <a:ext cx="7531735" cy="3415030"/>
          </a:xfrm>
          <a:prstGeom prst="rect">
            <a:avLst/>
          </a:prstGeom>
          <a:noFill/>
          <a:ln w="9525">
            <a:noFill/>
          </a:ln>
        </p:spPr>
        <p:txBody>
          <a:bodyPr wrap="square">
            <a:spAutoFit/>
          </a:bodyPr>
          <a:p>
            <a:pPr>
              <a:buClrTx/>
            </a:pPr>
            <a:r>
              <a:rPr lang="zh-CN" altLang="en-US" sz="2400" b="1" dirty="0">
                <a:solidFill>
                  <a:schemeClr val="accent2"/>
                </a:solidFill>
                <a:latin typeface="楷体" panose="02010609060101010101" charset="-122"/>
                <a:ea typeface="楷体" panose="02010609060101010101" charset="-122"/>
              </a:rPr>
              <a:t>朗读提示</a:t>
            </a:r>
            <a:r>
              <a:rPr lang="en-US" altLang="zh-CN" sz="2400" b="1" dirty="0">
                <a:solidFill>
                  <a:schemeClr val="accent2"/>
                </a:solidFill>
                <a:latin typeface="楷体" panose="02010609060101010101" charset="-122"/>
                <a:ea typeface="楷体" panose="02010609060101010101" charset="-122"/>
              </a:rPr>
              <a:t>:</a:t>
            </a:r>
            <a:r>
              <a:rPr lang="zh-CN" altLang="en-US" sz="2400" b="1" dirty="0">
                <a:solidFill>
                  <a:schemeClr val="accent2"/>
                </a:solidFill>
                <a:latin typeface="楷体" panose="02010609060101010101" charset="-122"/>
                <a:ea typeface="楷体" panose="02010609060101010101" charset="-122"/>
              </a:rPr>
              <a:t>本文的情感基调可以这样处理。</a:t>
            </a:r>
            <a:endParaRPr lang="zh-CN" altLang="en-US" sz="2400" b="1" dirty="0">
              <a:solidFill>
                <a:schemeClr val="accent2"/>
              </a:solidFill>
              <a:latin typeface="楷体" panose="02010609060101010101" charset="-122"/>
              <a:ea typeface="楷体" panose="02010609060101010101" charset="-122"/>
            </a:endParaRPr>
          </a:p>
          <a:p>
            <a:pPr>
              <a:buClrTx/>
            </a:pPr>
            <a:r>
              <a:rPr lang="zh-CN" altLang="en-US" sz="2400" b="1" dirty="0">
                <a:solidFill>
                  <a:srgbClr val="0000FF"/>
                </a:solidFill>
                <a:latin typeface="楷体" panose="02010609060101010101" charset="-122"/>
                <a:ea typeface="楷体" panose="02010609060101010101" charset="-122"/>
              </a:rPr>
              <a:t>第</a:t>
            </a:r>
            <a:r>
              <a:rPr lang="en-US" altLang="zh-CN" sz="2400" b="1" dirty="0">
                <a:solidFill>
                  <a:srgbClr val="0000FF"/>
                </a:solidFill>
                <a:latin typeface="楷体" panose="02010609060101010101" charset="-122"/>
                <a:ea typeface="楷体" panose="02010609060101010101" charset="-122"/>
              </a:rPr>
              <a:t>2</a:t>
            </a:r>
            <a:r>
              <a:rPr lang="zh-CN" altLang="en-US" sz="2400" b="1" dirty="0">
                <a:solidFill>
                  <a:srgbClr val="0000FF"/>
                </a:solidFill>
                <a:latin typeface="楷体" panose="02010609060101010101" charset="-122"/>
                <a:ea typeface="楷体" panose="02010609060101010101" charset="-122"/>
              </a:rPr>
              <a:t>节，要充满</a:t>
            </a:r>
            <a:r>
              <a:rPr lang="zh-CN" altLang="en-US" sz="2400" b="1" dirty="0">
                <a:solidFill>
                  <a:srgbClr val="FF0000"/>
                </a:solidFill>
                <a:latin typeface="楷体" panose="02010609060101010101" charset="-122"/>
                <a:ea typeface="楷体" panose="02010609060101010101" charset="-122"/>
              </a:rPr>
              <a:t>怀念和同情</a:t>
            </a:r>
            <a:r>
              <a:rPr lang="zh-CN" altLang="en-US" sz="2400" b="1" dirty="0">
                <a:solidFill>
                  <a:srgbClr val="0000FF"/>
                </a:solidFill>
                <a:latin typeface="楷体" panose="02010609060101010101" charset="-122"/>
                <a:ea typeface="楷体" panose="02010609060101010101" charset="-122"/>
              </a:rPr>
              <a:t>，语调舒缓。</a:t>
            </a:r>
            <a:endParaRPr lang="zh-CN" altLang="en-US" sz="2400" b="1" dirty="0">
              <a:solidFill>
                <a:srgbClr val="0000FF"/>
              </a:solidFill>
              <a:latin typeface="楷体" panose="02010609060101010101" charset="-122"/>
              <a:ea typeface="楷体" panose="02010609060101010101" charset="-122"/>
            </a:endParaRPr>
          </a:p>
          <a:p>
            <a:pPr>
              <a:buClrTx/>
            </a:pPr>
            <a:r>
              <a:rPr lang="zh-CN" altLang="en-US" sz="2400" b="1" dirty="0">
                <a:solidFill>
                  <a:srgbClr val="0000FF"/>
                </a:solidFill>
                <a:latin typeface="楷体" panose="02010609060101010101" charset="-122"/>
                <a:ea typeface="楷体" panose="02010609060101010101" charset="-122"/>
              </a:rPr>
              <a:t>第</a:t>
            </a:r>
            <a:r>
              <a:rPr lang="en-US" altLang="zh-CN" sz="2400" b="1" dirty="0">
                <a:solidFill>
                  <a:srgbClr val="0000FF"/>
                </a:solidFill>
                <a:latin typeface="楷体" panose="02010609060101010101" charset="-122"/>
                <a:ea typeface="楷体" panose="02010609060101010101" charset="-122"/>
              </a:rPr>
              <a:t>3</a:t>
            </a:r>
            <a:r>
              <a:rPr lang="zh-CN" altLang="en-US" sz="2400" b="1" dirty="0">
                <a:solidFill>
                  <a:srgbClr val="0000FF"/>
                </a:solidFill>
                <a:latin typeface="楷体" panose="02010609060101010101" charset="-122"/>
                <a:ea typeface="楷体" panose="02010609060101010101" charset="-122"/>
              </a:rPr>
              <a:t>节，感情</a:t>
            </a:r>
            <a:r>
              <a:rPr lang="zh-CN" altLang="en-US" sz="2400" b="1" dirty="0">
                <a:solidFill>
                  <a:srgbClr val="FF0000"/>
                </a:solidFill>
                <a:latin typeface="楷体" panose="02010609060101010101" charset="-122"/>
                <a:ea typeface="楷体" panose="02010609060101010101" charset="-122"/>
              </a:rPr>
              <a:t>沉痛悲痛</a:t>
            </a:r>
            <a:r>
              <a:rPr lang="zh-CN" altLang="en-US" sz="2400" b="1" dirty="0">
                <a:solidFill>
                  <a:srgbClr val="0000FF"/>
                </a:solidFill>
                <a:latin typeface="楷体" panose="02010609060101010101" charset="-122"/>
                <a:ea typeface="楷体" panose="02010609060101010101" charset="-122"/>
              </a:rPr>
              <a:t>，语调低沉有力。</a:t>
            </a:r>
            <a:endParaRPr lang="zh-CN" altLang="en-US" sz="2400" b="1" dirty="0">
              <a:solidFill>
                <a:srgbClr val="0000FF"/>
              </a:solidFill>
              <a:latin typeface="楷体" panose="02010609060101010101" charset="-122"/>
              <a:ea typeface="楷体" panose="02010609060101010101" charset="-122"/>
            </a:endParaRPr>
          </a:p>
          <a:p>
            <a:pPr>
              <a:buClrTx/>
            </a:pPr>
            <a:r>
              <a:rPr lang="zh-CN" altLang="en-US" sz="2400" b="1" dirty="0">
                <a:solidFill>
                  <a:srgbClr val="0000FF"/>
                </a:solidFill>
                <a:latin typeface="楷体" panose="02010609060101010101" charset="-122"/>
                <a:ea typeface="楷体" panose="02010609060101010101" charset="-122"/>
              </a:rPr>
              <a:t>第</a:t>
            </a:r>
            <a:r>
              <a:rPr lang="en-US" altLang="zh-CN" sz="2400" b="1" dirty="0">
                <a:solidFill>
                  <a:srgbClr val="0000FF"/>
                </a:solidFill>
                <a:latin typeface="楷体" panose="02010609060101010101" charset="-122"/>
                <a:ea typeface="楷体" panose="02010609060101010101" charset="-122"/>
              </a:rPr>
              <a:t>4--8</a:t>
            </a:r>
            <a:r>
              <a:rPr lang="zh-CN" altLang="en-US" sz="2400" b="1" dirty="0">
                <a:solidFill>
                  <a:srgbClr val="0000FF"/>
                </a:solidFill>
                <a:latin typeface="楷体" panose="02010609060101010101" charset="-122"/>
                <a:ea typeface="楷体" panose="02010609060101010101" charset="-122"/>
              </a:rPr>
              <a:t>节，着重写回忆，感情上</a:t>
            </a:r>
            <a:r>
              <a:rPr lang="zh-CN" altLang="en-US" sz="2400" b="1" dirty="0">
                <a:solidFill>
                  <a:srgbClr val="FF0000"/>
                </a:solidFill>
                <a:latin typeface="楷体" panose="02010609060101010101" charset="-122"/>
                <a:ea typeface="楷体" panose="02010609060101010101" charset="-122"/>
              </a:rPr>
              <a:t>时喜时悲</a:t>
            </a:r>
            <a:r>
              <a:rPr lang="zh-CN" altLang="en-US" sz="2400" b="1" dirty="0">
                <a:solidFill>
                  <a:srgbClr val="0000FF"/>
                </a:solidFill>
                <a:latin typeface="楷体" panose="02010609060101010101" charset="-122"/>
                <a:ea typeface="楷体" panose="02010609060101010101" charset="-122"/>
              </a:rPr>
              <a:t>，变化不定。</a:t>
            </a:r>
            <a:endParaRPr lang="zh-CN" altLang="en-US" sz="2400" b="1" dirty="0">
              <a:solidFill>
                <a:srgbClr val="0000FF"/>
              </a:solidFill>
              <a:latin typeface="楷体" panose="02010609060101010101" charset="-122"/>
              <a:ea typeface="楷体" panose="02010609060101010101" charset="-122"/>
            </a:endParaRPr>
          </a:p>
          <a:p>
            <a:pPr>
              <a:buClrTx/>
            </a:pPr>
            <a:r>
              <a:rPr lang="zh-CN" altLang="en-US" sz="2400" b="1" dirty="0">
                <a:solidFill>
                  <a:srgbClr val="0000FF"/>
                </a:solidFill>
                <a:latin typeface="楷体" panose="02010609060101010101" charset="-122"/>
                <a:ea typeface="楷体" panose="02010609060101010101" charset="-122"/>
              </a:rPr>
              <a:t>第</a:t>
            </a:r>
            <a:r>
              <a:rPr lang="en-US" altLang="zh-CN" sz="2400" b="1">
                <a:solidFill>
                  <a:srgbClr val="0000FF"/>
                </a:solidFill>
                <a:latin typeface="楷体" panose="02010609060101010101" charset="-122"/>
                <a:ea typeface="楷体" panose="02010609060101010101" charset="-122"/>
              </a:rPr>
              <a:t>9—</a:t>
            </a:r>
            <a:r>
              <a:rPr lang="en-US" altLang="zh-CN" sz="2400" b="1" dirty="0">
                <a:solidFill>
                  <a:srgbClr val="0000FF"/>
                </a:solidFill>
                <a:latin typeface="楷体" panose="02010609060101010101" charset="-122"/>
                <a:ea typeface="楷体" panose="02010609060101010101" charset="-122"/>
              </a:rPr>
              <a:t>11</a:t>
            </a:r>
            <a:r>
              <a:rPr lang="zh-CN" altLang="en-US" sz="2400" b="1" dirty="0">
                <a:solidFill>
                  <a:srgbClr val="0000FF"/>
                </a:solidFill>
                <a:latin typeface="楷体" panose="02010609060101010101" charset="-122"/>
                <a:ea typeface="楷体" panose="02010609060101010101" charset="-122"/>
              </a:rPr>
              <a:t>节，写大堰河死的</a:t>
            </a:r>
            <a:r>
              <a:rPr lang="zh-CN" altLang="en-US" sz="2400" b="1" dirty="0">
                <a:solidFill>
                  <a:srgbClr val="FF0000"/>
                </a:solidFill>
                <a:latin typeface="楷体" panose="02010609060101010101" charset="-122"/>
                <a:ea typeface="楷体" panose="02010609060101010101" charset="-122"/>
              </a:rPr>
              <a:t>凄凉</a:t>
            </a:r>
            <a:r>
              <a:rPr lang="zh-CN" altLang="en-US" sz="2400" b="1" dirty="0">
                <a:solidFill>
                  <a:srgbClr val="0000FF"/>
                </a:solidFill>
                <a:latin typeface="楷体" panose="02010609060101010101" charset="-122"/>
                <a:ea typeface="楷体" panose="02010609060101010101" charset="-122"/>
              </a:rPr>
              <a:t>，节奏应放慢。</a:t>
            </a:r>
            <a:endParaRPr lang="zh-CN" altLang="en-US" sz="2400" b="1" dirty="0">
              <a:solidFill>
                <a:srgbClr val="0000FF"/>
              </a:solidFill>
              <a:latin typeface="楷体" panose="02010609060101010101" charset="-122"/>
              <a:ea typeface="楷体" panose="02010609060101010101" charset="-122"/>
            </a:endParaRPr>
          </a:p>
          <a:p>
            <a:pPr>
              <a:buClrTx/>
            </a:pPr>
            <a:r>
              <a:rPr lang="zh-CN" altLang="en-US" sz="2400" b="1" dirty="0">
                <a:solidFill>
                  <a:srgbClr val="0000FF"/>
                </a:solidFill>
                <a:latin typeface="楷体" panose="02010609060101010101" charset="-122"/>
                <a:ea typeface="楷体" panose="02010609060101010101" charset="-122"/>
              </a:rPr>
              <a:t>第</a:t>
            </a:r>
            <a:r>
              <a:rPr lang="en-US" altLang="zh-CN" sz="2400" b="1" dirty="0">
                <a:solidFill>
                  <a:srgbClr val="0000FF"/>
                </a:solidFill>
                <a:latin typeface="楷体" panose="02010609060101010101" charset="-122"/>
                <a:ea typeface="楷体" panose="02010609060101010101" charset="-122"/>
              </a:rPr>
              <a:t>12</a:t>
            </a:r>
            <a:r>
              <a:rPr lang="zh-CN" altLang="en-US" sz="2400" b="1" dirty="0">
                <a:solidFill>
                  <a:srgbClr val="0000FF"/>
                </a:solidFill>
                <a:latin typeface="楷体" panose="02010609060101010101" charset="-122"/>
                <a:ea typeface="楷体" panose="02010609060101010101" charset="-122"/>
              </a:rPr>
              <a:t>节，是献给大堰河的赞美诗，</a:t>
            </a:r>
            <a:r>
              <a:rPr lang="zh-CN" altLang="en-US" sz="2400" b="1" dirty="0">
                <a:solidFill>
                  <a:srgbClr val="FF0000"/>
                </a:solidFill>
                <a:latin typeface="楷体" panose="02010609060101010101" charset="-122"/>
                <a:ea typeface="楷体" panose="02010609060101010101" charset="-122"/>
              </a:rPr>
              <a:t>感情炽热</a:t>
            </a:r>
            <a:r>
              <a:rPr lang="zh-CN" altLang="en-US" sz="2400" b="1" dirty="0">
                <a:solidFill>
                  <a:srgbClr val="0000FF"/>
                </a:solidFill>
                <a:latin typeface="楷体" panose="02010609060101010101" charset="-122"/>
                <a:ea typeface="楷体" panose="02010609060101010101" charset="-122"/>
              </a:rPr>
              <a:t>，节奏要加快。</a:t>
            </a:r>
            <a:endParaRPr lang="zh-CN" altLang="en-US" sz="2400" b="1" dirty="0">
              <a:solidFill>
                <a:srgbClr val="0000FF"/>
              </a:solidFill>
              <a:latin typeface="楷体" panose="02010609060101010101" charset="-122"/>
              <a:ea typeface="楷体" panose="02010609060101010101" charset="-122"/>
            </a:endParaRPr>
          </a:p>
          <a:p>
            <a:pPr>
              <a:buClrTx/>
            </a:pPr>
            <a:r>
              <a:rPr lang="zh-CN" altLang="en-US" sz="2400" b="1" dirty="0">
                <a:solidFill>
                  <a:srgbClr val="0000FF"/>
                </a:solidFill>
                <a:latin typeface="楷体" panose="02010609060101010101" charset="-122"/>
                <a:ea typeface="楷体" panose="02010609060101010101" charset="-122"/>
              </a:rPr>
              <a:t>第</a:t>
            </a:r>
            <a:r>
              <a:rPr lang="en-US" altLang="zh-CN" sz="2400" b="1" dirty="0">
                <a:solidFill>
                  <a:srgbClr val="0000FF"/>
                </a:solidFill>
                <a:latin typeface="楷体" panose="02010609060101010101" charset="-122"/>
                <a:ea typeface="楷体" panose="02010609060101010101" charset="-122"/>
              </a:rPr>
              <a:t>13</a:t>
            </a:r>
            <a:r>
              <a:rPr lang="zh-CN" altLang="en-US" sz="2400" b="1" dirty="0">
                <a:solidFill>
                  <a:srgbClr val="0000FF"/>
                </a:solidFill>
                <a:latin typeface="楷体" panose="02010609060101010101" charset="-122"/>
                <a:ea typeface="楷体" panose="02010609060101010101" charset="-122"/>
              </a:rPr>
              <a:t>节，诗人的感情已达到高潮，朗读时应</a:t>
            </a:r>
            <a:r>
              <a:rPr lang="zh-CN" altLang="en-US" sz="2400" b="1" dirty="0">
                <a:solidFill>
                  <a:srgbClr val="FF0000"/>
                </a:solidFill>
                <a:latin typeface="楷体" panose="02010609060101010101" charset="-122"/>
                <a:ea typeface="楷体" panose="02010609060101010101" charset="-122"/>
              </a:rPr>
              <a:t>热情奔放</a:t>
            </a:r>
            <a:r>
              <a:rPr lang="zh-CN" altLang="en-US" sz="2400" b="1" dirty="0">
                <a:solidFill>
                  <a:srgbClr val="0000FF"/>
                </a:solidFill>
                <a:latin typeface="楷体" panose="02010609060101010101" charset="-122"/>
                <a:ea typeface="楷体" panose="02010609060101010101" charset="-122"/>
              </a:rPr>
              <a:t>，把火山喷发似的感情传达出来。</a:t>
            </a:r>
            <a:endParaRPr lang="zh-CN" altLang="en-US" sz="2400" b="1" dirty="0">
              <a:solidFill>
                <a:srgbClr val="0000FF"/>
              </a:solidFill>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6259"/>
                                        </p:tgtEl>
                                        <p:attrNameLst>
                                          <p:attrName>style.visibility</p:attrName>
                                        </p:attrNameLst>
                                      </p:cBhvr>
                                      <p:to>
                                        <p:strVal val="visible"/>
                                      </p:to>
                                    </p:set>
                                    <p:anim calcmode="lin" valueType="num">
                                      <p:cBhvr additive="base">
                                        <p:cTn id="7" dur="2000" fill="hold"/>
                                        <p:tgtEl>
                                          <p:spTgt spid="96259"/>
                                        </p:tgtEl>
                                        <p:attrNameLst>
                                          <p:attrName>ppt_x</p:attrName>
                                        </p:attrNameLst>
                                      </p:cBhvr>
                                      <p:tavLst>
                                        <p:tav tm="0">
                                          <p:val>
                                            <p:strVal val="1+#ppt_w/2"/>
                                          </p:val>
                                        </p:tav>
                                        <p:tav tm="100000">
                                          <p:val>
                                            <p:strVal val="#ppt_x"/>
                                          </p:val>
                                        </p:tav>
                                      </p:tavLst>
                                    </p:anim>
                                    <p:anim calcmode="lin" valueType="num">
                                      <p:cBhvr additive="base">
                                        <p:cTn id="8" dur="2000" fill="hold"/>
                                        <p:tgtEl>
                                          <p:spTgt spid="9625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96261"/>
                                        </p:tgtEl>
                                        <p:attrNameLst>
                                          <p:attrName>style.visibility</p:attrName>
                                        </p:attrNameLst>
                                      </p:cBhvr>
                                      <p:to>
                                        <p:strVal val="visible"/>
                                      </p:to>
                                    </p:set>
                                    <p:animEffect transition="in" filter="strips(downLeft)">
                                      <p:cBhvr>
                                        <p:cTn id="13" dur="2000"/>
                                        <p:tgtEl>
                                          <p:spTgt spid="962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59" grpId="0"/>
      <p:bldP spid="96261"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4338" name="Picture 2" descr="基础自主初探"/>
          <p:cNvPicPr>
            <a:picLocks noChangeAspect="1"/>
          </p:cNvPicPr>
          <p:nvPr/>
        </p:nvPicPr>
        <p:blipFill>
          <a:blip r:embed="rId1"/>
          <a:stretch>
            <a:fillRect/>
          </a:stretch>
        </p:blipFill>
        <p:spPr>
          <a:xfrm>
            <a:off x="1993106" y="0"/>
            <a:ext cx="5757863" cy="920354"/>
          </a:xfrm>
          <a:prstGeom prst="rect">
            <a:avLst/>
          </a:prstGeom>
          <a:noFill/>
          <a:ln w="9525">
            <a:noFill/>
          </a:ln>
        </p:spPr>
      </p:pic>
      <p:pic>
        <p:nvPicPr>
          <p:cNvPr id="14339" name="Picture 3"/>
          <p:cNvPicPr>
            <a:picLocks noChangeAspect="1"/>
          </p:cNvPicPr>
          <p:nvPr/>
        </p:nvPicPr>
        <p:blipFill>
          <a:blip r:embed="rId2"/>
          <a:stretch>
            <a:fillRect/>
          </a:stretch>
        </p:blipFill>
        <p:spPr>
          <a:xfrm>
            <a:off x="0" y="0"/>
            <a:ext cx="9100185" cy="4700270"/>
          </a:xfrm>
          <a:prstGeom prst="rect">
            <a:avLst/>
          </a:prstGeom>
          <a:noFill/>
          <a:ln w="9525">
            <a:noFill/>
          </a:ln>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4338" name="Picture 2" descr="基础自主初探"/>
          <p:cNvPicPr>
            <a:picLocks noChangeAspect="1"/>
          </p:cNvPicPr>
          <p:nvPr/>
        </p:nvPicPr>
        <p:blipFill>
          <a:blip r:embed="rId1"/>
          <a:stretch>
            <a:fillRect/>
          </a:stretch>
        </p:blipFill>
        <p:spPr>
          <a:xfrm>
            <a:off x="1993106" y="0"/>
            <a:ext cx="5757863" cy="920354"/>
          </a:xfrm>
          <a:prstGeom prst="rect">
            <a:avLst/>
          </a:prstGeom>
          <a:noFill/>
          <a:ln w="9525">
            <a:noFill/>
          </a:ln>
        </p:spPr>
      </p:pic>
      <p:pic>
        <p:nvPicPr>
          <p:cNvPr id="14339" name="Picture 3"/>
          <p:cNvPicPr>
            <a:picLocks noChangeAspect="1"/>
          </p:cNvPicPr>
          <p:nvPr/>
        </p:nvPicPr>
        <p:blipFill>
          <a:blip r:embed="rId2"/>
          <a:stretch>
            <a:fillRect/>
          </a:stretch>
        </p:blipFill>
        <p:spPr>
          <a:xfrm>
            <a:off x="0" y="0"/>
            <a:ext cx="9100185" cy="3089910"/>
          </a:xfrm>
          <a:prstGeom prst="rect">
            <a:avLst/>
          </a:prstGeom>
          <a:noFill/>
          <a:ln w="9525">
            <a:noFill/>
          </a:ln>
        </p:spPr>
      </p:pic>
      <p:pic>
        <p:nvPicPr>
          <p:cNvPr id="15362" name="Picture 2"/>
          <p:cNvPicPr>
            <a:picLocks noChangeAspect="1"/>
          </p:cNvPicPr>
          <p:nvPr/>
        </p:nvPicPr>
        <p:blipFill>
          <a:blip r:embed="rId3"/>
          <a:stretch>
            <a:fillRect/>
          </a:stretch>
        </p:blipFill>
        <p:spPr>
          <a:xfrm>
            <a:off x="-635" y="3089910"/>
            <a:ext cx="9100820" cy="1954530"/>
          </a:xfrm>
          <a:prstGeom prst="rect">
            <a:avLst/>
          </a:prstGeom>
          <a:noFill/>
          <a:ln w="9525">
            <a:noFill/>
          </a:ln>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文本框 1"/>
          <p:cNvSpPr txBox="1"/>
          <p:nvPr/>
        </p:nvSpPr>
        <p:spPr>
          <a:xfrm>
            <a:off x="187960" y="704215"/>
            <a:ext cx="8623300" cy="3538220"/>
          </a:xfrm>
          <a:prstGeom prst="rect">
            <a:avLst/>
          </a:prstGeom>
          <a:noFill/>
        </p:spPr>
        <p:txBody>
          <a:bodyPr wrap="square" rtlCol="0">
            <a:spAutoFit/>
          </a:bodyPr>
          <a:p>
            <a:r>
              <a:rPr lang="en-US" altLang="zh-CN"/>
              <a:t>       </a:t>
            </a:r>
            <a:r>
              <a:rPr lang="zh-CN" altLang="en-US" sz="2800" b="1">
                <a:latin typeface="黑体" panose="02010609060101010101" pitchFamily="49" charset="-122"/>
                <a:ea typeface="黑体" panose="02010609060101010101" pitchFamily="49" charset="-122"/>
              </a:rPr>
              <a:t>第一层(1～4段)：交代大堰河的悲苦身世及其与“我”的关系——</a:t>
            </a:r>
            <a:r>
              <a:rPr lang="zh-CN" altLang="en-US" sz="2800" b="1">
                <a:solidFill>
                  <a:schemeClr val="tx2"/>
                </a:solidFill>
                <a:latin typeface="黑体" panose="02010609060101010101" pitchFamily="49" charset="-122"/>
                <a:ea typeface="黑体" panose="02010609060101010101" pitchFamily="49" charset="-122"/>
              </a:rPr>
              <a:t>怀念与痛悼</a:t>
            </a:r>
            <a:endParaRPr lang="zh-CN" altLang="en-US" sz="2800" b="1">
              <a:solidFill>
                <a:schemeClr val="tx2"/>
              </a:solidFill>
              <a:latin typeface="黑体" panose="02010609060101010101" pitchFamily="49" charset="-122"/>
              <a:ea typeface="黑体" panose="02010609060101010101" pitchFamily="49" charset="-122"/>
            </a:endParaRPr>
          </a:p>
          <a:p>
            <a:r>
              <a:rPr lang="zh-CN" altLang="en-US" sz="2800" b="1">
                <a:latin typeface="黑体" panose="02010609060101010101" pitchFamily="49" charset="-122"/>
                <a:ea typeface="黑体" panose="02010609060101010101" pitchFamily="49" charset="-122"/>
              </a:rPr>
              <a:t>  第二层(5。8段)：回忆大堰河辛劳而又悲苦的一生——</a:t>
            </a:r>
            <a:r>
              <a:rPr lang="zh-CN" altLang="en-US" sz="2800" b="1">
                <a:solidFill>
                  <a:schemeClr val="tx2"/>
                </a:solidFill>
                <a:latin typeface="黑体" panose="02010609060101010101" pitchFamily="49" charset="-122"/>
                <a:ea typeface="黑体" panose="02010609060101010101" pitchFamily="49" charset="-122"/>
              </a:rPr>
              <a:t>眷恋与感激</a:t>
            </a:r>
            <a:endParaRPr lang="zh-CN" altLang="en-US" sz="2800" b="1">
              <a:solidFill>
                <a:schemeClr val="tx2"/>
              </a:solidFill>
              <a:latin typeface="黑体" panose="02010609060101010101" pitchFamily="49" charset="-122"/>
              <a:ea typeface="黑体" panose="02010609060101010101" pitchFamily="49" charset="-122"/>
            </a:endParaRPr>
          </a:p>
          <a:p>
            <a:r>
              <a:rPr lang="zh-CN" altLang="en-US" sz="2800" b="1">
                <a:latin typeface="黑体" panose="02010609060101010101" pitchFamily="49" charset="-122"/>
                <a:ea typeface="黑体" panose="02010609060101010101" pitchFamily="49" charset="-122"/>
              </a:rPr>
              <a:t>  第三层(9。1l段)：写大堰河死后的凄凉和家人的悲惨遭遇——</a:t>
            </a:r>
            <a:r>
              <a:rPr lang="zh-CN" altLang="en-US" sz="2800" b="1">
                <a:solidFill>
                  <a:schemeClr val="tx2"/>
                </a:solidFill>
                <a:latin typeface="黑体" panose="02010609060101010101" pitchFamily="49" charset="-122"/>
                <a:ea typeface="黑体" panose="02010609060101010101" pitchFamily="49" charset="-122"/>
              </a:rPr>
              <a:t>同情与控诉</a:t>
            </a:r>
            <a:endParaRPr lang="zh-CN" altLang="en-US" sz="2800" b="1">
              <a:solidFill>
                <a:schemeClr val="tx2"/>
              </a:solidFill>
              <a:latin typeface="黑体" panose="02010609060101010101" pitchFamily="49" charset="-122"/>
              <a:ea typeface="黑体" panose="02010609060101010101" pitchFamily="49" charset="-122"/>
            </a:endParaRPr>
          </a:p>
          <a:p>
            <a:r>
              <a:rPr lang="zh-CN" altLang="en-US" sz="2800" b="1">
                <a:latin typeface="黑体" panose="02010609060101010101" pitchFamily="49" charset="-122"/>
                <a:ea typeface="黑体" panose="02010609060101010101" pitchFamily="49" charset="-122"/>
              </a:rPr>
              <a:t>  第四层(12．13)：诗人呈给大堰河的挽歌和赞美诗——</a:t>
            </a:r>
            <a:r>
              <a:rPr lang="zh-CN" altLang="en-US" sz="2800" b="1">
                <a:solidFill>
                  <a:schemeClr val="tx2"/>
                </a:solidFill>
                <a:latin typeface="黑体" panose="02010609060101010101" pitchFamily="49" charset="-122"/>
                <a:ea typeface="黑体" panose="02010609060101010101" pitchFamily="49" charset="-122"/>
              </a:rPr>
              <a:t>讴歌与赞美</a:t>
            </a:r>
            <a:endParaRPr lang="zh-CN" altLang="en-US" sz="2800" b="1">
              <a:solidFill>
                <a:schemeClr val="tx2"/>
              </a:solidFill>
              <a:latin typeface="黑体" panose="02010609060101010101" pitchFamily="49" charset="-122"/>
              <a:ea typeface="黑体" panose="02010609060101010101" pitchFamily="49" charset="-122"/>
            </a:endParaRPr>
          </a:p>
        </p:txBody>
      </p:sp>
      <p:sp>
        <p:nvSpPr>
          <p:cNvPr id="14338" name="Rectangle 2"/>
          <p:cNvSpPr>
            <a:spLocks noGrp="1" noChangeArrowheads="1"/>
          </p:cNvSpPr>
          <p:nvPr/>
        </p:nvSpPr>
        <p:spPr>
          <a:xfrm>
            <a:off x="100137" y="50324"/>
            <a:ext cx="2276475" cy="534988"/>
          </a:xfrm>
          <a:prstGeom prst="roundRect">
            <a:avLst>
              <a:gd name="adj" fmla="val 21667"/>
            </a:avLst>
          </a:prstGeom>
          <a:solidFill>
            <a:srgbClr val="92D050"/>
          </a:solidFill>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800" dirty="0">
                <a:solidFill>
                  <a:srgbClr val="FF0000"/>
                </a:solidFill>
                <a:ea typeface="黑体" panose="02010609060101010101" pitchFamily="49" charset="-122"/>
              </a:rPr>
              <a:t>整体把握</a:t>
            </a:r>
            <a:endParaRPr lang="zh-CN" altLang="en-US" sz="2800" dirty="0">
              <a:solidFill>
                <a:srgbClr val="FF0000"/>
              </a:solidFill>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1447800" y="843558"/>
            <a:ext cx="5791200" cy="452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18000" tIns="10800" rIns="18000" bIns="1080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kumimoji="1" lang="en-US" altLang="zh-CN" sz="2800">
                <a:solidFill>
                  <a:srgbClr val="003366"/>
                </a:solidFill>
                <a:latin typeface="黑体" panose="02010609060101010101" pitchFamily="49" charset="-122"/>
                <a:ea typeface="黑体" panose="02010609060101010101" pitchFamily="49" charset="-122"/>
              </a:rPr>
              <a:t>1</a:t>
            </a:r>
            <a:r>
              <a:rPr kumimoji="1" lang="zh-CN" altLang="en-US" sz="2800">
                <a:solidFill>
                  <a:srgbClr val="003366"/>
                </a:solidFill>
                <a:latin typeface="黑体" panose="02010609060101010101" pitchFamily="49" charset="-122"/>
                <a:ea typeface="黑体" panose="02010609060101010101" pitchFamily="49" charset="-122"/>
              </a:rPr>
              <a:t>、一至三小节主要写了哪些内容</a:t>
            </a:r>
            <a:r>
              <a:rPr kumimoji="1" lang="en-US" altLang="zh-CN" sz="2800">
                <a:solidFill>
                  <a:srgbClr val="003366"/>
                </a:solidFill>
                <a:latin typeface="黑体" panose="02010609060101010101" pitchFamily="49" charset="-122"/>
                <a:ea typeface="黑体" panose="02010609060101010101" pitchFamily="49" charset="-122"/>
              </a:rPr>
              <a:t>?</a:t>
            </a:r>
            <a:endParaRPr kumimoji="1" lang="en-US" altLang="zh-CN" sz="2800">
              <a:solidFill>
                <a:srgbClr val="003366"/>
              </a:solidFill>
              <a:latin typeface="黑体" panose="02010609060101010101" pitchFamily="49" charset="-122"/>
              <a:ea typeface="黑体" panose="02010609060101010101" pitchFamily="49" charset="-122"/>
            </a:endParaRPr>
          </a:p>
        </p:txBody>
      </p:sp>
      <p:sp>
        <p:nvSpPr>
          <p:cNvPr id="67588" name="Text Box 4"/>
          <p:cNvSpPr txBox="1">
            <a:spLocks noChangeArrowheads="1"/>
          </p:cNvSpPr>
          <p:nvPr/>
        </p:nvSpPr>
        <p:spPr bwMode="auto">
          <a:xfrm>
            <a:off x="2438400" y="1437928"/>
            <a:ext cx="3733800" cy="452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8000" tIns="10800" rIns="18000" bIns="1080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kumimoji="1" lang="zh-CN" altLang="en-US" sz="2800" b="1" dirty="0">
                <a:solidFill>
                  <a:srgbClr val="003366"/>
                </a:solidFill>
                <a:latin typeface="Times New Roman" panose="02020603050405020304" pitchFamily="18" charset="0"/>
                <a:ea typeface="楷体_GB2312" pitchFamily="49" charset="-122"/>
              </a:rPr>
              <a:t>大堰河的身份和地位</a:t>
            </a:r>
            <a:endParaRPr kumimoji="1" lang="zh-CN" altLang="en-US" sz="2800" b="1" dirty="0">
              <a:solidFill>
                <a:srgbClr val="003366"/>
              </a:solidFill>
              <a:latin typeface="Times New Roman" panose="02020603050405020304" pitchFamily="18" charset="0"/>
              <a:ea typeface="楷体_GB2312" pitchFamily="49" charset="-122"/>
            </a:endParaRPr>
          </a:p>
        </p:txBody>
      </p:sp>
      <p:sp>
        <p:nvSpPr>
          <p:cNvPr id="67589" name="Text Box 5"/>
          <p:cNvSpPr txBox="1">
            <a:spLocks noChangeArrowheads="1"/>
          </p:cNvSpPr>
          <p:nvPr/>
        </p:nvSpPr>
        <p:spPr bwMode="auto">
          <a:xfrm>
            <a:off x="2438400" y="1895128"/>
            <a:ext cx="3733800" cy="452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8000" tIns="10800" rIns="18000" bIns="1080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kumimoji="1" lang="zh-CN" altLang="en-US" sz="2800" b="1" dirty="0">
                <a:solidFill>
                  <a:srgbClr val="003366"/>
                </a:solidFill>
                <a:latin typeface="Times New Roman" panose="02020603050405020304" pitchFamily="18" charset="0"/>
                <a:ea typeface="楷体_GB2312" pitchFamily="49" charset="-122"/>
              </a:rPr>
              <a:t>大堰河与我的关系</a:t>
            </a:r>
            <a:endParaRPr kumimoji="1" lang="zh-CN" altLang="en-US" sz="2800" b="1" dirty="0">
              <a:solidFill>
                <a:srgbClr val="003366"/>
              </a:solidFill>
              <a:latin typeface="Times New Roman" panose="02020603050405020304" pitchFamily="18" charset="0"/>
              <a:ea typeface="楷体_GB2312" pitchFamily="49" charset="-122"/>
            </a:endParaRPr>
          </a:p>
        </p:txBody>
      </p:sp>
      <p:sp>
        <p:nvSpPr>
          <p:cNvPr id="67590" name="Text Box 6"/>
          <p:cNvSpPr txBox="1">
            <a:spLocks noChangeArrowheads="1"/>
          </p:cNvSpPr>
          <p:nvPr/>
        </p:nvSpPr>
        <p:spPr bwMode="auto">
          <a:xfrm>
            <a:off x="940201" y="2980978"/>
            <a:ext cx="898126"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eaVert" lIns="18000" tIns="10800" rIns="18000" bIns="1080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kumimoji="1" lang="zh-CN" altLang="en-US" sz="2800" b="1">
                <a:solidFill>
                  <a:srgbClr val="003366"/>
                </a:solidFill>
                <a:latin typeface="黑体" panose="02010609060101010101" pitchFamily="49" charset="-122"/>
                <a:ea typeface="黑体" panose="02010609060101010101" pitchFamily="49" charset="-122"/>
              </a:rPr>
              <a:t>景 象</a:t>
            </a:r>
            <a:endParaRPr kumimoji="1" lang="zh-CN" altLang="en-US" sz="2800" b="1">
              <a:solidFill>
                <a:srgbClr val="003366"/>
              </a:solidFill>
              <a:latin typeface="黑体" panose="02010609060101010101" pitchFamily="49" charset="-122"/>
              <a:ea typeface="黑体" panose="02010609060101010101" pitchFamily="49" charset="-122"/>
            </a:endParaRPr>
          </a:p>
        </p:txBody>
      </p:sp>
      <p:sp>
        <p:nvSpPr>
          <p:cNvPr id="67591" name="AutoShape 7"/>
          <p:cNvSpPr/>
          <p:nvPr/>
        </p:nvSpPr>
        <p:spPr bwMode="auto">
          <a:xfrm>
            <a:off x="2045613" y="2750127"/>
            <a:ext cx="168803" cy="1483649"/>
          </a:xfrm>
          <a:prstGeom prst="leftBrace">
            <a:avLst>
              <a:gd name="adj1" fmla="val 137500"/>
              <a:gd name="adj2" fmla="val 50000"/>
            </a:avLst>
          </a:prstGeom>
          <a:noFill/>
          <a:ln w="19050">
            <a:solidFill>
              <a:schemeClr val="tx1"/>
            </a:solidFill>
            <a:round/>
          </a:ln>
          <a:extLst>
            <a:ext uri="{909E8E84-426E-40DD-AFC4-6F175D3DCCD1}">
              <a14:hiddenFill xmlns:a14="http://schemas.microsoft.com/office/drawing/2010/main">
                <a:solidFill>
                  <a:srgbClr val="FFFFFF"/>
                </a:solidFill>
              </a14:hiddenFill>
            </a:ext>
          </a:extLst>
        </p:spPr>
        <p:txBody>
          <a:bodyPr wrap="square" lIns="18000" tIns="10800" rIns="18000" bIns="10800" anchor="ctr">
            <a:spAutoFit/>
          </a:bodyPr>
          <a:lstStyle/>
          <a:p>
            <a:pPr fontAlgn="base">
              <a:spcBef>
                <a:spcPct val="0"/>
              </a:spcBef>
              <a:spcAft>
                <a:spcPct val="0"/>
              </a:spcAft>
            </a:pPr>
            <a:endParaRPr lang="zh-CN" altLang="en-US">
              <a:solidFill>
                <a:srgbClr val="003366"/>
              </a:solidFill>
            </a:endParaRPr>
          </a:p>
        </p:txBody>
      </p:sp>
      <p:sp>
        <p:nvSpPr>
          <p:cNvPr id="67592" name="Text Box 8"/>
          <p:cNvSpPr txBox="1">
            <a:spLocks noChangeArrowheads="1"/>
          </p:cNvSpPr>
          <p:nvPr/>
        </p:nvSpPr>
        <p:spPr bwMode="auto">
          <a:xfrm>
            <a:off x="2513540" y="2563247"/>
            <a:ext cx="1295400" cy="1745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8000" tIns="10800" rIns="18000" bIns="1080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Aft>
                <a:spcPct val="0"/>
              </a:spcAft>
            </a:pPr>
            <a:r>
              <a:rPr kumimoji="1" lang="zh-CN" altLang="en-US" sz="2800" b="1" dirty="0">
                <a:solidFill>
                  <a:srgbClr val="003366"/>
                </a:solidFill>
                <a:latin typeface="楷体_GB2312" pitchFamily="49" charset="-122"/>
                <a:ea typeface="楷体_GB2312" pitchFamily="49" charset="-122"/>
              </a:rPr>
              <a:t>坟墓</a:t>
            </a:r>
            <a:endParaRPr kumimoji="1" lang="zh-CN" altLang="en-US" sz="2800" b="1" dirty="0">
              <a:solidFill>
                <a:srgbClr val="003366"/>
              </a:solidFill>
              <a:latin typeface="楷体_GB2312" pitchFamily="49" charset="-122"/>
              <a:ea typeface="楷体_GB2312" pitchFamily="49" charset="-122"/>
            </a:endParaRPr>
          </a:p>
          <a:p>
            <a:pPr eaLnBrk="1" fontAlgn="base" hangingPunct="1">
              <a:spcAft>
                <a:spcPct val="0"/>
              </a:spcAft>
            </a:pPr>
            <a:r>
              <a:rPr kumimoji="1" lang="zh-CN" altLang="en-US" sz="2800" b="1" dirty="0">
                <a:solidFill>
                  <a:srgbClr val="003366"/>
                </a:solidFill>
                <a:latin typeface="楷体_GB2312" pitchFamily="49" charset="-122"/>
                <a:ea typeface="楷体_GB2312" pitchFamily="49" charset="-122"/>
              </a:rPr>
              <a:t>故居</a:t>
            </a:r>
            <a:endParaRPr kumimoji="1" lang="zh-CN" altLang="en-US" sz="2800" b="1" dirty="0">
              <a:solidFill>
                <a:srgbClr val="003366"/>
              </a:solidFill>
              <a:latin typeface="楷体_GB2312" pitchFamily="49" charset="-122"/>
              <a:ea typeface="楷体_GB2312" pitchFamily="49" charset="-122"/>
            </a:endParaRPr>
          </a:p>
          <a:p>
            <a:pPr eaLnBrk="1" fontAlgn="base" hangingPunct="1">
              <a:spcAft>
                <a:spcPct val="0"/>
              </a:spcAft>
            </a:pPr>
            <a:r>
              <a:rPr kumimoji="1" lang="zh-CN" altLang="en-US" sz="2800" b="1" dirty="0">
                <a:solidFill>
                  <a:srgbClr val="003366"/>
                </a:solidFill>
                <a:latin typeface="楷体_GB2312" pitchFamily="49" charset="-122"/>
                <a:ea typeface="楷体_GB2312" pitchFamily="49" charset="-122"/>
              </a:rPr>
              <a:t>园地</a:t>
            </a:r>
            <a:endParaRPr kumimoji="1" lang="zh-CN" altLang="en-US" sz="2800" b="1" dirty="0">
              <a:solidFill>
                <a:srgbClr val="003366"/>
              </a:solidFill>
              <a:latin typeface="楷体_GB2312" pitchFamily="49" charset="-122"/>
              <a:ea typeface="楷体_GB2312" pitchFamily="49" charset="-122"/>
            </a:endParaRPr>
          </a:p>
          <a:p>
            <a:pPr eaLnBrk="1" fontAlgn="base" hangingPunct="1">
              <a:spcAft>
                <a:spcPct val="0"/>
              </a:spcAft>
            </a:pPr>
            <a:r>
              <a:rPr kumimoji="1" lang="zh-CN" altLang="en-US" sz="2800" b="1" dirty="0">
                <a:solidFill>
                  <a:srgbClr val="003366"/>
                </a:solidFill>
                <a:latin typeface="楷体_GB2312" pitchFamily="49" charset="-122"/>
                <a:ea typeface="楷体_GB2312" pitchFamily="49" charset="-122"/>
              </a:rPr>
              <a:t>石椅</a:t>
            </a:r>
            <a:endParaRPr kumimoji="1" lang="zh-CN" altLang="en-US" sz="2800" b="1" dirty="0">
              <a:solidFill>
                <a:srgbClr val="003366"/>
              </a:solidFill>
              <a:latin typeface="楷体_GB2312" pitchFamily="49" charset="-122"/>
              <a:ea typeface="楷体_GB2312" pitchFamily="49" charset="-122"/>
            </a:endParaRPr>
          </a:p>
        </p:txBody>
      </p:sp>
      <p:sp>
        <p:nvSpPr>
          <p:cNvPr id="67593" name="Text Box 9"/>
          <p:cNvSpPr txBox="1">
            <a:spLocks noChangeArrowheads="1"/>
          </p:cNvSpPr>
          <p:nvPr/>
        </p:nvSpPr>
        <p:spPr bwMode="auto">
          <a:xfrm>
            <a:off x="3886200" y="2523778"/>
            <a:ext cx="1676400" cy="452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8000" tIns="10800" rIns="18000" bIns="1080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kumimoji="1" lang="zh-CN" altLang="en-US" sz="2800" b="1" dirty="0">
                <a:solidFill>
                  <a:srgbClr val="FF0000"/>
                </a:solidFill>
                <a:latin typeface="Times New Roman" panose="02020603050405020304" pitchFamily="18" charset="0"/>
                <a:ea typeface="楷体_GB2312" pitchFamily="49" charset="-122"/>
              </a:rPr>
              <a:t>荒草覆盖</a:t>
            </a:r>
            <a:endParaRPr kumimoji="1" lang="zh-CN" altLang="en-US" sz="2800" b="1" dirty="0">
              <a:solidFill>
                <a:srgbClr val="FF0000"/>
              </a:solidFill>
              <a:latin typeface="Times New Roman" panose="02020603050405020304" pitchFamily="18" charset="0"/>
              <a:ea typeface="楷体_GB2312" pitchFamily="49" charset="-122"/>
            </a:endParaRPr>
          </a:p>
        </p:txBody>
      </p:sp>
      <p:sp>
        <p:nvSpPr>
          <p:cNvPr id="67595" name="Text Box 11"/>
          <p:cNvSpPr txBox="1">
            <a:spLocks noChangeArrowheads="1"/>
          </p:cNvSpPr>
          <p:nvPr/>
        </p:nvSpPr>
        <p:spPr bwMode="auto">
          <a:xfrm>
            <a:off x="3886200" y="3038128"/>
            <a:ext cx="1676400" cy="452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8000" tIns="10800" rIns="18000" bIns="1080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kumimoji="1" lang="zh-CN" altLang="en-US" sz="2800" b="1" dirty="0">
                <a:solidFill>
                  <a:srgbClr val="FF0000"/>
                </a:solidFill>
                <a:latin typeface="Times New Roman" panose="02020603050405020304" pitchFamily="18" charset="0"/>
                <a:ea typeface="楷体_GB2312" pitchFamily="49" charset="-122"/>
              </a:rPr>
              <a:t>关闭生菲</a:t>
            </a:r>
            <a:r>
              <a:rPr kumimoji="1" lang="zh-CN" altLang="en-US" sz="2400" b="1" dirty="0">
                <a:solidFill>
                  <a:srgbClr val="FF0000"/>
                </a:solidFill>
                <a:latin typeface="Times New Roman" panose="02020603050405020304" pitchFamily="18" charset="0"/>
              </a:rPr>
              <a:t> </a:t>
            </a:r>
            <a:endParaRPr kumimoji="1" lang="zh-CN" altLang="en-US" sz="2400" b="1" dirty="0">
              <a:solidFill>
                <a:srgbClr val="FF0000"/>
              </a:solidFill>
              <a:latin typeface="Times New Roman" panose="02020603050405020304" pitchFamily="18" charset="0"/>
            </a:endParaRPr>
          </a:p>
        </p:txBody>
      </p:sp>
      <p:sp>
        <p:nvSpPr>
          <p:cNvPr id="67596" name="Text Box 12"/>
          <p:cNvSpPr txBox="1">
            <a:spLocks noChangeArrowheads="1"/>
          </p:cNvSpPr>
          <p:nvPr/>
        </p:nvSpPr>
        <p:spPr bwMode="auto">
          <a:xfrm>
            <a:off x="3886200" y="3552478"/>
            <a:ext cx="1676400" cy="452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8000" tIns="10800" rIns="18000" bIns="1080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kumimoji="1" lang="zh-CN" altLang="en-US" sz="2800" b="1" dirty="0">
                <a:solidFill>
                  <a:srgbClr val="FF0000"/>
                </a:solidFill>
                <a:latin typeface="Times New Roman" panose="02020603050405020304" pitchFamily="18" charset="0"/>
                <a:ea typeface="楷体_GB2312" pitchFamily="49" charset="-122"/>
              </a:rPr>
              <a:t>已被典押</a:t>
            </a:r>
            <a:endParaRPr kumimoji="1" lang="zh-CN" altLang="en-US" sz="2800" b="1" dirty="0">
              <a:solidFill>
                <a:srgbClr val="FF0000"/>
              </a:solidFill>
              <a:latin typeface="Times New Roman" panose="02020603050405020304" pitchFamily="18" charset="0"/>
              <a:ea typeface="楷体_GB2312" pitchFamily="49" charset="-122"/>
            </a:endParaRPr>
          </a:p>
        </p:txBody>
      </p:sp>
      <p:sp>
        <p:nvSpPr>
          <p:cNvPr id="67597" name="Text Box 13"/>
          <p:cNvSpPr txBox="1">
            <a:spLocks noChangeArrowheads="1"/>
          </p:cNvSpPr>
          <p:nvPr/>
        </p:nvSpPr>
        <p:spPr bwMode="auto">
          <a:xfrm>
            <a:off x="3886200" y="4009678"/>
            <a:ext cx="1752600" cy="452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8000" tIns="10800" rIns="18000" bIns="1080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kumimoji="1" lang="zh-CN" altLang="en-US" sz="2800" b="1">
                <a:solidFill>
                  <a:srgbClr val="FF0000"/>
                </a:solidFill>
                <a:latin typeface="Times New Roman" panose="02020603050405020304" pitchFamily="18" charset="0"/>
                <a:ea typeface="楷体_GB2312" pitchFamily="49" charset="-122"/>
              </a:rPr>
              <a:t>生满青苔</a:t>
            </a:r>
            <a:endParaRPr kumimoji="1" lang="zh-CN" altLang="en-US" sz="2800" b="1">
              <a:solidFill>
                <a:srgbClr val="FF0000"/>
              </a:solidFill>
              <a:latin typeface="Times New Roman" panose="02020603050405020304" pitchFamily="18" charset="0"/>
              <a:ea typeface="楷体_GB2312" pitchFamily="49" charset="-122"/>
            </a:endParaRPr>
          </a:p>
        </p:txBody>
      </p:sp>
      <p:sp>
        <p:nvSpPr>
          <p:cNvPr id="67598" name="AutoShape 14"/>
          <p:cNvSpPr/>
          <p:nvPr/>
        </p:nvSpPr>
        <p:spPr bwMode="auto">
          <a:xfrm>
            <a:off x="5715000" y="2711586"/>
            <a:ext cx="304799" cy="1558479"/>
          </a:xfrm>
          <a:prstGeom prst="rightBrace">
            <a:avLst>
              <a:gd name="adj1" fmla="val 45833"/>
              <a:gd name="adj2" fmla="val 50000"/>
            </a:avLst>
          </a:prstGeom>
          <a:noFill/>
          <a:ln w="12700">
            <a:solidFill>
              <a:schemeClr val="tx1"/>
            </a:solidFill>
            <a:round/>
          </a:ln>
          <a:extLst>
            <a:ext uri="{909E8E84-426E-40DD-AFC4-6F175D3DCCD1}">
              <a14:hiddenFill xmlns:a14="http://schemas.microsoft.com/office/drawing/2010/main">
                <a:solidFill>
                  <a:srgbClr val="FFFFFF"/>
                </a:solidFill>
              </a14:hiddenFill>
            </a:ext>
          </a:extLst>
        </p:spPr>
        <p:txBody>
          <a:bodyPr wrap="square" lIns="18000" tIns="10800" rIns="18000" bIns="10800" anchor="ctr">
            <a:spAutoFit/>
          </a:bodyPr>
          <a:lstStyle/>
          <a:p>
            <a:pPr fontAlgn="base">
              <a:spcBef>
                <a:spcPct val="0"/>
              </a:spcBef>
              <a:spcAft>
                <a:spcPct val="0"/>
              </a:spcAft>
            </a:pPr>
            <a:endParaRPr lang="zh-CN" altLang="en-US">
              <a:solidFill>
                <a:srgbClr val="003366"/>
              </a:solidFill>
            </a:endParaRPr>
          </a:p>
        </p:txBody>
      </p:sp>
      <p:sp>
        <p:nvSpPr>
          <p:cNvPr id="67599" name="Text Box 15"/>
          <p:cNvSpPr txBox="1">
            <a:spLocks noChangeArrowheads="1"/>
          </p:cNvSpPr>
          <p:nvPr/>
        </p:nvSpPr>
        <p:spPr bwMode="auto">
          <a:xfrm>
            <a:off x="6324600" y="2695228"/>
            <a:ext cx="990600" cy="452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8000" tIns="10800" rIns="18000" bIns="1080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kumimoji="1" lang="zh-CN" altLang="en-US" sz="2800" b="1">
                <a:solidFill>
                  <a:srgbClr val="003366"/>
                </a:solidFill>
                <a:latin typeface="Times New Roman" panose="02020603050405020304" pitchFamily="18" charset="0"/>
                <a:ea typeface="黑体" panose="02010609060101010101" pitchFamily="49" charset="-122"/>
              </a:rPr>
              <a:t>凄凉</a:t>
            </a:r>
            <a:endParaRPr kumimoji="1" lang="zh-CN" altLang="en-US" sz="2800" b="1">
              <a:solidFill>
                <a:srgbClr val="003366"/>
              </a:solidFill>
              <a:latin typeface="Times New Roman" panose="02020603050405020304" pitchFamily="18" charset="0"/>
              <a:ea typeface="黑体" panose="02010609060101010101" pitchFamily="49" charset="-122"/>
            </a:endParaRPr>
          </a:p>
        </p:txBody>
      </p:sp>
      <p:sp>
        <p:nvSpPr>
          <p:cNvPr id="67600" name="Text Box 16"/>
          <p:cNvSpPr txBox="1">
            <a:spLocks noChangeArrowheads="1"/>
          </p:cNvSpPr>
          <p:nvPr/>
        </p:nvSpPr>
        <p:spPr bwMode="auto">
          <a:xfrm>
            <a:off x="6324600" y="3209578"/>
            <a:ext cx="914400" cy="452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8000" tIns="10800" rIns="18000" bIns="1080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kumimoji="1" lang="zh-CN" altLang="en-US" sz="2800" b="1">
                <a:solidFill>
                  <a:srgbClr val="003366"/>
                </a:solidFill>
                <a:latin typeface="Times New Roman" panose="02020603050405020304" pitchFamily="18" charset="0"/>
                <a:ea typeface="黑体" panose="02010609060101010101" pitchFamily="49" charset="-122"/>
              </a:rPr>
              <a:t>衰败</a:t>
            </a:r>
            <a:endParaRPr kumimoji="1" lang="zh-CN" altLang="en-US" sz="2800" b="1">
              <a:solidFill>
                <a:srgbClr val="003366"/>
              </a:solidFill>
              <a:latin typeface="Times New Roman" panose="02020603050405020304" pitchFamily="18" charset="0"/>
              <a:ea typeface="黑体" panose="02010609060101010101" pitchFamily="49" charset="-122"/>
            </a:endParaRPr>
          </a:p>
        </p:txBody>
      </p:sp>
      <p:sp>
        <p:nvSpPr>
          <p:cNvPr id="67601" name="Text Box 17"/>
          <p:cNvSpPr txBox="1">
            <a:spLocks noChangeArrowheads="1"/>
          </p:cNvSpPr>
          <p:nvPr/>
        </p:nvSpPr>
        <p:spPr bwMode="auto">
          <a:xfrm>
            <a:off x="6248400" y="3781078"/>
            <a:ext cx="990600" cy="452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8000" tIns="10800" rIns="18000" bIns="1080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kumimoji="1" lang="zh-CN" altLang="en-US" sz="2800" b="1">
                <a:solidFill>
                  <a:srgbClr val="003366"/>
                </a:solidFill>
                <a:latin typeface="Times New Roman" panose="02020603050405020304" pitchFamily="18" charset="0"/>
                <a:ea typeface="黑体" panose="02010609060101010101" pitchFamily="49" charset="-122"/>
              </a:rPr>
              <a:t>荒寂</a:t>
            </a:r>
            <a:endParaRPr kumimoji="1" lang="zh-CN" altLang="en-US" sz="2800" b="1">
              <a:solidFill>
                <a:srgbClr val="003366"/>
              </a:solidFill>
              <a:latin typeface="Times New Roman" panose="02020603050405020304" pitchFamily="18" charset="0"/>
              <a:ea typeface="黑体" panose="02010609060101010101" pitchFamily="49" charset="-122"/>
            </a:endParaRPr>
          </a:p>
        </p:txBody>
      </p:sp>
      <p:sp>
        <p:nvSpPr>
          <p:cNvPr id="24592" name="矩形 17"/>
          <p:cNvSpPr>
            <a:spLocks noChangeArrowheads="1"/>
          </p:cNvSpPr>
          <p:nvPr/>
        </p:nvSpPr>
        <p:spPr bwMode="auto">
          <a:xfrm>
            <a:off x="1295400" y="123478"/>
            <a:ext cx="1620957" cy="523220"/>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pPr>
            <a:r>
              <a:rPr lang="zh-CN" altLang="en-US" sz="2800" dirty="0">
                <a:solidFill>
                  <a:srgbClr val="FF0000"/>
                </a:solidFill>
                <a:ea typeface="黑体" panose="02010609060101010101" pitchFamily="49" charset="-122"/>
              </a:rPr>
              <a:t>具体分析</a:t>
            </a:r>
            <a:endParaRPr lang="zh-CN" altLang="en-US" sz="2800"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758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758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7590"/>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grpId="0" nodeType="afterEffect">
                                  <p:stCondLst>
                                    <p:cond delay="0"/>
                                  </p:stCondLst>
                                  <p:childTnLst>
                                    <p:set>
                                      <p:cBhvr>
                                        <p:cTn id="17" dur="1" fill="hold">
                                          <p:stCondLst>
                                            <p:cond delay="0"/>
                                          </p:stCondLst>
                                        </p:cTn>
                                        <p:tgtEl>
                                          <p:spTgt spid="67591"/>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67592"/>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67593"/>
                                        </p:tgtEl>
                                        <p:attrNameLst>
                                          <p:attrName>style.visibility</p:attrName>
                                        </p:attrNameLst>
                                      </p:cBhvr>
                                      <p:to>
                                        <p:strVal val="visible"/>
                                      </p:to>
                                    </p:set>
                                  </p:childTnLst>
                                </p:cTn>
                              </p:par>
                            </p:childTnLst>
                          </p:cTn>
                        </p:par>
                        <p:par>
                          <p:cTn id="26" fill="hold">
                            <p:stCondLst>
                              <p:cond delay="0"/>
                            </p:stCondLst>
                            <p:childTnLst>
                              <p:par>
                                <p:cTn id="27" presetID="1" presetClass="entr" presetSubtype="0" fill="hold" grpId="0" nodeType="afterEffect">
                                  <p:stCondLst>
                                    <p:cond delay="0"/>
                                  </p:stCondLst>
                                  <p:childTnLst>
                                    <p:set>
                                      <p:cBhvr>
                                        <p:cTn id="28" dur="1" fill="hold">
                                          <p:stCondLst>
                                            <p:cond delay="0"/>
                                          </p:stCondLst>
                                        </p:cTn>
                                        <p:tgtEl>
                                          <p:spTgt spid="67595"/>
                                        </p:tgtEl>
                                        <p:attrNameLst>
                                          <p:attrName>style.visibility</p:attrName>
                                        </p:attrNameLst>
                                      </p:cBhvr>
                                      <p:to>
                                        <p:strVal val="visible"/>
                                      </p:to>
                                    </p:set>
                                  </p:childTnLst>
                                </p:cTn>
                              </p:par>
                            </p:childTnLst>
                          </p:cTn>
                        </p:par>
                        <p:par>
                          <p:cTn id="29" fill="hold">
                            <p:stCondLst>
                              <p:cond delay="0"/>
                            </p:stCondLst>
                            <p:childTnLst>
                              <p:par>
                                <p:cTn id="30" presetID="1" presetClass="entr" presetSubtype="0" fill="hold" grpId="0" nodeType="afterEffect">
                                  <p:stCondLst>
                                    <p:cond delay="0"/>
                                  </p:stCondLst>
                                  <p:childTnLst>
                                    <p:set>
                                      <p:cBhvr>
                                        <p:cTn id="31" dur="1" fill="hold">
                                          <p:stCondLst>
                                            <p:cond delay="0"/>
                                          </p:stCondLst>
                                        </p:cTn>
                                        <p:tgtEl>
                                          <p:spTgt spid="67596"/>
                                        </p:tgtEl>
                                        <p:attrNameLst>
                                          <p:attrName>style.visibility</p:attrName>
                                        </p:attrNameLst>
                                      </p:cBhvr>
                                      <p:to>
                                        <p:strVal val="visible"/>
                                      </p:to>
                                    </p:set>
                                  </p:childTnLst>
                                </p:cTn>
                              </p:par>
                            </p:childTnLst>
                          </p:cTn>
                        </p:par>
                        <p:par>
                          <p:cTn id="32" fill="hold">
                            <p:stCondLst>
                              <p:cond delay="0"/>
                            </p:stCondLst>
                            <p:childTnLst>
                              <p:par>
                                <p:cTn id="33" presetID="1" presetClass="entr" presetSubtype="0" fill="hold" grpId="0" nodeType="afterEffect">
                                  <p:stCondLst>
                                    <p:cond delay="0"/>
                                  </p:stCondLst>
                                  <p:childTnLst>
                                    <p:set>
                                      <p:cBhvr>
                                        <p:cTn id="34" dur="1" fill="hold">
                                          <p:stCondLst>
                                            <p:cond delay="0"/>
                                          </p:stCondLst>
                                        </p:cTn>
                                        <p:tgtEl>
                                          <p:spTgt spid="67597"/>
                                        </p:tgtEl>
                                        <p:attrNameLst>
                                          <p:attrName>style.visibility</p:attrName>
                                        </p:attrNameLst>
                                      </p:cBhvr>
                                      <p:to>
                                        <p:strVal val="visible"/>
                                      </p:to>
                                    </p:set>
                                  </p:childTnLst>
                                </p:cTn>
                              </p:par>
                            </p:childTnLst>
                          </p:cTn>
                        </p:par>
                        <p:par>
                          <p:cTn id="35" fill="hold">
                            <p:stCondLst>
                              <p:cond delay="0"/>
                            </p:stCondLst>
                            <p:childTnLst>
                              <p:par>
                                <p:cTn id="36" presetID="1" presetClass="entr" presetSubtype="0" fill="hold" grpId="0" nodeType="afterEffect">
                                  <p:stCondLst>
                                    <p:cond delay="1000"/>
                                  </p:stCondLst>
                                  <p:childTnLst>
                                    <p:set>
                                      <p:cBhvr>
                                        <p:cTn id="37" dur="1" fill="hold">
                                          <p:stCondLst>
                                            <p:cond delay="0"/>
                                          </p:stCondLst>
                                        </p:cTn>
                                        <p:tgtEl>
                                          <p:spTgt spid="67598"/>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67599"/>
                                        </p:tgtEl>
                                        <p:attrNameLst>
                                          <p:attrName>style.visibility</p:attrName>
                                        </p:attrNameLst>
                                      </p:cBhvr>
                                      <p:to>
                                        <p:strVal val="visible"/>
                                      </p:to>
                                    </p:set>
                                  </p:childTnLst>
                                </p:cTn>
                              </p:par>
                            </p:childTnLst>
                          </p:cTn>
                        </p:par>
                        <p:par>
                          <p:cTn id="42" fill="hold">
                            <p:stCondLst>
                              <p:cond delay="0"/>
                            </p:stCondLst>
                            <p:childTnLst>
                              <p:par>
                                <p:cTn id="43" presetID="1" presetClass="entr" presetSubtype="0" fill="hold" grpId="0" nodeType="afterEffect">
                                  <p:stCondLst>
                                    <p:cond delay="0"/>
                                  </p:stCondLst>
                                  <p:childTnLst>
                                    <p:set>
                                      <p:cBhvr>
                                        <p:cTn id="44" dur="1" fill="hold">
                                          <p:stCondLst>
                                            <p:cond delay="0"/>
                                          </p:stCondLst>
                                        </p:cTn>
                                        <p:tgtEl>
                                          <p:spTgt spid="67600"/>
                                        </p:tgtEl>
                                        <p:attrNameLst>
                                          <p:attrName>style.visibility</p:attrName>
                                        </p:attrNameLst>
                                      </p:cBhvr>
                                      <p:to>
                                        <p:strVal val="visible"/>
                                      </p:to>
                                    </p:set>
                                  </p:childTnLst>
                                </p:cTn>
                              </p:par>
                            </p:childTnLst>
                          </p:cTn>
                        </p:par>
                        <p:par>
                          <p:cTn id="45" fill="hold">
                            <p:stCondLst>
                              <p:cond delay="0"/>
                            </p:stCondLst>
                            <p:childTnLst>
                              <p:par>
                                <p:cTn id="46" presetID="1" presetClass="entr" presetSubtype="0" fill="hold" grpId="0" nodeType="afterEffect">
                                  <p:stCondLst>
                                    <p:cond delay="0"/>
                                  </p:stCondLst>
                                  <p:childTnLst>
                                    <p:set>
                                      <p:cBhvr>
                                        <p:cTn id="47" dur="1" fill="hold">
                                          <p:stCondLst>
                                            <p:cond delay="0"/>
                                          </p:stCondLst>
                                        </p:cTn>
                                        <p:tgtEl>
                                          <p:spTgt spid="676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8" grpId="0" autoUpdateAnimBg="0"/>
      <p:bldP spid="67589" grpId="0" autoUpdateAnimBg="0"/>
      <p:bldP spid="67590" grpId="0" autoUpdateAnimBg="0"/>
      <p:bldP spid="67591" grpId="0" animBg="1"/>
      <p:bldP spid="67592" grpId="0" autoUpdateAnimBg="0"/>
      <p:bldP spid="67593" grpId="0" autoUpdateAnimBg="0"/>
      <p:bldP spid="67595" grpId="0" autoUpdateAnimBg="0"/>
      <p:bldP spid="67596" grpId="0" autoUpdateAnimBg="0"/>
      <p:bldP spid="67597" grpId="0" autoUpdateAnimBg="0"/>
      <p:bldP spid="67598" grpId="0" animBg="1"/>
      <p:bldP spid="67599" grpId="0" autoUpdateAnimBg="0"/>
      <p:bldP spid="67600" grpId="0" autoUpdateAnimBg="0"/>
      <p:bldP spid="67601"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7" name="Rectangle 3"/>
          <p:cNvSpPr>
            <a:spLocks noGrp="1" noChangeArrowheads="1"/>
          </p:cNvSpPr>
          <p:nvPr>
            <p:ph type="body" idx="4294967295"/>
          </p:nvPr>
        </p:nvSpPr>
        <p:spPr>
          <a:xfrm>
            <a:off x="576064" y="1059582"/>
            <a:ext cx="7308304" cy="2235696"/>
          </a:xfrm>
          <a:prstGeom prst="rect">
            <a:avLst/>
          </a:prstGeom>
        </p:spPr>
        <p:txBody>
          <a:bodyPr/>
          <a:lstStyle/>
          <a:p>
            <a:pPr>
              <a:lnSpc>
                <a:spcPct val="150000"/>
              </a:lnSpc>
              <a:spcBef>
                <a:spcPct val="50000"/>
              </a:spcBef>
              <a:buFontTx/>
              <a:buNone/>
            </a:pPr>
            <a:r>
              <a:rPr lang="zh-CN" altLang="en-US" sz="2800" b="1" dirty="0">
                <a:latin typeface="Times New Roman" panose="02020603050405020304" pitchFamily="18" charset="0"/>
                <a:ea typeface="华文行楷" panose="02010800040101010101" pitchFamily="2" charset="-122"/>
              </a:rPr>
              <a:t>           </a:t>
            </a:r>
            <a:r>
              <a:rPr lang="zh-CN" altLang="en-US" sz="2800" b="1" dirty="0">
                <a:latin typeface="+mn-ea"/>
              </a:rPr>
              <a:t>三十年代末的上海，一位著名诗人见到艾青，动情地说：“德国有莱茵河，法国有塞纳河，埃及有尼罗河</a:t>
            </a:r>
            <a:r>
              <a:rPr lang="en-US" altLang="zh-CN" sz="2800" b="1" dirty="0">
                <a:latin typeface="+mn-ea"/>
              </a:rPr>
              <a:t>……</a:t>
            </a:r>
            <a:r>
              <a:rPr lang="zh-CN" altLang="en-US" sz="2800" b="1" dirty="0">
                <a:latin typeface="+mn-ea"/>
              </a:rPr>
              <a:t>我可以骄傲地说：中国有大堰河！</a:t>
            </a:r>
            <a:r>
              <a:rPr lang="zh-CN" altLang="en-US" sz="2800" b="1" dirty="0" smtClean="0">
                <a:latin typeface="+mn-ea"/>
              </a:rPr>
              <a:t>”</a:t>
            </a:r>
            <a:endParaRPr lang="zh-CN" altLang="en-US" sz="2800" b="1" dirty="0">
              <a:latin typeface="+mn-ea"/>
            </a:endParaRPr>
          </a:p>
        </p:txBody>
      </p:sp>
      <p:sp>
        <p:nvSpPr>
          <p:cNvPr id="4098" name="Rectangle 2"/>
          <p:cNvSpPr>
            <a:spLocks noGrp="1" noChangeArrowheads="1"/>
          </p:cNvSpPr>
          <p:nvPr/>
        </p:nvSpPr>
        <p:spPr>
          <a:xfrm>
            <a:off x="149185" y="207546"/>
            <a:ext cx="2636838" cy="409575"/>
          </a:xfrm>
          <a:prstGeom prst="roundRect">
            <a:avLst>
              <a:gd name="adj" fmla="val 21667"/>
            </a:avLst>
          </a:prstGeom>
          <a:solidFill>
            <a:srgbClr val="00B050"/>
          </a:solidFill>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3200" dirty="0">
                <a:solidFill>
                  <a:srgbClr val="FF0000"/>
                </a:solidFill>
                <a:ea typeface="黑体" panose="02010609060101010101" pitchFamily="49" charset="-122"/>
              </a:rPr>
              <a:t>导入新课</a:t>
            </a:r>
            <a:endParaRPr lang="zh-CN" altLang="en-US" sz="3200" dirty="0">
              <a:solidFill>
                <a:srgbClr val="FF0000"/>
              </a:solidFill>
              <a:ea typeface="黑体" panose="02010609060101010101" pitchFamily="49" charset="-122"/>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24930" name="矩形 124929"/>
          <p:cNvSpPr/>
          <p:nvPr/>
        </p:nvSpPr>
        <p:spPr>
          <a:xfrm>
            <a:off x="1143000" y="0"/>
            <a:ext cx="6858000" cy="76200"/>
          </a:xfrm>
          <a:prstGeom prst="rect">
            <a:avLst/>
          </a:prstGeom>
          <a:solidFill>
            <a:schemeClr val="tx1"/>
          </a:solidFill>
          <a:ln w="9525" cap="flat" cmpd="sng">
            <a:solidFill>
              <a:schemeClr val="tx1"/>
            </a:solidFill>
            <a:prstDash val="solid"/>
            <a:miter/>
            <a:headEnd type="none" w="med" len="med"/>
            <a:tailEnd type="none" w="med" len="med"/>
          </a:ln>
        </p:spPr>
        <p:txBody>
          <a:bodyPr/>
          <a:p>
            <a:endParaRPr lang="zh-CN" altLang="en-US" sz="1350"/>
          </a:p>
        </p:txBody>
      </p:sp>
      <p:sp>
        <p:nvSpPr>
          <p:cNvPr id="124932" name="矩形 124931"/>
          <p:cNvSpPr/>
          <p:nvPr/>
        </p:nvSpPr>
        <p:spPr>
          <a:xfrm>
            <a:off x="1143000" y="5067300"/>
            <a:ext cx="6858000" cy="76200"/>
          </a:xfrm>
          <a:prstGeom prst="rect">
            <a:avLst/>
          </a:prstGeom>
          <a:solidFill>
            <a:schemeClr val="tx1"/>
          </a:solidFill>
          <a:ln w="9525" cap="flat" cmpd="sng">
            <a:solidFill>
              <a:schemeClr val="tx1"/>
            </a:solidFill>
            <a:prstDash val="solid"/>
            <a:miter/>
            <a:headEnd type="none" w="med" len="med"/>
            <a:tailEnd type="none" w="med" len="med"/>
          </a:ln>
        </p:spPr>
        <p:txBody>
          <a:bodyPr wrap="none" anchor="ctr"/>
          <a:p>
            <a:pPr algn="ctr"/>
            <a:endParaRPr dirty="0">
              <a:solidFill>
                <a:schemeClr val="tx1"/>
              </a:solidFill>
              <a:latin typeface="Times New Roman" panose="02020603050405020304" pitchFamily="18" charset="0"/>
              <a:ea typeface="宋体" panose="02010600030101010101" pitchFamily="2" charset="-122"/>
            </a:endParaRPr>
          </a:p>
        </p:txBody>
      </p:sp>
      <p:sp>
        <p:nvSpPr>
          <p:cNvPr id="124933" name="文本框 124932"/>
          <p:cNvSpPr txBox="1"/>
          <p:nvPr/>
        </p:nvSpPr>
        <p:spPr>
          <a:xfrm>
            <a:off x="1143000" y="519113"/>
            <a:ext cx="6615113" cy="2122805"/>
          </a:xfrm>
          <a:prstGeom prst="rect">
            <a:avLst/>
          </a:prstGeom>
          <a:noFill/>
          <a:ln w="9525">
            <a:noFill/>
          </a:ln>
        </p:spPr>
        <p:txBody>
          <a:bodyPr>
            <a:spAutoFit/>
          </a:bodyPr>
          <a:p>
            <a:pPr>
              <a:spcBef>
                <a:spcPct val="50000"/>
              </a:spcBef>
            </a:pPr>
            <a:r>
              <a:rPr lang="zh-CN" altLang="en-US" sz="2400" b="1" dirty="0">
                <a:solidFill>
                  <a:schemeClr val="tx1"/>
                </a:solidFill>
                <a:latin typeface="黑体" panose="02010609060101010101" pitchFamily="49" charset="-122"/>
                <a:ea typeface="黑体" panose="02010609060101010101" pitchFamily="49" charset="-122"/>
              </a:rPr>
              <a:t>读第１－３节，思考：</a:t>
            </a:r>
            <a:endParaRPr lang="zh-CN" altLang="en-US" sz="2400" b="1" dirty="0">
              <a:solidFill>
                <a:schemeClr val="tx1"/>
              </a:solidFill>
              <a:latin typeface="黑体" panose="02010609060101010101" pitchFamily="49" charset="-122"/>
              <a:ea typeface="黑体" panose="02010609060101010101" pitchFamily="49" charset="-122"/>
            </a:endParaRPr>
          </a:p>
          <a:p>
            <a:pPr>
              <a:spcBef>
                <a:spcPct val="50000"/>
              </a:spcBef>
            </a:pPr>
            <a:r>
              <a:rPr lang="en-US" altLang="zh-CN" sz="2400" b="1" dirty="0">
                <a:solidFill>
                  <a:schemeClr val="tx1"/>
                </a:solidFill>
                <a:latin typeface="黑体" panose="02010609060101010101" pitchFamily="49" charset="-122"/>
                <a:ea typeface="黑体" panose="02010609060101010101" pitchFamily="49" charset="-122"/>
              </a:rPr>
              <a:t>1.</a:t>
            </a:r>
            <a:r>
              <a:rPr lang="zh-CN" altLang="en-US" sz="2400" b="1" dirty="0">
                <a:solidFill>
                  <a:schemeClr val="tx1"/>
                </a:solidFill>
                <a:latin typeface="黑体" panose="02010609060101010101" pitchFamily="49" charset="-122"/>
                <a:ea typeface="黑体" panose="02010609060101010101" pitchFamily="49" charset="-122"/>
              </a:rPr>
              <a:t>这三节主要写了关于大堰河的那些内容？</a:t>
            </a:r>
            <a:endParaRPr lang="zh-CN" altLang="en-US" sz="2400" b="1" dirty="0">
              <a:solidFill>
                <a:schemeClr val="tx1"/>
              </a:solidFill>
              <a:latin typeface="黑体" panose="02010609060101010101" pitchFamily="49" charset="-122"/>
              <a:ea typeface="黑体" panose="02010609060101010101" pitchFamily="49" charset="-122"/>
            </a:endParaRPr>
          </a:p>
          <a:p>
            <a:pPr>
              <a:spcBef>
                <a:spcPct val="50000"/>
              </a:spcBef>
            </a:pPr>
            <a:endParaRPr lang="zh-CN" altLang="en-US" sz="2400" b="1" dirty="0">
              <a:solidFill>
                <a:schemeClr val="tx1"/>
              </a:solidFill>
              <a:latin typeface="黑体" panose="02010609060101010101" pitchFamily="49" charset="-122"/>
              <a:ea typeface="黑体" panose="02010609060101010101" pitchFamily="49" charset="-122"/>
            </a:endParaRPr>
          </a:p>
          <a:p>
            <a:pPr>
              <a:spcBef>
                <a:spcPct val="50000"/>
              </a:spcBef>
            </a:pPr>
            <a:r>
              <a:rPr lang="en-US" altLang="zh-CN" sz="2400" b="1" dirty="0">
                <a:solidFill>
                  <a:schemeClr val="tx1"/>
                </a:solidFill>
                <a:latin typeface="黑体" panose="02010609060101010101" pitchFamily="49" charset="-122"/>
                <a:ea typeface="黑体" panose="02010609060101010101" pitchFamily="49" charset="-122"/>
              </a:rPr>
              <a:t>2.</a:t>
            </a:r>
            <a:r>
              <a:rPr lang="zh-CN" altLang="en-US" sz="2400" b="1" dirty="0">
                <a:solidFill>
                  <a:schemeClr val="tx1"/>
                </a:solidFill>
                <a:latin typeface="黑体" panose="02010609060101010101" pitchFamily="49" charset="-122"/>
                <a:ea typeface="黑体" panose="02010609060101010101" pitchFamily="49" charset="-122"/>
              </a:rPr>
              <a:t>第三节运用了哪些景？体会其中蕴涵的情感？</a:t>
            </a:r>
            <a:endParaRPr lang="zh-CN" altLang="en-US" sz="2400" b="1">
              <a:solidFill>
                <a:schemeClr val="tx1"/>
              </a:solidFill>
              <a:latin typeface="黑体" panose="02010609060101010101" pitchFamily="49" charset="-122"/>
              <a:ea typeface="黑体" panose="02010609060101010101" pitchFamily="49" charset="-122"/>
            </a:endParaRPr>
          </a:p>
        </p:txBody>
      </p:sp>
      <p:sp>
        <p:nvSpPr>
          <p:cNvPr id="124934" name="文本框 124933"/>
          <p:cNvSpPr txBox="1"/>
          <p:nvPr/>
        </p:nvSpPr>
        <p:spPr>
          <a:xfrm>
            <a:off x="1600200" y="1491854"/>
            <a:ext cx="5692140" cy="460375"/>
          </a:xfrm>
          <a:prstGeom prst="rect">
            <a:avLst/>
          </a:prstGeom>
          <a:noFill/>
          <a:ln w="9525">
            <a:noFill/>
          </a:ln>
        </p:spPr>
        <p:txBody>
          <a:bodyPr wrap="none" anchor="t">
            <a:spAutoFit/>
          </a:bodyPr>
          <a:p>
            <a:r>
              <a:rPr lang="zh-CN" altLang="en-US" sz="2400" b="1" dirty="0">
                <a:solidFill>
                  <a:srgbClr val="FF0000"/>
                </a:solidFill>
                <a:latin typeface="Times New Roman" panose="02020603050405020304" pitchFamily="18" charset="0"/>
                <a:ea typeface="华文新魏" panose="02010800040101010101" pitchFamily="2" charset="-122"/>
              </a:rPr>
              <a:t>介绍大堰河的身份、地位、死后的境况。</a:t>
            </a:r>
            <a:endParaRPr lang="zh-CN" altLang="en-US" sz="2400" b="1">
              <a:solidFill>
                <a:srgbClr val="FF0000"/>
              </a:solidFill>
              <a:latin typeface="Times New Roman" panose="02020603050405020304" pitchFamily="18" charset="0"/>
              <a:ea typeface="华文新魏" panose="02010800040101010101" pitchFamily="2" charset="-122"/>
            </a:endParaRPr>
          </a:p>
        </p:txBody>
      </p:sp>
      <p:sp>
        <p:nvSpPr>
          <p:cNvPr id="124935" name="文本框 124934"/>
          <p:cNvSpPr txBox="1"/>
          <p:nvPr/>
        </p:nvSpPr>
        <p:spPr>
          <a:xfrm>
            <a:off x="1406089" y="2914650"/>
            <a:ext cx="1791970" cy="1568450"/>
          </a:xfrm>
          <a:prstGeom prst="rect">
            <a:avLst/>
          </a:prstGeom>
          <a:noFill/>
          <a:ln w="9525" cap="flat" cmpd="sng">
            <a:solidFill>
              <a:srgbClr val="003366"/>
            </a:solidFill>
            <a:prstDash val="solid"/>
            <a:miter/>
            <a:headEnd type="none" w="med" len="med"/>
            <a:tailEnd type="none" w="med" len="med"/>
          </a:ln>
        </p:spPr>
        <p:txBody>
          <a:bodyPr wrap="none" anchor="t">
            <a:spAutoFit/>
          </a:bodyPr>
          <a:p>
            <a:pPr algn="ctr"/>
            <a:r>
              <a:rPr lang="zh-CN" altLang="en-US" sz="2400" b="1" dirty="0">
                <a:solidFill>
                  <a:srgbClr val="D60093"/>
                </a:solidFill>
                <a:latin typeface="Times New Roman" panose="02020603050405020304" pitchFamily="18" charset="0"/>
                <a:ea typeface="华文新魏" panose="02010800040101010101" pitchFamily="2" charset="-122"/>
              </a:rPr>
              <a:t>意象</a:t>
            </a:r>
            <a:endParaRPr lang="zh-CN" altLang="en-US" sz="2400" b="1" dirty="0">
              <a:solidFill>
                <a:srgbClr val="D60093"/>
              </a:solidFill>
              <a:latin typeface="Times New Roman" panose="02020603050405020304" pitchFamily="18" charset="0"/>
              <a:ea typeface="华文新魏" panose="02010800040101010101" pitchFamily="2" charset="-122"/>
            </a:endParaRPr>
          </a:p>
          <a:p>
            <a:pPr algn="ctr"/>
            <a:r>
              <a:rPr lang="zh-CN" altLang="en-US" b="1" dirty="0">
                <a:solidFill>
                  <a:srgbClr val="0000FF"/>
                </a:solidFill>
                <a:latin typeface="Times New Roman" panose="02020603050405020304" pitchFamily="18" charset="0"/>
                <a:ea typeface="黑体" panose="02010609060101010101" pitchFamily="49" charset="-122"/>
              </a:rPr>
              <a:t>雪压草盖的坟墓</a:t>
            </a:r>
            <a:endParaRPr lang="zh-CN" altLang="en-US" b="1" dirty="0">
              <a:solidFill>
                <a:srgbClr val="0000FF"/>
              </a:solidFill>
              <a:latin typeface="Times New Roman" panose="02020603050405020304" pitchFamily="18" charset="0"/>
              <a:ea typeface="黑体" panose="02010609060101010101" pitchFamily="49" charset="-122"/>
            </a:endParaRPr>
          </a:p>
          <a:p>
            <a:pPr algn="ctr"/>
            <a:r>
              <a:rPr lang="zh-CN" altLang="en-US" b="1" dirty="0">
                <a:solidFill>
                  <a:srgbClr val="0000FF"/>
                </a:solidFill>
                <a:latin typeface="Times New Roman" panose="02020603050405020304" pitchFamily="18" charset="0"/>
                <a:ea typeface="黑体" panose="02010609060101010101" pitchFamily="49" charset="-122"/>
              </a:rPr>
              <a:t>檐头枯死的瓦菲</a:t>
            </a:r>
            <a:endParaRPr lang="zh-CN" altLang="en-US" b="1" dirty="0">
              <a:solidFill>
                <a:srgbClr val="0000FF"/>
              </a:solidFill>
              <a:latin typeface="Times New Roman" panose="02020603050405020304" pitchFamily="18" charset="0"/>
              <a:ea typeface="黑体" panose="02010609060101010101" pitchFamily="49" charset="-122"/>
            </a:endParaRPr>
          </a:p>
          <a:p>
            <a:pPr algn="ctr"/>
            <a:r>
              <a:rPr lang="zh-CN" altLang="en-US" b="1" dirty="0">
                <a:solidFill>
                  <a:srgbClr val="0000FF"/>
                </a:solidFill>
                <a:latin typeface="Times New Roman" panose="02020603050405020304" pitchFamily="18" charset="0"/>
                <a:ea typeface="黑体" panose="02010609060101010101" pitchFamily="49" charset="-122"/>
              </a:rPr>
              <a:t>被典押了的园地</a:t>
            </a:r>
            <a:endParaRPr lang="zh-CN" altLang="en-US" b="1" dirty="0">
              <a:solidFill>
                <a:srgbClr val="0000FF"/>
              </a:solidFill>
              <a:latin typeface="Times New Roman" panose="02020603050405020304" pitchFamily="18" charset="0"/>
              <a:ea typeface="黑体" panose="02010609060101010101" pitchFamily="49" charset="-122"/>
            </a:endParaRPr>
          </a:p>
          <a:p>
            <a:pPr algn="ctr"/>
            <a:r>
              <a:rPr lang="zh-CN" altLang="en-US" b="1" dirty="0">
                <a:solidFill>
                  <a:srgbClr val="0000FF"/>
                </a:solidFill>
                <a:latin typeface="Times New Roman" panose="02020603050405020304" pitchFamily="18" charset="0"/>
                <a:ea typeface="黑体" panose="02010609060101010101" pitchFamily="49" charset="-122"/>
              </a:rPr>
              <a:t>长了青苔的石椅</a:t>
            </a:r>
            <a:endParaRPr lang="zh-CN" altLang="en-US" b="1">
              <a:solidFill>
                <a:srgbClr val="0000FF"/>
              </a:solidFill>
              <a:latin typeface="Times New Roman" panose="02020603050405020304" pitchFamily="18" charset="0"/>
              <a:ea typeface="黑体" panose="02010609060101010101" pitchFamily="49" charset="-122"/>
            </a:endParaRPr>
          </a:p>
        </p:txBody>
      </p:sp>
      <p:sp>
        <p:nvSpPr>
          <p:cNvPr id="124936" name="任意多边形 124935"/>
          <p:cNvSpPr/>
          <p:nvPr/>
        </p:nvSpPr>
        <p:spPr>
          <a:xfrm>
            <a:off x="3200400" y="3371850"/>
            <a:ext cx="571500" cy="628650"/>
          </a:xfrm>
          <a:custGeom>
            <a:avLst/>
            <a:gdLst>
              <a:gd name="txL" fmla="*/ 3375 w 21600"/>
              <a:gd name="txT" fmla="*/ 5400 h 21600"/>
              <a:gd name="txR" fmla="*/ 18900 w 21600"/>
              <a:gd name="txB" fmla="*/ 16200 h 21600"/>
            </a:gdLst>
            <a:ahLst/>
            <a:cxnLst>
              <a:cxn ang="270">
                <a:pos x="16200" y="0"/>
              </a:cxn>
              <a:cxn ang="180">
                <a:pos x="0" y="10800"/>
              </a:cxn>
              <a:cxn ang="90">
                <a:pos x="16200" y="21600"/>
              </a:cxn>
              <a:cxn ang="0">
                <a:pos x="21600" y="10800"/>
              </a:cxn>
            </a:cxnLst>
            <a:rect l="txL" t="txT" r="txR" b="txB"/>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3366FF"/>
          </a:solidFill>
          <a:ln w="9525" cap="flat" cmpd="sng">
            <a:solidFill>
              <a:srgbClr val="3366FF"/>
            </a:solidFill>
            <a:prstDash val="solid"/>
            <a:miter/>
            <a:headEnd type="none" w="med" len="med"/>
            <a:tailEnd type="none" w="med" len="med"/>
          </a:ln>
        </p:spPr>
        <p:txBody>
          <a:bodyPr wrap="none" anchor="ctr"/>
          <a:p>
            <a:pPr algn="ctr"/>
            <a:endParaRPr dirty="0">
              <a:solidFill>
                <a:srgbClr val="FFFF00"/>
              </a:solidFill>
              <a:latin typeface="Times New Roman" panose="02020603050405020304" pitchFamily="18" charset="0"/>
              <a:ea typeface="宋体" panose="02010600030101010101" pitchFamily="2" charset="-122"/>
            </a:endParaRPr>
          </a:p>
        </p:txBody>
      </p:sp>
      <p:sp>
        <p:nvSpPr>
          <p:cNvPr id="124937" name="文本框 124936"/>
          <p:cNvSpPr txBox="1"/>
          <p:nvPr/>
        </p:nvSpPr>
        <p:spPr>
          <a:xfrm>
            <a:off x="3807698" y="3200400"/>
            <a:ext cx="1254760" cy="1060450"/>
          </a:xfrm>
          <a:prstGeom prst="rect">
            <a:avLst/>
          </a:prstGeom>
          <a:noFill/>
          <a:ln w="9525" cap="flat" cmpd="sng">
            <a:solidFill>
              <a:srgbClr val="003366"/>
            </a:solidFill>
            <a:prstDash val="solid"/>
            <a:miter/>
            <a:headEnd type="none" w="med" len="med"/>
            <a:tailEnd type="none" w="med" len="med"/>
          </a:ln>
        </p:spPr>
        <p:txBody>
          <a:bodyPr wrap="none" anchor="t">
            <a:spAutoFit/>
          </a:bodyPr>
          <a:p>
            <a:pPr algn="ctr"/>
            <a:r>
              <a:rPr lang="zh-CN" altLang="en-US" sz="2100" b="1" dirty="0">
                <a:solidFill>
                  <a:srgbClr val="CC00CC"/>
                </a:solidFill>
                <a:latin typeface="Times New Roman" panose="02020603050405020304" pitchFamily="18" charset="0"/>
                <a:ea typeface="华文新魏" panose="02010800040101010101" pitchFamily="2" charset="-122"/>
              </a:rPr>
              <a:t>意境</a:t>
            </a:r>
            <a:endParaRPr lang="zh-CN" altLang="en-US" sz="2100" b="1" dirty="0">
              <a:solidFill>
                <a:srgbClr val="CC00CC"/>
              </a:solidFill>
              <a:latin typeface="Times New Roman" panose="02020603050405020304" pitchFamily="18" charset="0"/>
              <a:ea typeface="华文新魏" panose="02010800040101010101" pitchFamily="2" charset="-122"/>
            </a:endParaRPr>
          </a:p>
          <a:p>
            <a:pPr algn="ctr"/>
            <a:r>
              <a:rPr lang="zh-CN" altLang="en-US" sz="2100" b="1" dirty="0">
                <a:solidFill>
                  <a:srgbClr val="0000FF"/>
                </a:solidFill>
                <a:latin typeface="Times New Roman" panose="02020603050405020304" pitchFamily="18" charset="0"/>
                <a:ea typeface="黑体" panose="02010609060101010101" pitchFamily="49" charset="-122"/>
              </a:rPr>
              <a:t>荒寂衰败</a:t>
            </a:r>
            <a:endParaRPr lang="zh-CN" altLang="en-US" sz="2100" b="1" dirty="0">
              <a:solidFill>
                <a:srgbClr val="0000FF"/>
              </a:solidFill>
              <a:latin typeface="Times New Roman" panose="02020603050405020304" pitchFamily="18" charset="0"/>
              <a:ea typeface="黑体" panose="02010609060101010101" pitchFamily="49" charset="-122"/>
            </a:endParaRPr>
          </a:p>
          <a:p>
            <a:pPr algn="ctr"/>
            <a:r>
              <a:rPr lang="zh-CN" altLang="en-US" sz="2100" b="1" dirty="0">
                <a:solidFill>
                  <a:srgbClr val="0000FF"/>
                </a:solidFill>
                <a:latin typeface="Times New Roman" panose="02020603050405020304" pitchFamily="18" charset="0"/>
                <a:ea typeface="黑体" panose="02010609060101010101" pitchFamily="49" charset="-122"/>
              </a:rPr>
              <a:t>萧索凄凉</a:t>
            </a:r>
            <a:endParaRPr lang="zh-CN" altLang="en-US" sz="2100" b="1">
              <a:solidFill>
                <a:srgbClr val="0000FF"/>
              </a:solidFill>
              <a:latin typeface="Times New Roman" panose="02020603050405020304" pitchFamily="18" charset="0"/>
              <a:ea typeface="黑体" panose="02010609060101010101" pitchFamily="49" charset="-122"/>
            </a:endParaRPr>
          </a:p>
        </p:txBody>
      </p:sp>
      <p:sp>
        <p:nvSpPr>
          <p:cNvPr id="124938" name="文本框 124937"/>
          <p:cNvSpPr txBox="1"/>
          <p:nvPr/>
        </p:nvSpPr>
        <p:spPr>
          <a:xfrm>
            <a:off x="5750759" y="3200400"/>
            <a:ext cx="1522730" cy="1060450"/>
          </a:xfrm>
          <a:prstGeom prst="rect">
            <a:avLst/>
          </a:prstGeom>
          <a:noFill/>
          <a:ln w="9525" cap="flat" cmpd="sng">
            <a:solidFill>
              <a:srgbClr val="003366"/>
            </a:solidFill>
            <a:prstDash val="solid"/>
            <a:miter/>
            <a:headEnd type="none" w="med" len="med"/>
            <a:tailEnd type="none" w="med" len="med"/>
          </a:ln>
        </p:spPr>
        <p:txBody>
          <a:bodyPr wrap="none" anchor="t">
            <a:spAutoFit/>
          </a:bodyPr>
          <a:p>
            <a:pPr algn="ctr"/>
            <a:r>
              <a:rPr lang="zh-CN" altLang="en-US" sz="2100" b="1" dirty="0">
                <a:solidFill>
                  <a:srgbClr val="D60093"/>
                </a:solidFill>
                <a:latin typeface="Times New Roman" panose="02020603050405020304" pitchFamily="18" charset="0"/>
                <a:ea typeface="华文新魏" panose="02010800040101010101" pitchFamily="2" charset="-122"/>
              </a:rPr>
              <a:t>感情</a:t>
            </a:r>
            <a:endParaRPr lang="zh-CN" altLang="en-US" sz="2100" b="1" dirty="0">
              <a:solidFill>
                <a:srgbClr val="D60093"/>
              </a:solidFill>
              <a:latin typeface="Times New Roman" panose="02020603050405020304" pitchFamily="18" charset="0"/>
              <a:ea typeface="华文新魏" panose="02010800040101010101" pitchFamily="2" charset="-122"/>
            </a:endParaRPr>
          </a:p>
          <a:p>
            <a:pPr algn="ctr"/>
            <a:r>
              <a:rPr lang="zh-CN" altLang="en-US" sz="2100" b="1" dirty="0">
                <a:solidFill>
                  <a:srgbClr val="0000FF"/>
                </a:solidFill>
                <a:latin typeface="Times New Roman" panose="02020603050405020304" pitchFamily="18" charset="0"/>
                <a:ea typeface="黑体" panose="02010609060101010101" pitchFamily="49" charset="-122"/>
              </a:rPr>
              <a:t>深情的怀念</a:t>
            </a:r>
            <a:endParaRPr lang="zh-CN" altLang="en-US" sz="2100" b="1" dirty="0">
              <a:solidFill>
                <a:srgbClr val="0000FF"/>
              </a:solidFill>
              <a:latin typeface="Times New Roman" panose="02020603050405020304" pitchFamily="18" charset="0"/>
              <a:ea typeface="黑体" panose="02010609060101010101" pitchFamily="49" charset="-122"/>
            </a:endParaRPr>
          </a:p>
          <a:p>
            <a:pPr algn="ctr"/>
            <a:r>
              <a:rPr lang="zh-CN" altLang="en-US" sz="2100" b="1" dirty="0">
                <a:solidFill>
                  <a:srgbClr val="0000FF"/>
                </a:solidFill>
                <a:latin typeface="Times New Roman" panose="02020603050405020304" pitchFamily="18" charset="0"/>
                <a:ea typeface="黑体" panose="02010609060101010101" pitchFamily="49" charset="-122"/>
              </a:rPr>
              <a:t>低沉的哀思</a:t>
            </a:r>
            <a:endParaRPr lang="zh-CN" altLang="en-US" sz="2100" b="1">
              <a:solidFill>
                <a:srgbClr val="0000FF"/>
              </a:solidFill>
              <a:latin typeface="Times New Roman" panose="02020603050405020304" pitchFamily="18" charset="0"/>
              <a:ea typeface="黑体" panose="02010609060101010101" pitchFamily="49" charset="-122"/>
            </a:endParaRPr>
          </a:p>
        </p:txBody>
      </p:sp>
      <p:sp>
        <p:nvSpPr>
          <p:cNvPr id="124939" name="任意多边形 124938"/>
          <p:cNvSpPr/>
          <p:nvPr/>
        </p:nvSpPr>
        <p:spPr>
          <a:xfrm>
            <a:off x="5086350" y="3371850"/>
            <a:ext cx="571500" cy="628650"/>
          </a:xfrm>
          <a:custGeom>
            <a:avLst/>
            <a:gdLst>
              <a:gd name="txL" fmla="*/ 3375 w 21600"/>
              <a:gd name="txT" fmla="*/ 5400 h 21600"/>
              <a:gd name="txR" fmla="*/ 18900 w 21600"/>
              <a:gd name="txB" fmla="*/ 16200 h 21600"/>
            </a:gdLst>
            <a:ahLst/>
            <a:cxnLst>
              <a:cxn ang="270">
                <a:pos x="16200" y="0"/>
              </a:cxn>
              <a:cxn ang="180">
                <a:pos x="0" y="10800"/>
              </a:cxn>
              <a:cxn ang="90">
                <a:pos x="16200" y="21600"/>
              </a:cxn>
              <a:cxn ang="0">
                <a:pos x="21600" y="10800"/>
              </a:cxn>
            </a:cxnLst>
            <a:rect l="txL" t="txT" r="txR" b="txB"/>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3366FF"/>
          </a:solidFill>
          <a:ln w="9525" cap="flat" cmpd="sng">
            <a:solidFill>
              <a:srgbClr val="3366FF"/>
            </a:solidFill>
            <a:prstDash val="solid"/>
            <a:miter/>
            <a:headEnd type="none" w="med" len="med"/>
            <a:tailEnd type="none" w="med" len="med"/>
          </a:ln>
        </p:spPr>
        <p:txBody>
          <a:bodyPr wrap="none" anchor="ctr"/>
          <a:p>
            <a:pPr algn="ctr"/>
            <a:endParaRPr dirty="0">
              <a:solidFill>
                <a:srgbClr val="33CCFF"/>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4934"/>
                                        </p:tgtEl>
                                        <p:attrNameLst>
                                          <p:attrName>style.visibility</p:attrName>
                                        </p:attrNameLst>
                                      </p:cBhvr>
                                      <p:to>
                                        <p:strVal val="visible"/>
                                      </p:to>
                                    </p:set>
                                    <p:animEffect transition="in" filter="dissolve">
                                      <p:cBhvr>
                                        <p:cTn id="7" dur="500"/>
                                        <p:tgtEl>
                                          <p:spTgt spid="12493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24935"/>
                                        </p:tgtEl>
                                        <p:attrNameLst>
                                          <p:attrName>style.visibility</p:attrName>
                                        </p:attrNameLst>
                                      </p:cBhvr>
                                      <p:to>
                                        <p:strVal val="visible"/>
                                      </p:to>
                                    </p:set>
                                    <p:animEffect transition="in" filter="dissolve">
                                      <p:cBhvr>
                                        <p:cTn id="12" dur="500"/>
                                        <p:tgtEl>
                                          <p:spTgt spid="124935"/>
                                        </p:tgtEl>
                                      </p:cBhvr>
                                    </p:animEffect>
                                  </p:childTnLst>
                                </p:cTn>
                              </p:par>
                            </p:childTnLst>
                          </p:cTn>
                        </p:par>
                      </p:childTnLst>
                    </p:cTn>
                  </p:par>
                  <p:par>
                    <p:cTn id="13" fill="hold">
                      <p:stCondLst>
                        <p:cond delay="indefinite"/>
                      </p:stCondLst>
                      <p:childTnLst>
                        <p:par>
                          <p:cTn id="14" fill="hold">
                            <p:stCondLst>
                              <p:cond delay="0"/>
                            </p:stCondLst>
                            <p:childTnLst>
                              <p:par>
                                <p:cTn id="15" presetID="17" presetClass="entr" presetSubtype="8" fill="hold" grpId="0" nodeType="clickEffect">
                                  <p:stCondLst>
                                    <p:cond delay="0"/>
                                  </p:stCondLst>
                                  <p:childTnLst>
                                    <p:set>
                                      <p:cBhvr>
                                        <p:cTn id="16" dur="1" fill="hold">
                                          <p:stCondLst>
                                            <p:cond delay="0"/>
                                          </p:stCondLst>
                                        </p:cTn>
                                        <p:tgtEl>
                                          <p:spTgt spid="124936"/>
                                        </p:tgtEl>
                                        <p:attrNameLst>
                                          <p:attrName>style.visibility</p:attrName>
                                        </p:attrNameLst>
                                      </p:cBhvr>
                                      <p:to>
                                        <p:strVal val="visible"/>
                                      </p:to>
                                    </p:set>
                                    <p:anim calcmode="lin" valueType="num">
                                      <p:cBhvr>
                                        <p:cTn id="17" dur="500" fill="hold"/>
                                        <p:tgtEl>
                                          <p:spTgt spid="124936"/>
                                        </p:tgtEl>
                                        <p:attrNameLst>
                                          <p:attrName>ppt_x</p:attrName>
                                        </p:attrNameLst>
                                      </p:cBhvr>
                                      <p:tavLst>
                                        <p:tav tm="0">
                                          <p:val>
                                            <p:strVal val="#ppt_x-#ppt_w/2"/>
                                          </p:val>
                                        </p:tav>
                                        <p:tav tm="100000">
                                          <p:val>
                                            <p:strVal val="#ppt_x"/>
                                          </p:val>
                                        </p:tav>
                                      </p:tavLst>
                                    </p:anim>
                                    <p:anim calcmode="lin" valueType="num">
                                      <p:cBhvr>
                                        <p:cTn id="18" dur="500" fill="hold"/>
                                        <p:tgtEl>
                                          <p:spTgt spid="124936"/>
                                        </p:tgtEl>
                                        <p:attrNameLst>
                                          <p:attrName>ppt_y</p:attrName>
                                        </p:attrNameLst>
                                      </p:cBhvr>
                                      <p:tavLst>
                                        <p:tav tm="0">
                                          <p:val>
                                            <p:strVal val="#ppt_y"/>
                                          </p:val>
                                        </p:tav>
                                        <p:tav tm="100000">
                                          <p:val>
                                            <p:strVal val="#ppt_y"/>
                                          </p:val>
                                        </p:tav>
                                      </p:tavLst>
                                    </p:anim>
                                    <p:anim calcmode="lin" valueType="num">
                                      <p:cBhvr>
                                        <p:cTn id="19" dur="500" fill="hold"/>
                                        <p:tgtEl>
                                          <p:spTgt spid="124936"/>
                                        </p:tgtEl>
                                        <p:attrNameLst>
                                          <p:attrName>ppt_w</p:attrName>
                                        </p:attrNameLst>
                                      </p:cBhvr>
                                      <p:tavLst>
                                        <p:tav tm="0">
                                          <p:val>
                                            <p:fltVal val="0.000000"/>
                                          </p:val>
                                        </p:tav>
                                        <p:tav tm="100000">
                                          <p:val>
                                            <p:strVal val="#ppt_w"/>
                                          </p:val>
                                        </p:tav>
                                      </p:tavLst>
                                    </p:anim>
                                    <p:anim calcmode="lin" valueType="num">
                                      <p:cBhvr>
                                        <p:cTn id="20" dur="500" fill="hold"/>
                                        <p:tgtEl>
                                          <p:spTgt spid="124936"/>
                                        </p:tgtEl>
                                        <p:attrNameLst>
                                          <p:attrName>ppt_h</p:attrName>
                                        </p:attrNameLst>
                                      </p:cBhvr>
                                      <p:tavLst>
                                        <p:tav tm="0">
                                          <p:val>
                                            <p:strVal val="#ppt_h"/>
                                          </p:val>
                                        </p:tav>
                                        <p:tav tm="100000">
                                          <p:val>
                                            <p:strVal val="#ppt_h"/>
                                          </p:val>
                                        </p:tav>
                                      </p:tavLst>
                                    </p:anim>
                                  </p:childTnLst>
                                </p:cTn>
                              </p:par>
                            </p:childTnLst>
                          </p:cTn>
                        </p:par>
                        <p:par>
                          <p:cTn id="21" fill="hold">
                            <p:stCondLst>
                              <p:cond delay="500"/>
                            </p:stCondLst>
                            <p:childTnLst>
                              <p:par>
                                <p:cTn id="22" presetID="9" presetClass="entr" presetSubtype="0" fill="hold" grpId="0" nodeType="afterEffect">
                                  <p:stCondLst>
                                    <p:cond delay="0"/>
                                  </p:stCondLst>
                                  <p:childTnLst>
                                    <p:set>
                                      <p:cBhvr>
                                        <p:cTn id="23" dur="1" fill="hold">
                                          <p:stCondLst>
                                            <p:cond delay="0"/>
                                          </p:stCondLst>
                                        </p:cTn>
                                        <p:tgtEl>
                                          <p:spTgt spid="124937"/>
                                        </p:tgtEl>
                                        <p:attrNameLst>
                                          <p:attrName>style.visibility</p:attrName>
                                        </p:attrNameLst>
                                      </p:cBhvr>
                                      <p:to>
                                        <p:strVal val="visible"/>
                                      </p:to>
                                    </p:set>
                                    <p:animEffect transition="in" filter="dissolve">
                                      <p:cBhvr>
                                        <p:cTn id="24" dur="500"/>
                                        <p:tgtEl>
                                          <p:spTgt spid="124937"/>
                                        </p:tgtEl>
                                      </p:cBhvr>
                                    </p:animEffect>
                                  </p:childTnLst>
                                </p:cTn>
                              </p:par>
                            </p:childTnLst>
                          </p:cTn>
                        </p:par>
                      </p:childTnLst>
                    </p:cTn>
                  </p:par>
                  <p:par>
                    <p:cTn id="25" fill="hold">
                      <p:stCondLst>
                        <p:cond delay="indefinite"/>
                      </p:stCondLst>
                      <p:childTnLst>
                        <p:par>
                          <p:cTn id="26" fill="hold">
                            <p:stCondLst>
                              <p:cond delay="0"/>
                            </p:stCondLst>
                            <p:childTnLst>
                              <p:par>
                                <p:cTn id="27" presetID="17" presetClass="entr" presetSubtype="8" fill="hold" grpId="0" nodeType="clickEffect">
                                  <p:stCondLst>
                                    <p:cond delay="0"/>
                                  </p:stCondLst>
                                  <p:childTnLst>
                                    <p:set>
                                      <p:cBhvr>
                                        <p:cTn id="28" dur="1" fill="hold">
                                          <p:stCondLst>
                                            <p:cond delay="0"/>
                                          </p:stCondLst>
                                        </p:cTn>
                                        <p:tgtEl>
                                          <p:spTgt spid="124939"/>
                                        </p:tgtEl>
                                        <p:attrNameLst>
                                          <p:attrName>style.visibility</p:attrName>
                                        </p:attrNameLst>
                                      </p:cBhvr>
                                      <p:to>
                                        <p:strVal val="visible"/>
                                      </p:to>
                                    </p:set>
                                    <p:anim calcmode="lin" valueType="num">
                                      <p:cBhvr>
                                        <p:cTn id="29" dur="500" fill="hold"/>
                                        <p:tgtEl>
                                          <p:spTgt spid="124939"/>
                                        </p:tgtEl>
                                        <p:attrNameLst>
                                          <p:attrName>ppt_x</p:attrName>
                                        </p:attrNameLst>
                                      </p:cBhvr>
                                      <p:tavLst>
                                        <p:tav tm="0">
                                          <p:val>
                                            <p:strVal val="#ppt_x-#ppt_w/2"/>
                                          </p:val>
                                        </p:tav>
                                        <p:tav tm="100000">
                                          <p:val>
                                            <p:strVal val="#ppt_x"/>
                                          </p:val>
                                        </p:tav>
                                      </p:tavLst>
                                    </p:anim>
                                    <p:anim calcmode="lin" valueType="num">
                                      <p:cBhvr>
                                        <p:cTn id="30" dur="500" fill="hold"/>
                                        <p:tgtEl>
                                          <p:spTgt spid="124939"/>
                                        </p:tgtEl>
                                        <p:attrNameLst>
                                          <p:attrName>ppt_y</p:attrName>
                                        </p:attrNameLst>
                                      </p:cBhvr>
                                      <p:tavLst>
                                        <p:tav tm="0">
                                          <p:val>
                                            <p:strVal val="#ppt_y"/>
                                          </p:val>
                                        </p:tav>
                                        <p:tav tm="100000">
                                          <p:val>
                                            <p:strVal val="#ppt_y"/>
                                          </p:val>
                                        </p:tav>
                                      </p:tavLst>
                                    </p:anim>
                                    <p:anim calcmode="lin" valueType="num">
                                      <p:cBhvr>
                                        <p:cTn id="31" dur="500" fill="hold"/>
                                        <p:tgtEl>
                                          <p:spTgt spid="124939"/>
                                        </p:tgtEl>
                                        <p:attrNameLst>
                                          <p:attrName>ppt_w</p:attrName>
                                        </p:attrNameLst>
                                      </p:cBhvr>
                                      <p:tavLst>
                                        <p:tav tm="0">
                                          <p:val>
                                            <p:fltVal val="0.000000"/>
                                          </p:val>
                                        </p:tav>
                                        <p:tav tm="100000">
                                          <p:val>
                                            <p:strVal val="#ppt_w"/>
                                          </p:val>
                                        </p:tav>
                                      </p:tavLst>
                                    </p:anim>
                                    <p:anim calcmode="lin" valueType="num">
                                      <p:cBhvr>
                                        <p:cTn id="32" dur="500" fill="hold"/>
                                        <p:tgtEl>
                                          <p:spTgt spid="124939"/>
                                        </p:tgtEl>
                                        <p:attrNameLst>
                                          <p:attrName>ppt_h</p:attrName>
                                        </p:attrNameLst>
                                      </p:cBhvr>
                                      <p:tavLst>
                                        <p:tav tm="0">
                                          <p:val>
                                            <p:strVal val="#ppt_h"/>
                                          </p:val>
                                        </p:tav>
                                        <p:tav tm="100000">
                                          <p:val>
                                            <p:strVal val="#ppt_h"/>
                                          </p:val>
                                        </p:tav>
                                      </p:tavLst>
                                    </p:anim>
                                  </p:childTnLst>
                                </p:cTn>
                              </p:par>
                            </p:childTnLst>
                          </p:cTn>
                        </p:par>
                        <p:par>
                          <p:cTn id="33" fill="hold">
                            <p:stCondLst>
                              <p:cond delay="500"/>
                            </p:stCondLst>
                            <p:childTnLst>
                              <p:par>
                                <p:cTn id="34" presetID="9" presetClass="entr" presetSubtype="0" fill="hold" grpId="0" nodeType="afterEffect">
                                  <p:stCondLst>
                                    <p:cond delay="0"/>
                                  </p:stCondLst>
                                  <p:childTnLst>
                                    <p:set>
                                      <p:cBhvr>
                                        <p:cTn id="35" dur="1" fill="hold">
                                          <p:stCondLst>
                                            <p:cond delay="0"/>
                                          </p:stCondLst>
                                        </p:cTn>
                                        <p:tgtEl>
                                          <p:spTgt spid="124938"/>
                                        </p:tgtEl>
                                        <p:attrNameLst>
                                          <p:attrName>style.visibility</p:attrName>
                                        </p:attrNameLst>
                                      </p:cBhvr>
                                      <p:to>
                                        <p:strVal val="visible"/>
                                      </p:to>
                                    </p:set>
                                    <p:animEffect transition="in" filter="dissolve">
                                      <p:cBhvr>
                                        <p:cTn id="36" dur="500"/>
                                        <p:tgtEl>
                                          <p:spTgt spid="1249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34" grpId="0"/>
      <p:bldP spid="124935" grpId="0" bldLvl="0" animBg="1"/>
      <p:bldP spid="124936" grpId="0" bldLvl="0" animBg="1"/>
      <p:bldP spid="124937" grpId="0" bldLvl="0" animBg="1"/>
      <p:bldP spid="124938" grpId="0" bldLvl="0" animBg="1"/>
      <p:bldP spid="124939"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354" name="文本框 100353"/>
          <p:cNvSpPr txBox="1"/>
          <p:nvPr/>
        </p:nvSpPr>
        <p:spPr>
          <a:xfrm>
            <a:off x="2250281" y="357188"/>
            <a:ext cx="5588794" cy="4615815"/>
          </a:xfrm>
          <a:prstGeom prst="rect">
            <a:avLst/>
          </a:prstGeom>
          <a:noFill/>
          <a:ln w="9525">
            <a:noFill/>
          </a:ln>
        </p:spPr>
        <p:txBody>
          <a:bodyPr>
            <a:spAutoFit/>
          </a:bodyPr>
          <a:p>
            <a:r>
              <a:rPr lang="zh-CN" altLang="en-US" sz="2100" b="1" dirty="0">
                <a:solidFill>
                  <a:srgbClr val="0000FF"/>
                </a:solidFill>
                <a:latin typeface="Arial" panose="020B0604020202020204" pitchFamily="34" charset="0"/>
                <a:ea typeface="楷体_GB2312" pitchFamily="49" charset="-122"/>
              </a:rPr>
              <a:t>你用你</a:t>
            </a:r>
            <a:r>
              <a:rPr lang="zh-CN" altLang="en-US" sz="2100" b="1" dirty="0">
                <a:solidFill>
                  <a:srgbClr val="FF0000"/>
                </a:solidFill>
                <a:latin typeface="Arial" panose="020B0604020202020204" pitchFamily="34" charset="0"/>
                <a:ea typeface="楷体_GB2312" pitchFamily="49" charset="-122"/>
              </a:rPr>
              <a:t>厚大的手掌</a:t>
            </a:r>
            <a:r>
              <a:rPr lang="zh-CN" altLang="en-US" sz="2100" b="1" dirty="0">
                <a:solidFill>
                  <a:srgbClr val="0000FF"/>
                </a:solidFill>
                <a:latin typeface="Arial" panose="020B0604020202020204" pitchFamily="34" charset="0"/>
                <a:ea typeface="楷体_GB2312" pitchFamily="49" charset="-122"/>
              </a:rPr>
              <a:t>把我抱在怀里，抚摸我；</a:t>
            </a:r>
            <a:endParaRPr lang="zh-CN" altLang="en-US" sz="2100" b="1" dirty="0">
              <a:solidFill>
                <a:srgbClr val="0000FF"/>
              </a:solidFill>
              <a:latin typeface="Arial" panose="020B0604020202020204" pitchFamily="34" charset="0"/>
              <a:ea typeface="楷体_GB2312" pitchFamily="49" charset="-122"/>
            </a:endParaRPr>
          </a:p>
          <a:p>
            <a:r>
              <a:rPr lang="zh-CN" altLang="en-US" sz="2100" b="1" dirty="0">
                <a:solidFill>
                  <a:srgbClr val="0000FF"/>
                </a:solidFill>
                <a:latin typeface="Arial" panose="020B0604020202020204" pitchFamily="34" charset="0"/>
                <a:ea typeface="楷体_GB2312" pitchFamily="49" charset="-122"/>
              </a:rPr>
              <a:t>在你搭好了灶火之后，</a:t>
            </a:r>
            <a:endParaRPr lang="zh-CN" altLang="en-US" sz="2100" b="1" dirty="0">
              <a:solidFill>
                <a:srgbClr val="0000FF"/>
              </a:solidFill>
              <a:latin typeface="Arial" panose="020B0604020202020204" pitchFamily="34" charset="0"/>
              <a:ea typeface="楷体_GB2312" pitchFamily="49" charset="-122"/>
            </a:endParaRPr>
          </a:p>
          <a:p>
            <a:r>
              <a:rPr lang="zh-CN" altLang="en-US" sz="2100" b="1" dirty="0">
                <a:solidFill>
                  <a:srgbClr val="0000FF"/>
                </a:solidFill>
                <a:latin typeface="Arial" panose="020B0604020202020204" pitchFamily="34" charset="0"/>
                <a:ea typeface="楷体_GB2312" pitchFamily="49" charset="-122"/>
              </a:rPr>
              <a:t>在你拍去了围裙上的炭灰之后，</a:t>
            </a:r>
            <a:endParaRPr lang="zh-CN" altLang="en-US" sz="2100" b="1" dirty="0">
              <a:solidFill>
                <a:srgbClr val="0000FF"/>
              </a:solidFill>
              <a:latin typeface="Arial" panose="020B0604020202020204" pitchFamily="34" charset="0"/>
              <a:ea typeface="楷体_GB2312" pitchFamily="49" charset="-122"/>
            </a:endParaRPr>
          </a:p>
          <a:p>
            <a:r>
              <a:rPr lang="zh-CN" altLang="en-US" sz="2100" b="1" dirty="0">
                <a:solidFill>
                  <a:srgbClr val="0000FF"/>
                </a:solidFill>
                <a:latin typeface="Arial" panose="020B0604020202020204" pitchFamily="34" charset="0"/>
                <a:ea typeface="楷体_GB2312" pitchFamily="49" charset="-122"/>
              </a:rPr>
              <a:t>在你尝到饭已煮熟了之后，</a:t>
            </a:r>
            <a:endParaRPr lang="zh-CN" altLang="en-US" sz="2100" b="1" dirty="0">
              <a:solidFill>
                <a:srgbClr val="0000FF"/>
              </a:solidFill>
              <a:latin typeface="Arial" panose="020B0604020202020204" pitchFamily="34" charset="0"/>
              <a:ea typeface="楷体_GB2312" pitchFamily="49" charset="-122"/>
            </a:endParaRPr>
          </a:p>
          <a:p>
            <a:pPr>
              <a:buClrTx/>
            </a:pPr>
            <a:r>
              <a:rPr lang="zh-CN" altLang="en-US" sz="2100" b="1" dirty="0">
                <a:solidFill>
                  <a:srgbClr val="0000FF"/>
                </a:solidFill>
                <a:latin typeface="Times New Roman" panose="02020603050405020304" pitchFamily="18" charset="0"/>
                <a:ea typeface="楷体_GB2312" pitchFamily="49" charset="-122"/>
              </a:rPr>
              <a:t>在你</a:t>
            </a:r>
            <a:r>
              <a:rPr lang="zh-CN" altLang="en-US" sz="2100" b="1" dirty="0">
                <a:solidFill>
                  <a:srgbClr val="0000FF"/>
                </a:solidFill>
                <a:latin typeface="Arial" panose="020B0604020202020204" pitchFamily="34" charset="0"/>
                <a:ea typeface="楷体_GB2312" pitchFamily="49" charset="-122"/>
              </a:rPr>
              <a:t>把乌黑的酱碗放到乌黑的桌子上</a:t>
            </a:r>
            <a:r>
              <a:rPr lang="zh-CN" altLang="en-US" sz="2100" b="1" dirty="0">
                <a:solidFill>
                  <a:srgbClr val="0000FF"/>
                </a:solidFill>
                <a:latin typeface="Times New Roman" panose="02020603050405020304" pitchFamily="18" charset="0"/>
                <a:ea typeface="楷体_GB2312" pitchFamily="49" charset="-122"/>
              </a:rPr>
              <a:t>之后</a:t>
            </a:r>
            <a:r>
              <a:rPr lang="zh-CN" altLang="en-US" sz="2100" b="1" dirty="0">
                <a:solidFill>
                  <a:srgbClr val="0000FF"/>
                </a:solidFill>
                <a:latin typeface="Arial" panose="020B0604020202020204" pitchFamily="34" charset="0"/>
                <a:ea typeface="楷体_GB2312" pitchFamily="49" charset="-122"/>
              </a:rPr>
              <a:t>，</a:t>
            </a:r>
            <a:endParaRPr lang="zh-CN" altLang="en-US" sz="2100" b="1" dirty="0">
              <a:solidFill>
                <a:srgbClr val="0000FF"/>
              </a:solidFill>
              <a:latin typeface="Arial" panose="020B0604020202020204" pitchFamily="34" charset="0"/>
              <a:ea typeface="楷体_GB2312" pitchFamily="49" charset="-122"/>
            </a:endParaRPr>
          </a:p>
          <a:p>
            <a:pPr>
              <a:buClrTx/>
            </a:pPr>
            <a:r>
              <a:rPr lang="zh-CN" altLang="en-US" sz="2100" b="1" dirty="0">
                <a:solidFill>
                  <a:srgbClr val="0000FF"/>
                </a:solidFill>
                <a:latin typeface="Times New Roman" panose="02020603050405020304" pitchFamily="18" charset="0"/>
                <a:ea typeface="楷体_GB2312" pitchFamily="49" charset="-122"/>
              </a:rPr>
              <a:t>在你</a:t>
            </a:r>
            <a:r>
              <a:rPr lang="zh-CN" altLang="en-US" sz="2100" b="1" dirty="0">
                <a:solidFill>
                  <a:srgbClr val="0000FF"/>
                </a:solidFill>
                <a:latin typeface="Arial" panose="020B0604020202020204" pitchFamily="34" charset="0"/>
                <a:ea typeface="楷体_GB2312" pitchFamily="49" charset="-122"/>
              </a:rPr>
              <a:t>补好了儿子们的为山腰的荆棘扯破的衣服</a:t>
            </a:r>
            <a:r>
              <a:rPr lang="zh-CN" altLang="en-US" sz="2100" b="1" dirty="0">
                <a:solidFill>
                  <a:srgbClr val="0000FF"/>
                </a:solidFill>
                <a:latin typeface="Times New Roman" panose="02020603050405020304" pitchFamily="18" charset="0"/>
                <a:ea typeface="楷体_GB2312" pitchFamily="49" charset="-122"/>
              </a:rPr>
              <a:t>之后</a:t>
            </a:r>
            <a:r>
              <a:rPr lang="zh-CN" altLang="en-US" sz="2100" b="1" dirty="0">
                <a:solidFill>
                  <a:srgbClr val="0000FF"/>
                </a:solidFill>
                <a:latin typeface="Arial" panose="020B0604020202020204" pitchFamily="34" charset="0"/>
                <a:ea typeface="楷体_GB2312" pitchFamily="49" charset="-122"/>
              </a:rPr>
              <a:t>，</a:t>
            </a:r>
            <a:endParaRPr lang="zh-CN" altLang="en-US" sz="2100" b="1" dirty="0">
              <a:solidFill>
                <a:srgbClr val="0000FF"/>
              </a:solidFill>
              <a:latin typeface="Arial" panose="020B0604020202020204" pitchFamily="34" charset="0"/>
              <a:ea typeface="楷体_GB2312" pitchFamily="49" charset="-122"/>
            </a:endParaRPr>
          </a:p>
          <a:p>
            <a:pPr>
              <a:buClrTx/>
            </a:pPr>
            <a:r>
              <a:rPr lang="zh-CN" altLang="en-US" sz="2100" b="1" dirty="0">
                <a:solidFill>
                  <a:srgbClr val="0000FF"/>
                </a:solidFill>
                <a:latin typeface="Times New Roman" panose="02020603050405020304" pitchFamily="18" charset="0"/>
                <a:ea typeface="楷体_GB2312" pitchFamily="49" charset="-122"/>
              </a:rPr>
              <a:t>在你</a:t>
            </a:r>
            <a:r>
              <a:rPr lang="zh-CN" altLang="en-US" sz="2100" b="1" dirty="0">
                <a:solidFill>
                  <a:srgbClr val="0000FF"/>
                </a:solidFill>
                <a:latin typeface="Arial" panose="020B0604020202020204" pitchFamily="34" charset="0"/>
                <a:ea typeface="楷体_GB2312" pitchFamily="49" charset="-122"/>
              </a:rPr>
              <a:t>把小儿被柴刀砍伤了的手包好</a:t>
            </a:r>
            <a:r>
              <a:rPr lang="zh-CN" altLang="en-US" sz="2100" b="1" dirty="0">
                <a:solidFill>
                  <a:srgbClr val="0000FF"/>
                </a:solidFill>
                <a:latin typeface="Times New Roman" panose="02020603050405020304" pitchFamily="18" charset="0"/>
                <a:ea typeface="楷体_GB2312" pitchFamily="49" charset="-122"/>
              </a:rPr>
              <a:t>之后</a:t>
            </a:r>
            <a:r>
              <a:rPr lang="zh-CN" altLang="en-US" sz="2100" b="1" dirty="0">
                <a:solidFill>
                  <a:srgbClr val="0000FF"/>
                </a:solidFill>
                <a:latin typeface="Arial" panose="020B0604020202020204" pitchFamily="34" charset="0"/>
                <a:ea typeface="楷体_GB2312" pitchFamily="49" charset="-122"/>
              </a:rPr>
              <a:t>，</a:t>
            </a:r>
            <a:endParaRPr lang="zh-CN" altLang="en-US" sz="2100" b="1" dirty="0">
              <a:solidFill>
                <a:srgbClr val="0000FF"/>
              </a:solidFill>
              <a:latin typeface="Arial" panose="020B0604020202020204" pitchFamily="34" charset="0"/>
              <a:ea typeface="楷体_GB2312" pitchFamily="49" charset="-122"/>
            </a:endParaRPr>
          </a:p>
          <a:p>
            <a:pPr>
              <a:buClrTx/>
            </a:pPr>
            <a:r>
              <a:rPr lang="zh-CN" altLang="en-US" sz="2100" b="1" dirty="0">
                <a:solidFill>
                  <a:srgbClr val="0000FF"/>
                </a:solidFill>
                <a:latin typeface="Times New Roman" panose="02020603050405020304" pitchFamily="18" charset="0"/>
                <a:ea typeface="楷体_GB2312" pitchFamily="49" charset="-122"/>
              </a:rPr>
              <a:t>在你</a:t>
            </a:r>
            <a:r>
              <a:rPr lang="zh-CN" altLang="en-US" sz="2100" b="1" dirty="0">
                <a:solidFill>
                  <a:srgbClr val="0000FF"/>
                </a:solidFill>
                <a:latin typeface="Arial" panose="020B0604020202020204" pitchFamily="34" charset="0"/>
                <a:ea typeface="楷体_GB2312" pitchFamily="49" charset="-122"/>
              </a:rPr>
              <a:t>把夫儿们的衬衣上的虱子一颗颗的掐死</a:t>
            </a:r>
            <a:r>
              <a:rPr lang="zh-CN" altLang="en-US" sz="2100" b="1" dirty="0">
                <a:solidFill>
                  <a:srgbClr val="0000FF"/>
                </a:solidFill>
                <a:latin typeface="Times New Roman" panose="02020603050405020304" pitchFamily="18" charset="0"/>
                <a:ea typeface="楷体_GB2312" pitchFamily="49" charset="-122"/>
              </a:rPr>
              <a:t>之后，</a:t>
            </a:r>
            <a:endParaRPr lang="zh-CN" altLang="en-US" sz="2100" b="1" dirty="0">
              <a:solidFill>
                <a:srgbClr val="0000FF"/>
              </a:solidFill>
              <a:latin typeface="Times New Roman" panose="02020603050405020304" pitchFamily="18" charset="0"/>
              <a:ea typeface="楷体_GB2312" pitchFamily="49" charset="-122"/>
            </a:endParaRPr>
          </a:p>
          <a:p>
            <a:pPr>
              <a:buClrTx/>
            </a:pPr>
            <a:r>
              <a:rPr lang="zh-CN" altLang="en-US" sz="2100" b="1" dirty="0">
                <a:solidFill>
                  <a:srgbClr val="0000FF"/>
                </a:solidFill>
                <a:latin typeface="Times New Roman" panose="02020603050405020304" pitchFamily="18" charset="0"/>
                <a:ea typeface="楷体_GB2312" pitchFamily="49" charset="-122"/>
              </a:rPr>
              <a:t>在你</a:t>
            </a:r>
            <a:r>
              <a:rPr lang="zh-CN" altLang="en-US" sz="2100" b="1" dirty="0">
                <a:solidFill>
                  <a:srgbClr val="0000FF"/>
                </a:solidFill>
                <a:latin typeface="Arial" panose="020B0604020202020204" pitchFamily="34" charset="0"/>
                <a:ea typeface="楷体_GB2312" pitchFamily="49" charset="-122"/>
              </a:rPr>
              <a:t>拿起了今天的第一颗鸡蛋</a:t>
            </a:r>
            <a:r>
              <a:rPr lang="zh-CN" altLang="en-US" sz="2100" b="1" dirty="0">
                <a:solidFill>
                  <a:srgbClr val="0000FF"/>
                </a:solidFill>
                <a:latin typeface="Times New Roman" panose="02020603050405020304" pitchFamily="18" charset="0"/>
                <a:ea typeface="楷体_GB2312" pitchFamily="49" charset="-122"/>
              </a:rPr>
              <a:t>之后</a:t>
            </a:r>
            <a:r>
              <a:rPr lang="zh-CN" altLang="en-US" sz="2100" b="1" dirty="0">
                <a:solidFill>
                  <a:srgbClr val="0000FF"/>
                </a:solidFill>
                <a:latin typeface="Arial" panose="020B0604020202020204" pitchFamily="34" charset="0"/>
                <a:ea typeface="楷体_GB2312" pitchFamily="49" charset="-122"/>
              </a:rPr>
              <a:t>，</a:t>
            </a:r>
            <a:endParaRPr lang="zh-CN" altLang="en-US" sz="2100" b="1" dirty="0">
              <a:solidFill>
                <a:srgbClr val="0000FF"/>
              </a:solidFill>
              <a:latin typeface="Arial" panose="020B0604020202020204" pitchFamily="34" charset="0"/>
              <a:ea typeface="楷体_GB2312" pitchFamily="49" charset="-122"/>
            </a:endParaRPr>
          </a:p>
          <a:p>
            <a:pPr>
              <a:buClrTx/>
            </a:pPr>
            <a:r>
              <a:rPr lang="zh-CN" altLang="en-US" sz="2100" b="1" dirty="0">
                <a:solidFill>
                  <a:srgbClr val="0000FF"/>
                </a:solidFill>
                <a:latin typeface="Arial" panose="020B0604020202020204" pitchFamily="34" charset="0"/>
                <a:ea typeface="楷体_GB2312" pitchFamily="49" charset="-122"/>
              </a:rPr>
              <a:t>你用你厚大的手掌把我抱在怀里，抚摸我。</a:t>
            </a:r>
            <a:endParaRPr lang="zh-CN" altLang="en-US" sz="2100" b="1" dirty="0">
              <a:solidFill>
                <a:srgbClr val="0000FF"/>
              </a:solidFill>
              <a:latin typeface="Arial" panose="020B0604020202020204" pitchFamily="34" charset="0"/>
              <a:ea typeface="楷体_GB2312" pitchFamily="49" charset="-122"/>
            </a:endParaRPr>
          </a:p>
          <a:p>
            <a:pPr>
              <a:buClrTx/>
            </a:pPr>
            <a:endParaRPr lang="zh-CN" altLang="en-US" sz="2100" b="1" dirty="0">
              <a:solidFill>
                <a:srgbClr val="0000FF"/>
              </a:solidFill>
              <a:latin typeface="Arial" panose="020B0604020202020204" pitchFamily="34" charset="0"/>
              <a:ea typeface="楷体_GB2312" pitchFamily="49" charset="-122"/>
            </a:endParaRPr>
          </a:p>
          <a:p>
            <a:pPr>
              <a:buClrTx/>
            </a:pPr>
            <a:endParaRPr lang="zh-CN" altLang="en-US" sz="2100" b="1">
              <a:solidFill>
                <a:srgbClr val="0000FF"/>
              </a:solidFill>
              <a:latin typeface="Arial" panose="020B0604020202020204" pitchFamily="34" charset="0"/>
              <a:ea typeface="楷体_GB2312" pitchFamily="49" charset="-122"/>
            </a:endParaRPr>
          </a:p>
        </p:txBody>
      </p:sp>
      <p:sp>
        <p:nvSpPr>
          <p:cNvPr id="100355" name="矩形 100354"/>
          <p:cNvSpPr/>
          <p:nvPr/>
        </p:nvSpPr>
        <p:spPr>
          <a:xfrm>
            <a:off x="1227931" y="411956"/>
            <a:ext cx="736600" cy="4219575"/>
          </a:xfrm>
          <a:prstGeom prst="rect">
            <a:avLst/>
          </a:prstGeom>
          <a:noFill/>
          <a:ln w="9525">
            <a:noFill/>
          </a:ln>
          <a:effectLst>
            <a:outerShdw dist="40161" dir="4293903" algn="ctr" rotWithShape="0">
              <a:schemeClr val="accent1">
                <a:alpha val="50000"/>
              </a:schemeClr>
            </a:outerShdw>
          </a:effectLst>
        </p:spPr>
        <p:txBody>
          <a:bodyPr vert="eaVert" wrap="none" anchor="t">
            <a:spAutoFit/>
          </a:bodyPr>
          <a:p>
            <a:pPr>
              <a:buClrTx/>
            </a:pPr>
            <a:r>
              <a:rPr lang="zh-CN" altLang="en-US" sz="3600" b="1" dirty="0">
                <a:solidFill>
                  <a:srgbClr val="6600FF"/>
                </a:solidFill>
                <a:latin typeface="Arial" panose="020B0604020202020204" pitchFamily="34" charset="0"/>
                <a:ea typeface="汉鼎简行楷" pitchFamily="49" charset="-122"/>
              </a:rPr>
              <a:t>大堰河</a:t>
            </a:r>
            <a:r>
              <a:rPr lang="en-US" altLang="zh-CN" sz="3600" b="1" dirty="0">
                <a:solidFill>
                  <a:srgbClr val="6600FF"/>
                </a:solidFill>
                <a:latin typeface="Arial" panose="020B0604020202020204" pitchFamily="34" charset="0"/>
                <a:ea typeface="汉鼎简行楷" pitchFamily="49" charset="-122"/>
              </a:rPr>
              <a:t>——</a:t>
            </a:r>
            <a:r>
              <a:rPr lang="zh-CN" altLang="en-US" sz="3600" b="1" dirty="0">
                <a:solidFill>
                  <a:srgbClr val="6600FF"/>
                </a:solidFill>
                <a:latin typeface="Arial" panose="020B0604020202020204" pitchFamily="34" charset="0"/>
                <a:ea typeface="汉鼎简行楷" pitchFamily="49" charset="-122"/>
              </a:rPr>
              <a:t>我的保姆</a:t>
            </a:r>
            <a:endParaRPr lang="zh-CN" altLang="en-US" sz="3600" b="1" dirty="0">
              <a:solidFill>
                <a:srgbClr val="6600FF"/>
              </a:solidFill>
              <a:latin typeface="Arial" panose="020B0604020202020204" pitchFamily="34" charset="0"/>
              <a:ea typeface="汉鼎简行楷" pitchFamily="49" charset="-122"/>
            </a:endParaRPr>
          </a:p>
        </p:txBody>
      </p:sp>
      <p:sp>
        <p:nvSpPr>
          <p:cNvPr id="100356" name="直接连接符 100355"/>
          <p:cNvSpPr/>
          <p:nvPr/>
        </p:nvSpPr>
        <p:spPr>
          <a:xfrm>
            <a:off x="2033588" y="627460"/>
            <a:ext cx="0" cy="3921919"/>
          </a:xfrm>
          <a:prstGeom prst="line">
            <a:avLst/>
          </a:prstGeom>
          <a:ln w="85725" cap="flat" cmpd="thinThick">
            <a:solidFill>
              <a:srgbClr val="993300"/>
            </a:solidFill>
            <a:prstDash val="solid"/>
            <a:headEnd type="none" w="med" len="med"/>
            <a:tailEnd type="none" w="med" len="med"/>
          </a:ln>
        </p:spPr>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100354"/>
                                        </p:tgtEl>
                                        <p:attrNameLst>
                                          <p:attrName>style.visibility</p:attrName>
                                        </p:attrNameLst>
                                      </p:cBhvr>
                                      <p:to>
                                        <p:strVal val="visible"/>
                                      </p:to>
                                    </p:set>
                                    <p:animEffect transition="in" filter="wipe(left)">
                                      <p:cBhvr>
                                        <p:cTn id="7" dur="500"/>
                                        <p:tgtEl>
                                          <p:spTgt spid="1003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4"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0179" name="Rectangle 3"/>
          <p:cNvSpPr>
            <a:spLocks noChangeArrowheads="1"/>
          </p:cNvSpPr>
          <p:nvPr/>
        </p:nvSpPr>
        <p:spPr bwMode="auto">
          <a:xfrm>
            <a:off x="3429000" y="1085850"/>
            <a:ext cx="2133600" cy="400050"/>
          </a:xfrm>
          <a:prstGeom prst="rect">
            <a:avLst/>
          </a:prstGeom>
          <a:solidFill>
            <a:schemeClr val="accent1"/>
          </a:solidFill>
          <a:ln w="9525">
            <a:solidFill>
              <a:srgbClr val="CC3300"/>
            </a:solidFill>
            <a:miter lim="800000"/>
          </a:ln>
        </p:spPr>
        <p:txBody>
          <a:bodyPr wrap="none" anchor="ctr"/>
          <a:lstStyle/>
          <a:p>
            <a:pPr algn="ctr" fontAlgn="base">
              <a:spcBef>
                <a:spcPct val="0"/>
              </a:spcBef>
              <a:spcAft>
                <a:spcPct val="0"/>
              </a:spcAft>
            </a:pPr>
            <a:r>
              <a:rPr kumimoji="1" lang="zh-CN" altLang="en-US" sz="2800" b="1">
                <a:solidFill>
                  <a:srgbClr val="003366"/>
                </a:solidFill>
                <a:latin typeface="黑体" panose="02010609060101010101" pitchFamily="49" charset="-122"/>
                <a:ea typeface="黑体" panose="02010609060101010101" pitchFamily="49" charset="-122"/>
              </a:rPr>
              <a:t>搭好灶火后</a:t>
            </a:r>
            <a:endParaRPr kumimoji="1" lang="zh-CN" altLang="en-US" sz="2800" b="1">
              <a:solidFill>
                <a:srgbClr val="003366"/>
              </a:solidFill>
              <a:latin typeface="黑体" panose="02010609060101010101" pitchFamily="49" charset="-122"/>
              <a:ea typeface="黑体" panose="02010609060101010101" pitchFamily="49" charset="-122"/>
            </a:endParaRPr>
          </a:p>
        </p:txBody>
      </p:sp>
      <p:sp>
        <p:nvSpPr>
          <p:cNvPr id="50180" name="Line 4"/>
          <p:cNvSpPr>
            <a:spLocks noChangeShapeType="1"/>
          </p:cNvSpPr>
          <p:nvPr/>
        </p:nvSpPr>
        <p:spPr bwMode="auto">
          <a:xfrm>
            <a:off x="4495800" y="1543050"/>
            <a:ext cx="0" cy="514350"/>
          </a:xfrm>
          <a:prstGeom prst="line">
            <a:avLst/>
          </a:prstGeom>
          <a:noFill/>
          <a:ln w="12700">
            <a:solidFill>
              <a:srgbClr val="660033"/>
            </a:solidFill>
            <a:round/>
            <a:tailEnd type="triangle" w="med" len="me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pPr>
            <a:endParaRPr lang="zh-CN" altLang="en-US">
              <a:solidFill>
                <a:srgbClr val="003366"/>
              </a:solidFill>
            </a:endParaRPr>
          </a:p>
        </p:txBody>
      </p:sp>
      <p:sp>
        <p:nvSpPr>
          <p:cNvPr id="50181" name="Line 5"/>
          <p:cNvSpPr>
            <a:spLocks noChangeShapeType="1"/>
          </p:cNvSpPr>
          <p:nvPr/>
        </p:nvSpPr>
        <p:spPr bwMode="auto">
          <a:xfrm flipH="1">
            <a:off x="4953000" y="1771650"/>
            <a:ext cx="914400" cy="457200"/>
          </a:xfrm>
          <a:prstGeom prst="line">
            <a:avLst/>
          </a:prstGeom>
          <a:noFill/>
          <a:ln w="9525">
            <a:solidFill>
              <a:srgbClr val="660033"/>
            </a:solidFill>
            <a:round/>
            <a:tailEnd type="triangle" w="med" len="me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pPr>
            <a:endParaRPr lang="zh-CN" altLang="en-US">
              <a:solidFill>
                <a:srgbClr val="003366"/>
              </a:solidFill>
            </a:endParaRPr>
          </a:p>
        </p:txBody>
      </p:sp>
      <p:sp>
        <p:nvSpPr>
          <p:cNvPr id="50182" name="Line 6"/>
          <p:cNvSpPr>
            <a:spLocks noChangeShapeType="1"/>
          </p:cNvSpPr>
          <p:nvPr/>
        </p:nvSpPr>
        <p:spPr bwMode="auto">
          <a:xfrm flipH="1">
            <a:off x="5181600" y="2514600"/>
            <a:ext cx="685800" cy="0"/>
          </a:xfrm>
          <a:prstGeom prst="line">
            <a:avLst/>
          </a:prstGeom>
          <a:noFill/>
          <a:ln w="9525">
            <a:solidFill>
              <a:srgbClr val="660033"/>
            </a:solidFill>
            <a:round/>
            <a:tailEnd type="triangle" w="med" len="me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pPr>
            <a:endParaRPr lang="zh-CN" altLang="en-US">
              <a:solidFill>
                <a:srgbClr val="003366"/>
              </a:solidFill>
            </a:endParaRPr>
          </a:p>
        </p:txBody>
      </p:sp>
      <p:sp>
        <p:nvSpPr>
          <p:cNvPr id="50183" name="Rectangle 7"/>
          <p:cNvSpPr>
            <a:spLocks noChangeArrowheads="1"/>
          </p:cNvSpPr>
          <p:nvPr/>
        </p:nvSpPr>
        <p:spPr bwMode="auto">
          <a:xfrm>
            <a:off x="5943600" y="2286000"/>
            <a:ext cx="2133600" cy="400050"/>
          </a:xfrm>
          <a:prstGeom prst="rect">
            <a:avLst/>
          </a:prstGeom>
          <a:solidFill>
            <a:schemeClr val="accent1"/>
          </a:solidFill>
          <a:ln w="9525">
            <a:solidFill>
              <a:srgbClr val="CC3300"/>
            </a:solidFill>
            <a:miter lim="800000"/>
          </a:ln>
        </p:spPr>
        <p:txBody>
          <a:bodyPr wrap="none" anchor="ctr"/>
          <a:lstStyle/>
          <a:p>
            <a:pPr algn="ctr" fontAlgn="base">
              <a:spcBef>
                <a:spcPct val="0"/>
              </a:spcBef>
              <a:spcAft>
                <a:spcPct val="0"/>
              </a:spcAft>
            </a:pPr>
            <a:r>
              <a:rPr kumimoji="1" lang="zh-CN" altLang="en-US" sz="2800">
                <a:solidFill>
                  <a:srgbClr val="003366"/>
                </a:solidFill>
                <a:latin typeface="Times New Roman" panose="02020603050405020304" pitchFamily="18" charset="0"/>
                <a:ea typeface="黑体" panose="02010609060101010101" pitchFamily="49" charset="-122"/>
              </a:rPr>
              <a:t>尝过熟饭后</a:t>
            </a:r>
            <a:endParaRPr kumimoji="1" lang="zh-CN" altLang="en-US" sz="2800">
              <a:solidFill>
                <a:srgbClr val="003366"/>
              </a:solidFill>
              <a:latin typeface="Times New Roman" panose="02020603050405020304" pitchFamily="18" charset="0"/>
              <a:ea typeface="黑体" panose="02010609060101010101" pitchFamily="49" charset="-122"/>
            </a:endParaRPr>
          </a:p>
        </p:txBody>
      </p:sp>
      <p:sp>
        <p:nvSpPr>
          <p:cNvPr id="50184" name="Line 8"/>
          <p:cNvSpPr>
            <a:spLocks noChangeShapeType="1"/>
          </p:cNvSpPr>
          <p:nvPr/>
        </p:nvSpPr>
        <p:spPr bwMode="auto">
          <a:xfrm flipH="1" flipV="1">
            <a:off x="5029200" y="2914650"/>
            <a:ext cx="914400" cy="342900"/>
          </a:xfrm>
          <a:prstGeom prst="line">
            <a:avLst/>
          </a:prstGeom>
          <a:noFill/>
          <a:ln w="9525">
            <a:solidFill>
              <a:srgbClr val="660033"/>
            </a:solidFill>
            <a:round/>
            <a:tailEnd type="triangle" w="med" len="me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pPr>
            <a:endParaRPr lang="zh-CN" altLang="en-US">
              <a:solidFill>
                <a:srgbClr val="003366"/>
              </a:solidFill>
            </a:endParaRPr>
          </a:p>
        </p:txBody>
      </p:sp>
      <p:sp>
        <p:nvSpPr>
          <p:cNvPr id="50185" name="Rectangle 9"/>
          <p:cNvSpPr>
            <a:spLocks noChangeArrowheads="1"/>
          </p:cNvSpPr>
          <p:nvPr/>
        </p:nvSpPr>
        <p:spPr bwMode="auto">
          <a:xfrm>
            <a:off x="5943600" y="3028950"/>
            <a:ext cx="2133600" cy="400050"/>
          </a:xfrm>
          <a:prstGeom prst="rect">
            <a:avLst/>
          </a:prstGeom>
          <a:solidFill>
            <a:schemeClr val="accent1"/>
          </a:solidFill>
          <a:ln w="9525">
            <a:solidFill>
              <a:srgbClr val="CC3300"/>
            </a:solidFill>
            <a:miter lim="800000"/>
          </a:ln>
        </p:spPr>
        <p:txBody>
          <a:bodyPr wrap="none" anchor="ctr"/>
          <a:lstStyle/>
          <a:p>
            <a:pPr algn="ctr" fontAlgn="base">
              <a:spcBef>
                <a:spcPct val="0"/>
              </a:spcBef>
              <a:spcAft>
                <a:spcPct val="0"/>
              </a:spcAft>
            </a:pPr>
            <a:r>
              <a:rPr kumimoji="1" lang="zh-CN" altLang="en-US" sz="2800">
                <a:solidFill>
                  <a:srgbClr val="003366"/>
                </a:solidFill>
                <a:latin typeface="Times New Roman" panose="02020603050405020304" pitchFamily="18" charset="0"/>
                <a:ea typeface="黑体" panose="02010609060101010101" pitchFamily="49" charset="-122"/>
              </a:rPr>
              <a:t>放好酱碗后</a:t>
            </a:r>
            <a:endParaRPr kumimoji="1" lang="zh-CN" altLang="en-US" sz="2800">
              <a:solidFill>
                <a:srgbClr val="003366"/>
              </a:solidFill>
              <a:latin typeface="Times New Roman" panose="02020603050405020304" pitchFamily="18" charset="0"/>
              <a:ea typeface="黑体" panose="02010609060101010101" pitchFamily="49" charset="-122"/>
            </a:endParaRPr>
          </a:p>
        </p:txBody>
      </p:sp>
      <p:sp>
        <p:nvSpPr>
          <p:cNvPr id="50186" name="Rectangle 10"/>
          <p:cNvSpPr>
            <a:spLocks noChangeArrowheads="1"/>
          </p:cNvSpPr>
          <p:nvPr/>
        </p:nvSpPr>
        <p:spPr bwMode="auto">
          <a:xfrm>
            <a:off x="3505200" y="3600450"/>
            <a:ext cx="2133600" cy="400050"/>
          </a:xfrm>
          <a:prstGeom prst="rect">
            <a:avLst/>
          </a:prstGeom>
          <a:solidFill>
            <a:schemeClr val="accent1"/>
          </a:solidFill>
          <a:ln w="9525">
            <a:solidFill>
              <a:srgbClr val="CC3300"/>
            </a:solidFill>
            <a:miter lim="800000"/>
          </a:ln>
        </p:spPr>
        <p:txBody>
          <a:bodyPr wrap="none" anchor="ctr"/>
          <a:lstStyle/>
          <a:p>
            <a:pPr algn="ctr" fontAlgn="base">
              <a:spcBef>
                <a:spcPct val="0"/>
              </a:spcBef>
              <a:spcAft>
                <a:spcPct val="0"/>
              </a:spcAft>
            </a:pPr>
            <a:r>
              <a:rPr kumimoji="1" lang="zh-CN" altLang="en-US" sz="2800">
                <a:solidFill>
                  <a:srgbClr val="003366"/>
                </a:solidFill>
                <a:latin typeface="Times New Roman" panose="02020603050405020304" pitchFamily="18" charset="0"/>
                <a:ea typeface="黑体" panose="02010609060101010101" pitchFamily="49" charset="-122"/>
              </a:rPr>
              <a:t>补好破衣后</a:t>
            </a:r>
            <a:endParaRPr kumimoji="1" lang="zh-CN" altLang="en-US" sz="2800">
              <a:solidFill>
                <a:srgbClr val="003366"/>
              </a:solidFill>
              <a:latin typeface="Times New Roman" panose="02020603050405020304" pitchFamily="18" charset="0"/>
              <a:ea typeface="黑体" panose="02010609060101010101" pitchFamily="49" charset="-122"/>
            </a:endParaRPr>
          </a:p>
        </p:txBody>
      </p:sp>
      <p:sp>
        <p:nvSpPr>
          <p:cNvPr id="50187" name="Line 11"/>
          <p:cNvSpPr>
            <a:spLocks noChangeShapeType="1"/>
          </p:cNvSpPr>
          <p:nvPr/>
        </p:nvSpPr>
        <p:spPr bwMode="auto">
          <a:xfrm flipV="1">
            <a:off x="4572000" y="3086100"/>
            <a:ext cx="0" cy="571500"/>
          </a:xfrm>
          <a:prstGeom prst="line">
            <a:avLst/>
          </a:prstGeom>
          <a:noFill/>
          <a:ln w="9525">
            <a:solidFill>
              <a:srgbClr val="660033"/>
            </a:solidFill>
            <a:round/>
            <a:tailEnd type="triangle" w="med" len="me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pPr>
            <a:endParaRPr lang="zh-CN" altLang="en-US">
              <a:solidFill>
                <a:srgbClr val="003366"/>
              </a:solidFill>
            </a:endParaRPr>
          </a:p>
        </p:txBody>
      </p:sp>
      <p:sp>
        <p:nvSpPr>
          <p:cNvPr id="50188" name="Rectangle 12"/>
          <p:cNvSpPr>
            <a:spLocks noChangeArrowheads="1"/>
          </p:cNvSpPr>
          <p:nvPr/>
        </p:nvSpPr>
        <p:spPr bwMode="auto">
          <a:xfrm>
            <a:off x="914400" y="3028950"/>
            <a:ext cx="2133600" cy="400050"/>
          </a:xfrm>
          <a:prstGeom prst="rect">
            <a:avLst/>
          </a:prstGeom>
          <a:solidFill>
            <a:schemeClr val="accent1"/>
          </a:solidFill>
          <a:ln w="9525">
            <a:solidFill>
              <a:srgbClr val="CC3300"/>
            </a:solidFill>
            <a:miter lim="800000"/>
          </a:ln>
        </p:spPr>
        <p:txBody>
          <a:bodyPr wrap="none" anchor="ctr"/>
          <a:lstStyle/>
          <a:p>
            <a:pPr algn="ctr" fontAlgn="base">
              <a:spcBef>
                <a:spcPct val="0"/>
              </a:spcBef>
              <a:spcAft>
                <a:spcPct val="0"/>
              </a:spcAft>
            </a:pPr>
            <a:r>
              <a:rPr kumimoji="1" lang="zh-CN" altLang="en-US" sz="2800">
                <a:solidFill>
                  <a:srgbClr val="003366"/>
                </a:solidFill>
                <a:latin typeface="Times New Roman" panose="02020603050405020304" pitchFamily="18" charset="0"/>
                <a:ea typeface="黑体" panose="02010609060101010101" pitchFamily="49" charset="-122"/>
              </a:rPr>
              <a:t>包扎伤手后</a:t>
            </a:r>
            <a:endParaRPr kumimoji="1" lang="zh-CN" altLang="en-US" sz="2800">
              <a:solidFill>
                <a:srgbClr val="003366"/>
              </a:solidFill>
              <a:latin typeface="Times New Roman" panose="02020603050405020304" pitchFamily="18" charset="0"/>
              <a:ea typeface="黑体" panose="02010609060101010101" pitchFamily="49" charset="-122"/>
            </a:endParaRPr>
          </a:p>
        </p:txBody>
      </p:sp>
      <p:sp>
        <p:nvSpPr>
          <p:cNvPr id="50189" name="Line 13"/>
          <p:cNvSpPr>
            <a:spLocks noChangeShapeType="1"/>
          </p:cNvSpPr>
          <p:nvPr/>
        </p:nvSpPr>
        <p:spPr bwMode="auto">
          <a:xfrm flipV="1">
            <a:off x="2971800" y="2914650"/>
            <a:ext cx="990600" cy="400050"/>
          </a:xfrm>
          <a:prstGeom prst="line">
            <a:avLst/>
          </a:prstGeom>
          <a:noFill/>
          <a:ln w="9525">
            <a:solidFill>
              <a:srgbClr val="660033"/>
            </a:solidFill>
            <a:round/>
            <a:tailEnd type="triangle" w="med" len="me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pPr>
            <a:endParaRPr lang="zh-CN" altLang="en-US">
              <a:solidFill>
                <a:srgbClr val="003366"/>
              </a:solidFill>
            </a:endParaRPr>
          </a:p>
        </p:txBody>
      </p:sp>
      <p:sp>
        <p:nvSpPr>
          <p:cNvPr id="50190" name="Rectangle 14"/>
          <p:cNvSpPr>
            <a:spLocks noChangeArrowheads="1"/>
          </p:cNvSpPr>
          <p:nvPr/>
        </p:nvSpPr>
        <p:spPr bwMode="auto">
          <a:xfrm>
            <a:off x="914400" y="2286000"/>
            <a:ext cx="2133600" cy="400050"/>
          </a:xfrm>
          <a:prstGeom prst="rect">
            <a:avLst/>
          </a:prstGeom>
          <a:solidFill>
            <a:schemeClr val="accent1"/>
          </a:solidFill>
          <a:ln w="9525">
            <a:solidFill>
              <a:srgbClr val="CC3300"/>
            </a:solidFill>
            <a:miter lim="800000"/>
          </a:ln>
        </p:spPr>
        <p:txBody>
          <a:bodyPr wrap="none" anchor="ctr"/>
          <a:lstStyle/>
          <a:p>
            <a:pPr algn="ctr" fontAlgn="base">
              <a:spcBef>
                <a:spcPct val="0"/>
              </a:spcBef>
              <a:spcAft>
                <a:spcPct val="0"/>
              </a:spcAft>
            </a:pPr>
            <a:r>
              <a:rPr kumimoji="1" lang="zh-CN" altLang="en-US" sz="2800" dirty="0">
                <a:solidFill>
                  <a:srgbClr val="003366"/>
                </a:solidFill>
                <a:latin typeface="Times New Roman" panose="02020603050405020304" pitchFamily="18" charset="0"/>
                <a:ea typeface="黑体" panose="02010609060101010101" pitchFamily="49" charset="-122"/>
              </a:rPr>
              <a:t>掐死虱子后</a:t>
            </a:r>
            <a:endParaRPr kumimoji="1" lang="zh-CN" altLang="en-US" sz="2800" dirty="0">
              <a:solidFill>
                <a:srgbClr val="003366"/>
              </a:solidFill>
              <a:latin typeface="Times New Roman" panose="02020603050405020304" pitchFamily="18" charset="0"/>
              <a:ea typeface="黑体" panose="02010609060101010101" pitchFamily="49" charset="-122"/>
            </a:endParaRPr>
          </a:p>
        </p:txBody>
      </p:sp>
      <p:sp>
        <p:nvSpPr>
          <p:cNvPr id="50191" name="Line 15"/>
          <p:cNvSpPr>
            <a:spLocks noChangeShapeType="1"/>
          </p:cNvSpPr>
          <p:nvPr/>
        </p:nvSpPr>
        <p:spPr bwMode="auto">
          <a:xfrm>
            <a:off x="3048000" y="2514600"/>
            <a:ext cx="685800" cy="0"/>
          </a:xfrm>
          <a:prstGeom prst="line">
            <a:avLst/>
          </a:prstGeom>
          <a:noFill/>
          <a:ln w="9525">
            <a:solidFill>
              <a:srgbClr val="660033"/>
            </a:solidFill>
            <a:round/>
            <a:tailEnd type="triangle" w="med" len="me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pPr>
            <a:endParaRPr lang="zh-CN" altLang="en-US">
              <a:solidFill>
                <a:srgbClr val="003366"/>
              </a:solidFill>
            </a:endParaRPr>
          </a:p>
        </p:txBody>
      </p:sp>
      <p:sp>
        <p:nvSpPr>
          <p:cNvPr id="50192" name="Rectangle 16"/>
          <p:cNvSpPr>
            <a:spLocks noChangeArrowheads="1"/>
          </p:cNvSpPr>
          <p:nvPr/>
        </p:nvSpPr>
        <p:spPr bwMode="auto">
          <a:xfrm>
            <a:off x="990600" y="1485900"/>
            <a:ext cx="2133600" cy="400050"/>
          </a:xfrm>
          <a:prstGeom prst="rect">
            <a:avLst/>
          </a:prstGeom>
          <a:solidFill>
            <a:schemeClr val="accent1"/>
          </a:solidFill>
          <a:ln w="9525">
            <a:solidFill>
              <a:srgbClr val="CC3300"/>
            </a:solidFill>
            <a:miter lim="800000"/>
          </a:ln>
        </p:spPr>
        <p:txBody>
          <a:bodyPr wrap="none" anchor="ctr"/>
          <a:lstStyle/>
          <a:p>
            <a:pPr algn="ctr" fontAlgn="base">
              <a:spcBef>
                <a:spcPct val="0"/>
              </a:spcBef>
              <a:spcAft>
                <a:spcPct val="0"/>
              </a:spcAft>
            </a:pPr>
            <a:r>
              <a:rPr kumimoji="1" lang="zh-CN" altLang="en-US" sz="2800" b="1">
                <a:solidFill>
                  <a:srgbClr val="003366"/>
                </a:solidFill>
                <a:latin typeface="Times New Roman" panose="02020603050405020304" pitchFamily="18" charset="0"/>
                <a:ea typeface="黑体" panose="02010609060101010101" pitchFamily="49" charset="-122"/>
              </a:rPr>
              <a:t>拾起鸡蛋后</a:t>
            </a:r>
            <a:endParaRPr kumimoji="1" lang="zh-CN" altLang="en-US" sz="2800" b="1">
              <a:solidFill>
                <a:srgbClr val="003366"/>
              </a:solidFill>
              <a:latin typeface="Times New Roman" panose="02020603050405020304" pitchFamily="18" charset="0"/>
              <a:ea typeface="黑体" panose="02010609060101010101" pitchFamily="49" charset="-122"/>
            </a:endParaRPr>
          </a:p>
        </p:txBody>
      </p:sp>
      <p:sp>
        <p:nvSpPr>
          <p:cNvPr id="50193" name="Line 17"/>
          <p:cNvSpPr>
            <a:spLocks noChangeShapeType="1"/>
          </p:cNvSpPr>
          <p:nvPr/>
        </p:nvSpPr>
        <p:spPr bwMode="auto">
          <a:xfrm>
            <a:off x="3124200" y="1714500"/>
            <a:ext cx="914400" cy="457200"/>
          </a:xfrm>
          <a:prstGeom prst="line">
            <a:avLst/>
          </a:prstGeom>
          <a:noFill/>
          <a:ln w="9525">
            <a:solidFill>
              <a:srgbClr val="660033"/>
            </a:solidFill>
            <a:round/>
            <a:tailEnd type="triangle" w="med" len="me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pPr>
            <a:endParaRPr lang="zh-CN" altLang="en-US">
              <a:solidFill>
                <a:srgbClr val="003366"/>
              </a:solidFill>
            </a:endParaRPr>
          </a:p>
        </p:txBody>
      </p:sp>
      <p:sp>
        <p:nvSpPr>
          <p:cNvPr id="50194" name="Oval 18">
            <a:hlinkClick r:id="rId1" action="ppaction://hlinksldjump"/>
          </p:cNvPr>
          <p:cNvSpPr>
            <a:spLocks noChangeArrowheads="1"/>
          </p:cNvSpPr>
          <p:nvPr/>
        </p:nvSpPr>
        <p:spPr bwMode="auto">
          <a:xfrm>
            <a:off x="3810000" y="2057400"/>
            <a:ext cx="1371600" cy="1028700"/>
          </a:xfrm>
          <a:prstGeom prst="ellipse">
            <a:avLst/>
          </a:prstGeom>
          <a:solidFill>
            <a:srgbClr val="FFFF00"/>
          </a:solidFill>
          <a:ln w="9525">
            <a:solidFill>
              <a:srgbClr val="00CC00"/>
            </a:solidFill>
            <a:round/>
          </a:ln>
        </p:spPr>
        <p:txBody>
          <a:bodyPr wrap="none" anchor="ctr"/>
          <a:lstStyle/>
          <a:p>
            <a:pPr algn="ctr" fontAlgn="base">
              <a:spcBef>
                <a:spcPct val="0"/>
              </a:spcBef>
              <a:spcAft>
                <a:spcPct val="0"/>
              </a:spcAft>
            </a:pPr>
            <a:r>
              <a:rPr kumimoji="1" lang="zh-CN" altLang="en-US" sz="2800" b="1" dirty="0">
                <a:solidFill>
                  <a:srgbClr val="FF0000"/>
                </a:solidFill>
                <a:latin typeface="Times New Roman" panose="02020603050405020304" pitchFamily="18" charset="0"/>
                <a:ea typeface="黑体" panose="02010609060101010101" pitchFamily="49" charset="-122"/>
              </a:rPr>
              <a:t>抱</a:t>
            </a:r>
            <a:endParaRPr kumimoji="1" lang="zh-CN" altLang="en-US" sz="2800" b="1" dirty="0">
              <a:solidFill>
                <a:srgbClr val="FF0000"/>
              </a:solidFill>
              <a:latin typeface="Times New Roman" panose="02020603050405020304" pitchFamily="18" charset="0"/>
              <a:ea typeface="黑体" panose="02010609060101010101" pitchFamily="49" charset="-122"/>
            </a:endParaRPr>
          </a:p>
          <a:p>
            <a:pPr algn="ctr" fontAlgn="base">
              <a:spcBef>
                <a:spcPct val="0"/>
              </a:spcBef>
              <a:spcAft>
                <a:spcPct val="0"/>
              </a:spcAft>
            </a:pPr>
            <a:r>
              <a:rPr kumimoji="1" lang="zh-CN" altLang="en-US" sz="2800" b="1" dirty="0">
                <a:solidFill>
                  <a:srgbClr val="FF0000"/>
                </a:solidFill>
                <a:latin typeface="Times New Roman" panose="02020603050405020304" pitchFamily="18" charset="0"/>
                <a:ea typeface="黑体" panose="02010609060101010101" pitchFamily="49" charset="-122"/>
              </a:rPr>
              <a:t>抚摸</a:t>
            </a:r>
            <a:endParaRPr kumimoji="1" lang="zh-CN" altLang="en-US" sz="2800" b="1" dirty="0">
              <a:solidFill>
                <a:srgbClr val="FF0000"/>
              </a:solidFill>
              <a:latin typeface="Times New Roman" panose="02020603050405020304" pitchFamily="18" charset="0"/>
              <a:ea typeface="黑体" panose="02010609060101010101" pitchFamily="49" charset="-122"/>
            </a:endParaRPr>
          </a:p>
        </p:txBody>
      </p:sp>
      <p:sp>
        <p:nvSpPr>
          <p:cNvPr id="50195" name="Rectangle 19"/>
          <p:cNvSpPr>
            <a:spLocks noChangeArrowheads="1"/>
          </p:cNvSpPr>
          <p:nvPr/>
        </p:nvSpPr>
        <p:spPr bwMode="auto">
          <a:xfrm>
            <a:off x="5943600" y="1543050"/>
            <a:ext cx="2133600" cy="400050"/>
          </a:xfrm>
          <a:prstGeom prst="rect">
            <a:avLst/>
          </a:prstGeom>
          <a:solidFill>
            <a:schemeClr val="accent1"/>
          </a:solidFill>
          <a:ln w="9525">
            <a:solidFill>
              <a:srgbClr val="CC3300"/>
            </a:solidFill>
            <a:miter lim="800000"/>
          </a:ln>
        </p:spPr>
        <p:txBody>
          <a:bodyPr wrap="none" anchor="ctr"/>
          <a:lstStyle/>
          <a:p>
            <a:pPr algn="ctr" fontAlgn="base">
              <a:spcBef>
                <a:spcPct val="0"/>
              </a:spcBef>
              <a:spcAft>
                <a:spcPct val="0"/>
              </a:spcAft>
            </a:pPr>
            <a:r>
              <a:rPr kumimoji="1" lang="zh-CN" altLang="en-US" sz="2800">
                <a:solidFill>
                  <a:srgbClr val="003366"/>
                </a:solidFill>
                <a:latin typeface="黑体" panose="02010609060101010101" pitchFamily="49" charset="-122"/>
                <a:ea typeface="黑体" panose="02010609060101010101" pitchFamily="49" charset="-122"/>
              </a:rPr>
              <a:t>拍去炭灰后</a:t>
            </a:r>
            <a:endParaRPr kumimoji="1" lang="zh-CN" altLang="en-US" sz="2800">
              <a:solidFill>
                <a:srgbClr val="003366"/>
              </a:solidFill>
              <a:latin typeface="黑体" panose="02010609060101010101" pitchFamily="49" charset="-122"/>
              <a:ea typeface="黑体" panose="02010609060101010101" pitchFamily="49" charset="-122"/>
            </a:endParaRPr>
          </a:p>
        </p:txBody>
      </p:sp>
      <p:sp>
        <p:nvSpPr>
          <p:cNvPr id="25619" name="Text Box 20"/>
          <p:cNvSpPr txBox="1">
            <a:spLocks noChangeArrowheads="1"/>
          </p:cNvSpPr>
          <p:nvPr/>
        </p:nvSpPr>
        <p:spPr bwMode="auto">
          <a:xfrm>
            <a:off x="467544" y="123478"/>
            <a:ext cx="80010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kumimoji="1" lang="en-US" altLang="zh-CN" sz="2800" dirty="0">
                <a:solidFill>
                  <a:srgbClr val="003366"/>
                </a:solidFill>
                <a:latin typeface="Times New Roman" panose="02020603050405020304" pitchFamily="18" charset="0"/>
                <a:ea typeface="黑体" panose="02010609060101010101" pitchFamily="49" charset="-122"/>
              </a:rPr>
              <a:t>         </a:t>
            </a:r>
            <a:r>
              <a:rPr kumimoji="1" lang="en-US" altLang="zh-CN" sz="2800" dirty="0">
                <a:solidFill>
                  <a:srgbClr val="003366"/>
                </a:solidFill>
                <a:latin typeface="黑体" panose="02010609060101010101" pitchFamily="49" charset="-122"/>
                <a:ea typeface="黑体" panose="02010609060101010101" pitchFamily="49" charset="-122"/>
              </a:rPr>
              <a:t>2</a:t>
            </a:r>
            <a:r>
              <a:rPr kumimoji="1" lang="zh-CN" altLang="en-US" sz="2800" dirty="0">
                <a:solidFill>
                  <a:srgbClr val="003366"/>
                </a:solidFill>
                <a:latin typeface="黑体" panose="02010609060101010101" pitchFamily="49" charset="-122"/>
                <a:ea typeface="黑体" panose="02010609060101010101" pitchFamily="49" charset="-122"/>
              </a:rPr>
              <a:t>、第四节诗人回忆了在大堰河家的生活，摄取了哪些生活场景？</a:t>
            </a:r>
            <a:endParaRPr kumimoji="1" lang="zh-CN" altLang="en-US" sz="2800" dirty="0">
              <a:solidFill>
                <a:srgbClr val="003366"/>
              </a:solidFill>
              <a:latin typeface="黑体" panose="02010609060101010101" pitchFamily="49" charset="-122"/>
              <a:ea typeface="黑体" panose="02010609060101010101" pitchFamily="49" charset="-122"/>
            </a:endParaRPr>
          </a:p>
        </p:txBody>
      </p:sp>
      <p:sp>
        <p:nvSpPr>
          <p:cNvPr id="50197" name="Text Box 21"/>
          <p:cNvSpPr txBox="1">
            <a:spLocks noChangeArrowheads="1"/>
          </p:cNvSpPr>
          <p:nvPr/>
        </p:nvSpPr>
        <p:spPr bwMode="auto">
          <a:xfrm>
            <a:off x="7865587" y="4839892"/>
            <a:ext cx="738664" cy="303609"/>
          </a:xfrm>
          <a:prstGeom prst="rect">
            <a:avLst/>
          </a:prstGeom>
          <a:noFill/>
          <a:ln w="9525" algn="ctr">
            <a:noFill/>
            <a:miter lim="800000"/>
          </a:ln>
          <a:effectLst>
            <a:outerShdw dist="107763" dir="18900000" algn="ctr" rotWithShape="0">
              <a:schemeClr val="bg2"/>
            </a:outerShdw>
          </a:effectLst>
        </p:spPr>
        <p:txBody>
          <a:bodyPr vert="eaVert">
            <a:spAutoFit/>
          </a:bodyPr>
          <a:lstStyle/>
          <a:p>
            <a:pPr fontAlgn="base">
              <a:spcBef>
                <a:spcPct val="50000"/>
              </a:spcBef>
              <a:spcAft>
                <a:spcPct val="0"/>
              </a:spcAft>
              <a:defRPr/>
            </a:pPr>
            <a:endParaRPr kumimoji="1" lang="zh-CN" altLang="zh-CN" sz="3600" b="1">
              <a:solidFill>
                <a:srgbClr val="FF0000"/>
              </a:solidFill>
              <a:latin typeface="Times New Roman" panose="02020603050405020304" pitchFamily="18" charset="0"/>
              <a:ea typeface="华文行楷" panose="02010800040101010101" pitchFamily="2" charset="-122"/>
            </a:endParaRPr>
          </a:p>
        </p:txBody>
      </p:sp>
      <p:sp>
        <p:nvSpPr>
          <p:cNvPr id="50198" name="Text Box 22"/>
          <p:cNvSpPr txBox="1">
            <a:spLocks noChangeArrowheads="1"/>
          </p:cNvSpPr>
          <p:nvPr/>
        </p:nvSpPr>
        <p:spPr bwMode="auto">
          <a:xfrm>
            <a:off x="3657600" y="4114801"/>
            <a:ext cx="17526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kumimoji="1" lang="zh-CN" altLang="en-US" sz="2800" b="1" dirty="0">
                <a:solidFill>
                  <a:srgbClr val="FF0000"/>
                </a:solidFill>
                <a:latin typeface="Times New Roman" panose="02020603050405020304" pitchFamily="18" charset="0"/>
                <a:ea typeface="黑体" panose="02010609060101010101" pitchFamily="49" charset="-122"/>
              </a:rPr>
              <a:t>母子情深</a:t>
            </a:r>
            <a:endParaRPr kumimoji="1" lang="zh-CN" altLang="en-US" sz="2800" b="1" dirty="0">
              <a:solidFill>
                <a:srgbClr val="FF0000"/>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017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019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018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018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018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018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019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019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0180"/>
                                        </p:tgtEl>
                                        <p:attrNameLst>
                                          <p:attrName>style.visibility</p:attrName>
                                        </p:attrNameLst>
                                      </p:cBhvr>
                                      <p:to>
                                        <p:strVal val="visible"/>
                                      </p:to>
                                    </p:set>
                                  </p:childTnLst>
                                </p:cTn>
                              </p:par>
                            </p:childTnLst>
                          </p:cTn>
                        </p:par>
                        <p:par>
                          <p:cTn id="39" fill="hold">
                            <p:stCondLst>
                              <p:cond delay="0"/>
                            </p:stCondLst>
                            <p:childTnLst>
                              <p:par>
                                <p:cTn id="40" presetID="1" presetClass="entr" presetSubtype="0" fill="hold" grpId="0" nodeType="afterEffect">
                                  <p:stCondLst>
                                    <p:cond delay="0"/>
                                  </p:stCondLst>
                                  <p:childTnLst>
                                    <p:set>
                                      <p:cBhvr>
                                        <p:cTn id="41" dur="1" fill="hold">
                                          <p:stCondLst>
                                            <p:cond delay="0"/>
                                          </p:stCondLst>
                                        </p:cTn>
                                        <p:tgtEl>
                                          <p:spTgt spid="50181"/>
                                        </p:tgtEl>
                                        <p:attrNameLst>
                                          <p:attrName>style.visibility</p:attrName>
                                        </p:attrNameLst>
                                      </p:cBhvr>
                                      <p:to>
                                        <p:strVal val="visible"/>
                                      </p:to>
                                    </p:set>
                                  </p:childTnLst>
                                </p:cTn>
                              </p:par>
                            </p:childTnLst>
                          </p:cTn>
                        </p:par>
                        <p:par>
                          <p:cTn id="42" fill="hold">
                            <p:stCondLst>
                              <p:cond delay="0"/>
                            </p:stCondLst>
                            <p:childTnLst>
                              <p:par>
                                <p:cTn id="43" presetID="1" presetClass="entr" presetSubtype="0" fill="hold" grpId="0" nodeType="afterEffect">
                                  <p:stCondLst>
                                    <p:cond delay="0"/>
                                  </p:stCondLst>
                                  <p:childTnLst>
                                    <p:set>
                                      <p:cBhvr>
                                        <p:cTn id="44" dur="1" fill="hold">
                                          <p:stCondLst>
                                            <p:cond delay="0"/>
                                          </p:stCondLst>
                                        </p:cTn>
                                        <p:tgtEl>
                                          <p:spTgt spid="50182"/>
                                        </p:tgtEl>
                                        <p:attrNameLst>
                                          <p:attrName>style.visibility</p:attrName>
                                        </p:attrNameLst>
                                      </p:cBhvr>
                                      <p:to>
                                        <p:strVal val="visible"/>
                                      </p:to>
                                    </p:set>
                                  </p:childTnLst>
                                </p:cTn>
                              </p:par>
                            </p:childTnLst>
                          </p:cTn>
                        </p:par>
                        <p:par>
                          <p:cTn id="45" fill="hold">
                            <p:stCondLst>
                              <p:cond delay="0"/>
                            </p:stCondLst>
                            <p:childTnLst>
                              <p:par>
                                <p:cTn id="46" presetID="1" presetClass="entr" presetSubtype="0" fill="hold" grpId="0" nodeType="afterEffect">
                                  <p:stCondLst>
                                    <p:cond delay="0"/>
                                  </p:stCondLst>
                                  <p:childTnLst>
                                    <p:set>
                                      <p:cBhvr>
                                        <p:cTn id="47" dur="1" fill="hold">
                                          <p:stCondLst>
                                            <p:cond delay="0"/>
                                          </p:stCondLst>
                                        </p:cTn>
                                        <p:tgtEl>
                                          <p:spTgt spid="50184"/>
                                        </p:tgtEl>
                                        <p:attrNameLst>
                                          <p:attrName>style.visibility</p:attrName>
                                        </p:attrNameLst>
                                      </p:cBhvr>
                                      <p:to>
                                        <p:strVal val="visible"/>
                                      </p:to>
                                    </p:set>
                                  </p:childTnLst>
                                </p:cTn>
                              </p:par>
                            </p:childTnLst>
                          </p:cTn>
                        </p:par>
                        <p:par>
                          <p:cTn id="48" fill="hold">
                            <p:stCondLst>
                              <p:cond delay="0"/>
                            </p:stCondLst>
                            <p:childTnLst>
                              <p:par>
                                <p:cTn id="49" presetID="1" presetClass="entr" presetSubtype="0" fill="hold" grpId="0" nodeType="afterEffect">
                                  <p:stCondLst>
                                    <p:cond delay="0"/>
                                  </p:stCondLst>
                                  <p:childTnLst>
                                    <p:set>
                                      <p:cBhvr>
                                        <p:cTn id="50" dur="1" fill="hold">
                                          <p:stCondLst>
                                            <p:cond delay="0"/>
                                          </p:stCondLst>
                                        </p:cTn>
                                        <p:tgtEl>
                                          <p:spTgt spid="50187"/>
                                        </p:tgtEl>
                                        <p:attrNameLst>
                                          <p:attrName>style.visibility</p:attrName>
                                        </p:attrNameLst>
                                      </p:cBhvr>
                                      <p:to>
                                        <p:strVal val="visible"/>
                                      </p:to>
                                    </p:set>
                                  </p:childTnLst>
                                </p:cTn>
                              </p:par>
                            </p:childTnLst>
                          </p:cTn>
                        </p:par>
                        <p:par>
                          <p:cTn id="51" fill="hold">
                            <p:stCondLst>
                              <p:cond delay="0"/>
                            </p:stCondLst>
                            <p:childTnLst>
                              <p:par>
                                <p:cTn id="52" presetID="1" presetClass="entr" presetSubtype="0" fill="hold" grpId="0" nodeType="afterEffect">
                                  <p:stCondLst>
                                    <p:cond delay="0"/>
                                  </p:stCondLst>
                                  <p:childTnLst>
                                    <p:set>
                                      <p:cBhvr>
                                        <p:cTn id="53" dur="1" fill="hold">
                                          <p:stCondLst>
                                            <p:cond delay="0"/>
                                          </p:stCondLst>
                                        </p:cTn>
                                        <p:tgtEl>
                                          <p:spTgt spid="50189"/>
                                        </p:tgtEl>
                                        <p:attrNameLst>
                                          <p:attrName>style.visibility</p:attrName>
                                        </p:attrNameLst>
                                      </p:cBhvr>
                                      <p:to>
                                        <p:strVal val="visible"/>
                                      </p:to>
                                    </p:set>
                                  </p:childTnLst>
                                </p:cTn>
                              </p:par>
                            </p:childTnLst>
                          </p:cTn>
                        </p:par>
                        <p:par>
                          <p:cTn id="54" fill="hold">
                            <p:stCondLst>
                              <p:cond delay="0"/>
                            </p:stCondLst>
                            <p:childTnLst>
                              <p:par>
                                <p:cTn id="55" presetID="1" presetClass="entr" presetSubtype="0" fill="hold" grpId="0" nodeType="afterEffect">
                                  <p:stCondLst>
                                    <p:cond delay="0"/>
                                  </p:stCondLst>
                                  <p:childTnLst>
                                    <p:set>
                                      <p:cBhvr>
                                        <p:cTn id="56" dur="1" fill="hold">
                                          <p:stCondLst>
                                            <p:cond delay="0"/>
                                          </p:stCondLst>
                                        </p:cTn>
                                        <p:tgtEl>
                                          <p:spTgt spid="50191"/>
                                        </p:tgtEl>
                                        <p:attrNameLst>
                                          <p:attrName>style.visibility</p:attrName>
                                        </p:attrNameLst>
                                      </p:cBhvr>
                                      <p:to>
                                        <p:strVal val="visible"/>
                                      </p:to>
                                    </p:set>
                                  </p:childTnLst>
                                </p:cTn>
                              </p:par>
                            </p:childTnLst>
                          </p:cTn>
                        </p:par>
                        <p:par>
                          <p:cTn id="57" fill="hold">
                            <p:stCondLst>
                              <p:cond delay="0"/>
                            </p:stCondLst>
                            <p:childTnLst>
                              <p:par>
                                <p:cTn id="58" presetID="1" presetClass="entr" presetSubtype="0" fill="hold" grpId="0" nodeType="afterEffect">
                                  <p:stCondLst>
                                    <p:cond delay="0"/>
                                  </p:stCondLst>
                                  <p:childTnLst>
                                    <p:set>
                                      <p:cBhvr>
                                        <p:cTn id="59" dur="1" fill="hold">
                                          <p:stCondLst>
                                            <p:cond delay="0"/>
                                          </p:stCondLst>
                                        </p:cTn>
                                        <p:tgtEl>
                                          <p:spTgt spid="50193"/>
                                        </p:tgtEl>
                                        <p:attrNameLst>
                                          <p:attrName>style.visibility</p:attrName>
                                        </p:attrNameLst>
                                      </p:cBhvr>
                                      <p:to>
                                        <p:strVal val="visible"/>
                                      </p:to>
                                    </p:set>
                                  </p:childTnLst>
                                </p:cTn>
                              </p:par>
                            </p:childTnLst>
                          </p:cTn>
                        </p:par>
                        <p:par>
                          <p:cTn id="60" fill="hold">
                            <p:stCondLst>
                              <p:cond delay="0"/>
                            </p:stCondLst>
                            <p:childTnLst>
                              <p:par>
                                <p:cTn id="61" presetID="1" presetClass="entr" presetSubtype="0" fill="hold" grpId="0" nodeType="afterEffect">
                                  <p:stCondLst>
                                    <p:cond delay="0"/>
                                  </p:stCondLst>
                                  <p:childTnLst>
                                    <p:set>
                                      <p:cBhvr>
                                        <p:cTn id="62" dur="1" fill="hold">
                                          <p:stCondLst>
                                            <p:cond delay="0"/>
                                          </p:stCondLst>
                                        </p:cTn>
                                        <p:tgtEl>
                                          <p:spTgt spid="50194"/>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501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9" grpId="0" animBg="1" autoUpdateAnimBg="0"/>
      <p:bldP spid="50180" grpId="0" animBg="1"/>
      <p:bldP spid="50181" grpId="0" animBg="1"/>
      <p:bldP spid="50182" grpId="0" animBg="1"/>
      <p:bldP spid="50183" grpId="0" animBg="1" autoUpdateAnimBg="0"/>
      <p:bldP spid="50184" grpId="0" animBg="1"/>
      <p:bldP spid="50185" grpId="0" animBg="1" autoUpdateAnimBg="0"/>
      <p:bldP spid="50186" grpId="0" animBg="1" autoUpdateAnimBg="0"/>
      <p:bldP spid="50187" grpId="0" animBg="1"/>
      <p:bldP spid="50188" grpId="0" animBg="1" autoUpdateAnimBg="0"/>
      <p:bldP spid="50189" grpId="0" animBg="1"/>
      <p:bldP spid="50190" grpId="0" animBg="1" autoUpdateAnimBg="0"/>
      <p:bldP spid="50191" grpId="0" animBg="1"/>
      <p:bldP spid="50192" grpId="0" animBg="1" autoUpdateAnimBg="0"/>
      <p:bldP spid="50193" grpId="0" animBg="1"/>
      <p:bldP spid="50194" grpId="0" animBg="1" autoUpdateAnimBg="0"/>
      <p:bldP spid="50195" grpId="0" animBg="1" autoUpdateAnimBg="0"/>
      <p:bldP spid="50198"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3426" name="文本框 103425"/>
          <p:cNvSpPr txBox="1"/>
          <p:nvPr/>
        </p:nvSpPr>
        <p:spPr>
          <a:xfrm>
            <a:off x="1980010" y="0"/>
            <a:ext cx="6426994" cy="5262245"/>
          </a:xfrm>
          <a:prstGeom prst="rect">
            <a:avLst/>
          </a:prstGeom>
          <a:noFill/>
          <a:ln w="9525">
            <a:noFill/>
          </a:ln>
        </p:spPr>
        <p:txBody>
          <a:bodyPr>
            <a:spAutoFit/>
          </a:bodyPr>
          <a:p>
            <a:r>
              <a:rPr lang="zh-CN" altLang="en-US" sz="2100" b="1" dirty="0">
                <a:solidFill>
                  <a:srgbClr val="0000FF"/>
                </a:solidFill>
                <a:latin typeface="Arial" panose="020B0604020202020204" pitchFamily="34" charset="0"/>
                <a:ea typeface="楷体_GB2312" pitchFamily="49" charset="-122"/>
              </a:rPr>
              <a:t>我是地主的儿子，</a:t>
            </a:r>
            <a:endParaRPr lang="zh-CN" altLang="en-US" sz="2100" b="1" dirty="0">
              <a:solidFill>
                <a:srgbClr val="0000FF"/>
              </a:solidFill>
              <a:latin typeface="Arial" panose="020B0604020202020204" pitchFamily="34" charset="0"/>
              <a:ea typeface="楷体_GB2312" pitchFamily="49" charset="-122"/>
            </a:endParaRPr>
          </a:p>
          <a:p>
            <a:r>
              <a:rPr lang="zh-CN" altLang="en-US" sz="2100" b="1" dirty="0">
                <a:solidFill>
                  <a:srgbClr val="0000FF"/>
                </a:solidFill>
                <a:latin typeface="Arial" panose="020B0604020202020204" pitchFamily="34" charset="0"/>
                <a:ea typeface="楷体_GB2312" pitchFamily="49" charset="-122"/>
              </a:rPr>
              <a:t>在我吃光了你大堰河的奶之后，</a:t>
            </a:r>
            <a:endParaRPr lang="zh-CN" altLang="en-US" sz="2100" b="1" dirty="0">
              <a:solidFill>
                <a:srgbClr val="0000FF"/>
              </a:solidFill>
              <a:latin typeface="Arial" panose="020B0604020202020204" pitchFamily="34" charset="0"/>
              <a:ea typeface="楷体_GB2312" pitchFamily="49" charset="-122"/>
            </a:endParaRPr>
          </a:p>
          <a:p>
            <a:r>
              <a:rPr lang="zh-CN" altLang="en-US" sz="2100" b="1" dirty="0">
                <a:solidFill>
                  <a:srgbClr val="0000FF"/>
                </a:solidFill>
                <a:latin typeface="Arial" panose="020B0604020202020204" pitchFamily="34" charset="0"/>
                <a:ea typeface="楷体_GB2312" pitchFamily="49" charset="-122"/>
              </a:rPr>
              <a:t>我被生我的父母领回到自己的家里。</a:t>
            </a:r>
            <a:endParaRPr lang="zh-CN" altLang="en-US" sz="2100" b="1" dirty="0">
              <a:solidFill>
                <a:srgbClr val="0000FF"/>
              </a:solidFill>
              <a:latin typeface="Arial" panose="020B0604020202020204" pitchFamily="34" charset="0"/>
              <a:ea typeface="楷体_GB2312" pitchFamily="49" charset="-122"/>
            </a:endParaRPr>
          </a:p>
          <a:p>
            <a:r>
              <a:rPr lang="zh-CN" altLang="en-US" sz="2100" b="1" dirty="0">
                <a:solidFill>
                  <a:srgbClr val="0000FF"/>
                </a:solidFill>
                <a:latin typeface="Arial" panose="020B0604020202020204" pitchFamily="34" charset="0"/>
                <a:ea typeface="楷体_GB2312" pitchFamily="49" charset="-122"/>
              </a:rPr>
              <a:t>啊，大堰河，你为什么要哭？</a:t>
            </a:r>
            <a:endParaRPr lang="zh-CN" altLang="en-US" sz="2100" b="1" dirty="0">
              <a:solidFill>
                <a:srgbClr val="0000FF"/>
              </a:solidFill>
              <a:latin typeface="Arial" panose="020B0604020202020204" pitchFamily="34" charset="0"/>
              <a:ea typeface="楷体_GB2312" pitchFamily="49" charset="-122"/>
            </a:endParaRPr>
          </a:p>
          <a:p>
            <a:endParaRPr lang="zh-CN" altLang="en-US" sz="2400" b="1" dirty="0">
              <a:solidFill>
                <a:srgbClr val="FF0066"/>
              </a:solidFill>
              <a:latin typeface="Arial" panose="020B0604020202020204" pitchFamily="34" charset="0"/>
              <a:ea typeface="楷体_GB2312" pitchFamily="49" charset="-122"/>
            </a:endParaRPr>
          </a:p>
          <a:p>
            <a:r>
              <a:rPr lang="zh-CN" altLang="en-US" sz="2100" b="1" dirty="0">
                <a:solidFill>
                  <a:srgbClr val="FF0000"/>
                </a:solidFill>
                <a:latin typeface="Arial" panose="020B0604020202020204" pitchFamily="34" charset="0"/>
                <a:ea typeface="楷体_GB2312" pitchFamily="49" charset="-122"/>
              </a:rPr>
              <a:t>我做了生我的父母家里的新客了！</a:t>
            </a:r>
            <a:endParaRPr lang="zh-CN" altLang="en-US" sz="2100" b="1" dirty="0">
              <a:solidFill>
                <a:srgbClr val="FF0000"/>
              </a:solidFill>
              <a:latin typeface="Arial" panose="020B0604020202020204" pitchFamily="34" charset="0"/>
              <a:ea typeface="楷体_GB2312" pitchFamily="49" charset="-122"/>
            </a:endParaRPr>
          </a:p>
          <a:p>
            <a:r>
              <a:rPr lang="zh-CN" altLang="en-US" sz="2100" b="1" dirty="0">
                <a:solidFill>
                  <a:srgbClr val="0000FF"/>
                </a:solidFill>
                <a:latin typeface="Arial" panose="020B0604020202020204" pitchFamily="34" charset="0"/>
                <a:ea typeface="楷体_GB2312" pitchFamily="49" charset="-122"/>
              </a:rPr>
              <a:t>我摸着</a:t>
            </a:r>
            <a:r>
              <a:rPr lang="zh-CN" altLang="en-US" sz="2100" b="1" dirty="0">
                <a:solidFill>
                  <a:srgbClr val="FF0000"/>
                </a:solidFill>
                <a:latin typeface="Arial" panose="020B0604020202020204" pitchFamily="34" charset="0"/>
                <a:ea typeface="楷体_GB2312" pitchFamily="49" charset="-122"/>
              </a:rPr>
              <a:t>红漆雕花的家具，</a:t>
            </a:r>
            <a:endParaRPr lang="zh-CN" altLang="en-US" sz="2100" b="1" dirty="0">
              <a:solidFill>
                <a:srgbClr val="FF0000"/>
              </a:solidFill>
              <a:latin typeface="Arial" panose="020B0604020202020204" pitchFamily="34" charset="0"/>
              <a:ea typeface="楷体_GB2312" pitchFamily="49" charset="-122"/>
            </a:endParaRPr>
          </a:p>
          <a:p>
            <a:r>
              <a:rPr lang="zh-CN" altLang="en-US" sz="2100" b="1" dirty="0">
                <a:solidFill>
                  <a:srgbClr val="0000FF"/>
                </a:solidFill>
                <a:latin typeface="Arial" panose="020B0604020202020204" pitchFamily="34" charset="0"/>
                <a:ea typeface="楷体_GB2312" pitchFamily="49" charset="-122"/>
              </a:rPr>
              <a:t>我摸着父母的</a:t>
            </a:r>
            <a:r>
              <a:rPr lang="zh-CN" altLang="en-US" sz="2100" b="1" dirty="0">
                <a:solidFill>
                  <a:srgbClr val="FF0000"/>
                </a:solidFill>
                <a:latin typeface="Arial" panose="020B0604020202020204" pitchFamily="34" charset="0"/>
                <a:ea typeface="楷体_GB2312" pitchFamily="49" charset="-122"/>
              </a:rPr>
              <a:t>睡床上金色的花纹，</a:t>
            </a:r>
            <a:endParaRPr lang="zh-CN" altLang="en-US" sz="2100" b="1" dirty="0">
              <a:solidFill>
                <a:srgbClr val="FF0000"/>
              </a:solidFill>
              <a:latin typeface="Arial" panose="020B0604020202020204" pitchFamily="34" charset="0"/>
              <a:ea typeface="楷体_GB2312" pitchFamily="49" charset="-122"/>
            </a:endParaRPr>
          </a:p>
          <a:p>
            <a:r>
              <a:rPr lang="zh-CN" altLang="en-US" sz="2100" b="1" dirty="0">
                <a:solidFill>
                  <a:srgbClr val="0000FF"/>
                </a:solidFill>
                <a:latin typeface="Arial" panose="020B0604020202020204" pitchFamily="34" charset="0"/>
                <a:ea typeface="楷体_GB2312" pitchFamily="49" charset="-122"/>
              </a:rPr>
              <a:t>我呆呆地看檐头的写着我不认得的“天伦叙乐”的匾，</a:t>
            </a:r>
            <a:endParaRPr lang="zh-CN" altLang="en-US" sz="2100" b="1" dirty="0">
              <a:solidFill>
                <a:srgbClr val="0000FF"/>
              </a:solidFill>
              <a:latin typeface="Arial" panose="020B0604020202020204" pitchFamily="34" charset="0"/>
              <a:ea typeface="楷体_GB2312" pitchFamily="49" charset="-122"/>
            </a:endParaRPr>
          </a:p>
          <a:p>
            <a:r>
              <a:rPr lang="zh-CN" altLang="en-US" sz="2100" b="1" dirty="0">
                <a:solidFill>
                  <a:srgbClr val="0000FF"/>
                </a:solidFill>
                <a:latin typeface="Arial" panose="020B0604020202020204" pitchFamily="34" charset="0"/>
                <a:ea typeface="楷体_GB2312" pitchFamily="49" charset="-122"/>
              </a:rPr>
              <a:t>我摸着新换上的衣服的丝的和贝壳的钮扣，</a:t>
            </a:r>
            <a:endParaRPr lang="zh-CN" altLang="en-US" sz="2100" b="1" dirty="0">
              <a:solidFill>
                <a:srgbClr val="0000FF"/>
              </a:solidFill>
              <a:latin typeface="Arial" panose="020B0604020202020204" pitchFamily="34" charset="0"/>
              <a:ea typeface="楷体_GB2312" pitchFamily="49" charset="-122"/>
            </a:endParaRPr>
          </a:p>
          <a:p>
            <a:r>
              <a:rPr lang="zh-CN" altLang="en-US" sz="2100" b="1" dirty="0">
                <a:solidFill>
                  <a:srgbClr val="0000FF"/>
                </a:solidFill>
                <a:latin typeface="Arial" panose="020B0604020202020204" pitchFamily="34" charset="0"/>
                <a:ea typeface="楷体_GB2312" pitchFamily="49" charset="-122"/>
              </a:rPr>
              <a:t>我看着母亲怀里的不熟识的妹妹，</a:t>
            </a:r>
            <a:endParaRPr lang="zh-CN" altLang="en-US" sz="2100" b="1" dirty="0">
              <a:solidFill>
                <a:srgbClr val="0000FF"/>
              </a:solidFill>
              <a:latin typeface="Arial" panose="020B0604020202020204" pitchFamily="34" charset="0"/>
              <a:ea typeface="楷体_GB2312" pitchFamily="49" charset="-122"/>
            </a:endParaRPr>
          </a:p>
          <a:p>
            <a:r>
              <a:rPr lang="zh-CN" altLang="en-US" sz="2100" b="1" dirty="0">
                <a:solidFill>
                  <a:srgbClr val="0000FF"/>
                </a:solidFill>
                <a:latin typeface="Arial" panose="020B0604020202020204" pitchFamily="34" charset="0"/>
                <a:ea typeface="楷体_GB2312" pitchFamily="49" charset="-122"/>
              </a:rPr>
              <a:t>我坐着油漆过的安了火钵的炕凳，</a:t>
            </a:r>
            <a:endParaRPr lang="zh-CN" altLang="en-US" sz="2100" b="1" dirty="0">
              <a:solidFill>
                <a:srgbClr val="0000FF"/>
              </a:solidFill>
              <a:latin typeface="Arial" panose="020B0604020202020204" pitchFamily="34" charset="0"/>
              <a:ea typeface="楷体_GB2312" pitchFamily="49" charset="-122"/>
            </a:endParaRPr>
          </a:p>
          <a:p>
            <a:r>
              <a:rPr lang="zh-CN" altLang="en-US" sz="2100" b="1" dirty="0">
                <a:solidFill>
                  <a:srgbClr val="0000FF"/>
                </a:solidFill>
                <a:latin typeface="Arial" panose="020B0604020202020204" pitchFamily="34" charset="0"/>
                <a:ea typeface="楷体_GB2312" pitchFamily="49" charset="-122"/>
              </a:rPr>
              <a:t>我吃着碾了三番的白米的饭，</a:t>
            </a:r>
            <a:endParaRPr lang="zh-CN" altLang="en-US" sz="2100" b="1" dirty="0">
              <a:solidFill>
                <a:srgbClr val="0000FF"/>
              </a:solidFill>
              <a:latin typeface="Arial" panose="020B0604020202020204" pitchFamily="34" charset="0"/>
              <a:ea typeface="楷体_GB2312" pitchFamily="49" charset="-122"/>
            </a:endParaRPr>
          </a:p>
          <a:p>
            <a:r>
              <a:rPr lang="zh-CN" altLang="en-US" sz="2100" b="1" dirty="0">
                <a:solidFill>
                  <a:srgbClr val="0000FF"/>
                </a:solidFill>
                <a:latin typeface="Arial" panose="020B0604020202020204" pitchFamily="34" charset="0"/>
                <a:ea typeface="楷体_GB2312" pitchFamily="49" charset="-122"/>
              </a:rPr>
              <a:t>但，我是这般忸怩不安！因为我</a:t>
            </a:r>
            <a:endParaRPr lang="zh-CN" altLang="en-US" sz="2100" b="1" dirty="0">
              <a:solidFill>
                <a:srgbClr val="0000FF"/>
              </a:solidFill>
              <a:latin typeface="Arial" panose="020B0604020202020204" pitchFamily="34" charset="0"/>
              <a:ea typeface="楷体_GB2312" pitchFamily="49" charset="-122"/>
            </a:endParaRPr>
          </a:p>
          <a:p>
            <a:r>
              <a:rPr lang="zh-CN" altLang="en-US" sz="2100" b="1" dirty="0">
                <a:solidFill>
                  <a:srgbClr val="0000FF"/>
                </a:solidFill>
                <a:latin typeface="Arial" panose="020B0604020202020204" pitchFamily="34" charset="0"/>
                <a:ea typeface="楷体_GB2312" pitchFamily="49" charset="-122"/>
              </a:rPr>
              <a:t>我做了生我的父母家里的新客了。</a:t>
            </a:r>
            <a:endParaRPr lang="zh-CN" altLang="en-US" sz="2100" b="1" dirty="0">
              <a:solidFill>
                <a:srgbClr val="0000FF"/>
              </a:solidFill>
              <a:latin typeface="Arial" panose="020B0604020202020204" pitchFamily="34" charset="0"/>
              <a:ea typeface="楷体_GB2312" pitchFamily="49" charset="-122"/>
            </a:endParaRPr>
          </a:p>
          <a:p>
            <a:r>
              <a:rPr lang="en-US" altLang="zh-CN" b="1" dirty="0">
                <a:solidFill>
                  <a:srgbClr val="0000FF"/>
                </a:solidFill>
                <a:latin typeface="Arial" panose="020B0604020202020204" pitchFamily="34" charset="0"/>
                <a:ea typeface="楷体_GB2312" pitchFamily="49" charset="-122"/>
              </a:rPr>
              <a:t> </a:t>
            </a:r>
            <a:endParaRPr lang="en-US" altLang="zh-CN" b="1" dirty="0">
              <a:solidFill>
                <a:srgbClr val="0000FF"/>
              </a:solidFill>
              <a:latin typeface="Arial" panose="020B0604020202020204" pitchFamily="34" charset="0"/>
              <a:ea typeface="楷体_GB2312" pitchFamily="49" charset="-122"/>
            </a:endParaRPr>
          </a:p>
        </p:txBody>
      </p:sp>
      <p:sp>
        <p:nvSpPr>
          <p:cNvPr id="103427" name="矩形 103426"/>
          <p:cNvSpPr/>
          <p:nvPr/>
        </p:nvSpPr>
        <p:spPr>
          <a:xfrm>
            <a:off x="539671" y="573881"/>
            <a:ext cx="1290320" cy="4125516"/>
          </a:xfrm>
          <a:prstGeom prst="rect">
            <a:avLst/>
          </a:prstGeom>
          <a:noFill/>
          <a:ln w="9525">
            <a:noFill/>
          </a:ln>
          <a:effectLst>
            <a:outerShdw dist="40161" dir="4293903" algn="ctr" rotWithShape="0">
              <a:schemeClr val="accent1">
                <a:alpha val="50000"/>
              </a:schemeClr>
            </a:outerShdw>
          </a:effectLst>
        </p:spPr>
        <p:txBody>
          <a:bodyPr vert="eaVert">
            <a:spAutoFit/>
          </a:bodyPr>
          <a:p>
            <a:pPr>
              <a:buClrTx/>
            </a:pPr>
            <a:r>
              <a:rPr lang="zh-CN" altLang="en-US" sz="3600" b="1" dirty="0">
                <a:solidFill>
                  <a:srgbClr val="6600FF"/>
                </a:solidFill>
                <a:latin typeface="Arial" panose="020B0604020202020204" pitchFamily="34" charset="0"/>
                <a:ea typeface="汉鼎简行楷" pitchFamily="49" charset="-122"/>
              </a:rPr>
              <a:t>大堰河</a:t>
            </a:r>
            <a:r>
              <a:rPr lang="en-US" altLang="zh-CN" sz="3600" b="1" dirty="0">
                <a:solidFill>
                  <a:srgbClr val="6600FF"/>
                </a:solidFill>
                <a:latin typeface="Arial" panose="020B0604020202020204" pitchFamily="34" charset="0"/>
                <a:ea typeface="汉鼎简行楷" pitchFamily="49" charset="-122"/>
              </a:rPr>
              <a:t>——</a:t>
            </a:r>
            <a:r>
              <a:rPr lang="zh-CN" altLang="en-US" sz="3600" b="1" dirty="0">
                <a:solidFill>
                  <a:srgbClr val="6600FF"/>
                </a:solidFill>
                <a:latin typeface="Arial" panose="020B0604020202020204" pitchFamily="34" charset="0"/>
                <a:ea typeface="汉鼎简行楷" pitchFamily="49" charset="-122"/>
              </a:rPr>
              <a:t>我的保姆</a:t>
            </a:r>
            <a:endParaRPr lang="zh-CN" altLang="en-US" sz="3600" b="1" dirty="0">
              <a:solidFill>
                <a:srgbClr val="6600FF"/>
              </a:solidFill>
              <a:latin typeface="Arial" panose="020B0604020202020204" pitchFamily="34" charset="0"/>
              <a:ea typeface="汉鼎简行楷" pitchFamily="49" charset="-122"/>
            </a:endParaRPr>
          </a:p>
        </p:txBody>
      </p:sp>
      <p:sp>
        <p:nvSpPr>
          <p:cNvPr id="103428" name="直接连接符 103427"/>
          <p:cNvSpPr/>
          <p:nvPr/>
        </p:nvSpPr>
        <p:spPr>
          <a:xfrm>
            <a:off x="1925241" y="735806"/>
            <a:ext cx="0" cy="3921919"/>
          </a:xfrm>
          <a:prstGeom prst="line">
            <a:avLst/>
          </a:prstGeom>
          <a:ln w="85725" cap="flat" cmpd="thinThick">
            <a:solidFill>
              <a:srgbClr val="993300"/>
            </a:solidFill>
            <a:prstDash val="solid"/>
            <a:headEnd type="none" w="med" len="med"/>
            <a:tailEnd type="none" w="med" len="med"/>
          </a:ln>
        </p:spPr>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103426"/>
                                        </p:tgtEl>
                                        <p:attrNameLst>
                                          <p:attrName>style.visibility</p:attrName>
                                        </p:attrNameLst>
                                      </p:cBhvr>
                                      <p:to>
                                        <p:strVal val="visible"/>
                                      </p:to>
                                    </p:set>
                                    <p:animEffect transition="in" filter="wipe(left)">
                                      <p:cBhvr>
                                        <p:cTn id="7" dur="500"/>
                                        <p:tgtEl>
                                          <p:spTgt spid="1034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6"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22882" name="图片 122881" descr="jia1"/>
          <p:cNvPicPr>
            <a:picLocks noChangeAspect="1"/>
          </p:cNvPicPr>
          <p:nvPr/>
        </p:nvPicPr>
        <p:blipFill>
          <a:blip r:embed="rId1">
            <a:lum bright="22000"/>
          </a:blip>
          <a:stretch>
            <a:fillRect/>
          </a:stretch>
        </p:blipFill>
        <p:spPr>
          <a:xfrm>
            <a:off x="2400300" y="914400"/>
            <a:ext cx="5257800" cy="3739754"/>
          </a:xfrm>
          <a:prstGeom prst="rect">
            <a:avLst/>
          </a:prstGeom>
          <a:solidFill>
            <a:srgbClr val="FF00FF"/>
          </a:solidFill>
          <a:ln w="76200" cap="flat" cmpd="sng">
            <a:solidFill>
              <a:srgbClr val="99CCFF"/>
            </a:solidFill>
            <a:prstDash val="solid"/>
            <a:miter/>
            <a:headEnd type="none" w="med" len="med"/>
            <a:tailEnd type="none" w="med" len="med"/>
          </a:ln>
          <a:effectLst>
            <a:outerShdw dist="107763" dir="2699999" algn="ctr" rotWithShape="0">
              <a:srgbClr val="808080"/>
            </a:outerShdw>
          </a:effectLst>
        </p:spPr>
      </p:pic>
      <p:pic>
        <p:nvPicPr>
          <p:cNvPr id="122883" name="图片 122882" descr="huobo"/>
          <p:cNvPicPr>
            <a:picLocks noChangeAspect="1"/>
          </p:cNvPicPr>
          <p:nvPr/>
        </p:nvPicPr>
        <p:blipFill>
          <a:blip r:embed="rId2">
            <a:lum bright="29999"/>
          </a:blip>
          <a:stretch>
            <a:fillRect/>
          </a:stretch>
        </p:blipFill>
        <p:spPr>
          <a:xfrm>
            <a:off x="1314450" y="3486150"/>
            <a:ext cx="2000250" cy="1485900"/>
          </a:xfrm>
          <a:prstGeom prst="rect">
            <a:avLst/>
          </a:prstGeom>
          <a:noFill/>
          <a:ln w="38100" cap="flat" cmpd="sng">
            <a:solidFill>
              <a:schemeClr val="tx1"/>
            </a:solidFill>
            <a:prstDash val="solid"/>
            <a:miter/>
            <a:headEnd type="none" w="med" len="med"/>
            <a:tailEnd type="none" w="med" len="med"/>
          </a:ln>
          <a:effectLst>
            <a:outerShdw dist="35921" dir="2699999" algn="ctr" rotWithShape="0">
              <a:srgbClr val="808080"/>
            </a:outerShdw>
          </a:effectLst>
        </p:spPr>
      </p:pic>
      <p:pic>
        <p:nvPicPr>
          <p:cNvPr id="122884" name="图片 122883" descr="jj"/>
          <p:cNvPicPr>
            <a:picLocks noChangeAspect="1"/>
          </p:cNvPicPr>
          <p:nvPr/>
        </p:nvPicPr>
        <p:blipFill>
          <a:blip r:embed="rId3">
            <a:lum bright="32001" contrast="6000"/>
          </a:blip>
          <a:stretch>
            <a:fillRect/>
          </a:stretch>
        </p:blipFill>
        <p:spPr>
          <a:xfrm>
            <a:off x="5600700" y="228600"/>
            <a:ext cx="2114550" cy="1485900"/>
          </a:xfrm>
          <a:prstGeom prst="rect">
            <a:avLst/>
          </a:prstGeom>
          <a:noFill/>
          <a:ln w="38100" cap="flat" cmpd="sng">
            <a:solidFill>
              <a:schemeClr val="tx1"/>
            </a:solidFill>
            <a:prstDash val="solid"/>
            <a:miter/>
            <a:headEnd type="none" w="med" len="med"/>
            <a:tailEnd type="none" w="med" len="med"/>
          </a:ln>
          <a:effectLst>
            <a:outerShdw dist="107763" dir="2699999" algn="ctr" rotWithShape="0">
              <a:srgbClr val="808080"/>
            </a:outerShdw>
          </a:effectLst>
        </p:spPr>
      </p:pic>
      <p:sp>
        <p:nvSpPr>
          <p:cNvPr id="122885" name="矩形 122884"/>
          <p:cNvSpPr/>
          <p:nvPr/>
        </p:nvSpPr>
        <p:spPr>
          <a:xfrm>
            <a:off x="1543050" y="457200"/>
            <a:ext cx="914400" cy="914400"/>
          </a:xfrm>
          <a:prstGeom prst="rect">
            <a:avLst/>
          </a:prstGeom>
        </p:spPr>
        <p:txBody>
          <a:bodyPr wrap="none" fromWordArt="1">
            <a:prstTxWarp prst="textPlain">
              <a:avLst>
                <a:gd name="adj" fmla="val 50000"/>
              </a:avLst>
            </a:prstTxWarp>
            <a:normAutofit fontScale="70000"/>
          </a:bodyPr>
          <a:p>
            <a:pPr algn="ctr"/>
            <a:r>
              <a:rPr lang="zh-CN" altLang="en-US" sz="7200">
                <a:ln w="9525" cap="flat" cmpd="sng">
                  <a:solidFill>
                    <a:srgbClr val="CC00CC"/>
                  </a:solidFill>
                  <a:prstDash val="solid"/>
                  <a:headEnd type="none" w="med" len="med"/>
                  <a:tailEnd type="none" w="med" len="med"/>
                </a:ln>
                <a:solidFill>
                  <a:srgbClr val="FF3300"/>
                </a:solidFill>
                <a:effectLst>
                  <a:outerShdw dist="563972" dir="14049740" sx="125000" sy="125000" algn="tl" rotWithShape="0">
                    <a:srgbClr val="C7DFD3"/>
                  </a:outerShdw>
                </a:effectLst>
                <a:latin typeface="隶书" panose="02010509060101010101" charset="-122"/>
                <a:ea typeface="隶书" panose="02010509060101010101" charset="-122"/>
              </a:rPr>
              <a:t>家</a:t>
            </a:r>
            <a:endParaRPr lang="zh-CN" altLang="en-US" sz="7200">
              <a:ln w="9525" cap="flat" cmpd="sng">
                <a:solidFill>
                  <a:srgbClr val="CC00CC"/>
                </a:solidFill>
                <a:prstDash val="solid"/>
                <a:headEnd type="none" w="med" len="med"/>
                <a:tailEnd type="none" w="med" len="med"/>
              </a:ln>
              <a:solidFill>
                <a:srgbClr val="FF3300"/>
              </a:solidFill>
              <a:effectLst>
                <a:outerShdw dist="563972" dir="14049740" sx="125000" sy="125000" algn="tl" rotWithShape="0">
                  <a:srgbClr val="C7DFD3"/>
                </a:outerShdw>
              </a:effectLst>
              <a:latin typeface="隶书" panose="02010509060101010101" charset="-122"/>
              <a:ea typeface="隶书" panose="02010509060101010101" charset="-122"/>
            </a:endParaRPr>
          </a:p>
        </p:txBody>
      </p:sp>
      <p:sp>
        <p:nvSpPr>
          <p:cNvPr id="122886" name="矩形标注 122885"/>
          <p:cNvSpPr/>
          <p:nvPr/>
        </p:nvSpPr>
        <p:spPr>
          <a:xfrm>
            <a:off x="1371600" y="2857500"/>
            <a:ext cx="857250" cy="342900"/>
          </a:xfrm>
          <a:prstGeom prst="wedgeRectCallout">
            <a:avLst>
              <a:gd name="adj1" fmla="val 39306"/>
              <a:gd name="adj2" fmla="val 112500"/>
            </a:avLst>
          </a:prstGeom>
          <a:solidFill>
            <a:srgbClr val="00FFFF"/>
          </a:solidFill>
          <a:ln w="38100" cap="flat" cmpd="sng">
            <a:solidFill>
              <a:srgbClr val="FF00FF"/>
            </a:solidFill>
            <a:prstDash val="solid"/>
            <a:miter/>
            <a:headEnd type="none" w="med" len="med"/>
            <a:tailEnd type="none" w="med" len="med"/>
          </a:ln>
        </p:spPr>
        <p:txBody>
          <a:bodyPr/>
          <a:p>
            <a:pPr algn="ctr"/>
            <a:r>
              <a:rPr lang="zh-CN" altLang="en-US" b="1" dirty="0">
                <a:solidFill>
                  <a:schemeClr val="tx1"/>
                </a:solidFill>
                <a:latin typeface="Times New Roman" panose="02020603050405020304" pitchFamily="18" charset="0"/>
                <a:ea typeface="宋体" panose="02010600030101010101" pitchFamily="2" charset="-122"/>
              </a:rPr>
              <a:t>火   钵</a:t>
            </a:r>
            <a:endParaRPr lang="zh-CN" altLang="en-US" b="1">
              <a:solidFill>
                <a:schemeClr val="tx1"/>
              </a:solidFill>
              <a:latin typeface="Times New Roman" panose="02020603050405020304" pitchFamily="18" charset="0"/>
              <a:ea typeface="宋体" panose="02010600030101010101" pitchFamily="2" charset="-122"/>
            </a:endParaRPr>
          </a:p>
        </p:txBody>
      </p:sp>
      <p:sp>
        <p:nvSpPr>
          <p:cNvPr id="122887" name="矩形标注 122886"/>
          <p:cNvSpPr/>
          <p:nvPr/>
        </p:nvSpPr>
        <p:spPr>
          <a:xfrm>
            <a:off x="4114800" y="171450"/>
            <a:ext cx="1085850" cy="400050"/>
          </a:xfrm>
          <a:prstGeom prst="wedgeRectCallout">
            <a:avLst>
              <a:gd name="adj1" fmla="val 81250"/>
              <a:gd name="adj2" fmla="val 69940"/>
            </a:avLst>
          </a:prstGeom>
          <a:solidFill>
            <a:srgbClr val="00FFFF"/>
          </a:solidFill>
          <a:ln w="38100" cap="flat" cmpd="sng">
            <a:solidFill>
              <a:srgbClr val="FF00FF"/>
            </a:solidFill>
            <a:prstDash val="solid"/>
            <a:miter/>
            <a:headEnd type="none" w="med" len="med"/>
            <a:tailEnd type="none" w="med" len="med"/>
          </a:ln>
        </p:spPr>
        <p:txBody>
          <a:bodyPr/>
          <a:p>
            <a:pPr algn="ctr"/>
            <a:r>
              <a:rPr lang="zh-CN" altLang="en-US" b="1" dirty="0">
                <a:solidFill>
                  <a:schemeClr val="tx1"/>
                </a:solidFill>
                <a:latin typeface="Times New Roman" panose="02020603050405020304" pitchFamily="18" charset="0"/>
                <a:ea typeface="宋体" panose="02010600030101010101" pitchFamily="2" charset="-122"/>
              </a:rPr>
              <a:t>雕花家具</a:t>
            </a:r>
            <a:endParaRPr lang="zh-CN" altLang="en-US" b="1">
              <a:solidFill>
                <a:schemeClr val="tx1"/>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122882"/>
                                        </p:tgtEl>
                                        <p:attrNameLst>
                                          <p:attrName>style.visibility</p:attrName>
                                        </p:attrNameLst>
                                      </p:cBhvr>
                                      <p:to>
                                        <p:strVal val="visible"/>
                                      </p:to>
                                    </p:set>
                                    <p:animEffect transition="in" filter="barn(inHorizontal)">
                                      <p:cBhvr>
                                        <p:cTn id="7" dur="500"/>
                                        <p:tgtEl>
                                          <p:spTgt spid="122882"/>
                                        </p:tgtEl>
                                      </p:cBhvr>
                                    </p:animEffect>
                                  </p:childTnLst>
                                  <p:subTnLst>
                                    <p:audio>
                                      <p:cMediaNode>
                                        <p:cTn display="0" masterRel="sameClick">
                                          <p:stCondLst>
                                            <p:cond evt="begin" delay="0">
                                              <p:tn val="5"/>
                                            </p:cond>
                                          </p:stCondLst>
                                          <p:endCondLst>
                                            <p:cond evt="onStopAudio" delay="0">
                                              <p:tgtEl>
                                                <p:sldTgt/>
                                              </p:tgtEl>
                                            </p:cond>
                                          </p:endCondLst>
                                        </p:cTn>
                                        <p:tgtEl>
                                          <p:sndTgt r:embed="rId4" name="camera.wav"/>
                                        </p:tgtEl>
                                      </p:cMediaNode>
                                    </p:audio>
                                  </p:sub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22883"/>
                                        </p:tgtEl>
                                        <p:attrNameLst>
                                          <p:attrName>style.visibility</p:attrName>
                                        </p:attrNameLst>
                                      </p:cBhvr>
                                      <p:to>
                                        <p:strVal val="visible"/>
                                      </p:to>
                                    </p:set>
                                    <p:animEffect transition="in" filter="dissolve">
                                      <p:cBhvr>
                                        <p:cTn id="12" dur="500"/>
                                        <p:tgtEl>
                                          <p:spTgt spid="122883"/>
                                        </p:tgtEl>
                                      </p:cBhvr>
                                    </p:animEffect>
                                  </p:childTnLst>
                                  <p:subTnLst>
                                    <p:audio>
                                      <p:cMediaNode>
                                        <p:cTn display="0" masterRel="sameClick">
                                          <p:stCondLst>
                                            <p:cond evt="begin" delay="0">
                                              <p:tn val="10"/>
                                            </p:cond>
                                          </p:stCondLst>
                                          <p:endCondLst>
                                            <p:cond evt="onStopAudio" delay="0">
                                              <p:tgtEl>
                                                <p:sldTgt/>
                                              </p:tgtEl>
                                            </p:cond>
                                          </p:endCondLst>
                                        </p:cTn>
                                        <p:tgtEl>
                                          <p:sndTgt r:embed="rId4" name="camera.wav"/>
                                        </p:tgtEl>
                                      </p:cMediaNode>
                                    </p:audio>
                                  </p:sub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122886"/>
                                        </p:tgtEl>
                                        <p:attrNameLst>
                                          <p:attrName>style.visibility</p:attrName>
                                        </p:attrNameLst>
                                      </p:cBhvr>
                                      <p:to>
                                        <p:strVal val="visible"/>
                                      </p:to>
                                    </p:set>
                                    <p:anim calcmode="lin" valueType="num">
                                      <p:cBhvr additive="base">
                                        <p:cTn id="16" dur="500" fill="hold"/>
                                        <p:tgtEl>
                                          <p:spTgt spid="122886"/>
                                        </p:tgtEl>
                                        <p:attrNameLst>
                                          <p:attrName>ppt_x</p:attrName>
                                        </p:attrNameLst>
                                      </p:cBhvr>
                                      <p:tavLst>
                                        <p:tav tm="0">
                                          <p:val>
                                            <p:strVal val="0-#ppt_w/2"/>
                                          </p:val>
                                        </p:tav>
                                        <p:tav tm="100000">
                                          <p:val>
                                            <p:strVal val="#ppt_x"/>
                                          </p:val>
                                        </p:tav>
                                      </p:tavLst>
                                    </p:anim>
                                    <p:anim calcmode="lin" valueType="num">
                                      <p:cBhvr additive="base">
                                        <p:cTn id="17" dur="500" fill="hold"/>
                                        <p:tgtEl>
                                          <p:spTgt spid="122886"/>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5" presetClass="entr" presetSubtype="10" fill="hold" nodeType="afterEffect">
                                  <p:stCondLst>
                                    <p:cond delay="0"/>
                                  </p:stCondLst>
                                  <p:childTnLst>
                                    <p:set>
                                      <p:cBhvr>
                                        <p:cTn id="20" dur="1" fill="hold">
                                          <p:stCondLst>
                                            <p:cond delay="0"/>
                                          </p:stCondLst>
                                        </p:cTn>
                                        <p:tgtEl>
                                          <p:spTgt spid="122884"/>
                                        </p:tgtEl>
                                        <p:attrNameLst>
                                          <p:attrName>style.visibility</p:attrName>
                                        </p:attrNameLst>
                                      </p:cBhvr>
                                      <p:to>
                                        <p:strVal val="visible"/>
                                      </p:to>
                                    </p:set>
                                    <p:animEffect transition="in" filter="checkerboard(across)">
                                      <p:cBhvr>
                                        <p:cTn id="21" dur="500"/>
                                        <p:tgtEl>
                                          <p:spTgt spid="122884"/>
                                        </p:tgtEl>
                                      </p:cBhvr>
                                    </p:animEffect>
                                  </p:childTnLst>
                                  <p:subTnLst>
                                    <p:audio>
                                      <p:cMediaNode>
                                        <p:cTn display="0" masterRel="sameClick">
                                          <p:stCondLst>
                                            <p:cond evt="begin" delay="0">
                                              <p:tn val="19"/>
                                            </p:cond>
                                          </p:stCondLst>
                                          <p:endCondLst>
                                            <p:cond evt="onStopAudio" delay="0">
                                              <p:tgtEl>
                                                <p:sldTgt/>
                                              </p:tgtEl>
                                            </p:cond>
                                          </p:endCondLst>
                                        </p:cTn>
                                        <p:tgtEl>
                                          <p:sndTgt r:embed="rId4" name="camera.wav"/>
                                        </p:tgtEl>
                                      </p:cMediaNode>
                                    </p:audio>
                                  </p:subTnLst>
                                </p:cTn>
                              </p:par>
                            </p:childTnLst>
                          </p:cTn>
                        </p:par>
                        <p:par>
                          <p:cTn id="22" fill="hold">
                            <p:stCondLst>
                              <p:cond delay="1500"/>
                            </p:stCondLst>
                            <p:childTnLst>
                              <p:par>
                                <p:cTn id="23" presetID="2" presetClass="entr" presetSubtype="2" fill="hold" grpId="0" nodeType="afterEffect">
                                  <p:stCondLst>
                                    <p:cond delay="0"/>
                                  </p:stCondLst>
                                  <p:childTnLst>
                                    <p:set>
                                      <p:cBhvr>
                                        <p:cTn id="24" dur="1" fill="hold">
                                          <p:stCondLst>
                                            <p:cond delay="0"/>
                                          </p:stCondLst>
                                        </p:cTn>
                                        <p:tgtEl>
                                          <p:spTgt spid="122887"/>
                                        </p:tgtEl>
                                        <p:attrNameLst>
                                          <p:attrName>style.visibility</p:attrName>
                                        </p:attrNameLst>
                                      </p:cBhvr>
                                      <p:to>
                                        <p:strVal val="visible"/>
                                      </p:to>
                                    </p:set>
                                    <p:anim calcmode="lin" valueType="num">
                                      <p:cBhvr additive="base">
                                        <p:cTn id="25" dur="500" fill="hold"/>
                                        <p:tgtEl>
                                          <p:spTgt spid="122887"/>
                                        </p:tgtEl>
                                        <p:attrNameLst>
                                          <p:attrName>ppt_x</p:attrName>
                                        </p:attrNameLst>
                                      </p:cBhvr>
                                      <p:tavLst>
                                        <p:tav tm="0">
                                          <p:val>
                                            <p:strVal val="1+#ppt_w/2"/>
                                          </p:val>
                                        </p:tav>
                                        <p:tav tm="100000">
                                          <p:val>
                                            <p:strVal val="#ppt_x"/>
                                          </p:val>
                                        </p:tav>
                                      </p:tavLst>
                                    </p:anim>
                                    <p:anim calcmode="lin" valueType="num">
                                      <p:cBhvr additive="base">
                                        <p:cTn id="26" dur="500" fill="hold"/>
                                        <p:tgtEl>
                                          <p:spTgt spid="1228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6" grpId="0" bldLvl="0" animBg="1"/>
      <p:bldP spid="122887"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22882" name="图片 122881" descr="jia1"/>
          <p:cNvPicPr>
            <a:picLocks noChangeAspect="1"/>
          </p:cNvPicPr>
          <p:nvPr/>
        </p:nvPicPr>
        <p:blipFill>
          <a:blip r:embed="rId1">
            <a:lum bright="22000"/>
          </a:blip>
          <a:stretch>
            <a:fillRect/>
          </a:stretch>
        </p:blipFill>
        <p:spPr>
          <a:xfrm>
            <a:off x="531495" y="641350"/>
            <a:ext cx="7802245" cy="2963545"/>
          </a:xfrm>
          <a:prstGeom prst="rect">
            <a:avLst/>
          </a:prstGeom>
          <a:solidFill>
            <a:srgbClr val="FF00FF"/>
          </a:solidFill>
          <a:ln w="76200" cap="flat" cmpd="sng">
            <a:solidFill>
              <a:srgbClr val="99CCFF"/>
            </a:solidFill>
            <a:prstDash val="solid"/>
            <a:miter/>
            <a:headEnd type="none" w="med" len="med"/>
            <a:tailEnd type="none" w="med" len="med"/>
          </a:ln>
          <a:effectLst>
            <a:outerShdw dist="107763" dir="2699999" algn="ctr" rotWithShape="0">
              <a:srgbClr val="808080"/>
            </a:outerShdw>
          </a:effectLst>
        </p:spPr>
      </p:pic>
      <p:sp>
        <p:nvSpPr>
          <p:cNvPr id="128005" name="文本框 128004"/>
          <p:cNvSpPr txBox="1"/>
          <p:nvPr/>
        </p:nvSpPr>
        <p:spPr>
          <a:xfrm>
            <a:off x="531495" y="0"/>
            <a:ext cx="7848600" cy="460375"/>
          </a:xfrm>
          <a:prstGeom prst="rect">
            <a:avLst/>
          </a:prstGeom>
          <a:solidFill>
            <a:schemeClr val="bg1"/>
          </a:solidFill>
          <a:ln w="9525">
            <a:noFill/>
          </a:ln>
        </p:spPr>
        <p:txBody>
          <a:bodyPr>
            <a:spAutoFit/>
          </a:bodyPr>
          <a:p>
            <a:r>
              <a:rPr lang="zh-CN" altLang="en-US" sz="2400" b="1" dirty="0">
                <a:solidFill>
                  <a:srgbClr val="FF0000"/>
                </a:solidFill>
                <a:latin typeface="Times New Roman" panose="02020603050405020304" pitchFamily="18" charset="0"/>
                <a:ea typeface="隶书" panose="02010509060101010101" charset="-122"/>
              </a:rPr>
              <a:t>作者为何说自己是父母家里的新客？</a:t>
            </a:r>
            <a:endParaRPr lang="zh-CN" altLang="en-US" sz="2400" b="1" dirty="0">
              <a:solidFill>
                <a:srgbClr val="FF0000"/>
              </a:solidFill>
              <a:latin typeface="Times New Roman" panose="02020603050405020304" pitchFamily="18" charset="0"/>
              <a:ea typeface="隶书" panose="02010509060101010101" charset="-122"/>
            </a:endParaRPr>
          </a:p>
        </p:txBody>
      </p:sp>
      <p:sp>
        <p:nvSpPr>
          <p:cNvPr id="2" name="文本框 1"/>
          <p:cNvSpPr txBox="1"/>
          <p:nvPr/>
        </p:nvSpPr>
        <p:spPr>
          <a:xfrm>
            <a:off x="212725" y="3894455"/>
            <a:ext cx="8819515" cy="953135"/>
          </a:xfrm>
          <a:prstGeom prst="rect">
            <a:avLst/>
          </a:prstGeom>
          <a:noFill/>
        </p:spPr>
        <p:txBody>
          <a:bodyPr wrap="square" rtlCol="0">
            <a:spAutoFit/>
          </a:bodyPr>
          <a:p>
            <a:r>
              <a:rPr lang="en-US" altLang="zh-CN" b="1" dirty="0">
                <a:solidFill>
                  <a:srgbClr val="FF0000"/>
                </a:solidFill>
                <a:latin typeface="Times New Roman" panose="02020603050405020304" pitchFamily="18" charset="0"/>
                <a:ea typeface="华文新魏" panose="02010800040101010101" pitchFamily="2" charset="-122"/>
                <a:sym typeface="+mn-ea"/>
              </a:rPr>
              <a:t>  </a:t>
            </a:r>
            <a:r>
              <a:rPr lang="en-US" altLang="zh-CN" sz="2800" b="1" dirty="0">
                <a:solidFill>
                  <a:schemeClr val="tx1"/>
                </a:solidFill>
                <a:latin typeface="Times New Roman" panose="02020603050405020304" pitchFamily="18" charset="0"/>
                <a:ea typeface="华文新魏" panose="02010800040101010101" pitchFamily="2" charset="-122"/>
                <a:sym typeface="+mn-ea"/>
              </a:rPr>
              <a:t>     </a:t>
            </a:r>
            <a:r>
              <a:rPr lang="zh-CN" altLang="en-US" sz="2800" b="1" dirty="0">
                <a:solidFill>
                  <a:schemeClr val="tx1"/>
                </a:solidFill>
                <a:latin typeface="Times New Roman" panose="02020603050405020304" pitchFamily="18" charset="0"/>
                <a:ea typeface="华文新魏" panose="02010800040101010101" pitchFamily="2" charset="-122"/>
                <a:sym typeface="+mn-ea"/>
              </a:rPr>
              <a:t>跟“我”在大堰河家的生活形成对比。一方面突出了“我”的亲疏和爱憎；另一方面也反映了社会的不公。</a:t>
            </a:r>
            <a:endParaRPr lang="zh-CN" altLang="en-US" sz="2800" b="1" dirty="0">
              <a:solidFill>
                <a:schemeClr val="tx1"/>
              </a:solidFill>
              <a:latin typeface="Times New Roman" panose="02020603050405020304" pitchFamily="18" charset="0"/>
              <a:ea typeface="华文新魏" panose="0201080004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122882"/>
                                        </p:tgtEl>
                                        <p:attrNameLst>
                                          <p:attrName>style.visibility</p:attrName>
                                        </p:attrNameLst>
                                      </p:cBhvr>
                                      <p:to>
                                        <p:strVal val="visible"/>
                                      </p:to>
                                    </p:set>
                                    <p:animEffect transition="in" filter="barn(inHorizontal)">
                                      <p:cBhvr>
                                        <p:cTn id="7" dur="500"/>
                                        <p:tgtEl>
                                          <p:spTgt spid="122882"/>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4450" name="文本框 104449"/>
          <p:cNvSpPr txBox="1"/>
          <p:nvPr/>
        </p:nvSpPr>
        <p:spPr>
          <a:xfrm>
            <a:off x="2574131" y="465535"/>
            <a:ext cx="5669756" cy="4301490"/>
          </a:xfrm>
          <a:prstGeom prst="rect">
            <a:avLst/>
          </a:prstGeom>
          <a:noFill/>
          <a:ln w="9525">
            <a:noFill/>
          </a:ln>
        </p:spPr>
        <p:txBody>
          <a:bodyPr>
            <a:spAutoFit/>
          </a:bodyPr>
          <a:p>
            <a:pPr>
              <a:lnSpc>
                <a:spcPct val="70000"/>
              </a:lnSpc>
              <a:spcBef>
                <a:spcPct val="25000"/>
              </a:spcBef>
              <a:buClrTx/>
            </a:pPr>
            <a:r>
              <a:rPr lang="zh-CN" altLang="en-US" sz="2100" b="1" dirty="0">
                <a:solidFill>
                  <a:srgbClr val="0000FF"/>
                </a:solidFill>
                <a:latin typeface="Arial" panose="020B0604020202020204" pitchFamily="34" charset="0"/>
                <a:ea typeface="楷体_GB2312" pitchFamily="49" charset="-122"/>
              </a:rPr>
              <a:t>大堰河，为了生活，</a:t>
            </a:r>
            <a:endParaRPr lang="zh-CN" altLang="en-US" sz="2100" b="1" dirty="0">
              <a:solidFill>
                <a:srgbClr val="0000FF"/>
              </a:solidFill>
              <a:latin typeface="Arial" panose="020B0604020202020204" pitchFamily="34" charset="0"/>
              <a:ea typeface="楷体_GB2312" pitchFamily="49" charset="-122"/>
            </a:endParaRPr>
          </a:p>
          <a:p>
            <a:pPr>
              <a:lnSpc>
                <a:spcPct val="70000"/>
              </a:lnSpc>
              <a:spcBef>
                <a:spcPct val="25000"/>
              </a:spcBef>
              <a:buClrTx/>
            </a:pPr>
            <a:r>
              <a:rPr lang="zh-CN" altLang="en-US" sz="2100" b="1" dirty="0">
                <a:solidFill>
                  <a:srgbClr val="0000FF"/>
                </a:solidFill>
                <a:latin typeface="Arial" panose="020B0604020202020204" pitchFamily="34" charset="0"/>
                <a:ea typeface="楷体_GB2312" pitchFamily="49" charset="-122"/>
              </a:rPr>
              <a:t>在她流尽了她的乳液之后，</a:t>
            </a:r>
            <a:endParaRPr lang="zh-CN" altLang="en-US" sz="2100" b="1" dirty="0">
              <a:solidFill>
                <a:srgbClr val="0000FF"/>
              </a:solidFill>
              <a:latin typeface="Arial" panose="020B0604020202020204" pitchFamily="34" charset="0"/>
              <a:ea typeface="楷体_GB2312" pitchFamily="49" charset="-122"/>
            </a:endParaRPr>
          </a:p>
          <a:p>
            <a:pPr>
              <a:lnSpc>
                <a:spcPct val="70000"/>
              </a:lnSpc>
              <a:spcBef>
                <a:spcPct val="25000"/>
              </a:spcBef>
              <a:buClrTx/>
            </a:pPr>
            <a:r>
              <a:rPr lang="zh-CN" altLang="en-US" sz="2100" b="1" dirty="0">
                <a:solidFill>
                  <a:srgbClr val="0000FF"/>
                </a:solidFill>
                <a:latin typeface="Arial" panose="020B0604020202020204" pitchFamily="34" charset="0"/>
                <a:ea typeface="楷体_GB2312" pitchFamily="49" charset="-122"/>
              </a:rPr>
              <a:t>她就开始用抱过我的两臂劳动了；</a:t>
            </a:r>
            <a:endParaRPr lang="zh-CN" altLang="en-US" sz="2100" b="1" dirty="0">
              <a:solidFill>
                <a:srgbClr val="0000FF"/>
              </a:solidFill>
              <a:latin typeface="Arial" panose="020B0604020202020204" pitchFamily="34" charset="0"/>
              <a:ea typeface="楷体_GB2312" pitchFamily="49" charset="-122"/>
            </a:endParaRPr>
          </a:p>
          <a:p>
            <a:pPr>
              <a:lnSpc>
                <a:spcPct val="70000"/>
              </a:lnSpc>
              <a:spcBef>
                <a:spcPct val="25000"/>
              </a:spcBef>
              <a:buClrTx/>
            </a:pPr>
            <a:r>
              <a:rPr lang="zh-CN" altLang="en-US" sz="2100" b="1" dirty="0">
                <a:solidFill>
                  <a:srgbClr val="0000FF"/>
                </a:solidFill>
                <a:latin typeface="Arial" panose="020B0604020202020204" pitchFamily="34" charset="0"/>
                <a:ea typeface="楷体_GB2312" pitchFamily="49" charset="-122"/>
              </a:rPr>
              <a:t>她</a:t>
            </a:r>
            <a:r>
              <a:rPr lang="zh-CN" altLang="en-US" sz="2100" b="1" dirty="0">
                <a:solidFill>
                  <a:srgbClr val="FF0000"/>
                </a:solidFill>
                <a:latin typeface="Arial" panose="020B0604020202020204" pitchFamily="34" charset="0"/>
                <a:ea typeface="楷体_GB2312" pitchFamily="49" charset="-122"/>
              </a:rPr>
              <a:t>含着笑</a:t>
            </a:r>
            <a:r>
              <a:rPr lang="zh-CN" altLang="en-US" sz="2100" b="1" dirty="0">
                <a:solidFill>
                  <a:srgbClr val="0000FF"/>
                </a:solidFill>
                <a:latin typeface="Arial" panose="020B0604020202020204" pitchFamily="34" charset="0"/>
                <a:ea typeface="楷体_GB2312" pitchFamily="49" charset="-122"/>
              </a:rPr>
              <a:t>，洗着我们的衣服，</a:t>
            </a:r>
            <a:endParaRPr lang="zh-CN" altLang="en-US" sz="2100" b="1" dirty="0">
              <a:solidFill>
                <a:srgbClr val="0000FF"/>
              </a:solidFill>
              <a:latin typeface="Arial" panose="020B0604020202020204" pitchFamily="34" charset="0"/>
              <a:ea typeface="楷体_GB2312" pitchFamily="49" charset="-122"/>
            </a:endParaRPr>
          </a:p>
          <a:p>
            <a:pPr>
              <a:lnSpc>
                <a:spcPct val="70000"/>
              </a:lnSpc>
              <a:spcBef>
                <a:spcPct val="25000"/>
              </a:spcBef>
              <a:buClrTx/>
            </a:pPr>
            <a:r>
              <a:rPr lang="zh-CN" altLang="en-US" sz="2100" b="1" dirty="0">
                <a:solidFill>
                  <a:srgbClr val="0000FF"/>
                </a:solidFill>
                <a:latin typeface="Arial" panose="020B0604020202020204" pitchFamily="34" charset="0"/>
                <a:ea typeface="楷体_GB2312" pitchFamily="49" charset="-122"/>
              </a:rPr>
              <a:t>她</a:t>
            </a:r>
            <a:r>
              <a:rPr lang="zh-CN" altLang="en-US" sz="2100" b="1" dirty="0">
                <a:solidFill>
                  <a:srgbClr val="FF0000"/>
                </a:solidFill>
                <a:latin typeface="Arial" panose="020B0604020202020204" pitchFamily="34" charset="0"/>
                <a:ea typeface="楷体_GB2312" pitchFamily="49" charset="-122"/>
              </a:rPr>
              <a:t>含着笑</a:t>
            </a:r>
            <a:r>
              <a:rPr lang="zh-CN" altLang="en-US" sz="2100" b="1" dirty="0">
                <a:solidFill>
                  <a:srgbClr val="0000FF"/>
                </a:solidFill>
                <a:latin typeface="Arial" panose="020B0604020202020204" pitchFamily="34" charset="0"/>
                <a:ea typeface="楷体_GB2312" pitchFamily="49" charset="-122"/>
              </a:rPr>
              <a:t>，提着菜篮到村边的结冰的池塘去。</a:t>
            </a:r>
            <a:endParaRPr lang="zh-CN" altLang="en-US" sz="2100" b="1" dirty="0">
              <a:solidFill>
                <a:srgbClr val="0000FF"/>
              </a:solidFill>
              <a:latin typeface="Arial" panose="020B0604020202020204" pitchFamily="34" charset="0"/>
              <a:ea typeface="楷体_GB2312" pitchFamily="49" charset="-122"/>
            </a:endParaRPr>
          </a:p>
          <a:p>
            <a:pPr>
              <a:lnSpc>
                <a:spcPct val="70000"/>
              </a:lnSpc>
              <a:spcBef>
                <a:spcPct val="25000"/>
              </a:spcBef>
              <a:buClrTx/>
            </a:pPr>
            <a:endParaRPr lang="zh-CN" altLang="en-US" sz="2100" b="1" dirty="0">
              <a:solidFill>
                <a:srgbClr val="0000FF"/>
              </a:solidFill>
              <a:latin typeface="Arial" panose="020B0604020202020204" pitchFamily="34" charset="0"/>
              <a:ea typeface="楷体_GB2312" pitchFamily="49" charset="-122"/>
            </a:endParaRPr>
          </a:p>
          <a:p>
            <a:pPr>
              <a:lnSpc>
                <a:spcPct val="70000"/>
              </a:lnSpc>
              <a:spcBef>
                <a:spcPct val="25000"/>
              </a:spcBef>
              <a:buClrTx/>
            </a:pPr>
            <a:r>
              <a:rPr lang="zh-CN" altLang="en-US" sz="2100" b="1" dirty="0">
                <a:solidFill>
                  <a:srgbClr val="0000FF"/>
                </a:solidFill>
                <a:latin typeface="Arial" panose="020B0604020202020204" pitchFamily="34" charset="0"/>
                <a:ea typeface="楷体_GB2312" pitchFamily="49" charset="-122"/>
              </a:rPr>
              <a:t>她</a:t>
            </a:r>
            <a:r>
              <a:rPr lang="zh-CN" altLang="en-US" sz="2100" b="1" dirty="0">
                <a:solidFill>
                  <a:srgbClr val="FF0000"/>
                </a:solidFill>
                <a:latin typeface="Arial" panose="020B0604020202020204" pitchFamily="34" charset="0"/>
                <a:ea typeface="楷体_GB2312" pitchFamily="49" charset="-122"/>
              </a:rPr>
              <a:t>含着笑</a:t>
            </a:r>
            <a:r>
              <a:rPr lang="zh-CN" altLang="en-US" sz="2100" b="1" dirty="0">
                <a:solidFill>
                  <a:srgbClr val="0000FF"/>
                </a:solidFill>
                <a:latin typeface="Arial" panose="020B0604020202020204" pitchFamily="34" charset="0"/>
                <a:ea typeface="楷体_GB2312" pitchFamily="49" charset="-122"/>
              </a:rPr>
              <a:t>，切着冰屑悉索的萝卜，</a:t>
            </a:r>
            <a:endParaRPr lang="zh-CN" altLang="en-US" sz="2100" b="1" dirty="0">
              <a:solidFill>
                <a:srgbClr val="0000FF"/>
              </a:solidFill>
              <a:latin typeface="Arial" panose="020B0604020202020204" pitchFamily="34" charset="0"/>
              <a:ea typeface="楷体_GB2312" pitchFamily="49" charset="-122"/>
            </a:endParaRPr>
          </a:p>
          <a:p>
            <a:pPr>
              <a:lnSpc>
                <a:spcPct val="70000"/>
              </a:lnSpc>
              <a:spcBef>
                <a:spcPct val="25000"/>
              </a:spcBef>
              <a:buClrTx/>
            </a:pPr>
            <a:r>
              <a:rPr lang="zh-CN" altLang="en-US" sz="2100" b="1" dirty="0">
                <a:solidFill>
                  <a:srgbClr val="0000FF"/>
                </a:solidFill>
                <a:latin typeface="Arial" panose="020B0604020202020204" pitchFamily="34" charset="0"/>
                <a:ea typeface="楷体_GB2312" pitchFamily="49" charset="-122"/>
              </a:rPr>
              <a:t>她</a:t>
            </a:r>
            <a:r>
              <a:rPr lang="zh-CN" altLang="en-US" sz="2100" b="1" dirty="0">
                <a:solidFill>
                  <a:srgbClr val="FF0000"/>
                </a:solidFill>
                <a:latin typeface="Arial" panose="020B0604020202020204" pitchFamily="34" charset="0"/>
                <a:ea typeface="楷体_GB2312" pitchFamily="49" charset="-122"/>
              </a:rPr>
              <a:t>含着笑</a:t>
            </a:r>
            <a:r>
              <a:rPr lang="zh-CN" altLang="en-US" sz="2100" b="1" dirty="0">
                <a:solidFill>
                  <a:srgbClr val="0000FF"/>
                </a:solidFill>
                <a:latin typeface="Arial" panose="020B0604020202020204" pitchFamily="34" charset="0"/>
                <a:ea typeface="楷体_GB2312" pitchFamily="49" charset="-122"/>
              </a:rPr>
              <a:t>，用手掏着猪吃的麦糟，</a:t>
            </a:r>
            <a:endParaRPr lang="zh-CN" altLang="en-US" sz="2100" b="1" dirty="0">
              <a:solidFill>
                <a:srgbClr val="0000FF"/>
              </a:solidFill>
              <a:latin typeface="Arial" panose="020B0604020202020204" pitchFamily="34" charset="0"/>
              <a:ea typeface="楷体_GB2312" pitchFamily="49" charset="-122"/>
            </a:endParaRPr>
          </a:p>
          <a:p>
            <a:pPr>
              <a:lnSpc>
                <a:spcPct val="70000"/>
              </a:lnSpc>
              <a:spcBef>
                <a:spcPct val="25000"/>
              </a:spcBef>
              <a:buClrTx/>
            </a:pPr>
            <a:r>
              <a:rPr lang="zh-CN" altLang="en-US" sz="2100" b="1" dirty="0">
                <a:solidFill>
                  <a:srgbClr val="0000FF"/>
                </a:solidFill>
                <a:latin typeface="Arial" panose="020B0604020202020204" pitchFamily="34" charset="0"/>
                <a:ea typeface="楷体_GB2312" pitchFamily="49" charset="-122"/>
              </a:rPr>
              <a:t>她</a:t>
            </a:r>
            <a:r>
              <a:rPr lang="zh-CN" altLang="en-US" sz="2100" b="1" dirty="0">
                <a:solidFill>
                  <a:srgbClr val="FF0000"/>
                </a:solidFill>
                <a:latin typeface="Arial" panose="020B0604020202020204" pitchFamily="34" charset="0"/>
                <a:ea typeface="楷体_GB2312" pitchFamily="49" charset="-122"/>
              </a:rPr>
              <a:t>含着笑</a:t>
            </a:r>
            <a:r>
              <a:rPr lang="zh-CN" altLang="en-US" sz="2100" b="1" dirty="0">
                <a:solidFill>
                  <a:srgbClr val="0000FF"/>
                </a:solidFill>
                <a:latin typeface="Arial" panose="020B0604020202020204" pitchFamily="34" charset="0"/>
                <a:ea typeface="楷体_GB2312" pitchFamily="49" charset="-122"/>
              </a:rPr>
              <a:t>，扇着炖肉的炉子的火，</a:t>
            </a:r>
            <a:endParaRPr lang="zh-CN" altLang="en-US" sz="2100" b="1" dirty="0">
              <a:solidFill>
                <a:srgbClr val="0000FF"/>
              </a:solidFill>
              <a:latin typeface="Arial" panose="020B0604020202020204" pitchFamily="34" charset="0"/>
              <a:ea typeface="楷体_GB2312" pitchFamily="49" charset="-122"/>
            </a:endParaRPr>
          </a:p>
          <a:p>
            <a:pPr>
              <a:lnSpc>
                <a:spcPct val="70000"/>
              </a:lnSpc>
              <a:spcBef>
                <a:spcPct val="25000"/>
              </a:spcBef>
              <a:buClrTx/>
            </a:pPr>
            <a:r>
              <a:rPr lang="zh-CN" altLang="en-US" sz="2100" b="1" dirty="0">
                <a:solidFill>
                  <a:srgbClr val="0000FF"/>
                </a:solidFill>
                <a:latin typeface="Arial" panose="020B0604020202020204" pitchFamily="34" charset="0"/>
                <a:ea typeface="楷体_GB2312" pitchFamily="49" charset="-122"/>
              </a:rPr>
              <a:t>她</a:t>
            </a:r>
            <a:r>
              <a:rPr lang="zh-CN" altLang="en-US" sz="2100" b="1" dirty="0">
                <a:solidFill>
                  <a:srgbClr val="FF0000"/>
                </a:solidFill>
                <a:latin typeface="Arial" panose="020B0604020202020204" pitchFamily="34" charset="0"/>
                <a:ea typeface="楷体_GB2312" pitchFamily="49" charset="-122"/>
              </a:rPr>
              <a:t>含着笑</a:t>
            </a:r>
            <a:r>
              <a:rPr lang="zh-CN" altLang="en-US" sz="2100" b="1" dirty="0">
                <a:solidFill>
                  <a:srgbClr val="0000FF"/>
                </a:solidFill>
                <a:latin typeface="Arial" panose="020B0604020202020204" pitchFamily="34" charset="0"/>
                <a:ea typeface="楷体_GB2312" pitchFamily="49" charset="-122"/>
              </a:rPr>
              <a:t>，背着团箕到广场上去</a:t>
            </a:r>
            <a:endParaRPr lang="zh-CN" altLang="en-US" sz="2100" b="1" dirty="0">
              <a:solidFill>
                <a:srgbClr val="0000FF"/>
              </a:solidFill>
              <a:latin typeface="Arial" panose="020B0604020202020204" pitchFamily="34" charset="0"/>
              <a:ea typeface="楷体_GB2312" pitchFamily="49" charset="-122"/>
            </a:endParaRPr>
          </a:p>
          <a:p>
            <a:pPr>
              <a:lnSpc>
                <a:spcPct val="70000"/>
              </a:lnSpc>
              <a:spcBef>
                <a:spcPct val="25000"/>
              </a:spcBef>
              <a:buClrTx/>
            </a:pPr>
            <a:r>
              <a:rPr lang="zh-CN" altLang="en-US" sz="2100" b="1" dirty="0">
                <a:solidFill>
                  <a:srgbClr val="0000FF"/>
                </a:solidFill>
                <a:latin typeface="Arial" panose="020B0604020202020204" pitchFamily="34" charset="0"/>
                <a:ea typeface="楷体_GB2312" pitchFamily="49" charset="-122"/>
              </a:rPr>
              <a:t>    晒好那些大豆和麦子，</a:t>
            </a:r>
            <a:endParaRPr lang="zh-CN" altLang="en-US" sz="2100" b="1" dirty="0">
              <a:solidFill>
                <a:srgbClr val="0000FF"/>
              </a:solidFill>
              <a:latin typeface="Arial" panose="020B0604020202020204" pitchFamily="34" charset="0"/>
              <a:ea typeface="楷体_GB2312" pitchFamily="49" charset="-122"/>
            </a:endParaRPr>
          </a:p>
          <a:p>
            <a:pPr>
              <a:lnSpc>
                <a:spcPct val="70000"/>
              </a:lnSpc>
              <a:spcBef>
                <a:spcPct val="25000"/>
              </a:spcBef>
              <a:buClrTx/>
            </a:pPr>
            <a:r>
              <a:rPr lang="zh-CN" altLang="en-US" sz="2100" b="1" dirty="0">
                <a:solidFill>
                  <a:srgbClr val="0000FF"/>
                </a:solidFill>
                <a:latin typeface="Arial" panose="020B0604020202020204" pitchFamily="34" charset="0"/>
                <a:ea typeface="楷体_GB2312" pitchFamily="49" charset="-122"/>
              </a:rPr>
              <a:t>大堰河，为了生活，</a:t>
            </a:r>
            <a:endParaRPr lang="zh-CN" altLang="en-US" sz="2100" b="1" dirty="0">
              <a:solidFill>
                <a:srgbClr val="0000FF"/>
              </a:solidFill>
              <a:latin typeface="Arial" panose="020B0604020202020204" pitchFamily="34" charset="0"/>
              <a:ea typeface="楷体_GB2312" pitchFamily="49" charset="-122"/>
            </a:endParaRPr>
          </a:p>
          <a:p>
            <a:pPr>
              <a:lnSpc>
                <a:spcPct val="70000"/>
              </a:lnSpc>
              <a:spcBef>
                <a:spcPct val="25000"/>
              </a:spcBef>
              <a:buClrTx/>
            </a:pPr>
            <a:r>
              <a:rPr lang="zh-CN" altLang="en-US" sz="2100" b="1" dirty="0">
                <a:solidFill>
                  <a:srgbClr val="0000FF"/>
                </a:solidFill>
                <a:latin typeface="Arial" panose="020B0604020202020204" pitchFamily="34" charset="0"/>
                <a:ea typeface="楷体_GB2312" pitchFamily="49" charset="-122"/>
              </a:rPr>
              <a:t>在她流尽了他的乳液之后，</a:t>
            </a:r>
            <a:endParaRPr lang="zh-CN" altLang="en-US" sz="2100" b="1" dirty="0">
              <a:solidFill>
                <a:srgbClr val="0000FF"/>
              </a:solidFill>
              <a:latin typeface="Arial" panose="020B0604020202020204" pitchFamily="34" charset="0"/>
              <a:ea typeface="楷体_GB2312" pitchFamily="49" charset="-122"/>
            </a:endParaRPr>
          </a:p>
          <a:p>
            <a:pPr>
              <a:lnSpc>
                <a:spcPct val="70000"/>
              </a:lnSpc>
              <a:spcBef>
                <a:spcPct val="25000"/>
              </a:spcBef>
              <a:buClrTx/>
            </a:pPr>
            <a:r>
              <a:rPr lang="zh-CN" altLang="en-US" sz="2100" b="1" dirty="0">
                <a:solidFill>
                  <a:srgbClr val="0000FF"/>
                </a:solidFill>
                <a:latin typeface="Arial" panose="020B0604020202020204" pitchFamily="34" charset="0"/>
                <a:ea typeface="楷体_GB2312" pitchFamily="49" charset="-122"/>
              </a:rPr>
              <a:t>她就用抱过我的两臂，劳动了。</a:t>
            </a:r>
            <a:endParaRPr lang="zh-CN" altLang="en-US" sz="2100" b="1" dirty="0">
              <a:solidFill>
                <a:srgbClr val="0000FF"/>
              </a:solidFill>
              <a:latin typeface="Arial" panose="020B0604020202020204" pitchFamily="34" charset="0"/>
              <a:ea typeface="楷体_GB2312" pitchFamily="49" charset="-122"/>
            </a:endParaRPr>
          </a:p>
        </p:txBody>
      </p:sp>
      <p:sp>
        <p:nvSpPr>
          <p:cNvPr id="104451" name="矩形 104450"/>
          <p:cNvSpPr/>
          <p:nvPr/>
        </p:nvSpPr>
        <p:spPr>
          <a:xfrm>
            <a:off x="1336279" y="411956"/>
            <a:ext cx="736600" cy="4219575"/>
          </a:xfrm>
          <a:prstGeom prst="rect">
            <a:avLst/>
          </a:prstGeom>
          <a:noFill/>
          <a:ln w="9525">
            <a:noFill/>
          </a:ln>
          <a:effectLst>
            <a:outerShdw dist="40161" dir="4293903" algn="ctr" rotWithShape="0">
              <a:schemeClr val="accent1">
                <a:alpha val="50000"/>
              </a:schemeClr>
            </a:outerShdw>
          </a:effectLst>
        </p:spPr>
        <p:txBody>
          <a:bodyPr vert="eaVert" wrap="none" anchor="t">
            <a:spAutoFit/>
          </a:bodyPr>
          <a:p>
            <a:pPr>
              <a:buClrTx/>
            </a:pPr>
            <a:r>
              <a:rPr lang="zh-CN" altLang="en-US" sz="3600" b="1" dirty="0">
                <a:solidFill>
                  <a:srgbClr val="6600FF"/>
                </a:solidFill>
                <a:latin typeface="Arial" panose="020B0604020202020204" pitchFamily="34" charset="0"/>
                <a:ea typeface="汉鼎简行楷" pitchFamily="49" charset="-122"/>
              </a:rPr>
              <a:t>大堰河</a:t>
            </a:r>
            <a:r>
              <a:rPr lang="en-US" altLang="zh-CN" sz="3600" b="1" dirty="0">
                <a:solidFill>
                  <a:srgbClr val="6600FF"/>
                </a:solidFill>
                <a:latin typeface="Arial" panose="020B0604020202020204" pitchFamily="34" charset="0"/>
                <a:ea typeface="汉鼎简行楷" pitchFamily="49" charset="-122"/>
              </a:rPr>
              <a:t>——</a:t>
            </a:r>
            <a:r>
              <a:rPr lang="zh-CN" altLang="en-US" sz="3600" b="1" dirty="0">
                <a:solidFill>
                  <a:srgbClr val="6600FF"/>
                </a:solidFill>
                <a:latin typeface="Arial" panose="020B0604020202020204" pitchFamily="34" charset="0"/>
                <a:ea typeface="汉鼎简行楷" pitchFamily="49" charset="-122"/>
              </a:rPr>
              <a:t>我的保姆</a:t>
            </a:r>
            <a:endParaRPr lang="zh-CN" altLang="en-US" sz="3600" b="1" dirty="0">
              <a:solidFill>
                <a:srgbClr val="6600FF"/>
              </a:solidFill>
              <a:latin typeface="Arial" panose="020B0604020202020204" pitchFamily="34" charset="0"/>
              <a:ea typeface="汉鼎简行楷" pitchFamily="49" charset="-122"/>
            </a:endParaRPr>
          </a:p>
        </p:txBody>
      </p:sp>
      <p:sp>
        <p:nvSpPr>
          <p:cNvPr id="104452" name="直接连接符 104451"/>
          <p:cNvSpPr/>
          <p:nvPr/>
        </p:nvSpPr>
        <p:spPr>
          <a:xfrm>
            <a:off x="2195513" y="844154"/>
            <a:ext cx="0" cy="3921919"/>
          </a:xfrm>
          <a:prstGeom prst="line">
            <a:avLst/>
          </a:prstGeom>
          <a:ln w="85725" cap="flat" cmpd="thinThick">
            <a:solidFill>
              <a:srgbClr val="993300"/>
            </a:solidFill>
            <a:prstDash val="solid"/>
            <a:headEnd type="none" w="med" len="med"/>
            <a:tailEnd type="none" w="med" len="med"/>
          </a:ln>
        </p:spPr>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104450"/>
                                        </p:tgtEl>
                                        <p:attrNameLst>
                                          <p:attrName>style.visibility</p:attrName>
                                        </p:attrNameLst>
                                      </p:cBhvr>
                                      <p:to>
                                        <p:strVal val="visible"/>
                                      </p:to>
                                    </p:set>
                                    <p:animEffect transition="in" filter="wipe(left)">
                                      <p:cBhvr>
                                        <p:cTn id="7" dur="500"/>
                                        <p:tgtEl>
                                          <p:spTgt spid="1044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0"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155" name="Oval 3"/>
          <p:cNvSpPr>
            <a:spLocks noChangeArrowheads="1"/>
          </p:cNvSpPr>
          <p:nvPr/>
        </p:nvSpPr>
        <p:spPr bwMode="auto">
          <a:xfrm>
            <a:off x="3276600" y="1143000"/>
            <a:ext cx="2590800" cy="628650"/>
          </a:xfrm>
          <a:prstGeom prst="ellipse">
            <a:avLst/>
          </a:prstGeom>
          <a:solidFill>
            <a:srgbClr val="FF7C80"/>
          </a:solidFill>
          <a:ln w="9525">
            <a:solidFill>
              <a:schemeClr val="accent2"/>
            </a:solidFill>
            <a:round/>
          </a:ln>
        </p:spPr>
        <p:txBody>
          <a:bodyPr wrap="none" anchor="ctr"/>
          <a:lstStyle/>
          <a:p>
            <a:pPr algn="ctr" fontAlgn="base">
              <a:spcBef>
                <a:spcPct val="0"/>
              </a:spcBef>
              <a:spcAft>
                <a:spcPct val="0"/>
              </a:spcAft>
            </a:pPr>
            <a:r>
              <a:rPr kumimoji="1" lang="zh-CN" altLang="en-US" sz="2800" dirty="0">
                <a:solidFill>
                  <a:srgbClr val="FF0000"/>
                </a:solidFill>
                <a:effectLst>
                  <a:outerShdw blurRad="38100" dist="38100" dir="2700000" algn="tl">
                    <a:srgbClr val="000000">
                      <a:alpha val="43137"/>
                    </a:srgbClr>
                  </a:outerShdw>
                </a:effectLst>
                <a:latin typeface="Times New Roman" panose="02020603050405020304" pitchFamily="18" charset="0"/>
                <a:ea typeface="隶书" panose="02010509060101010101" charset="-122"/>
              </a:rPr>
              <a:t>含着笑</a:t>
            </a:r>
            <a:endParaRPr kumimoji="1" lang="zh-CN" altLang="en-US" sz="2800" dirty="0">
              <a:solidFill>
                <a:srgbClr val="FF0000"/>
              </a:solidFill>
              <a:effectLst>
                <a:outerShdw blurRad="38100" dist="38100" dir="2700000" algn="tl">
                  <a:srgbClr val="000000">
                    <a:alpha val="43137"/>
                  </a:srgbClr>
                </a:outerShdw>
              </a:effectLst>
              <a:latin typeface="Times New Roman" panose="02020603050405020304" pitchFamily="18" charset="0"/>
              <a:ea typeface="隶书" panose="02010509060101010101" charset="-122"/>
            </a:endParaRPr>
          </a:p>
        </p:txBody>
      </p:sp>
      <p:sp>
        <p:nvSpPr>
          <p:cNvPr id="49156" name="Line 4"/>
          <p:cNvSpPr>
            <a:spLocks noChangeShapeType="1"/>
          </p:cNvSpPr>
          <p:nvPr/>
        </p:nvSpPr>
        <p:spPr bwMode="auto">
          <a:xfrm>
            <a:off x="5562600" y="1657350"/>
            <a:ext cx="2362200" cy="1371600"/>
          </a:xfrm>
          <a:prstGeom prst="line">
            <a:avLst/>
          </a:prstGeom>
          <a:noFill/>
          <a:ln w="9525">
            <a:solidFill>
              <a:schemeClr val="accent2"/>
            </a:solidFill>
            <a:round/>
            <a:tailEnd type="triangle" w="med" len="me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pPr>
            <a:endParaRPr lang="zh-CN" altLang="en-US">
              <a:solidFill>
                <a:srgbClr val="003366"/>
              </a:solidFill>
            </a:endParaRPr>
          </a:p>
        </p:txBody>
      </p:sp>
      <p:sp>
        <p:nvSpPr>
          <p:cNvPr id="49157" name="Line 5"/>
          <p:cNvSpPr>
            <a:spLocks noChangeShapeType="1"/>
          </p:cNvSpPr>
          <p:nvPr/>
        </p:nvSpPr>
        <p:spPr bwMode="auto">
          <a:xfrm flipH="1">
            <a:off x="1219200" y="1657350"/>
            <a:ext cx="2362200" cy="1371600"/>
          </a:xfrm>
          <a:prstGeom prst="line">
            <a:avLst/>
          </a:prstGeom>
          <a:noFill/>
          <a:ln w="9525">
            <a:solidFill>
              <a:schemeClr val="accent2"/>
            </a:solidFill>
            <a:round/>
            <a:tailEnd type="triangle" w="med" len="me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pPr>
            <a:endParaRPr lang="zh-CN" altLang="en-US">
              <a:solidFill>
                <a:srgbClr val="003366"/>
              </a:solidFill>
            </a:endParaRPr>
          </a:p>
        </p:txBody>
      </p:sp>
      <p:sp>
        <p:nvSpPr>
          <p:cNvPr id="49158" name="Line 6"/>
          <p:cNvSpPr>
            <a:spLocks noChangeShapeType="1"/>
          </p:cNvSpPr>
          <p:nvPr/>
        </p:nvSpPr>
        <p:spPr bwMode="auto">
          <a:xfrm flipH="1">
            <a:off x="2590800" y="1771650"/>
            <a:ext cx="1371600" cy="1257300"/>
          </a:xfrm>
          <a:prstGeom prst="line">
            <a:avLst/>
          </a:prstGeom>
          <a:noFill/>
          <a:ln w="9525">
            <a:solidFill>
              <a:schemeClr val="accent2"/>
            </a:solidFill>
            <a:round/>
            <a:tailEnd type="triangle" w="med" len="me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pPr>
            <a:endParaRPr lang="zh-CN" altLang="en-US">
              <a:solidFill>
                <a:srgbClr val="003366"/>
              </a:solidFill>
            </a:endParaRPr>
          </a:p>
        </p:txBody>
      </p:sp>
      <p:sp>
        <p:nvSpPr>
          <p:cNvPr id="49159" name="Line 7"/>
          <p:cNvSpPr>
            <a:spLocks noChangeShapeType="1"/>
          </p:cNvSpPr>
          <p:nvPr/>
        </p:nvSpPr>
        <p:spPr bwMode="auto">
          <a:xfrm flipH="1">
            <a:off x="3886200" y="1771650"/>
            <a:ext cx="381000" cy="1257300"/>
          </a:xfrm>
          <a:prstGeom prst="line">
            <a:avLst/>
          </a:prstGeom>
          <a:noFill/>
          <a:ln w="9525">
            <a:solidFill>
              <a:schemeClr val="accent2"/>
            </a:solidFill>
            <a:round/>
            <a:tailEnd type="triangle" w="med" len="me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pPr>
            <a:endParaRPr lang="zh-CN" altLang="en-US">
              <a:solidFill>
                <a:srgbClr val="003366"/>
              </a:solidFill>
            </a:endParaRPr>
          </a:p>
        </p:txBody>
      </p:sp>
      <p:sp>
        <p:nvSpPr>
          <p:cNvPr id="49160" name="Line 8"/>
          <p:cNvSpPr>
            <a:spLocks noChangeShapeType="1"/>
          </p:cNvSpPr>
          <p:nvPr/>
        </p:nvSpPr>
        <p:spPr bwMode="auto">
          <a:xfrm>
            <a:off x="4800600" y="1771650"/>
            <a:ext cx="457200" cy="1257300"/>
          </a:xfrm>
          <a:prstGeom prst="line">
            <a:avLst/>
          </a:prstGeom>
          <a:noFill/>
          <a:ln w="9525">
            <a:solidFill>
              <a:schemeClr val="accent2"/>
            </a:solidFill>
            <a:round/>
            <a:tailEnd type="triangle" w="med" len="me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pPr>
            <a:endParaRPr lang="zh-CN" altLang="en-US">
              <a:solidFill>
                <a:srgbClr val="003366"/>
              </a:solidFill>
            </a:endParaRPr>
          </a:p>
        </p:txBody>
      </p:sp>
      <p:sp>
        <p:nvSpPr>
          <p:cNvPr id="49161" name="Line 9"/>
          <p:cNvSpPr>
            <a:spLocks noChangeShapeType="1"/>
          </p:cNvSpPr>
          <p:nvPr/>
        </p:nvSpPr>
        <p:spPr bwMode="auto">
          <a:xfrm>
            <a:off x="5410200" y="1714500"/>
            <a:ext cx="1143000" cy="1314450"/>
          </a:xfrm>
          <a:prstGeom prst="line">
            <a:avLst/>
          </a:prstGeom>
          <a:noFill/>
          <a:ln w="9525">
            <a:solidFill>
              <a:schemeClr val="accent2"/>
            </a:solidFill>
            <a:round/>
            <a:tailEnd type="triangle" w="med" len="me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pPr>
            <a:endParaRPr lang="zh-CN" altLang="en-US">
              <a:solidFill>
                <a:srgbClr val="003366"/>
              </a:solidFill>
            </a:endParaRPr>
          </a:p>
        </p:txBody>
      </p:sp>
      <p:sp>
        <p:nvSpPr>
          <p:cNvPr id="49162" name="Rectangle 10"/>
          <p:cNvSpPr>
            <a:spLocks noChangeArrowheads="1"/>
          </p:cNvSpPr>
          <p:nvPr/>
        </p:nvSpPr>
        <p:spPr bwMode="auto">
          <a:xfrm>
            <a:off x="762000" y="3028950"/>
            <a:ext cx="990600" cy="457200"/>
          </a:xfrm>
          <a:prstGeom prst="rect">
            <a:avLst/>
          </a:prstGeom>
          <a:solidFill>
            <a:schemeClr val="accent1"/>
          </a:solidFill>
          <a:ln w="9525">
            <a:solidFill>
              <a:schemeClr val="accent2"/>
            </a:solidFill>
            <a:miter lim="800000"/>
          </a:ln>
        </p:spPr>
        <p:txBody>
          <a:bodyPr wrap="none" anchor="ctr"/>
          <a:lstStyle/>
          <a:p>
            <a:pPr algn="ctr" fontAlgn="base">
              <a:spcBef>
                <a:spcPct val="0"/>
              </a:spcBef>
              <a:spcAft>
                <a:spcPct val="0"/>
              </a:spcAft>
            </a:pPr>
            <a:r>
              <a:rPr kumimoji="1" lang="zh-CN" altLang="en-US" sz="2800" b="1" dirty="0">
                <a:solidFill>
                  <a:srgbClr val="660033"/>
                </a:solidFill>
                <a:latin typeface="Times New Roman" panose="02020603050405020304" pitchFamily="18" charset="0"/>
                <a:ea typeface="楷体_GB2312" pitchFamily="49" charset="-122"/>
              </a:rPr>
              <a:t>洗衣</a:t>
            </a:r>
            <a:r>
              <a:rPr kumimoji="1" lang="zh-CN" altLang="en-US" sz="2800" dirty="0">
                <a:solidFill>
                  <a:srgbClr val="003366"/>
                </a:solidFill>
                <a:latin typeface="Times New Roman" panose="02020603050405020304" pitchFamily="18" charset="0"/>
              </a:rPr>
              <a:t> </a:t>
            </a:r>
            <a:endParaRPr kumimoji="1" lang="zh-CN" altLang="en-US" sz="2800" dirty="0">
              <a:solidFill>
                <a:srgbClr val="003366"/>
              </a:solidFill>
              <a:latin typeface="Times New Roman" panose="02020603050405020304" pitchFamily="18" charset="0"/>
            </a:endParaRPr>
          </a:p>
        </p:txBody>
      </p:sp>
      <p:sp>
        <p:nvSpPr>
          <p:cNvPr id="49163" name="Rectangle 11"/>
          <p:cNvSpPr>
            <a:spLocks noChangeArrowheads="1"/>
          </p:cNvSpPr>
          <p:nvPr/>
        </p:nvSpPr>
        <p:spPr bwMode="auto">
          <a:xfrm>
            <a:off x="2057400" y="3028950"/>
            <a:ext cx="990600" cy="457200"/>
          </a:xfrm>
          <a:prstGeom prst="rect">
            <a:avLst/>
          </a:prstGeom>
          <a:solidFill>
            <a:schemeClr val="accent1"/>
          </a:solidFill>
          <a:ln w="9525">
            <a:solidFill>
              <a:schemeClr val="accent2"/>
            </a:solidFill>
            <a:miter lim="800000"/>
          </a:ln>
        </p:spPr>
        <p:txBody>
          <a:bodyPr wrap="none" anchor="ctr"/>
          <a:lstStyle/>
          <a:p>
            <a:pPr algn="ctr" fontAlgn="base">
              <a:spcBef>
                <a:spcPct val="0"/>
              </a:spcBef>
              <a:spcAft>
                <a:spcPct val="0"/>
              </a:spcAft>
            </a:pPr>
            <a:r>
              <a:rPr kumimoji="1" lang="zh-CN" altLang="en-US" sz="2800" b="1" dirty="0">
                <a:solidFill>
                  <a:srgbClr val="660033"/>
                </a:solidFill>
                <a:latin typeface="Times New Roman" panose="02020603050405020304" pitchFamily="18" charset="0"/>
                <a:ea typeface="楷体_GB2312" pitchFamily="49" charset="-122"/>
              </a:rPr>
              <a:t>洗菜</a:t>
            </a:r>
            <a:endParaRPr kumimoji="1" lang="zh-CN" altLang="en-US" sz="2800" b="1" dirty="0">
              <a:solidFill>
                <a:srgbClr val="660033"/>
              </a:solidFill>
              <a:latin typeface="Times New Roman" panose="02020603050405020304" pitchFamily="18" charset="0"/>
              <a:ea typeface="楷体_GB2312" pitchFamily="49" charset="-122"/>
            </a:endParaRPr>
          </a:p>
        </p:txBody>
      </p:sp>
      <p:sp>
        <p:nvSpPr>
          <p:cNvPr id="49164" name="Rectangle 12"/>
          <p:cNvSpPr>
            <a:spLocks noChangeArrowheads="1"/>
          </p:cNvSpPr>
          <p:nvPr/>
        </p:nvSpPr>
        <p:spPr bwMode="auto">
          <a:xfrm>
            <a:off x="3429000" y="3028950"/>
            <a:ext cx="990600" cy="457200"/>
          </a:xfrm>
          <a:prstGeom prst="rect">
            <a:avLst/>
          </a:prstGeom>
          <a:solidFill>
            <a:schemeClr val="accent1"/>
          </a:solidFill>
          <a:ln w="9525">
            <a:solidFill>
              <a:schemeClr val="accent2"/>
            </a:solidFill>
            <a:miter lim="800000"/>
          </a:ln>
        </p:spPr>
        <p:txBody>
          <a:bodyPr wrap="none" anchor="ctr"/>
          <a:lstStyle/>
          <a:p>
            <a:pPr algn="ctr" fontAlgn="base">
              <a:spcBef>
                <a:spcPct val="0"/>
              </a:spcBef>
              <a:spcAft>
                <a:spcPct val="0"/>
              </a:spcAft>
            </a:pPr>
            <a:r>
              <a:rPr kumimoji="1" lang="zh-CN" altLang="en-US" sz="2800" b="1" dirty="0">
                <a:solidFill>
                  <a:srgbClr val="660033"/>
                </a:solidFill>
                <a:latin typeface="Times New Roman" panose="02020603050405020304" pitchFamily="18" charset="0"/>
                <a:ea typeface="楷体_GB2312" pitchFamily="49" charset="-122"/>
              </a:rPr>
              <a:t>切菜</a:t>
            </a:r>
            <a:endParaRPr kumimoji="1" lang="zh-CN" altLang="en-US" sz="2800" b="1" dirty="0">
              <a:solidFill>
                <a:srgbClr val="660033"/>
              </a:solidFill>
              <a:latin typeface="Times New Roman" panose="02020603050405020304" pitchFamily="18" charset="0"/>
              <a:ea typeface="楷体_GB2312" pitchFamily="49" charset="-122"/>
            </a:endParaRPr>
          </a:p>
        </p:txBody>
      </p:sp>
      <p:sp>
        <p:nvSpPr>
          <p:cNvPr id="49165" name="Rectangle 13"/>
          <p:cNvSpPr>
            <a:spLocks noChangeArrowheads="1"/>
          </p:cNvSpPr>
          <p:nvPr/>
        </p:nvSpPr>
        <p:spPr bwMode="auto">
          <a:xfrm>
            <a:off x="4800600" y="3028950"/>
            <a:ext cx="990600" cy="457200"/>
          </a:xfrm>
          <a:prstGeom prst="rect">
            <a:avLst/>
          </a:prstGeom>
          <a:solidFill>
            <a:schemeClr val="accent1"/>
          </a:solidFill>
          <a:ln w="9525">
            <a:solidFill>
              <a:schemeClr val="accent2"/>
            </a:solidFill>
            <a:miter lim="800000"/>
          </a:ln>
        </p:spPr>
        <p:txBody>
          <a:bodyPr wrap="none" anchor="ctr"/>
          <a:lstStyle/>
          <a:p>
            <a:pPr algn="ctr" fontAlgn="base">
              <a:spcBef>
                <a:spcPct val="0"/>
              </a:spcBef>
              <a:spcAft>
                <a:spcPct val="0"/>
              </a:spcAft>
            </a:pPr>
            <a:r>
              <a:rPr kumimoji="1" lang="zh-CN" altLang="en-US" sz="2800" b="1" dirty="0">
                <a:solidFill>
                  <a:srgbClr val="660033"/>
                </a:solidFill>
                <a:latin typeface="Times New Roman" panose="02020603050405020304" pitchFamily="18" charset="0"/>
                <a:ea typeface="楷体_GB2312" pitchFamily="49" charset="-122"/>
              </a:rPr>
              <a:t>喂猪</a:t>
            </a:r>
            <a:endParaRPr kumimoji="1" lang="zh-CN" altLang="en-US" sz="2800" b="1" dirty="0">
              <a:solidFill>
                <a:srgbClr val="660033"/>
              </a:solidFill>
              <a:latin typeface="Times New Roman" panose="02020603050405020304" pitchFamily="18" charset="0"/>
              <a:ea typeface="楷体_GB2312" pitchFamily="49" charset="-122"/>
            </a:endParaRPr>
          </a:p>
        </p:txBody>
      </p:sp>
      <p:sp>
        <p:nvSpPr>
          <p:cNvPr id="49166" name="Rectangle 14"/>
          <p:cNvSpPr>
            <a:spLocks noChangeArrowheads="1"/>
          </p:cNvSpPr>
          <p:nvPr/>
        </p:nvSpPr>
        <p:spPr bwMode="auto">
          <a:xfrm>
            <a:off x="6096000" y="3028950"/>
            <a:ext cx="990600" cy="457200"/>
          </a:xfrm>
          <a:prstGeom prst="rect">
            <a:avLst/>
          </a:prstGeom>
          <a:solidFill>
            <a:schemeClr val="accent1"/>
          </a:solidFill>
          <a:ln w="9525">
            <a:solidFill>
              <a:schemeClr val="accent2"/>
            </a:solidFill>
            <a:miter lim="800000"/>
          </a:ln>
        </p:spPr>
        <p:txBody>
          <a:bodyPr wrap="none" anchor="ctr"/>
          <a:lstStyle/>
          <a:p>
            <a:pPr algn="ctr" fontAlgn="base">
              <a:spcBef>
                <a:spcPct val="0"/>
              </a:spcBef>
              <a:spcAft>
                <a:spcPct val="0"/>
              </a:spcAft>
            </a:pPr>
            <a:r>
              <a:rPr kumimoji="1" lang="zh-CN" altLang="en-US" sz="2800" b="1" dirty="0">
                <a:solidFill>
                  <a:srgbClr val="660033"/>
                </a:solidFill>
                <a:latin typeface="Times New Roman" panose="02020603050405020304" pitchFamily="18" charset="0"/>
                <a:ea typeface="楷体_GB2312" pitchFamily="49" charset="-122"/>
              </a:rPr>
              <a:t>烧肉</a:t>
            </a:r>
            <a:endParaRPr kumimoji="1" lang="zh-CN" altLang="en-US" sz="2800" b="1" dirty="0">
              <a:solidFill>
                <a:srgbClr val="660033"/>
              </a:solidFill>
              <a:latin typeface="Times New Roman" panose="02020603050405020304" pitchFamily="18" charset="0"/>
              <a:ea typeface="楷体_GB2312" pitchFamily="49" charset="-122"/>
            </a:endParaRPr>
          </a:p>
        </p:txBody>
      </p:sp>
      <p:sp>
        <p:nvSpPr>
          <p:cNvPr id="49167" name="Rectangle 15"/>
          <p:cNvSpPr>
            <a:spLocks noChangeArrowheads="1"/>
          </p:cNvSpPr>
          <p:nvPr/>
        </p:nvSpPr>
        <p:spPr bwMode="auto">
          <a:xfrm>
            <a:off x="7391400" y="3028950"/>
            <a:ext cx="990600" cy="457200"/>
          </a:xfrm>
          <a:prstGeom prst="rect">
            <a:avLst/>
          </a:prstGeom>
          <a:solidFill>
            <a:schemeClr val="accent1"/>
          </a:solidFill>
          <a:ln w="9525">
            <a:solidFill>
              <a:schemeClr val="accent2"/>
            </a:solidFill>
            <a:miter lim="800000"/>
          </a:ln>
        </p:spPr>
        <p:txBody>
          <a:bodyPr wrap="none" anchor="ctr"/>
          <a:lstStyle/>
          <a:p>
            <a:pPr algn="ctr" fontAlgn="base">
              <a:spcBef>
                <a:spcPct val="0"/>
              </a:spcBef>
              <a:spcAft>
                <a:spcPct val="0"/>
              </a:spcAft>
            </a:pPr>
            <a:r>
              <a:rPr kumimoji="1" lang="zh-CN" altLang="en-US" sz="2800" b="1" dirty="0">
                <a:solidFill>
                  <a:srgbClr val="660033"/>
                </a:solidFill>
                <a:latin typeface="Times New Roman" panose="02020603050405020304" pitchFamily="18" charset="0"/>
                <a:ea typeface="楷体_GB2312" pitchFamily="49" charset="-122"/>
              </a:rPr>
              <a:t>晒麦</a:t>
            </a:r>
            <a:endParaRPr kumimoji="1" lang="zh-CN" altLang="en-US" sz="2800" b="1" dirty="0">
              <a:solidFill>
                <a:srgbClr val="660033"/>
              </a:solidFill>
              <a:latin typeface="Times New Roman" panose="02020603050405020304" pitchFamily="18" charset="0"/>
              <a:ea typeface="楷体_GB2312" pitchFamily="49" charset="-122"/>
            </a:endParaRPr>
          </a:p>
        </p:txBody>
      </p:sp>
      <p:sp>
        <p:nvSpPr>
          <p:cNvPr id="49168" name="Text Box 16"/>
          <p:cNvSpPr txBox="1">
            <a:spLocks noChangeArrowheads="1"/>
          </p:cNvSpPr>
          <p:nvPr/>
        </p:nvSpPr>
        <p:spPr bwMode="auto">
          <a:xfrm>
            <a:off x="1885951" y="3591581"/>
            <a:ext cx="5067298" cy="523220"/>
          </a:xfrm>
          <a:prstGeom prst="rect">
            <a:avLst/>
          </a:prstGeom>
          <a:noFill/>
          <a:ln w="9525">
            <a:noFill/>
            <a:miter lim="800000"/>
          </a:ln>
          <a:effectLst>
            <a:outerShdw dist="35921" dir="2700000" algn="ctr" rotWithShape="0">
              <a:schemeClr val="bg2"/>
            </a:outerShdw>
          </a:effectLst>
        </p:spPr>
        <p:txBody>
          <a:bodyPr wrap="square">
            <a:spAutoFit/>
          </a:bodyPr>
          <a:lstStyle/>
          <a:p>
            <a:pPr fontAlgn="base">
              <a:spcBef>
                <a:spcPct val="0"/>
              </a:spcBef>
              <a:spcAft>
                <a:spcPct val="0"/>
              </a:spcAft>
              <a:defRPr/>
            </a:pPr>
            <a:r>
              <a:rPr kumimoji="1" lang="zh-CN" altLang="en-US" sz="2800" b="1" dirty="0">
                <a:solidFill>
                  <a:srgbClr val="FF0000"/>
                </a:solidFill>
                <a:latin typeface="Times New Roman" panose="02020603050405020304" pitchFamily="18" charset="0"/>
                <a:ea typeface="隶书" panose="02010509060101010101" charset="-122"/>
              </a:rPr>
              <a:t>纯朴宽厚　勤劳善良的大堰河</a:t>
            </a:r>
            <a:endParaRPr kumimoji="1" lang="zh-CN" altLang="en-US" sz="2800" b="1" dirty="0">
              <a:solidFill>
                <a:srgbClr val="FF0000"/>
              </a:solidFill>
              <a:latin typeface="Times New Roman" panose="02020603050405020304" pitchFamily="18" charset="0"/>
              <a:ea typeface="隶书" panose="02010509060101010101" charset="-122"/>
            </a:endParaRPr>
          </a:p>
        </p:txBody>
      </p:sp>
      <p:sp>
        <p:nvSpPr>
          <p:cNvPr id="49169" name="Text Box 17"/>
          <p:cNvSpPr txBox="1">
            <a:spLocks noChangeArrowheads="1"/>
          </p:cNvSpPr>
          <p:nvPr/>
        </p:nvSpPr>
        <p:spPr bwMode="auto">
          <a:xfrm>
            <a:off x="2209803" y="4114801"/>
            <a:ext cx="416239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kumimoji="1" lang="zh-CN" altLang="en-US" sz="2800" b="1" dirty="0">
                <a:solidFill>
                  <a:srgbClr val="003366"/>
                </a:solidFill>
                <a:latin typeface="Times New Roman" panose="02020603050405020304" pitchFamily="18" charset="0"/>
                <a:ea typeface="黑体" panose="02010609060101010101" pitchFamily="49" charset="-122"/>
              </a:rPr>
              <a:t>命运悲惨，极容易满足。</a:t>
            </a:r>
            <a:endParaRPr kumimoji="1" lang="zh-CN" altLang="en-US" sz="2800" b="1" dirty="0">
              <a:solidFill>
                <a:srgbClr val="003366"/>
              </a:solidFill>
              <a:latin typeface="Times New Roman" panose="02020603050405020304" pitchFamily="18" charset="0"/>
              <a:ea typeface="黑体" panose="02010609060101010101" pitchFamily="49" charset="-122"/>
            </a:endParaRPr>
          </a:p>
        </p:txBody>
      </p:sp>
      <p:sp>
        <p:nvSpPr>
          <p:cNvPr id="26641" name="Rectangle 18"/>
          <p:cNvSpPr>
            <a:spLocks noChangeArrowheads="1"/>
          </p:cNvSpPr>
          <p:nvPr/>
        </p:nvSpPr>
        <p:spPr bwMode="auto">
          <a:xfrm>
            <a:off x="685800" y="177404"/>
            <a:ext cx="82296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lang="en-US" altLang="zh-CN" sz="2800">
                <a:solidFill>
                  <a:srgbClr val="003366"/>
                </a:solidFill>
                <a:latin typeface="黑体" panose="02010609060101010101" pitchFamily="49" charset="-122"/>
                <a:ea typeface="黑体" panose="02010609060101010101" pitchFamily="49" charset="-122"/>
              </a:rPr>
              <a:t>    3</a:t>
            </a:r>
            <a:r>
              <a:rPr lang="zh-CN" altLang="en-US" sz="2800">
                <a:solidFill>
                  <a:srgbClr val="003366"/>
                </a:solidFill>
                <a:latin typeface="黑体" panose="02010609060101010101" pitchFamily="49" charset="-122"/>
                <a:ea typeface="黑体" panose="02010609060101010101" pitchFamily="49" charset="-122"/>
              </a:rPr>
              <a:t>、第七节大堰河含着笑做哪些事情</a:t>
            </a:r>
            <a:r>
              <a:rPr lang="en-US" altLang="zh-CN" sz="2800">
                <a:solidFill>
                  <a:srgbClr val="003366"/>
                </a:solidFill>
                <a:latin typeface="黑体" panose="02010609060101010101" pitchFamily="49" charset="-122"/>
                <a:ea typeface="黑体" panose="02010609060101010101" pitchFamily="49" charset="-122"/>
              </a:rPr>
              <a:t>?</a:t>
            </a:r>
            <a:r>
              <a:rPr lang="zh-CN" altLang="en-US" sz="2800">
                <a:solidFill>
                  <a:srgbClr val="003366"/>
                </a:solidFill>
                <a:latin typeface="黑体" panose="02010609060101010101" pitchFamily="49" charset="-122"/>
                <a:ea typeface="黑体" panose="02010609060101010101" pitchFamily="49" charset="-122"/>
              </a:rPr>
              <a:t>应如何理解这一情形</a:t>
            </a:r>
            <a:r>
              <a:rPr lang="en-US" altLang="zh-CN" sz="2800">
                <a:solidFill>
                  <a:srgbClr val="003366"/>
                </a:solidFill>
                <a:latin typeface="黑体" panose="02010609060101010101" pitchFamily="49" charset="-122"/>
                <a:ea typeface="黑体" panose="02010609060101010101" pitchFamily="49" charset="-122"/>
              </a:rPr>
              <a:t>?</a:t>
            </a:r>
            <a:endParaRPr lang="en-US" altLang="zh-CN" sz="2800">
              <a:solidFill>
                <a:srgbClr val="003366"/>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15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9157"/>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0"/>
                                  </p:stCondLst>
                                  <p:childTnLst>
                                    <p:set>
                                      <p:cBhvr>
                                        <p:cTn id="13" dur="1" fill="hold">
                                          <p:stCondLst>
                                            <p:cond delay="0"/>
                                          </p:stCondLst>
                                        </p:cTn>
                                        <p:tgtEl>
                                          <p:spTgt spid="49162"/>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49158"/>
                                        </p:tgtEl>
                                        <p:attrNameLst>
                                          <p:attrName>style.visibility</p:attrName>
                                        </p:attrNameLst>
                                      </p:cBhvr>
                                      <p:to>
                                        <p:strVal val="visible"/>
                                      </p:to>
                                    </p:set>
                                  </p:childTnLst>
                                </p:cTn>
                              </p:par>
                            </p:childTnLst>
                          </p:cTn>
                        </p:par>
                        <p:par>
                          <p:cTn id="18" fill="hold">
                            <p:stCondLst>
                              <p:cond delay="0"/>
                            </p:stCondLst>
                            <p:childTnLst>
                              <p:par>
                                <p:cTn id="19" presetID="1" presetClass="entr" presetSubtype="0" fill="hold" grpId="0" nodeType="afterEffect">
                                  <p:stCondLst>
                                    <p:cond delay="0"/>
                                  </p:stCondLst>
                                  <p:childTnLst>
                                    <p:set>
                                      <p:cBhvr>
                                        <p:cTn id="20" dur="1" fill="hold">
                                          <p:stCondLst>
                                            <p:cond delay="0"/>
                                          </p:stCondLst>
                                        </p:cTn>
                                        <p:tgtEl>
                                          <p:spTgt spid="4916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9159"/>
                                        </p:tgtEl>
                                        <p:attrNameLst>
                                          <p:attrName>style.visibility</p:attrName>
                                        </p:attrNameLst>
                                      </p:cBhvr>
                                      <p:to>
                                        <p:strVal val="visible"/>
                                      </p:to>
                                    </p:set>
                                  </p:childTnLst>
                                </p:cTn>
                              </p:par>
                            </p:childTnLst>
                          </p:cTn>
                        </p:par>
                        <p:par>
                          <p:cTn id="25" fill="hold">
                            <p:stCondLst>
                              <p:cond delay="0"/>
                            </p:stCondLst>
                            <p:childTnLst>
                              <p:par>
                                <p:cTn id="26" presetID="1" presetClass="entr" presetSubtype="0" fill="hold" grpId="0" nodeType="afterEffect">
                                  <p:stCondLst>
                                    <p:cond delay="0"/>
                                  </p:stCondLst>
                                  <p:childTnLst>
                                    <p:set>
                                      <p:cBhvr>
                                        <p:cTn id="27" dur="1" fill="hold">
                                          <p:stCondLst>
                                            <p:cond delay="0"/>
                                          </p:stCondLst>
                                        </p:cTn>
                                        <p:tgtEl>
                                          <p:spTgt spid="49164"/>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49160"/>
                                        </p:tgtEl>
                                        <p:attrNameLst>
                                          <p:attrName>style.visibility</p:attrName>
                                        </p:attrNameLst>
                                      </p:cBhvr>
                                      <p:to>
                                        <p:strVal val="visible"/>
                                      </p:to>
                                    </p:set>
                                  </p:childTnLst>
                                </p:cTn>
                              </p:par>
                            </p:childTnLst>
                          </p:cTn>
                        </p:par>
                        <p:par>
                          <p:cTn id="32" fill="hold">
                            <p:stCondLst>
                              <p:cond delay="0"/>
                            </p:stCondLst>
                            <p:childTnLst>
                              <p:par>
                                <p:cTn id="33" presetID="1" presetClass="entr" presetSubtype="0" fill="hold" grpId="0" nodeType="afterEffect">
                                  <p:stCondLst>
                                    <p:cond delay="0"/>
                                  </p:stCondLst>
                                  <p:childTnLst>
                                    <p:set>
                                      <p:cBhvr>
                                        <p:cTn id="34" dur="1" fill="hold">
                                          <p:stCondLst>
                                            <p:cond delay="0"/>
                                          </p:stCondLst>
                                        </p:cTn>
                                        <p:tgtEl>
                                          <p:spTgt spid="4916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9161"/>
                                        </p:tgtEl>
                                        <p:attrNameLst>
                                          <p:attrName>style.visibility</p:attrName>
                                        </p:attrNameLst>
                                      </p:cBhvr>
                                      <p:to>
                                        <p:strVal val="visible"/>
                                      </p:to>
                                    </p:set>
                                  </p:childTnLst>
                                </p:cTn>
                              </p:par>
                            </p:childTnLst>
                          </p:cTn>
                        </p:par>
                        <p:par>
                          <p:cTn id="39" fill="hold">
                            <p:stCondLst>
                              <p:cond delay="0"/>
                            </p:stCondLst>
                            <p:childTnLst>
                              <p:par>
                                <p:cTn id="40" presetID="1" presetClass="entr" presetSubtype="0" fill="hold" grpId="0" nodeType="afterEffect">
                                  <p:stCondLst>
                                    <p:cond delay="0"/>
                                  </p:stCondLst>
                                  <p:childTnLst>
                                    <p:set>
                                      <p:cBhvr>
                                        <p:cTn id="41" dur="1" fill="hold">
                                          <p:stCondLst>
                                            <p:cond delay="0"/>
                                          </p:stCondLst>
                                        </p:cTn>
                                        <p:tgtEl>
                                          <p:spTgt spid="49166"/>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49156"/>
                                        </p:tgtEl>
                                        <p:attrNameLst>
                                          <p:attrName>style.visibility</p:attrName>
                                        </p:attrNameLst>
                                      </p:cBhvr>
                                      <p:to>
                                        <p:strVal val="visible"/>
                                      </p:to>
                                    </p:set>
                                  </p:childTnLst>
                                </p:cTn>
                              </p:par>
                            </p:childTnLst>
                          </p:cTn>
                        </p:par>
                        <p:par>
                          <p:cTn id="46" fill="hold">
                            <p:stCondLst>
                              <p:cond delay="0"/>
                            </p:stCondLst>
                            <p:childTnLst>
                              <p:par>
                                <p:cTn id="47" presetID="1" presetClass="entr" presetSubtype="0" fill="hold" grpId="0" nodeType="afterEffect">
                                  <p:stCondLst>
                                    <p:cond delay="0"/>
                                  </p:stCondLst>
                                  <p:childTnLst>
                                    <p:set>
                                      <p:cBhvr>
                                        <p:cTn id="48" dur="1" fill="hold">
                                          <p:stCondLst>
                                            <p:cond delay="0"/>
                                          </p:stCondLst>
                                        </p:cTn>
                                        <p:tgtEl>
                                          <p:spTgt spid="49167"/>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49168"/>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491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 grpId="0" animBg="1" autoUpdateAnimBg="0"/>
      <p:bldP spid="49156" grpId="0" animBg="1"/>
      <p:bldP spid="49157" grpId="0" animBg="1"/>
      <p:bldP spid="49158" grpId="0" animBg="1"/>
      <p:bldP spid="49159" grpId="0" animBg="1"/>
      <p:bldP spid="49160" grpId="0" animBg="1"/>
      <p:bldP spid="49161" grpId="0" animBg="1"/>
      <p:bldP spid="49162" grpId="0" animBg="1" autoUpdateAnimBg="0"/>
      <p:bldP spid="49163" grpId="0" animBg="1" autoUpdateAnimBg="0"/>
      <p:bldP spid="49164" grpId="0" animBg="1" autoUpdateAnimBg="0"/>
      <p:bldP spid="49165" grpId="0" animBg="1" autoUpdateAnimBg="0"/>
      <p:bldP spid="49166" grpId="0" animBg="1" autoUpdateAnimBg="0"/>
      <p:bldP spid="49167" grpId="0" animBg="1" autoUpdateAnimBg="0"/>
      <p:bldP spid="49168" grpId="0" autoUpdateAnimBg="0"/>
      <p:bldP spid="49169"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06501" name="二泉映月.mp3">
            <a:hlinkClick r:id="" action="ppaction://media"/>
          </p:cNvPr>
          <p:cNvPicPr>
            <a:picLocks noRot="1" noChangeAspect="1"/>
          </p:cNvPicPr>
          <p:nvPr>
            <a:audioFile r:link="rId1"/>
            <p:extLst>
              <p:ext uri="{DAA4B4D4-6D71-4841-9C94-3DE7FCFB9230}">
                <p14:media xmlns:p14="http://schemas.microsoft.com/office/powerpoint/2010/main" r:link="rId2"/>
              </p:ext>
            </p:extLst>
          </p:nvPr>
        </p:nvPicPr>
        <p:blipFill>
          <a:blip r:embed="rId3"/>
          <a:stretch>
            <a:fillRect/>
          </a:stretch>
        </p:blipFill>
        <p:spPr>
          <a:xfrm>
            <a:off x="7272338" y="4677966"/>
            <a:ext cx="228600" cy="228600"/>
          </a:xfrm>
          <a:prstGeom prst="rect">
            <a:avLst/>
          </a:prstGeom>
          <a:noFill/>
          <a:ln w="9525">
            <a:noFill/>
          </a:ln>
        </p:spPr>
      </p:pic>
      <p:sp>
        <p:nvSpPr>
          <p:cNvPr id="2" name="文本框 1"/>
          <p:cNvSpPr txBox="1"/>
          <p:nvPr/>
        </p:nvSpPr>
        <p:spPr>
          <a:xfrm>
            <a:off x="948690" y="125730"/>
            <a:ext cx="7888605" cy="4892675"/>
          </a:xfrm>
          <a:prstGeom prst="rect">
            <a:avLst/>
          </a:prstGeom>
          <a:noFill/>
        </p:spPr>
        <p:txBody>
          <a:bodyPr wrap="square" rtlCol="0">
            <a:spAutoFit/>
          </a:bodyPr>
          <a:p>
            <a:r>
              <a:rPr lang="zh-CN" altLang="en-US" sz="2400" b="1" dirty="0">
                <a:latin typeface="楷体" panose="02010609060101010101" charset="-122"/>
                <a:ea typeface="楷体" panose="02010609060101010101" charset="-122"/>
                <a:sym typeface="+mn-ea"/>
              </a:rPr>
              <a:t>大堰河，深爱着她的乳儿；</a:t>
            </a:r>
            <a:endParaRPr lang="zh-CN" altLang="en-US" sz="2400" b="1" dirty="0">
              <a:solidFill>
                <a:schemeClr val="tx1"/>
              </a:solidFill>
              <a:latin typeface="楷体" panose="02010609060101010101" charset="-122"/>
              <a:ea typeface="楷体" panose="02010609060101010101" charset="-122"/>
            </a:endParaRPr>
          </a:p>
          <a:p>
            <a:r>
              <a:rPr lang="zh-CN" altLang="en-US" sz="2400" b="1" dirty="0">
                <a:latin typeface="楷体" panose="02010609060101010101" charset="-122"/>
                <a:ea typeface="楷体" panose="02010609060101010101" charset="-122"/>
                <a:sym typeface="+mn-ea"/>
              </a:rPr>
              <a:t>在年节里，为了他，忙着切那冬米的糖，</a:t>
            </a:r>
            <a:endParaRPr lang="zh-CN" altLang="en-US" sz="2400" b="1" dirty="0">
              <a:solidFill>
                <a:schemeClr val="tx1"/>
              </a:solidFill>
              <a:latin typeface="楷体" panose="02010609060101010101" charset="-122"/>
              <a:ea typeface="楷体" panose="02010609060101010101" charset="-122"/>
            </a:endParaRPr>
          </a:p>
          <a:p>
            <a:r>
              <a:rPr lang="zh-CN" altLang="en-US" sz="2400" b="1" dirty="0">
                <a:latin typeface="楷体" panose="02010609060101010101" charset="-122"/>
                <a:ea typeface="楷体" panose="02010609060101010101" charset="-122"/>
                <a:sym typeface="+mn-ea"/>
              </a:rPr>
              <a:t>为了他，常悄悄地走到村边的她的家里去，</a:t>
            </a:r>
            <a:endParaRPr lang="zh-CN" altLang="en-US" sz="2400" b="1" dirty="0">
              <a:solidFill>
                <a:schemeClr val="tx1"/>
              </a:solidFill>
              <a:latin typeface="楷体" panose="02010609060101010101" charset="-122"/>
              <a:ea typeface="楷体" panose="02010609060101010101" charset="-122"/>
            </a:endParaRPr>
          </a:p>
          <a:p>
            <a:r>
              <a:rPr lang="zh-CN" altLang="en-US" sz="2400" b="1" dirty="0">
                <a:latin typeface="楷体" panose="02010609060101010101" charset="-122"/>
                <a:ea typeface="楷体" panose="02010609060101010101" charset="-122"/>
                <a:sym typeface="+mn-ea"/>
              </a:rPr>
              <a:t>为了他，走到她的身边叫一声“妈”，</a:t>
            </a:r>
            <a:endParaRPr lang="zh-CN" altLang="en-US" sz="2400" b="1" dirty="0">
              <a:solidFill>
                <a:schemeClr val="tx1"/>
              </a:solidFill>
              <a:latin typeface="楷体" panose="02010609060101010101" charset="-122"/>
              <a:ea typeface="楷体" panose="02010609060101010101" charset="-122"/>
            </a:endParaRPr>
          </a:p>
          <a:p>
            <a:r>
              <a:rPr lang="zh-CN" altLang="en-US" sz="2400" b="1" dirty="0">
                <a:latin typeface="楷体" panose="02010609060101010101" charset="-122"/>
                <a:ea typeface="楷体" panose="02010609060101010101" charset="-122"/>
                <a:sym typeface="+mn-ea"/>
              </a:rPr>
              <a:t>大堰河，把他画大的大红大绿的关云长</a:t>
            </a:r>
            <a:endParaRPr lang="zh-CN" altLang="en-US" sz="2400" b="1" dirty="0">
              <a:solidFill>
                <a:schemeClr val="tx1"/>
              </a:solidFill>
              <a:latin typeface="楷体" panose="02010609060101010101" charset="-122"/>
              <a:ea typeface="楷体" panose="02010609060101010101" charset="-122"/>
            </a:endParaRPr>
          </a:p>
          <a:p>
            <a:r>
              <a:rPr lang="zh-CN" altLang="en-US" sz="2400" b="1" dirty="0">
                <a:latin typeface="楷体" panose="02010609060101010101" charset="-122"/>
                <a:ea typeface="楷体" panose="02010609060101010101" charset="-122"/>
                <a:sym typeface="+mn-ea"/>
              </a:rPr>
              <a:t>    贴在灶边的墙上，</a:t>
            </a:r>
            <a:endParaRPr lang="zh-CN" altLang="en-US" sz="2400" b="1" dirty="0">
              <a:solidFill>
                <a:schemeClr val="tx1"/>
              </a:solidFill>
              <a:latin typeface="楷体" panose="02010609060101010101" charset="-122"/>
              <a:ea typeface="楷体" panose="02010609060101010101" charset="-122"/>
            </a:endParaRPr>
          </a:p>
          <a:p>
            <a:r>
              <a:rPr lang="zh-CN" altLang="en-US" sz="2400" b="1" dirty="0">
                <a:latin typeface="楷体" panose="02010609060101010101" charset="-122"/>
                <a:ea typeface="楷体" panose="02010609060101010101" charset="-122"/>
                <a:sym typeface="+mn-ea"/>
              </a:rPr>
              <a:t>大堰河，会对她的邻居夸口赞美她的乳儿；</a:t>
            </a:r>
            <a:endParaRPr lang="zh-CN" altLang="en-US" sz="2400" b="1" dirty="0">
              <a:solidFill>
                <a:schemeClr val="tx1"/>
              </a:solidFill>
              <a:latin typeface="楷体" panose="02010609060101010101" charset="-122"/>
              <a:ea typeface="楷体" panose="02010609060101010101" charset="-122"/>
            </a:endParaRPr>
          </a:p>
          <a:p>
            <a:r>
              <a:rPr lang="zh-CN" altLang="en-US" sz="2400" b="1" dirty="0">
                <a:latin typeface="楷体" panose="02010609060101010101" charset="-122"/>
                <a:ea typeface="楷体" panose="02010609060101010101" charset="-122"/>
                <a:sym typeface="+mn-ea"/>
              </a:rPr>
              <a:t>大堰河曾做了一个不能对人说的梦：</a:t>
            </a:r>
            <a:endParaRPr lang="zh-CN" altLang="en-US" sz="2400" b="1" dirty="0">
              <a:solidFill>
                <a:schemeClr val="tx1"/>
              </a:solidFill>
              <a:latin typeface="楷体" panose="02010609060101010101" charset="-122"/>
              <a:ea typeface="楷体" panose="02010609060101010101" charset="-122"/>
            </a:endParaRPr>
          </a:p>
          <a:p>
            <a:r>
              <a:rPr lang="zh-CN" altLang="en-US" sz="2400" b="1" dirty="0">
                <a:latin typeface="楷体" panose="02010609060101010101" charset="-122"/>
                <a:ea typeface="楷体" panose="02010609060101010101" charset="-122"/>
                <a:sym typeface="+mn-ea"/>
              </a:rPr>
              <a:t>在梦里，她吃着她的乳儿的婚酒，</a:t>
            </a:r>
            <a:endParaRPr lang="zh-CN" altLang="en-US" sz="2400" b="1" dirty="0">
              <a:solidFill>
                <a:schemeClr val="tx1"/>
              </a:solidFill>
              <a:latin typeface="楷体" panose="02010609060101010101" charset="-122"/>
              <a:ea typeface="楷体" panose="02010609060101010101" charset="-122"/>
            </a:endParaRPr>
          </a:p>
          <a:p>
            <a:r>
              <a:rPr lang="zh-CN" altLang="en-US" sz="2400" b="1" dirty="0">
                <a:latin typeface="楷体" panose="02010609060101010101" charset="-122"/>
                <a:ea typeface="楷体" panose="02010609060101010101" charset="-122"/>
                <a:sym typeface="+mn-ea"/>
              </a:rPr>
              <a:t>坐在辉煌的结彩的堂上，</a:t>
            </a:r>
            <a:endParaRPr lang="zh-CN" altLang="en-US" sz="2400" b="1" dirty="0">
              <a:solidFill>
                <a:schemeClr val="tx1"/>
              </a:solidFill>
              <a:latin typeface="楷体" panose="02010609060101010101" charset="-122"/>
              <a:ea typeface="楷体" panose="02010609060101010101" charset="-122"/>
            </a:endParaRPr>
          </a:p>
          <a:p>
            <a:r>
              <a:rPr lang="zh-CN" altLang="en-US" sz="2400" b="1" dirty="0">
                <a:latin typeface="楷体" panose="02010609060101010101" charset="-122"/>
                <a:ea typeface="楷体" panose="02010609060101010101" charset="-122"/>
                <a:sym typeface="+mn-ea"/>
              </a:rPr>
              <a:t>而她的娇美的媳妇亲切的叫她“婆婆”</a:t>
            </a:r>
            <a:endParaRPr lang="zh-CN" altLang="en-US" sz="2400" b="1" dirty="0">
              <a:solidFill>
                <a:schemeClr val="tx1"/>
              </a:solidFill>
              <a:latin typeface="楷体" panose="02010609060101010101" charset="-122"/>
              <a:ea typeface="楷体" panose="02010609060101010101" charset="-122"/>
            </a:endParaRPr>
          </a:p>
          <a:p>
            <a:r>
              <a:rPr lang="en-US" altLang="zh-CN" sz="2400" b="1">
                <a:latin typeface="楷体" panose="02010609060101010101" charset="-122"/>
                <a:ea typeface="楷体" panose="02010609060101010101" charset="-122"/>
                <a:sym typeface="+mn-ea"/>
              </a:rPr>
              <a:t>…………</a:t>
            </a:r>
            <a:endParaRPr lang="en-US" altLang="zh-CN" sz="2400" b="1">
              <a:solidFill>
                <a:schemeClr val="tx1"/>
              </a:solidFill>
              <a:latin typeface="楷体" panose="02010609060101010101" charset="-122"/>
              <a:ea typeface="楷体" panose="02010609060101010101" charset="-122"/>
            </a:endParaRPr>
          </a:p>
          <a:p>
            <a:r>
              <a:rPr lang="zh-CN" altLang="en-US" sz="2400" b="1" dirty="0">
                <a:latin typeface="楷体" panose="02010609060101010101" charset="-122"/>
                <a:ea typeface="楷体" panose="02010609060101010101" charset="-122"/>
                <a:sym typeface="+mn-ea"/>
              </a:rPr>
              <a:t>大堰河，深爱她的乳儿！</a:t>
            </a:r>
            <a:endParaRPr lang="zh-CN" altLang="en-US" sz="2400" b="1">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6501"/>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60200" fill="hold"/>
                                        <p:tgtEl>
                                          <p:spTgt spid="106501"/>
                                        </p:tgtEl>
                                      </p:cBhvr>
                                    </p:cmd>
                                  </p:childTnLst>
                                </p:cTn>
                              </p:par>
                            </p:childTnLst>
                          </p:cTn>
                        </p:par>
                      </p:childTnLst>
                    </p:cTn>
                  </p:par>
                </p:childTnLst>
              </p:cTn>
              <p:nextCondLst>
                <p:cond evt="onClick" delay="0">
                  <p:tgtEl>
                    <p:spTgt spid="106501"/>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06501"/>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131" name="AutoShape 3"/>
          <p:cNvSpPr>
            <a:spLocks noChangeArrowheads="1"/>
          </p:cNvSpPr>
          <p:nvPr/>
        </p:nvSpPr>
        <p:spPr bwMode="auto">
          <a:xfrm>
            <a:off x="3200400" y="2000250"/>
            <a:ext cx="2743200" cy="1485900"/>
          </a:xfrm>
          <a:custGeom>
            <a:avLst/>
            <a:gdLst>
              <a:gd name="T0" fmla="*/ 2147483647 w 21600"/>
              <a:gd name="T1" fmla="*/ 2147483647 h 21600"/>
              <a:gd name="T2" fmla="*/ 2147483647 w 21600"/>
              <a:gd name="T3" fmla="*/ 2147483647 h 21600"/>
              <a:gd name="T4" fmla="*/ 0 w 21600"/>
              <a:gd name="T5" fmla="*/ 2147483647 h 21600"/>
              <a:gd name="T6" fmla="*/ 2147483647 w 21600"/>
              <a:gd name="T7" fmla="*/ 0 h 21600"/>
              <a:gd name="T8" fmla="*/ 0 60000 65536"/>
              <a:gd name="T9" fmla="*/ 5898240 60000 65536"/>
              <a:gd name="T10" fmla="*/ 11796480 60000 65536"/>
              <a:gd name="T11" fmla="*/ 17694720 60000 65536"/>
              <a:gd name="T12" fmla="*/ 5400 w 21600"/>
              <a:gd name="T13" fmla="*/ 5400 h 21600"/>
              <a:gd name="T14" fmla="*/ 16200 w 21600"/>
              <a:gd name="T15" fmla="*/ 16200 h 21600"/>
            </a:gdLst>
            <a:ahLst/>
            <a:cxnLst>
              <a:cxn ang="T8">
                <a:pos x="T0" y="T1"/>
              </a:cxn>
              <a:cxn ang="T9">
                <a:pos x="T2" y="T3"/>
              </a:cxn>
              <a:cxn ang="T10">
                <a:pos x="T4" y="T5"/>
              </a:cxn>
              <a:cxn ang="T11">
                <a:pos x="T6" y="T7"/>
              </a:cxn>
            </a:cxnLst>
            <a:rect l="T12" t="T13" r="T14" b="T15"/>
            <a:pathLst>
              <a:path w="21600" h="21600">
                <a:moveTo>
                  <a:pt x="5400" y="5400"/>
                </a:moveTo>
                <a:lnTo>
                  <a:pt x="9450" y="5400"/>
                </a:lnTo>
                <a:lnTo>
                  <a:pt x="9450" y="2700"/>
                </a:lnTo>
                <a:lnTo>
                  <a:pt x="8100" y="2700"/>
                </a:lnTo>
                <a:lnTo>
                  <a:pt x="10800" y="0"/>
                </a:lnTo>
                <a:lnTo>
                  <a:pt x="13500" y="2700"/>
                </a:lnTo>
                <a:lnTo>
                  <a:pt x="12150" y="2700"/>
                </a:lnTo>
                <a:lnTo>
                  <a:pt x="12150" y="5400"/>
                </a:lnTo>
                <a:lnTo>
                  <a:pt x="16200" y="5400"/>
                </a:lnTo>
                <a:lnTo>
                  <a:pt x="16200" y="9450"/>
                </a:lnTo>
                <a:lnTo>
                  <a:pt x="18900" y="9450"/>
                </a:lnTo>
                <a:lnTo>
                  <a:pt x="18900" y="8100"/>
                </a:lnTo>
                <a:lnTo>
                  <a:pt x="21600" y="10800"/>
                </a:lnTo>
                <a:lnTo>
                  <a:pt x="18900" y="13500"/>
                </a:lnTo>
                <a:lnTo>
                  <a:pt x="18900" y="12150"/>
                </a:lnTo>
                <a:lnTo>
                  <a:pt x="16200" y="12150"/>
                </a:lnTo>
                <a:lnTo>
                  <a:pt x="16200" y="16200"/>
                </a:lnTo>
                <a:lnTo>
                  <a:pt x="12150" y="16200"/>
                </a:lnTo>
                <a:lnTo>
                  <a:pt x="12150" y="18900"/>
                </a:lnTo>
                <a:lnTo>
                  <a:pt x="13500" y="18900"/>
                </a:lnTo>
                <a:lnTo>
                  <a:pt x="10800" y="21600"/>
                </a:lnTo>
                <a:lnTo>
                  <a:pt x="8100" y="18900"/>
                </a:lnTo>
                <a:lnTo>
                  <a:pt x="9450" y="18900"/>
                </a:lnTo>
                <a:lnTo>
                  <a:pt x="9450" y="16200"/>
                </a:lnTo>
                <a:lnTo>
                  <a:pt x="5400" y="16200"/>
                </a:lnTo>
                <a:lnTo>
                  <a:pt x="5400" y="12150"/>
                </a:lnTo>
                <a:lnTo>
                  <a:pt x="2700" y="12150"/>
                </a:lnTo>
                <a:lnTo>
                  <a:pt x="2700" y="13500"/>
                </a:lnTo>
                <a:lnTo>
                  <a:pt x="0" y="10800"/>
                </a:lnTo>
                <a:lnTo>
                  <a:pt x="2700" y="8100"/>
                </a:lnTo>
                <a:lnTo>
                  <a:pt x="2700" y="9450"/>
                </a:lnTo>
                <a:lnTo>
                  <a:pt x="5400" y="9450"/>
                </a:lnTo>
                <a:close/>
              </a:path>
            </a:pathLst>
          </a:custGeom>
          <a:solidFill>
            <a:srgbClr val="66FF66"/>
          </a:solidFill>
          <a:ln w="9525">
            <a:solidFill>
              <a:srgbClr val="0033CC"/>
            </a:solidFill>
            <a:miter lim="800000"/>
          </a:ln>
        </p:spPr>
        <p:txBody>
          <a:bodyPr wrap="none" anchor="ctr"/>
          <a:lstStyle/>
          <a:p>
            <a:pPr fontAlgn="base">
              <a:spcBef>
                <a:spcPct val="0"/>
              </a:spcBef>
              <a:spcAft>
                <a:spcPct val="0"/>
              </a:spcAft>
            </a:pPr>
            <a:endParaRPr lang="zh-CN" altLang="en-US">
              <a:solidFill>
                <a:srgbClr val="003366"/>
              </a:solidFill>
            </a:endParaRPr>
          </a:p>
        </p:txBody>
      </p:sp>
      <p:sp>
        <p:nvSpPr>
          <p:cNvPr id="48132" name="WordArt 4"/>
          <p:cNvSpPr>
            <a:spLocks noChangeArrowheads="1" noChangeShapeType="1" noTextEdit="1"/>
          </p:cNvSpPr>
          <p:nvPr/>
        </p:nvSpPr>
        <p:spPr bwMode="auto">
          <a:xfrm>
            <a:off x="3962400" y="2457450"/>
            <a:ext cx="1219200" cy="628650"/>
          </a:xfrm>
          <a:prstGeom prst="rect">
            <a:avLst/>
          </a:prstGeom>
        </p:spPr>
        <p:txBody>
          <a:bodyPr wrap="none" fromWordArt="1">
            <a:prstTxWarp prst="textDeflate">
              <a:avLst>
                <a:gd name="adj" fmla="val 26227"/>
              </a:avLst>
            </a:prstTxWarp>
          </a:bodyPr>
          <a:lstStyle/>
          <a:p>
            <a:pPr algn="ctr" fontAlgn="base">
              <a:spcBef>
                <a:spcPct val="0"/>
              </a:spcBef>
              <a:spcAft>
                <a:spcPct val="0"/>
              </a:spcAft>
            </a:pPr>
            <a:r>
              <a:rPr lang="zh-CN" altLang="en-US" sz="4800" kern="10" dirty="0" smtClean="0">
                <a:ln w="9525">
                  <a:solidFill>
                    <a:srgbClr val="000000"/>
                  </a:solidFill>
                  <a:round/>
                </a:ln>
                <a:solidFill>
                  <a:srgbClr val="FF0000"/>
                </a:solidFill>
                <a:latin typeface="宋体" panose="02010600030101010101" pitchFamily="2" charset="-122"/>
              </a:rPr>
              <a:t>深爱</a:t>
            </a:r>
            <a:endParaRPr lang="zh-CN" altLang="en-US" sz="4800" kern="10" dirty="0">
              <a:ln w="9525">
                <a:solidFill>
                  <a:srgbClr val="000000"/>
                </a:solidFill>
                <a:round/>
              </a:ln>
              <a:solidFill>
                <a:srgbClr val="FF0000"/>
              </a:solidFill>
              <a:latin typeface="宋体" panose="02010600030101010101" pitchFamily="2" charset="-122"/>
            </a:endParaRPr>
          </a:p>
        </p:txBody>
      </p:sp>
      <p:sp>
        <p:nvSpPr>
          <p:cNvPr id="48133" name="Text Box 5"/>
          <p:cNvSpPr txBox="1">
            <a:spLocks noChangeArrowheads="1"/>
          </p:cNvSpPr>
          <p:nvPr/>
        </p:nvSpPr>
        <p:spPr bwMode="auto">
          <a:xfrm>
            <a:off x="3886200" y="1428750"/>
            <a:ext cx="1219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kumimoji="1" lang="zh-CN" altLang="en-US" sz="2800" b="1" dirty="0">
                <a:solidFill>
                  <a:srgbClr val="002060"/>
                </a:solidFill>
                <a:latin typeface="Times New Roman" panose="02020603050405020304" pitchFamily="18" charset="0"/>
                <a:ea typeface="楷体_GB2312" pitchFamily="49" charset="-122"/>
              </a:rPr>
              <a:t>切糖</a:t>
            </a:r>
            <a:endParaRPr kumimoji="1" lang="zh-CN" altLang="en-US" sz="2800" b="1" dirty="0">
              <a:solidFill>
                <a:srgbClr val="002060"/>
              </a:solidFill>
              <a:latin typeface="Times New Roman" panose="02020603050405020304" pitchFamily="18" charset="0"/>
              <a:ea typeface="楷体_GB2312" pitchFamily="49" charset="-122"/>
            </a:endParaRPr>
          </a:p>
        </p:txBody>
      </p:sp>
      <p:sp>
        <p:nvSpPr>
          <p:cNvPr id="48134" name="Text Box 6"/>
          <p:cNvSpPr txBox="1">
            <a:spLocks noChangeArrowheads="1"/>
          </p:cNvSpPr>
          <p:nvPr/>
        </p:nvSpPr>
        <p:spPr bwMode="auto">
          <a:xfrm>
            <a:off x="6019800" y="2457451"/>
            <a:ext cx="1219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kumimoji="1" lang="zh-CN" altLang="en-US" sz="2800" b="1" dirty="0">
                <a:solidFill>
                  <a:srgbClr val="002060"/>
                </a:solidFill>
                <a:latin typeface="Times New Roman" panose="02020603050405020304" pitchFamily="18" charset="0"/>
                <a:ea typeface="楷体_GB2312" pitchFamily="49" charset="-122"/>
              </a:rPr>
              <a:t>贴画</a:t>
            </a:r>
            <a:endParaRPr kumimoji="1" lang="zh-CN" altLang="en-US" sz="2800" b="1" dirty="0">
              <a:solidFill>
                <a:srgbClr val="002060"/>
              </a:solidFill>
              <a:latin typeface="Times New Roman" panose="02020603050405020304" pitchFamily="18" charset="0"/>
              <a:ea typeface="楷体_GB2312" pitchFamily="49" charset="-122"/>
            </a:endParaRPr>
          </a:p>
        </p:txBody>
      </p:sp>
      <p:sp>
        <p:nvSpPr>
          <p:cNvPr id="48135" name="Text Box 7"/>
          <p:cNvSpPr txBox="1">
            <a:spLocks noChangeArrowheads="1"/>
          </p:cNvSpPr>
          <p:nvPr/>
        </p:nvSpPr>
        <p:spPr bwMode="auto">
          <a:xfrm>
            <a:off x="3505200" y="3486151"/>
            <a:ext cx="2286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kumimoji="1" lang="zh-CN" altLang="en-US" sz="2800" b="1" dirty="0">
                <a:solidFill>
                  <a:srgbClr val="002060"/>
                </a:solidFill>
                <a:latin typeface="Times New Roman" panose="02020603050405020304" pitchFamily="18" charset="0"/>
                <a:ea typeface="楷体_GB2312" pitchFamily="49" charset="-122"/>
              </a:rPr>
              <a:t>赞美乳儿</a:t>
            </a:r>
            <a:endParaRPr kumimoji="1" lang="zh-CN" altLang="en-US" sz="2800" b="1" dirty="0">
              <a:solidFill>
                <a:srgbClr val="002060"/>
              </a:solidFill>
              <a:latin typeface="Times New Roman" panose="02020603050405020304" pitchFamily="18" charset="0"/>
              <a:ea typeface="楷体_GB2312" pitchFamily="49" charset="-122"/>
            </a:endParaRPr>
          </a:p>
        </p:txBody>
      </p:sp>
      <p:sp>
        <p:nvSpPr>
          <p:cNvPr id="48136" name="Text Box 8"/>
          <p:cNvSpPr txBox="1">
            <a:spLocks noChangeArrowheads="1"/>
          </p:cNvSpPr>
          <p:nvPr/>
        </p:nvSpPr>
        <p:spPr bwMode="auto">
          <a:xfrm>
            <a:off x="1905000" y="2457451"/>
            <a:ext cx="1219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kumimoji="1" lang="zh-CN" altLang="en-US" sz="2800" b="1" dirty="0">
                <a:solidFill>
                  <a:srgbClr val="002060"/>
                </a:solidFill>
                <a:latin typeface="Times New Roman" panose="02020603050405020304" pitchFamily="18" charset="0"/>
                <a:ea typeface="楷体_GB2312" pitchFamily="49" charset="-122"/>
              </a:rPr>
              <a:t>做梦</a:t>
            </a:r>
            <a:endParaRPr kumimoji="1" lang="zh-CN" altLang="en-US" sz="2800" b="1" dirty="0">
              <a:solidFill>
                <a:srgbClr val="002060"/>
              </a:solidFill>
              <a:latin typeface="Times New Roman" panose="02020603050405020304" pitchFamily="18" charset="0"/>
              <a:ea typeface="楷体_GB2312" pitchFamily="49" charset="-122"/>
            </a:endParaRPr>
          </a:p>
        </p:txBody>
      </p:sp>
      <p:sp>
        <p:nvSpPr>
          <p:cNvPr id="27656" name="Text Box 9"/>
          <p:cNvSpPr txBox="1">
            <a:spLocks noChangeArrowheads="1"/>
          </p:cNvSpPr>
          <p:nvPr/>
        </p:nvSpPr>
        <p:spPr bwMode="auto">
          <a:xfrm>
            <a:off x="990600" y="742951"/>
            <a:ext cx="69342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kumimoji="1" lang="en-US" altLang="zh-CN" sz="3200" b="1" dirty="0">
                <a:solidFill>
                  <a:srgbClr val="002060"/>
                </a:solidFill>
                <a:latin typeface="Times New Roman" panose="02020603050405020304" pitchFamily="18" charset="0"/>
                <a:ea typeface="楷体_GB2312" pitchFamily="49" charset="-122"/>
              </a:rPr>
              <a:t>      </a:t>
            </a:r>
            <a:r>
              <a:rPr kumimoji="1" lang="en-US" altLang="zh-CN" sz="2800" b="1" dirty="0">
                <a:solidFill>
                  <a:srgbClr val="002060"/>
                </a:solidFill>
                <a:latin typeface="Times New Roman" panose="02020603050405020304" pitchFamily="18" charset="0"/>
                <a:ea typeface="楷体_GB2312" pitchFamily="49" charset="-122"/>
              </a:rPr>
              <a:t>4</a:t>
            </a:r>
            <a:r>
              <a:rPr kumimoji="1" lang="zh-CN" altLang="en-US" sz="2800" b="1" dirty="0">
                <a:solidFill>
                  <a:srgbClr val="002060"/>
                </a:solidFill>
                <a:latin typeface="Times New Roman" panose="02020603050405020304" pitchFamily="18" charset="0"/>
                <a:ea typeface="楷体_GB2312" pitchFamily="49" charset="-122"/>
              </a:rPr>
              <a:t>、</a:t>
            </a:r>
            <a:r>
              <a:rPr kumimoji="1" lang="zh-CN" altLang="en-US" sz="2800" b="1" dirty="0">
                <a:solidFill>
                  <a:srgbClr val="002060"/>
                </a:solidFill>
                <a:latin typeface="黑体" panose="02010609060101010101" pitchFamily="49" charset="-122"/>
                <a:ea typeface="黑体" panose="02010609060101010101" pitchFamily="49" charset="-122"/>
              </a:rPr>
              <a:t>哪些细节表现大堰河对乳儿的深爱</a:t>
            </a:r>
            <a:r>
              <a:rPr kumimoji="1" lang="en-US" altLang="zh-CN" sz="2800" b="1" dirty="0">
                <a:solidFill>
                  <a:srgbClr val="002060"/>
                </a:solidFill>
                <a:latin typeface="黑体" panose="02010609060101010101" pitchFamily="49" charset="-122"/>
                <a:ea typeface="黑体" panose="02010609060101010101" pitchFamily="49" charset="-122"/>
              </a:rPr>
              <a:t>?</a:t>
            </a:r>
            <a:endParaRPr kumimoji="1" lang="en-US" altLang="zh-CN" sz="2800" b="1" dirty="0">
              <a:solidFill>
                <a:srgbClr val="00206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81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8131"/>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0"/>
                                  </p:stCondLst>
                                  <p:childTnLst>
                                    <p:set>
                                      <p:cBhvr>
                                        <p:cTn id="13" dur="1" fill="hold">
                                          <p:stCondLst>
                                            <p:cond delay="0"/>
                                          </p:stCondLst>
                                        </p:cTn>
                                        <p:tgtEl>
                                          <p:spTgt spid="48133"/>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grpId="0" nodeType="afterEffect">
                                  <p:stCondLst>
                                    <p:cond delay="0"/>
                                  </p:stCondLst>
                                  <p:childTnLst>
                                    <p:set>
                                      <p:cBhvr>
                                        <p:cTn id="16" dur="1" fill="hold">
                                          <p:stCondLst>
                                            <p:cond delay="0"/>
                                          </p:stCondLst>
                                        </p:cTn>
                                        <p:tgtEl>
                                          <p:spTgt spid="48134"/>
                                        </p:tgtEl>
                                        <p:attrNameLst>
                                          <p:attrName>style.visibility</p:attrName>
                                        </p:attrNameLst>
                                      </p:cBhvr>
                                      <p:to>
                                        <p:strVal val="visible"/>
                                      </p:to>
                                    </p:set>
                                  </p:childTnLst>
                                </p:cTn>
                              </p:par>
                            </p:childTnLst>
                          </p:cTn>
                        </p:par>
                        <p:par>
                          <p:cTn id="17" fill="hold">
                            <p:stCondLst>
                              <p:cond delay="0"/>
                            </p:stCondLst>
                            <p:childTnLst>
                              <p:par>
                                <p:cTn id="18" presetID="1" presetClass="entr" presetSubtype="0" fill="hold" grpId="0" nodeType="afterEffect">
                                  <p:stCondLst>
                                    <p:cond delay="0"/>
                                  </p:stCondLst>
                                  <p:childTnLst>
                                    <p:set>
                                      <p:cBhvr>
                                        <p:cTn id="19" dur="1" fill="hold">
                                          <p:stCondLst>
                                            <p:cond delay="0"/>
                                          </p:stCondLst>
                                        </p:cTn>
                                        <p:tgtEl>
                                          <p:spTgt spid="48135"/>
                                        </p:tgtEl>
                                        <p:attrNameLst>
                                          <p:attrName>style.visibility</p:attrName>
                                        </p:attrNameLst>
                                      </p:cBhvr>
                                      <p:to>
                                        <p:strVal val="visible"/>
                                      </p:to>
                                    </p:set>
                                  </p:childTnLst>
                                </p:cTn>
                              </p:par>
                            </p:childTnLst>
                          </p:cTn>
                        </p:par>
                        <p:par>
                          <p:cTn id="20" fill="hold">
                            <p:stCondLst>
                              <p:cond delay="0"/>
                            </p:stCondLst>
                            <p:childTnLst>
                              <p:par>
                                <p:cTn id="21" presetID="1" presetClass="entr" presetSubtype="0" fill="hold" grpId="0" nodeType="afterEffect">
                                  <p:stCondLst>
                                    <p:cond delay="0"/>
                                  </p:stCondLst>
                                  <p:childTnLst>
                                    <p:set>
                                      <p:cBhvr>
                                        <p:cTn id="22" dur="1" fill="hold">
                                          <p:stCondLst>
                                            <p:cond delay="0"/>
                                          </p:stCondLst>
                                        </p:cTn>
                                        <p:tgtEl>
                                          <p:spTgt spid="481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animBg="1"/>
      <p:bldP spid="48132" grpId="0"/>
      <p:bldP spid="48133" grpId="0" autoUpdateAnimBg="0"/>
      <p:bldP spid="48134" grpId="0" autoUpdateAnimBg="0"/>
      <p:bldP spid="48135" grpId="0" autoUpdateAnimBg="0"/>
      <p:bldP spid="48136"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8" name="Rectangle 2"/>
          <p:cNvSpPr>
            <a:spLocks noGrp="1" noChangeArrowheads="1"/>
          </p:cNvSpPr>
          <p:nvPr>
            <p:ph type="title" idx="4294967295"/>
          </p:nvPr>
        </p:nvSpPr>
        <p:spPr>
          <a:xfrm>
            <a:off x="206970" y="555526"/>
            <a:ext cx="2636838" cy="409575"/>
          </a:xfrm>
          <a:prstGeom prst="roundRect">
            <a:avLst>
              <a:gd name="adj" fmla="val 21667"/>
            </a:avLst>
          </a:prstGeom>
          <a:solidFill>
            <a:srgbClr val="00B050"/>
          </a:solidFill>
        </p:spPr>
        <p:txBody>
          <a:bodyPr anchor="ctr"/>
          <a:lstStyle/>
          <a:p>
            <a:r>
              <a:rPr lang="zh-CN" altLang="en-US" sz="3200" dirty="0">
                <a:solidFill>
                  <a:srgbClr val="FF0000"/>
                </a:solidFill>
                <a:ea typeface="黑体" panose="02010609060101010101" pitchFamily="49" charset="-122"/>
              </a:rPr>
              <a:t>导入新课</a:t>
            </a:r>
            <a:endParaRPr lang="zh-CN" altLang="en-US" sz="3200" dirty="0">
              <a:solidFill>
                <a:srgbClr val="FF0000"/>
              </a:solidFill>
              <a:ea typeface="黑体" panose="02010609060101010101" pitchFamily="49" charset="-122"/>
            </a:endParaRPr>
          </a:p>
        </p:txBody>
      </p:sp>
      <p:sp>
        <p:nvSpPr>
          <p:cNvPr id="5123" name="Rectangle 3"/>
          <p:cNvSpPr>
            <a:spLocks noGrp="1" noChangeArrowheads="1"/>
          </p:cNvSpPr>
          <p:nvPr>
            <p:ph idx="4294967295"/>
          </p:nvPr>
        </p:nvSpPr>
        <p:spPr>
          <a:xfrm>
            <a:off x="323528" y="1203598"/>
            <a:ext cx="7848872" cy="2834308"/>
          </a:xfrm>
          <a:prstGeom prst="rect">
            <a:avLst/>
          </a:prstGeom>
        </p:spPr>
        <p:txBody>
          <a:bodyPr/>
          <a:lstStyle/>
          <a:p>
            <a:pPr latinLnBrk="1">
              <a:lnSpc>
                <a:spcPct val="120000"/>
              </a:lnSpc>
              <a:spcBef>
                <a:spcPct val="0"/>
              </a:spcBef>
              <a:buFont typeface="Wingdings" panose="05000000000000000000" pitchFamily="2" charset="2"/>
              <a:buNone/>
            </a:pPr>
            <a:r>
              <a:rPr lang="en-US" altLang="zh-CN" sz="2400" dirty="0"/>
              <a:t>          </a:t>
            </a:r>
            <a:r>
              <a:rPr lang="en-US" altLang="zh-CN" sz="2400" dirty="0">
                <a:solidFill>
                  <a:srgbClr val="002060"/>
                </a:solidFill>
                <a:latin typeface="黑体" panose="02010609060101010101" pitchFamily="49" charset="-122"/>
                <a:ea typeface="黑体" panose="02010609060101010101" pitchFamily="49" charset="-122"/>
              </a:rPr>
              <a:t>1933</a:t>
            </a:r>
            <a:r>
              <a:rPr lang="zh-CN" altLang="en-US" sz="2400" dirty="0">
                <a:solidFill>
                  <a:srgbClr val="002060"/>
                </a:solidFill>
                <a:latin typeface="黑体" panose="02010609060101010101" pitchFamily="49" charset="-122"/>
                <a:ea typeface="黑体" panose="02010609060101010101" pitchFamily="49" charset="-122"/>
              </a:rPr>
              <a:t>年</a:t>
            </a:r>
            <a:r>
              <a:rPr lang="en-US" altLang="zh-CN" sz="2400" dirty="0">
                <a:solidFill>
                  <a:srgbClr val="002060"/>
                </a:solidFill>
                <a:latin typeface="黑体" panose="02010609060101010101" pitchFamily="49" charset="-122"/>
                <a:ea typeface="黑体" panose="02010609060101010101" pitchFamily="49" charset="-122"/>
              </a:rPr>
              <a:t>1</a:t>
            </a:r>
            <a:r>
              <a:rPr lang="zh-CN" altLang="en-US" sz="2400" dirty="0">
                <a:solidFill>
                  <a:srgbClr val="002060"/>
                </a:solidFill>
                <a:latin typeface="黑体" panose="02010609060101010101" pitchFamily="49" charset="-122"/>
                <a:ea typeface="黑体" panose="02010609060101010101" pitchFamily="49" charset="-122"/>
              </a:rPr>
              <a:t>月的一个早晨，一个年轻人站在阴冷、潮湿的牢房里，外面是漫天飞舞的雪花。他不由得因冷而神飞，睹雪而思人，想起了一个连名字都没有的普通农妇，他的保姆</a:t>
            </a:r>
            <a:r>
              <a:rPr lang="en-US" altLang="zh-CN" sz="2400" dirty="0">
                <a:solidFill>
                  <a:srgbClr val="002060"/>
                </a:solidFill>
                <a:ea typeface="黑体" panose="02010609060101010101" pitchFamily="49" charset="-122"/>
              </a:rPr>
              <a:t>——</a:t>
            </a:r>
            <a:r>
              <a:rPr lang="zh-CN" altLang="en-US" sz="2400" dirty="0">
                <a:solidFill>
                  <a:srgbClr val="002060"/>
                </a:solidFill>
                <a:latin typeface="黑体" panose="02010609060101010101" pitchFamily="49" charset="-122"/>
                <a:ea typeface="黑体" panose="02010609060101010101" pitchFamily="49" charset="-122"/>
              </a:rPr>
              <a:t>大堰河，挥笔写下了</a:t>
            </a:r>
            <a:r>
              <a:rPr lang="en-US" altLang="zh-CN" sz="2400" dirty="0">
                <a:solidFill>
                  <a:srgbClr val="002060"/>
                </a:solidFill>
                <a:latin typeface="黑体" panose="02010609060101010101" pitchFamily="49" charset="-122"/>
                <a:ea typeface="黑体" panose="02010609060101010101" pitchFamily="49" charset="-122"/>
              </a:rPr>
              <a:t>《</a:t>
            </a:r>
            <a:r>
              <a:rPr lang="zh-CN" altLang="en-US" sz="2400" dirty="0">
                <a:solidFill>
                  <a:srgbClr val="002060"/>
                </a:solidFill>
                <a:latin typeface="黑体" panose="02010609060101010101" pitchFamily="49" charset="-122"/>
                <a:ea typeface="黑体" panose="02010609060101010101" pitchFamily="49" charset="-122"/>
              </a:rPr>
              <a:t>大堰河</a:t>
            </a:r>
            <a:r>
              <a:rPr lang="en-US" altLang="zh-CN" sz="2400" dirty="0">
                <a:solidFill>
                  <a:srgbClr val="002060"/>
                </a:solidFill>
                <a:ea typeface="黑体" panose="02010609060101010101" pitchFamily="49" charset="-122"/>
              </a:rPr>
              <a:t>——</a:t>
            </a:r>
            <a:r>
              <a:rPr lang="zh-CN" altLang="en-US" sz="2400" dirty="0">
                <a:solidFill>
                  <a:srgbClr val="002060"/>
                </a:solidFill>
                <a:latin typeface="黑体" panose="02010609060101010101" pitchFamily="49" charset="-122"/>
                <a:ea typeface="黑体" panose="02010609060101010101" pitchFamily="49" charset="-122"/>
              </a:rPr>
              <a:t>我的保姆</a:t>
            </a:r>
            <a:r>
              <a:rPr lang="en-US" altLang="zh-CN" sz="2400" dirty="0">
                <a:solidFill>
                  <a:srgbClr val="002060"/>
                </a:solidFill>
                <a:latin typeface="黑体" panose="02010609060101010101" pitchFamily="49" charset="-122"/>
                <a:ea typeface="黑体" panose="02010609060101010101" pitchFamily="49" charset="-122"/>
              </a:rPr>
              <a:t>》</a:t>
            </a:r>
            <a:r>
              <a:rPr lang="zh-CN" altLang="en-US" sz="2400" dirty="0">
                <a:solidFill>
                  <a:srgbClr val="002060"/>
                </a:solidFill>
                <a:latin typeface="黑体" panose="02010609060101010101" pitchFamily="49" charset="-122"/>
                <a:ea typeface="黑体" panose="02010609060101010101" pitchFamily="49" charset="-122"/>
              </a:rPr>
              <a:t>这一首蕴涵着浓浓深情的诗歌。这位诗人就是艾青，今天我们就一起来学习这首诗。 </a:t>
            </a:r>
            <a:br>
              <a:rPr lang="zh-CN" altLang="en-US" sz="2400" dirty="0">
                <a:solidFill>
                  <a:srgbClr val="002060"/>
                </a:solidFill>
                <a:latin typeface="黑体" panose="02010609060101010101" pitchFamily="49" charset="-122"/>
                <a:ea typeface="黑体" panose="02010609060101010101" pitchFamily="49" charset="-122"/>
              </a:rPr>
            </a:br>
            <a:br>
              <a:rPr lang="zh-CN" altLang="en-US" dirty="0"/>
            </a:b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7522" name="文本框 107521"/>
          <p:cNvSpPr txBox="1"/>
          <p:nvPr/>
        </p:nvSpPr>
        <p:spPr>
          <a:xfrm>
            <a:off x="2357437" y="789385"/>
            <a:ext cx="6075760" cy="3562350"/>
          </a:xfrm>
          <a:prstGeom prst="rect">
            <a:avLst/>
          </a:prstGeom>
          <a:noFill/>
          <a:ln w="9525">
            <a:noFill/>
          </a:ln>
        </p:spPr>
        <p:txBody>
          <a:bodyPr>
            <a:spAutoFit/>
          </a:bodyPr>
          <a:p>
            <a:pPr>
              <a:spcBef>
                <a:spcPct val="20000"/>
              </a:spcBef>
              <a:buClrTx/>
            </a:pPr>
            <a:r>
              <a:rPr lang="zh-CN" altLang="en-US" sz="2400" b="1" dirty="0">
                <a:solidFill>
                  <a:srgbClr val="0000FF"/>
                </a:solidFill>
                <a:latin typeface="Arial" panose="020B0604020202020204" pitchFamily="34" charset="0"/>
                <a:ea typeface="楷体_GB2312" pitchFamily="49" charset="-122"/>
              </a:rPr>
              <a:t>大堰河，在她的梦没有作醒的时候已经死了。</a:t>
            </a:r>
            <a:endParaRPr lang="zh-CN" altLang="en-US" sz="2400" b="1" dirty="0">
              <a:solidFill>
                <a:srgbClr val="0000FF"/>
              </a:solidFill>
              <a:latin typeface="Arial" panose="020B0604020202020204" pitchFamily="34" charset="0"/>
              <a:ea typeface="楷体_GB2312" pitchFamily="49" charset="-122"/>
            </a:endParaRPr>
          </a:p>
          <a:p>
            <a:pPr>
              <a:spcBef>
                <a:spcPct val="20000"/>
              </a:spcBef>
              <a:buClrTx/>
            </a:pPr>
            <a:r>
              <a:rPr lang="zh-CN" altLang="en-US" sz="2400" b="1" dirty="0">
                <a:solidFill>
                  <a:srgbClr val="0000FF"/>
                </a:solidFill>
                <a:latin typeface="Arial" panose="020B0604020202020204" pitchFamily="34" charset="0"/>
                <a:ea typeface="楷体_GB2312" pitchFamily="49" charset="-122"/>
              </a:rPr>
              <a:t>她死时，乳儿不在她的旁侧，</a:t>
            </a:r>
            <a:endParaRPr lang="zh-CN" altLang="en-US" sz="2400" b="1" dirty="0">
              <a:solidFill>
                <a:srgbClr val="0000FF"/>
              </a:solidFill>
              <a:latin typeface="Arial" panose="020B0604020202020204" pitchFamily="34" charset="0"/>
              <a:ea typeface="楷体_GB2312" pitchFamily="49" charset="-122"/>
            </a:endParaRPr>
          </a:p>
          <a:p>
            <a:pPr>
              <a:spcBef>
                <a:spcPct val="20000"/>
              </a:spcBef>
              <a:buClrTx/>
            </a:pPr>
            <a:r>
              <a:rPr lang="zh-CN" altLang="en-US" sz="2400" b="1" dirty="0">
                <a:solidFill>
                  <a:srgbClr val="0000FF"/>
                </a:solidFill>
                <a:latin typeface="Arial" panose="020B0604020202020204" pitchFamily="34" charset="0"/>
                <a:ea typeface="楷体_GB2312" pitchFamily="49" charset="-122"/>
              </a:rPr>
              <a:t>她死时，平时打骂她的丈夫也为她流泪，</a:t>
            </a:r>
            <a:endParaRPr lang="zh-CN" altLang="en-US" sz="2400" b="1" dirty="0">
              <a:solidFill>
                <a:srgbClr val="0000FF"/>
              </a:solidFill>
              <a:latin typeface="Arial" panose="020B0604020202020204" pitchFamily="34" charset="0"/>
              <a:ea typeface="楷体_GB2312" pitchFamily="49" charset="-122"/>
            </a:endParaRPr>
          </a:p>
          <a:p>
            <a:pPr>
              <a:spcBef>
                <a:spcPct val="20000"/>
              </a:spcBef>
              <a:buClrTx/>
            </a:pPr>
            <a:r>
              <a:rPr lang="zh-CN" altLang="en-US" sz="2400" b="1" dirty="0">
                <a:solidFill>
                  <a:srgbClr val="0000FF"/>
                </a:solidFill>
                <a:latin typeface="Arial" panose="020B0604020202020204" pitchFamily="34" charset="0"/>
                <a:ea typeface="楷体_GB2312" pitchFamily="49" charset="-122"/>
              </a:rPr>
              <a:t>五个儿子，个个哭得很悲，</a:t>
            </a:r>
            <a:endParaRPr lang="zh-CN" altLang="en-US" sz="2400" b="1" dirty="0">
              <a:solidFill>
                <a:srgbClr val="0000FF"/>
              </a:solidFill>
              <a:latin typeface="Arial" panose="020B0604020202020204" pitchFamily="34" charset="0"/>
              <a:ea typeface="楷体_GB2312" pitchFamily="49" charset="-122"/>
            </a:endParaRPr>
          </a:p>
          <a:p>
            <a:pPr>
              <a:spcBef>
                <a:spcPct val="20000"/>
              </a:spcBef>
              <a:buClrTx/>
            </a:pPr>
            <a:r>
              <a:rPr lang="zh-CN" altLang="en-US" sz="2400" b="1" dirty="0">
                <a:solidFill>
                  <a:srgbClr val="0000FF"/>
                </a:solidFill>
                <a:latin typeface="Arial" panose="020B0604020202020204" pitchFamily="34" charset="0"/>
                <a:ea typeface="楷体_GB2312" pitchFamily="49" charset="-122"/>
              </a:rPr>
              <a:t>她死时，轻轻的呼着他的乳儿的名字，</a:t>
            </a:r>
            <a:endParaRPr lang="zh-CN" altLang="en-US" sz="2400" b="1" dirty="0">
              <a:solidFill>
                <a:srgbClr val="0000FF"/>
              </a:solidFill>
              <a:latin typeface="Arial" panose="020B0604020202020204" pitchFamily="34" charset="0"/>
              <a:ea typeface="楷体_GB2312" pitchFamily="49" charset="-122"/>
            </a:endParaRPr>
          </a:p>
          <a:p>
            <a:pPr>
              <a:spcBef>
                <a:spcPct val="20000"/>
              </a:spcBef>
              <a:buClrTx/>
            </a:pPr>
            <a:r>
              <a:rPr lang="zh-CN" altLang="en-US" sz="2400" b="1" dirty="0">
                <a:solidFill>
                  <a:srgbClr val="0000FF"/>
                </a:solidFill>
                <a:latin typeface="Arial" panose="020B0604020202020204" pitchFamily="34" charset="0"/>
                <a:ea typeface="楷体_GB2312" pitchFamily="49" charset="-122"/>
              </a:rPr>
              <a:t>大堰河，已死了，</a:t>
            </a:r>
            <a:endParaRPr lang="zh-CN" altLang="en-US" sz="2400" b="1" dirty="0">
              <a:solidFill>
                <a:srgbClr val="0000FF"/>
              </a:solidFill>
              <a:latin typeface="Arial" panose="020B0604020202020204" pitchFamily="34" charset="0"/>
              <a:ea typeface="楷体_GB2312" pitchFamily="49" charset="-122"/>
            </a:endParaRPr>
          </a:p>
          <a:p>
            <a:pPr>
              <a:spcBef>
                <a:spcPct val="20000"/>
              </a:spcBef>
              <a:buClrTx/>
            </a:pPr>
            <a:r>
              <a:rPr lang="zh-CN" altLang="en-US" sz="2400" b="1" dirty="0">
                <a:solidFill>
                  <a:srgbClr val="0000FF"/>
                </a:solidFill>
                <a:latin typeface="Arial" panose="020B0604020202020204" pitchFamily="34" charset="0"/>
                <a:ea typeface="楷体_GB2312" pitchFamily="49" charset="-122"/>
              </a:rPr>
              <a:t>她死时，乳儿不在他的旁侧。</a:t>
            </a:r>
            <a:endParaRPr lang="zh-CN" altLang="en-US" sz="2400" b="1" dirty="0">
              <a:solidFill>
                <a:srgbClr val="0000FF"/>
              </a:solidFill>
              <a:latin typeface="Arial" panose="020B0604020202020204" pitchFamily="34" charset="0"/>
              <a:ea typeface="楷体_GB2312" pitchFamily="49" charset="-122"/>
            </a:endParaRPr>
          </a:p>
          <a:p>
            <a:pPr>
              <a:spcBef>
                <a:spcPct val="20000"/>
              </a:spcBef>
              <a:buClrTx/>
            </a:pPr>
            <a:endParaRPr lang="zh-CN" altLang="en-US" sz="2400" b="1" dirty="0">
              <a:solidFill>
                <a:srgbClr val="0000FF"/>
              </a:solidFill>
              <a:latin typeface="Arial" panose="020B0604020202020204" pitchFamily="34" charset="0"/>
              <a:ea typeface="楷体_GB2312" pitchFamily="49" charset="-122"/>
            </a:endParaRPr>
          </a:p>
        </p:txBody>
      </p:sp>
      <p:sp>
        <p:nvSpPr>
          <p:cNvPr id="107523" name="矩形 107522"/>
          <p:cNvSpPr/>
          <p:nvPr/>
        </p:nvSpPr>
        <p:spPr>
          <a:xfrm>
            <a:off x="1336279" y="411956"/>
            <a:ext cx="736600" cy="4219575"/>
          </a:xfrm>
          <a:prstGeom prst="rect">
            <a:avLst/>
          </a:prstGeom>
          <a:noFill/>
          <a:ln w="9525">
            <a:noFill/>
          </a:ln>
          <a:effectLst>
            <a:outerShdw dist="40161" dir="4293903" algn="ctr" rotWithShape="0">
              <a:schemeClr val="accent1">
                <a:alpha val="50000"/>
              </a:schemeClr>
            </a:outerShdw>
          </a:effectLst>
        </p:spPr>
        <p:txBody>
          <a:bodyPr vert="eaVert" wrap="none" anchor="t">
            <a:spAutoFit/>
          </a:bodyPr>
          <a:p>
            <a:pPr>
              <a:buClrTx/>
            </a:pPr>
            <a:r>
              <a:rPr lang="zh-CN" altLang="en-US" sz="3600" b="1" dirty="0">
                <a:solidFill>
                  <a:srgbClr val="6600FF"/>
                </a:solidFill>
                <a:latin typeface="Arial" panose="020B0604020202020204" pitchFamily="34" charset="0"/>
                <a:ea typeface="汉鼎简行楷" pitchFamily="49" charset="-122"/>
              </a:rPr>
              <a:t>大堰河</a:t>
            </a:r>
            <a:r>
              <a:rPr lang="en-US" altLang="zh-CN" sz="3600" b="1" dirty="0">
                <a:solidFill>
                  <a:srgbClr val="6600FF"/>
                </a:solidFill>
                <a:latin typeface="Arial" panose="020B0604020202020204" pitchFamily="34" charset="0"/>
                <a:ea typeface="汉鼎简行楷" pitchFamily="49" charset="-122"/>
              </a:rPr>
              <a:t>——</a:t>
            </a:r>
            <a:r>
              <a:rPr lang="zh-CN" altLang="en-US" sz="3600" b="1" dirty="0">
                <a:solidFill>
                  <a:srgbClr val="6600FF"/>
                </a:solidFill>
                <a:latin typeface="Arial" panose="020B0604020202020204" pitchFamily="34" charset="0"/>
                <a:ea typeface="汉鼎简行楷" pitchFamily="49" charset="-122"/>
              </a:rPr>
              <a:t>我的保姆</a:t>
            </a:r>
            <a:endParaRPr lang="zh-CN" altLang="en-US" sz="3600" b="1" dirty="0">
              <a:solidFill>
                <a:srgbClr val="6600FF"/>
              </a:solidFill>
              <a:latin typeface="Arial" panose="020B0604020202020204" pitchFamily="34" charset="0"/>
              <a:ea typeface="汉鼎简行楷" pitchFamily="49" charset="-122"/>
            </a:endParaRPr>
          </a:p>
        </p:txBody>
      </p:sp>
      <p:sp>
        <p:nvSpPr>
          <p:cNvPr id="107524" name="直接连接符 107523"/>
          <p:cNvSpPr/>
          <p:nvPr/>
        </p:nvSpPr>
        <p:spPr>
          <a:xfrm>
            <a:off x="2195513" y="844154"/>
            <a:ext cx="0" cy="3921919"/>
          </a:xfrm>
          <a:prstGeom prst="line">
            <a:avLst/>
          </a:prstGeom>
          <a:ln w="85725" cap="flat" cmpd="thinThick">
            <a:solidFill>
              <a:srgbClr val="993300"/>
            </a:solidFill>
            <a:prstDash val="solid"/>
            <a:headEnd type="none" w="med" len="med"/>
            <a:tailEnd type="none" w="med" len="med"/>
          </a:ln>
        </p:spPr>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7522"/>
                                        </p:tgtEl>
                                        <p:attrNameLst>
                                          <p:attrName>style.visibility</p:attrName>
                                        </p:attrNameLst>
                                      </p:cBhvr>
                                      <p:to>
                                        <p:strVal val="visible"/>
                                      </p:to>
                                    </p:set>
                                    <p:animEffect transition="in" filter="fade">
                                      <p:cBhvr>
                                        <p:cTn id="7" dur="2000"/>
                                        <p:tgtEl>
                                          <p:spTgt spid="107522"/>
                                        </p:tgtEl>
                                      </p:cBhvr>
                                    </p:animEffect>
                                    <p:anim calcmode="lin" valueType="num">
                                      <p:cBhvr>
                                        <p:cTn id="8" dur="2000" fill="hold"/>
                                        <p:tgtEl>
                                          <p:spTgt spid="107522"/>
                                        </p:tgtEl>
                                        <p:attrNameLst>
                                          <p:attrName>ppt_x</p:attrName>
                                        </p:attrNameLst>
                                      </p:cBhvr>
                                      <p:tavLst>
                                        <p:tav tm="0">
                                          <p:val>
                                            <p:strVal val="#ppt_x"/>
                                          </p:val>
                                        </p:tav>
                                        <p:tav tm="100000">
                                          <p:val>
                                            <p:strVal val="#ppt_x"/>
                                          </p:val>
                                        </p:tav>
                                      </p:tavLst>
                                    </p:anim>
                                    <p:anim calcmode="lin" valueType="num">
                                      <p:cBhvr>
                                        <p:cTn id="9" dur="2000" fill="hold"/>
                                        <p:tgtEl>
                                          <p:spTgt spid="1075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2"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8546" name="文本框 108545"/>
          <p:cNvSpPr txBox="1"/>
          <p:nvPr/>
        </p:nvSpPr>
        <p:spPr>
          <a:xfrm>
            <a:off x="2357438" y="897731"/>
            <a:ext cx="5643563" cy="3322955"/>
          </a:xfrm>
          <a:prstGeom prst="rect">
            <a:avLst/>
          </a:prstGeom>
          <a:noFill/>
          <a:ln w="9525">
            <a:noFill/>
          </a:ln>
        </p:spPr>
        <p:txBody>
          <a:bodyPr>
            <a:spAutoFit/>
          </a:bodyPr>
          <a:p>
            <a:pPr>
              <a:lnSpc>
                <a:spcPct val="125000"/>
              </a:lnSpc>
            </a:pPr>
            <a:r>
              <a:rPr lang="zh-CN" altLang="en-US" sz="2400" b="1" dirty="0">
                <a:solidFill>
                  <a:srgbClr val="0000FF"/>
                </a:solidFill>
                <a:latin typeface="Arial" panose="020B0604020202020204" pitchFamily="34" charset="0"/>
                <a:ea typeface="楷体_GB2312" pitchFamily="49" charset="-122"/>
              </a:rPr>
              <a:t>大堰河，含泪的去了！</a:t>
            </a:r>
            <a:endParaRPr lang="zh-CN" altLang="en-US" sz="2400" b="1" dirty="0">
              <a:solidFill>
                <a:srgbClr val="0000FF"/>
              </a:solidFill>
              <a:latin typeface="Arial" panose="020B0604020202020204" pitchFamily="34" charset="0"/>
              <a:ea typeface="楷体_GB2312" pitchFamily="49" charset="-122"/>
            </a:endParaRPr>
          </a:p>
          <a:p>
            <a:pPr>
              <a:lnSpc>
                <a:spcPct val="125000"/>
              </a:lnSpc>
            </a:pPr>
            <a:r>
              <a:rPr lang="zh-CN" altLang="en-US" sz="2400" b="1" dirty="0">
                <a:solidFill>
                  <a:srgbClr val="0000FF"/>
                </a:solidFill>
                <a:latin typeface="Arial" panose="020B0604020202020204" pitchFamily="34" charset="0"/>
                <a:ea typeface="楷体_GB2312" pitchFamily="49" charset="-122"/>
              </a:rPr>
              <a:t>同着四十几年的人世生活的凌侮，</a:t>
            </a:r>
            <a:endParaRPr lang="zh-CN" altLang="en-US" sz="2400" b="1" dirty="0">
              <a:solidFill>
                <a:srgbClr val="0000FF"/>
              </a:solidFill>
              <a:latin typeface="Arial" panose="020B0604020202020204" pitchFamily="34" charset="0"/>
              <a:ea typeface="楷体_GB2312" pitchFamily="49" charset="-122"/>
            </a:endParaRPr>
          </a:p>
          <a:p>
            <a:pPr>
              <a:lnSpc>
                <a:spcPct val="125000"/>
              </a:lnSpc>
            </a:pPr>
            <a:r>
              <a:rPr lang="zh-CN" altLang="en-US" sz="2400" b="1" dirty="0">
                <a:solidFill>
                  <a:srgbClr val="0000FF"/>
                </a:solidFill>
                <a:latin typeface="Arial" panose="020B0604020202020204" pitchFamily="34" charset="0"/>
                <a:ea typeface="楷体_GB2312" pitchFamily="49" charset="-122"/>
              </a:rPr>
              <a:t>同着数不尽的奴隶的凄苦，</a:t>
            </a:r>
            <a:endParaRPr lang="zh-CN" altLang="en-US" sz="2400" b="1" dirty="0">
              <a:solidFill>
                <a:srgbClr val="0000FF"/>
              </a:solidFill>
              <a:latin typeface="Arial" panose="020B0604020202020204" pitchFamily="34" charset="0"/>
              <a:ea typeface="楷体_GB2312" pitchFamily="49" charset="-122"/>
            </a:endParaRPr>
          </a:p>
          <a:p>
            <a:pPr>
              <a:lnSpc>
                <a:spcPct val="125000"/>
              </a:lnSpc>
            </a:pPr>
            <a:r>
              <a:rPr lang="zh-CN" altLang="en-US" sz="2400" b="1" dirty="0">
                <a:solidFill>
                  <a:srgbClr val="0000FF"/>
                </a:solidFill>
                <a:latin typeface="Arial" panose="020B0604020202020204" pitchFamily="34" charset="0"/>
                <a:ea typeface="楷体_GB2312" pitchFamily="49" charset="-122"/>
              </a:rPr>
              <a:t>同着四块钱的棺材和几束稻草，</a:t>
            </a:r>
            <a:endParaRPr lang="zh-CN" altLang="en-US" sz="2400" b="1" dirty="0">
              <a:solidFill>
                <a:srgbClr val="0000FF"/>
              </a:solidFill>
              <a:latin typeface="Arial" panose="020B0604020202020204" pitchFamily="34" charset="0"/>
              <a:ea typeface="楷体_GB2312" pitchFamily="49" charset="-122"/>
            </a:endParaRPr>
          </a:p>
          <a:p>
            <a:pPr>
              <a:lnSpc>
                <a:spcPct val="125000"/>
              </a:lnSpc>
            </a:pPr>
            <a:r>
              <a:rPr lang="zh-CN" altLang="en-US" sz="2400" b="1" dirty="0">
                <a:solidFill>
                  <a:srgbClr val="0000FF"/>
                </a:solidFill>
                <a:latin typeface="Arial" panose="020B0604020202020204" pitchFamily="34" charset="0"/>
                <a:ea typeface="楷体_GB2312" pitchFamily="49" charset="-122"/>
              </a:rPr>
              <a:t>同着几尺长方的埋棺材的土地，</a:t>
            </a:r>
            <a:endParaRPr lang="zh-CN" altLang="en-US" sz="2400" b="1" dirty="0">
              <a:solidFill>
                <a:srgbClr val="0000FF"/>
              </a:solidFill>
              <a:latin typeface="Arial" panose="020B0604020202020204" pitchFamily="34" charset="0"/>
              <a:ea typeface="楷体_GB2312" pitchFamily="49" charset="-122"/>
            </a:endParaRPr>
          </a:p>
          <a:p>
            <a:pPr>
              <a:lnSpc>
                <a:spcPct val="125000"/>
              </a:lnSpc>
            </a:pPr>
            <a:r>
              <a:rPr lang="zh-CN" altLang="en-US" sz="2400" b="1" dirty="0">
                <a:solidFill>
                  <a:srgbClr val="0000FF"/>
                </a:solidFill>
                <a:latin typeface="Arial" panose="020B0604020202020204" pitchFamily="34" charset="0"/>
                <a:ea typeface="楷体_GB2312" pitchFamily="49" charset="-122"/>
              </a:rPr>
              <a:t>同着一手把的纸钱的灰，</a:t>
            </a:r>
            <a:endParaRPr lang="zh-CN" altLang="en-US" sz="2400" b="1" dirty="0">
              <a:solidFill>
                <a:srgbClr val="0000FF"/>
              </a:solidFill>
              <a:latin typeface="Arial" panose="020B0604020202020204" pitchFamily="34" charset="0"/>
              <a:ea typeface="楷体_GB2312" pitchFamily="49" charset="-122"/>
            </a:endParaRPr>
          </a:p>
          <a:p>
            <a:pPr>
              <a:lnSpc>
                <a:spcPct val="125000"/>
              </a:lnSpc>
            </a:pPr>
            <a:r>
              <a:rPr lang="zh-CN" altLang="en-US" sz="2400" b="1" dirty="0">
                <a:solidFill>
                  <a:srgbClr val="0000FF"/>
                </a:solidFill>
                <a:latin typeface="Arial" panose="020B0604020202020204" pitchFamily="34" charset="0"/>
                <a:ea typeface="楷体_GB2312" pitchFamily="49" charset="-122"/>
              </a:rPr>
              <a:t>大堰河，她含泪的去了。</a:t>
            </a:r>
            <a:endParaRPr lang="zh-CN" altLang="en-US" sz="2400" b="1" dirty="0">
              <a:solidFill>
                <a:srgbClr val="0000FF"/>
              </a:solidFill>
              <a:latin typeface="Arial" panose="020B0604020202020204" pitchFamily="34" charset="0"/>
              <a:ea typeface="楷体_GB2312" pitchFamily="49" charset="-122"/>
            </a:endParaRPr>
          </a:p>
        </p:txBody>
      </p:sp>
      <p:sp>
        <p:nvSpPr>
          <p:cNvPr id="108547" name="矩形 108546"/>
          <p:cNvSpPr/>
          <p:nvPr/>
        </p:nvSpPr>
        <p:spPr>
          <a:xfrm>
            <a:off x="1336279" y="411956"/>
            <a:ext cx="736600" cy="4219575"/>
          </a:xfrm>
          <a:prstGeom prst="rect">
            <a:avLst/>
          </a:prstGeom>
          <a:noFill/>
          <a:ln w="9525">
            <a:noFill/>
          </a:ln>
          <a:effectLst>
            <a:outerShdw dist="40161" dir="4293903" algn="ctr" rotWithShape="0">
              <a:schemeClr val="accent1">
                <a:alpha val="50000"/>
              </a:schemeClr>
            </a:outerShdw>
          </a:effectLst>
        </p:spPr>
        <p:txBody>
          <a:bodyPr vert="eaVert" wrap="none" anchor="t">
            <a:spAutoFit/>
          </a:bodyPr>
          <a:p>
            <a:pPr>
              <a:buClrTx/>
            </a:pPr>
            <a:r>
              <a:rPr lang="zh-CN" altLang="en-US" sz="3600" b="1" dirty="0">
                <a:solidFill>
                  <a:srgbClr val="6600FF"/>
                </a:solidFill>
                <a:latin typeface="Arial" panose="020B0604020202020204" pitchFamily="34" charset="0"/>
                <a:ea typeface="汉鼎简行楷" pitchFamily="49" charset="-122"/>
              </a:rPr>
              <a:t>大堰河</a:t>
            </a:r>
            <a:r>
              <a:rPr lang="en-US" altLang="zh-CN" sz="3600" b="1" dirty="0">
                <a:solidFill>
                  <a:srgbClr val="6600FF"/>
                </a:solidFill>
                <a:latin typeface="Arial" panose="020B0604020202020204" pitchFamily="34" charset="0"/>
                <a:ea typeface="汉鼎简行楷" pitchFamily="49" charset="-122"/>
              </a:rPr>
              <a:t>——</a:t>
            </a:r>
            <a:r>
              <a:rPr lang="zh-CN" altLang="en-US" sz="3600" b="1" dirty="0">
                <a:solidFill>
                  <a:srgbClr val="6600FF"/>
                </a:solidFill>
                <a:latin typeface="Arial" panose="020B0604020202020204" pitchFamily="34" charset="0"/>
                <a:ea typeface="汉鼎简行楷" pitchFamily="49" charset="-122"/>
              </a:rPr>
              <a:t>我的保姆</a:t>
            </a:r>
            <a:endParaRPr lang="zh-CN" altLang="en-US" sz="3600" b="1" dirty="0">
              <a:solidFill>
                <a:srgbClr val="6600FF"/>
              </a:solidFill>
              <a:latin typeface="Arial" panose="020B0604020202020204" pitchFamily="34" charset="0"/>
              <a:ea typeface="汉鼎简行楷" pitchFamily="49" charset="-122"/>
            </a:endParaRPr>
          </a:p>
        </p:txBody>
      </p:sp>
      <p:sp>
        <p:nvSpPr>
          <p:cNvPr id="108548" name="直接连接符 108547"/>
          <p:cNvSpPr/>
          <p:nvPr/>
        </p:nvSpPr>
        <p:spPr>
          <a:xfrm>
            <a:off x="2195513" y="844154"/>
            <a:ext cx="0" cy="3921919"/>
          </a:xfrm>
          <a:prstGeom prst="line">
            <a:avLst/>
          </a:prstGeom>
          <a:ln w="85725" cap="flat" cmpd="thinThick">
            <a:solidFill>
              <a:srgbClr val="993300"/>
            </a:solidFill>
            <a:prstDash val="solid"/>
            <a:headEnd type="none" w="med" len="med"/>
            <a:tailEnd type="none" w="med" len="med"/>
          </a:ln>
        </p:spPr>
      </p:sp>
      <p:pic>
        <p:nvPicPr>
          <p:cNvPr id="108549" name="二泉映月.mp3">
            <a:hlinkClick r:id="" action="ppaction://media"/>
          </p:cNvPr>
          <p:cNvPicPr>
            <a:picLocks noRot="1" noChangeAspect="1"/>
          </p:cNvPicPr>
          <p:nvPr>
            <a:audioFile r:link="rId1"/>
            <p:extLst>
              <p:ext uri="{DAA4B4D4-6D71-4841-9C94-3DE7FCFB9230}">
                <p14:media xmlns:p14="http://schemas.microsoft.com/office/powerpoint/2010/main" r:link="rId2"/>
              </p:ext>
            </p:extLst>
          </p:nvPr>
        </p:nvPicPr>
        <p:blipFill>
          <a:blip r:embed="rId3"/>
          <a:stretch>
            <a:fillRect/>
          </a:stretch>
        </p:blipFill>
        <p:spPr>
          <a:xfrm>
            <a:off x="6948488" y="4245769"/>
            <a:ext cx="228600" cy="228600"/>
          </a:xfrm>
          <a:prstGeom prst="rect">
            <a:avLst/>
          </a:prstGeom>
          <a:noFill/>
          <a:ln w="9525">
            <a:noFill/>
          </a:ln>
        </p:spPr>
      </p:pic>
      <p:sp>
        <p:nvSpPr>
          <p:cNvPr id="108550" name="文本框 108549"/>
          <p:cNvSpPr txBox="1"/>
          <p:nvPr/>
        </p:nvSpPr>
        <p:spPr>
          <a:xfrm>
            <a:off x="3437335" y="4192191"/>
            <a:ext cx="2484834" cy="553085"/>
          </a:xfrm>
          <a:prstGeom prst="rect">
            <a:avLst/>
          </a:prstGeom>
          <a:noFill/>
          <a:ln w="9525">
            <a:noFill/>
          </a:ln>
        </p:spPr>
        <p:txBody>
          <a:bodyPr>
            <a:spAutoFit/>
          </a:bodyPr>
          <a:p>
            <a:pPr>
              <a:spcBef>
                <a:spcPct val="50000"/>
              </a:spcBef>
            </a:pPr>
            <a:r>
              <a:rPr lang="zh-CN" altLang="en-US" sz="3000" b="1" dirty="0">
                <a:solidFill>
                  <a:schemeClr val="tx1"/>
                </a:solidFill>
                <a:latin typeface="Times New Roman" panose="02020603050405020304" pitchFamily="18" charset="0"/>
                <a:ea typeface="隶书" panose="02010509060101010101" charset="-122"/>
              </a:rPr>
              <a:t>命 运 悲 惨</a:t>
            </a:r>
            <a:endParaRPr lang="zh-CN" altLang="en-US" sz="3000" b="1" dirty="0">
              <a:solidFill>
                <a:schemeClr val="tx1"/>
              </a:solidFill>
              <a:latin typeface="Times New Roman" panose="02020603050405020304" pitchFamily="18" charset="0"/>
              <a:ea typeface="隶书" panose="02010509060101010101" charset="-122"/>
            </a:endParaRP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8546"/>
                                        </p:tgtEl>
                                        <p:attrNameLst>
                                          <p:attrName>style.visibility</p:attrName>
                                        </p:attrNameLst>
                                      </p:cBhvr>
                                      <p:to>
                                        <p:strVal val="visible"/>
                                      </p:to>
                                    </p:set>
                                    <p:animEffect transition="in" filter="fade">
                                      <p:cBhvr>
                                        <p:cTn id="7" dur="2000"/>
                                        <p:tgtEl>
                                          <p:spTgt spid="10854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08550"/>
                                        </p:tgtEl>
                                        <p:attrNameLst>
                                          <p:attrName>style.visibility</p:attrName>
                                        </p:attrNameLst>
                                      </p:cBhvr>
                                      <p:to>
                                        <p:strVal val="visible"/>
                                      </p:to>
                                    </p:set>
                                    <p:animEffect transition="in" filter="fade">
                                      <p:cBhvr>
                                        <p:cTn id="12" dur="1000"/>
                                        <p:tgtEl>
                                          <p:spTgt spid="108550"/>
                                        </p:tgtEl>
                                      </p:cBhvr>
                                    </p:animEffect>
                                    <p:anim calcmode="lin" valueType="num">
                                      <p:cBhvr>
                                        <p:cTn id="13" dur="1000" fill="hold"/>
                                        <p:tgtEl>
                                          <p:spTgt spid="108550"/>
                                        </p:tgtEl>
                                        <p:attrNameLst>
                                          <p:attrName>ppt_x</p:attrName>
                                        </p:attrNameLst>
                                      </p:cBhvr>
                                      <p:tavLst>
                                        <p:tav tm="0">
                                          <p:val>
                                            <p:strVal val="#ppt_x"/>
                                          </p:val>
                                        </p:tav>
                                        <p:tav tm="100000">
                                          <p:val>
                                            <p:strVal val="#ppt_x"/>
                                          </p:val>
                                        </p:tav>
                                      </p:tavLst>
                                    </p:anim>
                                    <p:anim calcmode="lin" valueType="num">
                                      <p:cBhvr>
                                        <p:cTn id="14" dur="1000" fill="hold"/>
                                        <p:tgtEl>
                                          <p:spTgt spid="1085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108549"/>
                    </p:tgtEl>
                  </p:cond>
                </p:stCondLst>
                <p:endSync evt="end" delay="0">
                  <p:rtn val="all"/>
                </p:endSync>
                <p:childTnLst>
                  <p:par>
                    <p:cTn id="16" fill="hold">
                      <p:stCondLst>
                        <p:cond delay="0"/>
                      </p:stCondLst>
                      <p:childTnLst>
                        <p:par>
                          <p:cTn id="17" fill="hold">
                            <p:stCondLst>
                              <p:cond delay="0"/>
                            </p:stCondLst>
                            <p:childTnLst>
                              <p:par>
                                <p:cTn id="18" presetID="1" presetClass="mediacall" presetSubtype="0" fill="hold" nodeType="clickEffect">
                                  <p:stCondLst>
                                    <p:cond delay="0"/>
                                  </p:stCondLst>
                                  <p:childTnLst>
                                    <p:cmd type="call" cmd="playFrom(0.0)">
                                      <p:cBhvr>
                                        <p:cTn id="19" dur="360200" fill="hold"/>
                                        <p:tgtEl>
                                          <p:spTgt spid="108549"/>
                                        </p:tgtEl>
                                      </p:cBhvr>
                                    </p:cmd>
                                  </p:childTnLst>
                                </p:cTn>
                              </p:par>
                            </p:childTnLst>
                          </p:cTn>
                        </p:par>
                      </p:childTnLst>
                    </p:cTn>
                  </p:par>
                </p:childTnLst>
              </p:cTn>
              <p:nextCondLst>
                <p:cond evt="onClick" delay="0">
                  <p:tgtEl>
                    <p:spTgt spid="108549"/>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108549"/>
                </p:tgtEl>
              </p:cMediaNode>
            </p:audio>
          </p:childTnLst>
        </p:cTn>
      </p:par>
    </p:tnLst>
    <p:bldLst>
      <p:bldP spid="108546" grpId="0"/>
      <p:bldP spid="108550"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32098" name="图片 132097" descr="lanxuahua"/>
          <p:cNvPicPr>
            <a:picLocks noChangeAspect="1"/>
          </p:cNvPicPr>
          <p:nvPr/>
        </p:nvPicPr>
        <p:blipFill>
          <a:blip r:embed="rId1"/>
          <a:stretch>
            <a:fillRect/>
          </a:stretch>
        </p:blipFill>
        <p:spPr>
          <a:xfrm>
            <a:off x="120650" y="-10160"/>
            <a:ext cx="8902065" cy="5163820"/>
          </a:xfrm>
          <a:prstGeom prst="rect">
            <a:avLst/>
          </a:prstGeom>
          <a:noFill/>
          <a:ln w="9525">
            <a:noFill/>
          </a:ln>
        </p:spPr>
      </p:pic>
      <p:sp>
        <p:nvSpPr>
          <p:cNvPr id="132099" name="文本框 132098"/>
          <p:cNvSpPr txBox="1"/>
          <p:nvPr/>
        </p:nvSpPr>
        <p:spPr>
          <a:xfrm>
            <a:off x="393700" y="742950"/>
            <a:ext cx="8380730" cy="953135"/>
          </a:xfrm>
          <a:prstGeom prst="rect">
            <a:avLst/>
          </a:prstGeom>
          <a:noFill/>
          <a:ln w="9525">
            <a:noFill/>
          </a:ln>
        </p:spPr>
        <p:txBody>
          <a:bodyPr wrap="square">
            <a:spAutoFit/>
          </a:bodyPr>
          <a:p>
            <a:pPr>
              <a:spcBef>
                <a:spcPct val="50000"/>
              </a:spcBef>
            </a:pPr>
            <a:r>
              <a:rPr lang="en-US" altLang="zh-CN" sz="2800" b="1" dirty="0">
                <a:solidFill>
                  <a:srgbClr val="333399"/>
                </a:solidFill>
                <a:latin typeface="隶书" panose="02010509060101010101" charset="-122"/>
                <a:ea typeface="隶书" panose="02010509060101010101" charset="-122"/>
              </a:rPr>
              <a:t>   </a:t>
            </a:r>
            <a:r>
              <a:rPr lang="zh-CN" altLang="en-US" sz="2800" b="1" dirty="0">
                <a:solidFill>
                  <a:srgbClr val="333399"/>
                </a:solidFill>
                <a:latin typeface="隶书" panose="02010509060101010101" charset="-122"/>
                <a:ea typeface="隶书" panose="02010509060101010101" charset="-122"/>
              </a:rPr>
              <a:t>大堰河辛劳一生，死后得到了什么？你从中读到了什么？</a:t>
            </a:r>
            <a:endParaRPr lang="zh-CN" altLang="en-US" sz="2800" b="1" dirty="0">
              <a:solidFill>
                <a:srgbClr val="333399"/>
              </a:solidFill>
              <a:latin typeface="隶书" panose="02010509060101010101" charset="-122"/>
              <a:ea typeface="隶书" panose="02010509060101010101" charset="-122"/>
            </a:endParaRPr>
          </a:p>
        </p:txBody>
      </p:sp>
      <p:sp>
        <p:nvSpPr>
          <p:cNvPr id="132100" name="文本框 132099"/>
          <p:cNvSpPr txBox="1"/>
          <p:nvPr/>
        </p:nvSpPr>
        <p:spPr>
          <a:xfrm>
            <a:off x="504190" y="2514600"/>
            <a:ext cx="8053705" cy="1106805"/>
          </a:xfrm>
          <a:prstGeom prst="rect">
            <a:avLst/>
          </a:prstGeom>
          <a:solidFill>
            <a:schemeClr val="bg1"/>
          </a:solidFill>
          <a:ln w="9525">
            <a:noFill/>
          </a:ln>
          <a:effectLst>
            <a:outerShdw dist="107763" dir="8100000" algn="ctr" rotWithShape="0">
              <a:schemeClr val="bg2"/>
            </a:outerShdw>
          </a:effectLst>
        </p:spPr>
        <p:txBody>
          <a:bodyPr wrap="square" anchor="t">
            <a:spAutoFit/>
          </a:bodyPr>
          <a:p>
            <a:r>
              <a:rPr lang="en-US" altLang="zh-CN" sz="3300" b="1" dirty="0">
                <a:solidFill>
                  <a:srgbClr val="CC0000"/>
                </a:solidFill>
                <a:latin typeface="Times New Roman" panose="02020603050405020304" pitchFamily="18" charset="0"/>
                <a:ea typeface="华文行楷" panose="02010800040101010101" pitchFamily="2" charset="-122"/>
              </a:rPr>
              <a:t>   </a:t>
            </a:r>
            <a:r>
              <a:rPr lang="zh-CN" altLang="en-US" sz="3300" b="1" dirty="0">
                <a:solidFill>
                  <a:srgbClr val="CC0000"/>
                </a:solidFill>
                <a:latin typeface="Times New Roman" panose="02020603050405020304" pitchFamily="18" charset="0"/>
                <a:ea typeface="华文行楷" panose="02010800040101010101" pitchFamily="2" charset="-122"/>
              </a:rPr>
              <a:t>愤怒控诉不公道的社会世道，深切同情大堰河的悲惨命运</a:t>
            </a:r>
            <a:endParaRPr lang="zh-CN" altLang="en-US" sz="3300" b="1">
              <a:solidFill>
                <a:srgbClr val="CC0000"/>
              </a:solidFill>
              <a:latin typeface="Times New Roman" panose="02020603050405020304" pitchFamily="18" charset="0"/>
              <a:ea typeface="华文行楷" panose="020108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2100"/>
                                        </p:tgtEl>
                                        <p:attrNameLst>
                                          <p:attrName>style.visibility</p:attrName>
                                        </p:attrNameLst>
                                      </p:cBhvr>
                                      <p:to>
                                        <p:strVal val="visible"/>
                                      </p:to>
                                    </p:set>
                                    <p:animEffect transition="in" filter="dissolve">
                                      <p:cBhvr>
                                        <p:cTn id="7" dur="500"/>
                                        <p:tgtEl>
                                          <p:spTgt spid="132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100"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9570" name="文本框 109569"/>
          <p:cNvSpPr txBox="1"/>
          <p:nvPr/>
        </p:nvSpPr>
        <p:spPr>
          <a:xfrm>
            <a:off x="2357437" y="627460"/>
            <a:ext cx="5859066" cy="3969385"/>
          </a:xfrm>
          <a:prstGeom prst="rect">
            <a:avLst/>
          </a:prstGeom>
          <a:noFill/>
          <a:ln w="9525">
            <a:noFill/>
          </a:ln>
        </p:spPr>
        <p:txBody>
          <a:bodyPr>
            <a:spAutoFit/>
          </a:bodyPr>
          <a:p>
            <a:r>
              <a:rPr lang="zh-CN" altLang="en-US" sz="2100" b="1" dirty="0">
                <a:solidFill>
                  <a:srgbClr val="0000FF"/>
                </a:solidFill>
                <a:latin typeface="Arial" panose="020B0604020202020204" pitchFamily="34" charset="0"/>
                <a:ea typeface="楷体_GB2312" pitchFamily="49" charset="-122"/>
              </a:rPr>
              <a:t>这是大堰河所不知道的：</a:t>
            </a:r>
            <a:endParaRPr lang="zh-CN" altLang="en-US" sz="2100" b="1" dirty="0">
              <a:solidFill>
                <a:srgbClr val="0000FF"/>
              </a:solidFill>
              <a:latin typeface="Arial" panose="020B0604020202020204" pitchFamily="34" charset="0"/>
              <a:ea typeface="楷体_GB2312" pitchFamily="49" charset="-122"/>
            </a:endParaRPr>
          </a:p>
          <a:p>
            <a:r>
              <a:rPr lang="zh-CN" altLang="en-US" sz="2100" b="1" dirty="0">
                <a:solidFill>
                  <a:srgbClr val="0000FF"/>
                </a:solidFill>
                <a:latin typeface="Arial" panose="020B0604020202020204" pitchFamily="34" charset="0"/>
                <a:ea typeface="楷体_GB2312" pitchFamily="49" charset="-122"/>
              </a:rPr>
              <a:t>她的醉酒的丈夫已死去，</a:t>
            </a:r>
            <a:endParaRPr lang="zh-CN" altLang="en-US" sz="2100" b="1" dirty="0">
              <a:solidFill>
                <a:srgbClr val="0000FF"/>
              </a:solidFill>
              <a:latin typeface="Arial" panose="020B0604020202020204" pitchFamily="34" charset="0"/>
              <a:ea typeface="楷体_GB2312" pitchFamily="49" charset="-122"/>
            </a:endParaRPr>
          </a:p>
          <a:p>
            <a:r>
              <a:rPr lang="zh-CN" altLang="en-US" sz="2100" b="1" dirty="0">
                <a:solidFill>
                  <a:srgbClr val="0000FF"/>
                </a:solidFill>
                <a:latin typeface="Arial" panose="020B0604020202020204" pitchFamily="34" charset="0"/>
                <a:ea typeface="楷体_GB2312" pitchFamily="49" charset="-122"/>
              </a:rPr>
              <a:t>大儿做了土匪，</a:t>
            </a:r>
            <a:endParaRPr lang="zh-CN" altLang="en-US" sz="2100" b="1" dirty="0">
              <a:solidFill>
                <a:srgbClr val="0000FF"/>
              </a:solidFill>
              <a:latin typeface="Arial" panose="020B0604020202020204" pitchFamily="34" charset="0"/>
              <a:ea typeface="楷体_GB2312" pitchFamily="49" charset="-122"/>
            </a:endParaRPr>
          </a:p>
          <a:p>
            <a:r>
              <a:rPr lang="zh-CN" altLang="en-US" sz="2100" b="1" dirty="0">
                <a:solidFill>
                  <a:srgbClr val="0000FF"/>
                </a:solidFill>
                <a:latin typeface="Arial" panose="020B0604020202020204" pitchFamily="34" charset="0"/>
                <a:ea typeface="楷体_GB2312" pitchFamily="49" charset="-122"/>
              </a:rPr>
              <a:t>第二个死在炮火的烟里，</a:t>
            </a:r>
            <a:endParaRPr lang="zh-CN" altLang="en-US" sz="2100" b="1" dirty="0">
              <a:solidFill>
                <a:srgbClr val="0000FF"/>
              </a:solidFill>
              <a:latin typeface="Arial" panose="020B0604020202020204" pitchFamily="34" charset="0"/>
              <a:ea typeface="楷体_GB2312" pitchFamily="49" charset="-122"/>
            </a:endParaRPr>
          </a:p>
          <a:p>
            <a:r>
              <a:rPr lang="zh-CN" altLang="en-US" sz="2100" b="1" dirty="0">
                <a:solidFill>
                  <a:srgbClr val="0000FF"/>
                </a:solidFill>
                <a:latin typeface="Arial" panose="020B0604020202020204" pitchFamily="34" charset="0"/>
                <a:ea typeface="楷体_GB2312" pitchFamily="49" charset="-122"/>
              </a:rPr>
              <a:t>第三，第四，第五</a:t>
            </a:r>
            <a:endParaRPr lang="zh-CN" altLang="en-US" sz="2100" b="1" dirty="0">
              <a:solidFill>
                <a:srgbClr val="0000FF"/>
              </a:solidFill>
              <a:latin typeface="Arial" panose="020B0604020202020204" pitchFamily="34" charset="0"/>
              <a:ea typeface="楷体_GB2312" pitchFamily="49" charset="-122"/>
            </a:endParaRPr>
          </a:p>
          <a:p>
            <a:r>
              <a:rPr lang="zh-CN" altLang="en-US" sz="2100" b="1" dirty="0">
                <a:solidFill>
                  <a:srgbClr val="0000FF"/>
                </a:solidFill>
                <a:latin typeface="Arial" panose="020B0604020202020204" pitchFamily="34" charset="0"/>
                <a:ea typeface="楷体_GB2312" pitchFamily="49" charset="-122"/>
              </a:rPr>
              <a:t>在师傅和地主的叱骂声里过着日子。</a:t>
            </a:r>
            <a:endParaRPr lang="zh-CN" altLang="en-US" sz="2100" b="1" dirty="0">
              <a:solidFill>
                <a:srgbClr val="0000FF"/>
              </a:solidFill>
              <a:latin typeface="Arial" panose="020B0604020202020204" pitchFamily="34" charset="0"/>
              <a:ea typeface="楷体_GB2312" pitchFamily="49" charset="-122"/>
            </a:endParaRPr>
          </a:p>
          <a:p>
            <a:r>
              <a:rPr lang="zh-CN" altLang="en-US" sz="2100" b="1" dirty="0">
                <a:solidFill>
                  <a:srgbClr val="0000FF"/>
                </a:solidFill>
                <a:latin typeface="Arial" panose="020B0604020202020204" pitchFamily="34" charset="0"/>
                <a:ea typeface="楷体_GB2312" pitchFamily="49" charset="-122"/>
              </a:rPr>
              <a:t>而我，我是在写着给予这不公道的世界的咒语。</a:t>
            </a:r>
            <a:endParaRPr lang="zh-CN" altLang="en-US" sz="2100" b="1" dirty="0">
              <a:solidFill>
                <a:srgbClr val="0000FF"/>
              </a:solidFill>
              <a:latin typeface="Arial" panose="020B0604020202020204" pitchFamily="34" charset="0"/>
              <a:ea typeface="楷体_GB2312" pitchFamily="49" charset="-122"/>
            </a:endParaRPr>
          </a:p>
          <a:p>
            <a:r>
              <a:rPr lang="zh-CN" altLang="en-US" sz="2100" b="1" dirty="0">
                <a:solidFill>
                  <a:srgbClr val="0000FF"/>
                </a:solidFill>
                <a:latin typeface="Arial" panose="020B0604020202020204" pitchFamily="34" charset="0"/>
                <a:ea typeface="楷体_GB2312" pitchFamily="49" charset="-122"/>
              </a:rPr>
              <a:t>当我经了长长的飘泊回到故土时，</a:t>
            </a:r>
            <a:endParaRPr lang="zh-CN" altLang="en-US" sz="2100" b="1" dirty="0">
              <a:solidFill>
                <a:srgbClr val="0000FF"/>
              </a:solidFill>
              <a:latin typeface="Arial" panose="020B0604020202020204" pitchFamily="34" charset="0"/>
              <a:ea typeface="楷体_GB2312" pitchFamily="49" charset="-122"/>
            </a:endParaRPr>
          </a:p>
          <a:p>
            <a:r>
              <a:rPr lang="zh-CN" altLang="en-US" sz="2100" b="1" dirty="0">
                <a:solidFill>
                  <a:srgbClr val="0000FF"/>
                </a:solidFill>
                <a:latin typeface="Arial" panose="020B0604020202020204" pitchFamily="34" charset="0"/>
                <a:ea typeface="楷体_GB2312" pitchFamily="49" charset="-122"/>
              </a:rPr>
              <a:t>在山腰里，田野上，</a:t>
            </a:r>
            <a:endParaRPr lang="zh-CN" altLang="en-US" sz="2100" b="1" dirty="0">
              <a:solidFill>
                <a:srgbClr val="0000FF"/>
              </a:solidFill>
              <a:latin typeface="Arial" panose="020B0604020202020204" pitchFamily="34" charset="0"/>
              <a:ea typeface="楷体_GB2312" pitchFamily="49" charset="-122"/>
            </a:endParaRPr>
          </a:p>
          <a:p>
            <a:r>
              <a:rPr lang="zh-CN" altLang="en-US" sz="2100" b="1" dirty="0">
                <a:solidFill>
                  <a:srgbClr val="0000FF"/>
                </a:solidFill>
                <a:latin typeface="Arial" panose="020B0604020202020204" pitchFamily="34" charset="0"/>
                <a:ea typeface="楷体_GB2312" pitchFamily="49" charset="-122"/>
              </a:rPr>
              <a:t>兄弟们碰见时，是比六七年前更要亲密！</a:t>
            </a:r>
            <a:endParaRPr lang="zh-CN" altLang="en-US" sz="2100" b="1" dirty="0">
              <a:solidFill>
                <a:srgbClr val="0000FF"/>
              </a:solidFill>
              <a:latin typeface="Arial" panose="020B0604020202020204" pitchFamily="34" charset="0"/>
              <a:ea typeface="楷体_GB2312" pitchFamily="49" charset="-122"/>
            </a:endParaRPr>
          </a:p>
          <a:p>
            <a:r>
              <a:rPr lang="zh-CN" altLang="en-US" sz="2100" b="1" dirty="0">
                <a:solidFill>
                  <a:srgbClr val="0000FF"/>
                </a:solidFill>
                <a:latin typeface="Arial" panose="020B0604020202020204" pitchFamily="34" charset="0"/>
                <a:ea typeface="楷体_GB2312" pitchFamily="49" charset="-122"/>
              </a:rPr>
              <a:t>这，这是为你，静静的睡着的大堰河</a:t>
            </a:r>
            <a:endParaRPr lang="zh-CN" altLang="en-US" sz="2100" b="1" dirty="0">
              <a:solidFill>
                <a:srgbClr val="0000FF"/>
              </a:solidFill>
              <a:latin typeface="Arial" panose="020B0604020202020204" pitchFamily="34" charset="0"/>
              <a:ea typeface="楷体_GB2312" pitchFamily="49" charset="-122"/>
            </a:endParaRPr>
          </a:p>
          <a:p>
            <a:r>
              <a:rPr lang="zh-CN" altLang="en-US" sz="2100" b="1" dirty="0">
                <a:solidFill>
                  <a:srgbClr val="0000FF"/>
                </a:solidFill>
                <a:latin typeface="Arial" panose="020B0604020202020204" pitchFamily="34" charset="0"/>
                <a:ea typeface="楷体_GB2312" pitchFamily="49" charset="-122"/>
              </a:rPr>
              <a:t>所不知道的啊！</a:t>
            </a:r>
            <a:endParaRPr lang="zh-CN" altLang="en-US" sz="2100" b="1" dirty="0">
              <a:solidFill>
                <a:srgbClr val="0000FF"/>
              </a:solidFill>
              <a:latin typeface="Arial" panose="020B0604020202020204" pitchFamily="34" charset="0"/>
              <a:ea typeface="楷体_GB2312" pitchFamily="49" charset="-122"/>
            </a:endParaRPr>
          </a:p>
        </p:txBody>
      </p:sp>
      <p:sp>
        <p:nvSpPr>
          <p:cNvPr id="109571" name="矩形 109570"/>
          <p:cNvSpPr/>
          <p:nvPr/>
        </p:nvSpPr>
        <p:spPr>
          <a:xfrm>
            <a:off x="1336279" y="411956"/>
            <a:ext cx="736600" cy="4219575"/>
          </a:xfrm>
          <a:prstGeom prst="rect">
            <a:avLst/>
          </a:prstGeom>
          <a:noFill/>
          <a:ln w="9525">
            <a:noFill/>
          </a:ln>
          <a:effectLst>
            <a:outerShdw dist="40161" dir="4293903" algn="ctr" rotWithShape="0">
              <a:schemeClr val="accent1">
                <a:alpha val="50000"/>
              </a:schemeClr>
            </a:outerShdw>
          </a:effectLst>
        </p:spPr>
        <p:txBody>
          <a:bodyPr vert="eaVert" wrap="none" anchor="t">
            <a:spAutoFit/>
          </a:bodyPr>
          <a:p>
            <a:pPr>
              <a:buClrTx/>
            </a:pPr>
            <a:r>
              <a:rPr lang="zh-CN" altLang="en-US" sz="3600" b="1" dirty="0">
                <a:solidFill>
                  <a:srgbClr val="6600FF"/>
                </a:solidFill>
                <a:latin typeface="Arial" panose="020B0604020202020204" pitchFamily="34" charset="0"/>
                <a:ea typeface="汉鼎简行楷" pitchFamily="49" charset="-122"/>
              </a:rPr>
              <a:t>大堰河</a:t>
            </a:r>
            <a:r>
              <a:rPr lang="en-US" altLang="zh-CN" sz="3600" b="1" dirty="0">
                <a:solidFill>
                  <a:srgbClr val="6600FF"/>
                </a:solidFill>
                <a:latin typeface="Arial" panose="020B0604020202020204" pitchFamily="34" charset="0"/>
                <a:ea typeface="汉鼎简行楷" pitchFamily="49" charset="-122"/>
              </a:rPr>
              <a:t>——</a:t>
            </a:r>
            <a:r>
              <a:rPr lang="zh-CN" altLang="en-US" sz="3600" b="1" dirty="0">
                <a:solidFill>
                  <a:srgbClr val="6600FF"/>
                </a:solidFill>
                <a:latin typeface="Arial" panose="020B0604020202020204" pitchFamily="34" charset="0"/>
                <a:ea typeface="汉鼎简行楷" pitchFamily="49" charset="-122"/>
              </a:rPr>
              <a:t>我的保姆</a:t>
            </a:r>
            <a:endParaRPr lang="zh-CN" altLang="en-US" sz="3600" b="1" dirty="0">
              <a:solidFill>
                <a:srgbClr val="6600FF"/>
              </a:solidFill>
              <a:latin typeface="Arial" panose="020B0604020202020204" pitchFamily="34" charset="0"/>
              <a:ea typeface="汉鼎简行楷" pitchFamily="49" charset="-122"/>
            </a:endParaRPr>
          </a:p>
        </p:txBody>
      </p:sp>
      <p:sp>
        <p:nvSpPr>
          <p:cNvPr id="109572" name="直接连接符 109571"/>
          <p:cNvSpPr/>
          <p:nvPr/>
        </p:nvSpPr>
        <p:spPr>
          <a:xfrm>
            <a:off x="2141935" y="519113"/>
            <a:ext cx="0" cy="3921919"/>
          </a:xfrm>
          <a:prstGeom prst="line">
            <a:avLst/>
          </a:prstGeom>
          <a:ln w="85725" cap="flat" cmpd="thinThick">
            <a:solidFill>
              <a:srgbClr val="993300"/>
            </a:solidFill>
            <a:prstDash val="solid"/>
            <a:headEnd type="none" w="med" len="med"/>
            <a:tailEnd type="none" w="med" len="med"/>
          </a:ln>
        </p:spPr>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109570"/>
                                        </p:tgtEl>
                                        <p:attrNameLst>
                                          <p:attrName>style.visibility</p:attrName>
                                        </p:attrNameLst>
                                      </p:cBhvr>
                                      <p:to>
                                        <p:strVal val="visible"/>
                                      </p:to>
                                    </p:set>
                                    <p:animEffect transition="in" filter="wipe(left)">
                                      <p:cBhvr>
                                        <p:cTn id="7" dur="500"/>
                                        <p:tgtEl>
                                          <p:spTgt spid="1095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0"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10594" name="文本框 110593"/>
          <p:cNvSpPr txBox="1"/>
          <p:nvPr/>
        </p:nvSpPr>
        <p:spPr>
          <a:xfrm>
            <a:off x="2465785" y="519113"/>
            <a:ext cx="5697140" cy="4523105"/>
          </a:xfrm>
          <a:prstGeom prst="rect">
            <a:avLst/>
          </a:prstGeom>
          <a:noFill/>
          <a:ln w="9525">
            <a:noFill/>
          </a:ln>
        </p:spPr>
        <p:txBody>
          <a:bodyPr>
            <a:spAutoFit/>
          </a:bodyPr>
          <a:p>
            <a:r>
              <a:rPr lang="zh-CN" altLang="en-US" sz="2400" b="1" dirty="0">
                <a:solidFill>
                  <a:srgbClr val="0000FF"/>
                </a:solidFill>
                <a:latin typeface="Arial" panose="020B0604020202020204" pitchFamily="34" charset="0"/>
                <a:ea typeface="楷体_GB2312" pitchFamily="49" charset="-122"/>
              </a:rPr>
              <a:t>大堰河，今天，你的乳儿是在狱里，</a:t>
            </a:r>
            <a:endParaRPr lang="zh-CN" altLang="en-US" sz="2400" b="1" dirty="0">
              <a:solidFill>
                <a:srgbClr val="0000FF"/>
              </a:solidFill>
              <a:latin typeface="Arial" panose="020B0604020202020204" pitchFamily="34" charset="0"/>
              <a:ea typeface="楷体_GB2312" pitchFamily="49" charset="-122"/>
            </a:endParaRPr>
          </a:p>
          <a:p>
            <a:r>
              <a:rPr lang="zh-CN" altLang="en-US" sz="2400" b="1" dirty="0">
                <a:solidFill>
                  <a:srgbClr val="0000FF"/>
                </a:solidFill>
                <a:latin typeface="Arial" panose="020B0604020202020204" pitchFamily="34" charset="0"/>
                <a:ea typeface="楷体_GB2312" pitchFamily="49" charset="-122"/>
              </a:rPr>
              <a:t>写着一首呈给你的赞美诗，</a:t>
            </a:r>
            <a:endParaRPr lang="zh-CN" altLang="en-US" sz="2400" b="1" dirty="0">
              <a:solidFill>
                <a:srgbClr val="0000FF"/>
              </a:solidFill>
              <a:latin typeface="Arial" panose="020B0604020202020204" pitchFamily="34" charset="0"/>
              <a:ea typeface="楷体_GB2312" pitchFamily="49" charset="-122"/>
            </a:endParaRPr>
          </a:p>
          <a:p>
            <a:r>
              <a:rPr lang="zh-CN" altLang="en-US" sz="2400" b="1" dirty="0">
                <a:solidFill>
                  <a:srgbClr val="0000FF"/>
                </a:solidFill>
                <a:latin typeface="Arial" panose="020B0604020202020204" pitchFamily="34" charset="0"/>
                <a:ea typeface="楷体_GB2312" pitchFamily="49" charset="-122"/>
              </a:rPr>
              <a:t>呈给你黄土下</a:t>
            </a:r>
            <a:r>
              <a:rPr lang="zh-CN" altLang="en-US" sz="2400" b="1" dirty="0">
                <a:solidFill>
                  <a:srgbClr val="FF0000"/>
                </a:solidFill>
                <a:latin typeface="Arial" panose="020B0604020202020204" pitchFamily="34" charset="0"/>
                <a:ea typeface="楷体_GB2312" pitchFamily="49" charset="-122"/>
              </a:rPr>
              <a:t>紫色的灵魂</a:t>
            </a:r>
            <a:r>
              <a:rPr lang="zh-CN" altLang="en-US" sz="2400" b="1" dirty="0">
                <a:solidFill>
                  <a:srgbClr val="0000FF"/>
                </a:solidFill>
                <a:latin typeface="Arial" panose="020B0604020202020204" pitchFamily="34" charset="0"/>
                <a:ea typeface="楷体_GB2312" pitchFamily="49" charset="-122"/>
              </a:rPr>
              <a:t>，</a:t>
            </a:r>
            <a:endParaRPr lang="zh-CN" altLang="en-US" sz="2400" b="1" dirty="0">
              <a:solidFill>
                <a:srgbClr val="0000FF"/>
              </a:solidFill>
              <a:latin typeface="Arial" panose="020B0604020202020204" pitchFamily="34" charset="0"/>
              <a:ea typeface="楷体_GB2312" pitchFamily="49" charset="-122"/>
            </a:endParaRPr>
          </a:p>
          <a:p>
            <a:r>
              <a:rPr lang="zh-CN" altLang="en-US" sz="2400" b="1" dirty="0">
                <a:solidFill>
                  <a:srgbClr val="0000FF"/>
                </a:solidFill>
                <a:latin typeface="Arial" panose="020B0604020202020204" pitchFamily="34" charset="0"/>
                <a:ea typeface="楷体_GB2312" pitchFamily="49" charset="-122"/>
              </a:rPr>
              <a:t>呈给你拥抱过我的直伸着的手，</a:t>
            </a:r>
            <a:endParaRPr lang="zh-CN" altLang="en-US" sz="2400" b="1" dirty="0">
              <a:solidFill>
                <a:srgbClr val="0000FF"/>
              </a:solidFill>
              <a:latin typeface="Arial" panose="020B0604020202020204" pitchFamily="34" charset="0"/>
              <a:ea typeface="楷体_GB2312" pitchFamily="49" charset="-122"/>
            </a:endParaRPr>
          </a:p>
          <a:p>
            <a:r>
              <a:rPr lang="zh-CN" altLang="en-US" sz="2400" b="1" dirty="0">
                <a:solidFill>
                  <a:srgbClr val="0000FF"/>
                </a:solidFill>
                <a:latin typeface="Arial" panose="020B0604020202020204" pitchFamily="34" charset="0"/>
                <a:ea typeface="楷体_GB2312" pitchFamily="49" charset="-122"/>
              </a:rPr>
              <a:t>呈给你吻过我的唇，</a:t>
            </a:r>
            <a:endParaRPr lang="zh-CN" altLang="en-US" sz="2400" b="1" dirty="0">
              <a:solidFill>
                <a:srgbClr val="0000FF"/>
              </a:solidFill>
              <a:latin typeface="Arial" panose="020B0604020202020204" pitchFamily="34" charset="0"/>
              <a:ea typeface="楷体_GB2312" pitchFamily="49" charset="-122"/>
            </a:endParaRPr>
          </a:p>
          <a:p>
            <a:r>
              <a:rPr lang="zh-CN" altLang="en-US" sz="2400" b="1" dirty="0">
                <a:solidFill>
                  <a:srgbClr val="0000FF"/>
                </a:solidFill>
                <a:latin typeface="Arial" panose="020B0604020202020204" pitchFamily="34" charset="0"/>
                <a:ea typeface="楷体_GB2312" pitchFamily="49" charset="-122"/>
              </a:rPr>
              <a:t>呈给你泥黑的温柔的脸颜，</a:t>
            </a:r>
            <a:endParaRPr lang="zh-CN" altLang="en-US" sz="2400" b="1" dirty="0">
              <a:solidFill>
                <a:srgbClr val="0000FF"/>
              </a:solidFill>
              <a:latin typeface="Arial" panose="020B0604020202020204" pitchFamily="34" charset="0"/>
              <a:ea typeface="楷体_GB2312" pitchFamily="49" charset="-122"/>
            </a:endParaRPr>
          </a:p>
          <a:p>
            <a:r>
              <a:rPr lang="zh-CN" altLang="en-US" sz="2400" b="1" dirty="0">
                <a:solidFill>
                  <a:srgbClr val="0000FF"/>
                </a:solidFill>
                <a:latin typeface="Arial" panose="020B0604020202020204" pitchFamily="34" charset="0"/>
                <a:ea typeface="楷体_GB2312" pitchFamily="49" charset="-122"/>
              </a:rPr>
              <a:t>呈给你养育了我的乳房，</a:t>
            </a:r>
            <a:endParaRPr lang="zh-CN" altLang="en-US" sz="2400" b="1" dirty="0">
              <a:solidFill>
                <a:srgbClr val="0000FF"/>
              </a:solidFill>
              <a:latin typeface="Arial" panose="020B0604020202020204" pitchFamily="34" charset="0"/>
              <a:ea typeface="楷体_GB2312" pitchFamily="49" charset="-122"/>
            </a:endParaRPr>
          </a:p>
          <a:p>
            <a:r>
              <a:rPr lang="zh-CN" altLang="en-US" sz="2400" b="1" dirty="0">
                <a:solidFill>
                  <a:srgbClr val="0000FF"/>
                </a:solidFill>
                <a:latin typeface="Arial" panose="020B0604020202020204" pitchFamily="34" charset="0"/>
                <a:ea typeface="楷体_GB2312" pitchFamily="49" charset="-122"/>
              </a:rPr>
              <a:t>呈给你的儿子们，我的兄弟们，</a:t>
            </a:r>
            <a:endParaRPr lang="zh-CN" altLang="en-US" sz="2400" b="1" dirty="0">
              <a:solidFill>
                <a:srgbClr val="0000FF"/>
              </a:solidFill>
              <a:latin typeface="Arial" panose="020B0604020202020204" pitchFamily="34" charset="0"/>
              <a:ea typeface="楷体_GB2312" pitchFamily="49" charset="-122"/>
            </a:endParaRPr>
          </a:p>
          <a:p>
            <a:r>
              <a:rPr lang="zh-CN" altLang="en-US" sz="2400" b="1" dirty="0">
                <a:solidFill>
                  <a:srgbClr val="0000FF"/>
                </a:solidFill>
                <a:latin typeface="Arial" panose="020B0604020202020204" pitchFamily="34" charset="0"/>
                <a:ea typeface="楷体_GB2312" pitchFamily="49" charset="-122"/>
              </a:rPr>
              <a:t>呈给大地上一切的，</a:t>
            </a:r>
            <a:endParaRPr lang="zh-CN" altLang="en-US" sz="2400" b="1" dirty="0">
              <a:solidFill>
                <a:srgbClr val="0000FF"/>
              </a:solidFill>
              <a:latin typeface="Arial" panose="020B0604020202020204" pitchFamily="34" charset="0"/>
              <a:ea typeface="楷体_GB2312" pitchFamily="49" charset="-122"/>
            </a:endParaRPr>
          </a:p>
          <a:p>
            <a:r>
              <a:rPr lang="zh-CN" altLang="en-US" sz="2400" b="1" dirty="0">
                <a:solidFill>
                  <a:srgbClr val="0000FF"/>
                </a:solidFill>
                <a:latin typeface="Arial" panose="020B0604020202020204" pitchFamily="34" charset="0"/>
                <a:ea typeface="楷体_GB2312" pitchFamily="49" charset="-122"/>
              </a:rPr>
              <a:t>我的大堰河般的保姆和她们的儿子，</a:t>
            </a:r>
            <a:endParaRPr lang="zh-CN" altLang="en-US" sz="2400" b="1" dirty="0">
              <a:solidFill>
                <a:srgbClr val="0000FF"/>
              </a:solidFill>
              <a:latin typeface="Arial" panose="020B0604020202020204" pitchFamily="34" charset="0"/>
              <a:ea typeface="楷体_GB2312" pitchFamily="49" charset="-122"/>
            </a:endParaRPr>
          </a:p>
          <a:p>
            <a:r>
              <a:rPr lang="zh-CN" altLang="en-US" sz="2400" b="1" dirty="0">
                <a:solidFill>
                  <a:srgbClr val="0000FF"/>
                </a:solidFill>
                <a:latin typeface="Arial" panose="020B0604020202020204" pitchFamily="34" charset="0"/>
                <a:ea typeface="楷体_GB2312" pitchFamily="49" charset="-122"/>
              </a:rPr>
              <a:t>呈给爱我如爱她自己的儿子般的大堰河。</a:t>
            </a:r>
            <a:endParaRPr lang="zh-CN" altLang="en-US" sz="2400" b="1" dirty="0">
              <a:solidFill>
                <a:srgbClr val="0000FF"/>
              </a:solidFill>
              <a:latin typeface="Arial" panose="020B0604020202020204" pitchFamily="34" charset="0"/>
              <a:ea typeface="楷体_GB2312" pitchFamily="49" charset="-122"/>
            </a:endParaRPr>
          </a:p>
          <a:p>
            <a:r>
              <a:rPr lang="en-US" altLang="zh-CN" sz="2400" b="1" dirty="0">
                <a:solidFill>
                  <a:srgbClr val="0000FF"/>
                </a:solidFill>
                <a:latin typeface="Arial" panose="020B0604020202020204" pitchFamily="34" charset="0"/>
                <a:ea typeface="楷体_GB2312" pitchFamily="49" charset="-122"/>
              </a:rPr>
              <a:t> </a:t>
            </a:r>
            <a:endParaRPr lang="en-US" altLang="zh-CN" sz="2400" b="1" dirty="0">
              <a:solidFill>
                <a:srgbClr val="0000FF"/>
              </a:solidFill>
              <a:latin typeface="Arial" panose="020B0604020202020204" pitchFamily="34" charset="0"/>
              <a:ea typeface="楷体_GB2312" pitchFamily="49" charset="-122"/>
            </a:endParaRPr>
          </a:p>
        </p:txBody>
      </p:sp>
      <p:sp>
        <p:nvSpPr>
          <p:cNvPr id="110595" name="矩形 110594"/>
          <p:cNvSpPr/>
          <p:nvPr/>
        </p:nvSpPr>
        <p:spPr>
          <a:xfrm>
            <a:off x="1336279" y="411956"/>
            <a:ext cx="736600" cy="4219575"/>
          </a:xfrm>
          <a:prstGeom prst="rect">
            <a:avLst/>
          </a:prstGeom>
          <a:noFill/>
          <a:ln w="9525">
            <a:noFill/>
          </a:ln>
          <a:effectLst>
            <a:outerShdw dist="40161" dir="4293903" algn="ctr" rotWithShape="0">
              <a:schemeClr val="accent1">
                <a:alpha val="50000"/>
              </a:schemeClr>
            </a:outerShdw>
          </a:effectLst>
        </p:spPr>
        <p:txBody>
          <a:bodyPr vert="eaVert" wrap="none" anchor="t">
            <a:spAutoFit/>
          </a:bodyPr>
          <a:p>
            <a:pPr>
              <a:buClrTx/>
            </a:pPr>
            <a:r>
              <a:rPr lang="zh-CN" altLang="en-US" sz="3600" b="1" dirty="0">
                <a:solidFill>
                  <a:srgbClr val="6600FF"/>
                </a:solidFill>
                <a:latin typeface="Arial" panose="020B0604020202020204" pitchFamily="34" charset="0"/>
                <a:ea typeface="汉鼎简行楷" pitchFamily="49" charset="-122"/>
              </a:rPr>
              <a:t>大堰河</a:t>
            </a:r>
            <a:r>
              <a:rPr lang="en-US" altLang="zh-CN" sz="3600" b="1" dirty="0">
                <a:solidFill>
                  <a:srgbClr val="6600FF"/>
                </a:solidFill>
                <a:latin typeface="Arial" panose="020B0604020202020204" pitchFamily="34" charset="0"/>
                <a:ea typeface="汉鼎简行楷" pitchFamily="49" charset="-122"/>
              </a:rPr>
              <a:t>——</a:t>
            </a:r>
            <a:r>
              <a:rPr lang="zh-CN" altLang="en-US" sz="3600" b="1" dirty="0">
                <a:solidFill>
                  <a:srgbClr val="6600FF"/>
                </a:solidFill>
                <a:latin typeface="Arial" panose="020B0604020202020204" pitchFamily="34" charset="0"/>
                <a:ea typeface="汉鼎简行楷" pitchFamily="49" charset="-122"/>
              </a:rPr>
              <a:t>我的保姆</a:t>
            </a:r>
            <a:endParaRPr lang="zh-CN" altLang="en-US" sz="3600" b="1" dirty="0">
              <a:solidFill>
                <a:srgbClr val="6600FF"/>
              </a:solidFill>
              <a:latin typeface="Arial" panose="020B0604020202020204" pitchFamily="34" charset="0"/>
              <a:ea typeface="汉鼎简行楷" pitchFamily="49" charset="-122"/>
            </a:endParaRPr>
          </a:p>
        </p:txBody>
      </p:sp>
      <p:sp>
        <p:nvSpPr>
          <p:cNvPr id="110596" name="直接连接符 110595"/>
          <p:cNvSpPr/>
          <p:nvPr/>
        </p:nvSpPr>
        <p:spPr>
          <a:xfrm>
            <a:off x="2195513" y="844154"/>
            <a:ext cx="0" cy="3921919"/>
          </a:xfrm>
          <a:prstGeom prst="line">
            <a:avLst/>
          </a:prstGeom>
          <a:ln w="85725" cap="flat" cmpd="thinThick">
            <a:solidFill>
              <a:srgbClr val="993300"/>
            </a:solidFill>
            <a:prstDash val="solid"/>
            <a:headEnd type="none" w="med" len="med"/>
            <a:tailEnd type="none" w="med" len="med"/>
          </a:ln>
        </p:spPr>
      </p:sp>
      <p:pic>
        <p:nvPicPr>
          <p:cNvPr id="110597" name="二泉映月.mp3">
            <a:hlinkClick r:id="" action="ppaction://media"/>
          </p:cNvPr>
          <p:cNvPicPr>
            <a:picLocks noRot="1" noChangeAspect="1"/>
          </p:cNvPicPr>
          <p:nvPr>
            <a:audioFile r:link="rId1"/>
            <p:extLst>
              <p:ext uri="{DAA4B4D4-6D71-4841-9C94-3DE7FCFB9230}">
                <p14:media xmlns:p14="http://schemas.microsoft.com/office/powerpoint/2010/main" r:link="rId2"/>
              </p:ext>
            </p:extLst>
          </p:nvPr>
        </p:nvPicPr>
        <p:blipFill>
          <a:blip r:embed="rId3"/>
          <a:stretch>
            <a:fillRect/>
          </a:stretch>
        </p:blipFill>
        <p:spPr>
          <a:xfrm>
            <a:off x="7380685" y="4624388"/>
            <a:ext cx="228600" cy="228600"/>
          </a:xfrm>
          <a:prstGeom prst="rect">
            <a:avLst/>
          </a:prstGeom>
          <a:noFill/>
          <a:ln w="9525">
            <a:noFill/>
          </a:ln>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type="lt">
                                    <p:tmPct val="0"/>
                                  </p:iterate>
                                  <p:childTnLst>
                                    <p:set>
                                      <p:cBhvr>
                                        <p:cTn id="6" dur="1" fill="hold">
                                          <p:stCondLst>
                                            <p:cond delay="0"/>
                                          </p:stCondLst>
                                        </p:cTn>
                                        <p:tgtEl>
                                          <p:spTgt spid="110594"/>
                                        </p:tgtEl>
                                        <p:attrNameLst>
                                          <p:attrName>style.visibility</p:attrName>
                                        </p:attrNameLst>
                                      </p:cBhvr>
                                      <p:to>
                                        <p:strVal val="visible"/>
                                      </p:to>
                                    </p:set>
                                    <p:animEffect transition="in" filter="fade">
                                      <p:cBhvr>
                                        <p:cTn id="7" dur="2000"/>
                                        <p:tgtEl>
                                          <p:spTgt spid="110594"/>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110597"/>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360200" fill="hold"/>
                                        <p:tgtEl>
                                          <p:spTgt spid="110597"/>
                                        </p:tgtEl>
                                      </p:cBhvr>
                                    </p:cmd>
                                  </p:childTnLst>
                                </p:cTn>
                              </p:par>
                            </p:childTnLst>
                          </p:cTn>
                        </p:par>
                      </p:childTnLst>
                    </p:cTn>
                  </p:par>
                </p:childTnLst>
              </p:cTn>
              <p:nextCondLst>
                <p:cond evt="onClick" delay="0">
                  <p:tgtEl>
                    <p:spTgt spid="110597"/>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110597"/>
                </p:tgtEl>
              </p:cMediaNode>
            </p:audio>
          </p:childTnLst>
        </p:cTn>
      </p:par>
    </p:tnLst>
    <p:bldLst>
      <p:bldP spid="110594"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文本框 1"/>
          <p:cNvSpPr txBox="1"/>
          <p:nvPr/>
        </p:nvSpPr>
        <p:spPr>
          <a:xfrm>
            <a:off x="268605" y="421005"/>
            <a:ext cx="8514715" cy="1076325"/>
          </a:xfrm>
          <a:prstGeom prst="rect">
            <a:avLst/>
          </a:prstGeom>
          <a:noFill/>
        </p:spPr>
        <p:txBody>
          <a:bodyPr wrap="square" rtlCol="0">
            <a:spAutoFit/>
          </a:bodyPr>
          <a:p>
            <a:r>
              <a:rPr lang="en-US" altLang="zh-CN" sz="2800" b="1" dirty="0">
                <a:latin typeface="楷体" panose="02010609060101010101" charset="-122"/>
                <a:ea typeface="楷体" panose="02010609060101010101" charset="-122"/>
                <a:sym typeface="+mn-ea"/>
              </a:rPr>
              <a:t>  </a:t>
            </a:r>
            <a:r>
              <a:rPr lang="en-US" altLang="zh-CN" sz="3200" b="1" dirty="0">
                <a:latin typeface="楷体" panose="02010609060101010101" charset="-122"/>
                <a:ea typeface="楷体" panose="02010609060101010101" charset="-122"/>
                <a:sym typeface="+mn-ea"/>
              </a:rPr>
              <a:t>“</a:t>
            </a:r>
            <a:r>
              <a:rPr lang="zh-CN" altLang="en-US" sz="3200" b="1" dirty="0">
                <a:latin typeface="楷体" panose="02010609060101010101" charset="-122"/>
                <a:ea typeface="楷体" panose="02010609060101010101" charset="-122"/>
                <a:sym typeface="+mn-ea"/>
              </a:rPr>
              <a:t>黄土下紫色的灵魂”，为什么是“紫色”的灵魂？</a:t>
            </a:r>
            <a:r>
              <a:rPr lang="zh-CN" altLang="en-US" sz="2800" dirty="0">
                <a:latin typeface="楷体" panose="02010609060101010101" charset="-122"/>
                <a:ea typeface="楷体" panose="02010609060101010101" charset="-122"/>
                <a:sym typeface="+mn-ea"/>
              </a:rPr>
              <a:t> </a:t>
            </a:r>
            <a:endParaRPr lang="zh-CN" altLang="en-US" sz="2800">
              <a:latin typeface="楷体" panose="02010609060101010101" charset="-122"/>
              <a:ea typeface="楷体" panose="02010609060101010101" charset="-122"/>
            </a:endParaRPr>
          </a:p>
        </p:txBody>
      </p:sp>
      <p:sp>
        <p:nvSpPr>
          <p:cNvPr id="3" name="文本框 2"/>
          <p:cNvSpPr txBox="1"/>
          <p:nvPr/>
        </p:nvSpPr>
        <p:spPr>
          <a:xfrm>
            <a:off x="434975" y="1945005"/>
            <a:ext cx="7837805" cy="1252855"/>
          </a:xfrm>
          <a:prstGeom prst="rect">
            <a:avLst/>
          </a:prstGeom>
          <a:noFill/>
        </p:spPr>
        <p:txBody>
          <a:bodyPr wrap="square" rtlCol="0">
            <a:spAutoFit/>
          </a:bodyPr>
          <a:p>
            <a:pPr>
              <a:lnSpc>
                <a:spcPct val="90000"/>
              </a:lnSpc>
            </a:pPr>
            <a:r>
              <a:rPr lang="en-US" altLang="zh-CN" sz="2800" b="1" dirty="0">
                <a:solidFill>
                  <a:srgbClr val="FF0000"/>
                </a:solidFill>
                <a:latin typeface="微软雅黑" panose="020B0503020204020204" pitchFamily="34" charset="-122"/>
                <a:ea typeface="微软雅黑" panose="020B0503020204020204" pitchFamily="34" charset="-122"/>
                <a:sym typeface="+mn-ea"/>
              </a:rPr>
              <a:t>  </a:t>
            </a:r>
            <a:r>
              <a:rPr lang="en-US" altLang="zh-CN" sz="2800" b="1" dirty="0">
                <a:solidFill>
                  <a:schemeClr val="tx2"/>
                </a:solidFill>
                <a:latin typeface="微软雅黑" panose="020B0503020204020204" pitchFamily="34" charset="-122"/>
                <a:ea typeface="微软雅黑" panose="020B0503020204020204" pitchFamily="34" charset="-122"/>
                <a:sym typeface="+mn-ea"/>
              </a:rPr>
              <a:t> </a:t>
            </a:r>
            <a:r>
              <a:rPr lang="zh-CN" altLang="en-US" sz="2800" b="1" dirty="0">
                <a:solidFill>
                  <a:schemeClr val="tx2"/>
                </a:solidFill>
                <a:latin typeface="微软雅黑" panose="020B0503020204020204" pitchFamily="34" charset="-122"/>
                <a:ea typeface="微软雅黑" panose="020B0503020204020204" pitchFamily="34" charset="-122"/>
                <a:sym typeface="+mn-ea"/>
              </a:rPr>
              <a:t>紫色实际上是两种意义的综合 </a:t>
            </a:r>
            <a:r>
              <a:rPr lang="en-US" altLang="zh-CN" sz="2800" b="1" dirty="0">
                <a:solidFill>
                  <a:schemeClr val="tx2"/>
                </a:solidFill>
                <a:latin typeface="微软雅黑" panose="020B0503020204020204" pitchFamily="34" charset="-122"/>
                <a:ea typeface="微软雅黑" panose="020B0503020204020204" pitchFamily="34" charset="-122"/>
                <a:sym typeface="+mn-ea"/>
              </a:rPr>
              <a:t>:</a:t>
            </a:r>
            <a:r>
              <a:rPr lang="zh-CN" altLang="en-US" sz="2800" b="1" dirty="0">
                <a:solidFill>
                  <a:schemeClr val="tx2"/>
                </a:solidFill>
                <a:latin typeface="微软雅黑" panose="020B0503020204020204" pitchFamily="34" charset="-122"/>
                <a:ea typeface="微软雅黑" panose="020B0503020204020204" pitchFamily="34" charset="-122"/>
                <a:sym typeface="+mn-ea"/>
              </a:rPr>
              <a:t>一方面强调尊贵、圣洁、热烈的方面，一方面强调是苦涩、忧郁、压抑的方面。</a:t>
            </a:r>
            <a:endParaRPr lang="zh-CN" altLang="en-US" sz="2800" b="1" dirty="0">
              <a:solidFill>
                <a:schemeClr val="tx2"/>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6" name="AutoShape 2"/>
          <p:cNvSpPr/>
          <p:nvPr/>
        </p:nvSpPr>
        <p:spPr bwMode="auto">
          <a:xfrm>
            <a:off x="1295400" y="914400"/>
            <a:ext cx="304800" cy="3486150"/>
          </a:xfrm>
          <a:prstGeom prst="leftBrace">
            <a:avLst>
              <a:gd name="adj1" fmla="val 127083"/>
              <a:gd name="adj2" fmla="val 50000"/>
            </a:avLst>
          </a:prstGeom>
          <a:noFill/>
          <a:ln w="34925">
            <a:solidFill>
              <a:srgbClr val="800000"/>
            </a:solidFill>
            <a:round/>
          </a:ln>
          <a:extLst>
            <a:ext uri="{909E8E84-426E-40DD-AFC4-6F175D3DCCD1}">
              <a14:hiddenFill xmlns:a14="http://schemas.microsoft.com/office/drawing/2010/main">
                <a:solidFill>
                  <a:srgbClr val="FFFFFF"/>
                </a:solidFill>
              </a14:hiddenFill>
            </a:ext>
          </a:extLst>
        </p:spPr>
        <p:txBody>
          <a:bodyPr wrap="none" anchor="ctr"/>
          <a:lstStyle/>
          <a:p>
            <a:pPr algn="ctr" fontAlgn="base">
              <a:spcBef>
                <a:spcPct val="0"/>
              </a:spcBef>
              <a:spcAft>
                <a:spcPct val="0"/>
              </a:spcAft>
            </a:pPr>
            <a:endParaRPr lang="zh-CN" altLang="zh-CN">
              <a:solidFill>
                <a:srgbClr val="003366"/>
              </a:solidFill>
            </a:endParaRPr>
          </a:p>
        </p:txBody>
      </p:sp>
      <p:sp>
        <p:nvSpPr>
          <p:cNvPr id="47107" name="Text Box 3"/>
          <p:cNvSpPr txBox="1">
            <a:spLocks noChangeArrowheads="1"/>
          </p:cNvSpPr>
          <p:nvPr/>
        </p:nvSpPr>
        <p:spPr bwMode="auto">
          <a:xfrm>
            <a:off x="1547192" y="699542"/>
            <a:ext cx="6553200"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kumimoji="1" lang="zh-CN" altLang="en-US" sz="2400" b="1" dirty="0">
                <a:solidFill>
                  <a:srgbClr val="003366"/>
                </a:solidFill>
                <a:latin typeface="黑体" panose="02010609060101010101" pitchFamily="49" charset="-122"/>
                <a:ea typeface="黑体" panose="02010609060101010101" pitchFamily="49" charset="-122"/>
              </a:rPr>
              <a:t>引起回忆</a:t>
            </a:r>
            <a:r>
              <a:rPr kumimoji="1" lang="en-US" altLang="zh-CN" sz="2400" b="1" dirty="0">
                <a:solidFill>
                  <a:srgbClr val="A50021"/>
                </a:solidFill>
                <a:latin typeface="Times New Roman" panose="02020603050405020304" pitchFamily="18" charset="0"/>
                <a:ea typeface="黑体" panose="02010609060101010101" pitchFamily="49" charset="-122"/>
              </a:rPr>
              <a:t>—</a:t>
            </a:r>
            <a:r>
              <a:rPr kumimoji="1" lang="zh-CN" altLang="en-US" sz="2000" b="1" dirty="0">
                <a:solidFill>
                  <a:srgbClr val="A50021"/>
                </a:solidFill>
                <a:latin typeface="楷体_GB2312" pitchFamily="49" charset="-122"/>
                <a:ea typeface="楷体_GB2312" pitchFamily="49" charset="-122"/>
              </a:rPr>
              <a:t>介绍我与大堰河的关系</a:t>
            </a:r>
            <a:r>
              <a:rPr kumimoji="1" lang="en-US" altLang="zh-CN" sz="2400" b="1" dirty="0">
                <a:solidFill>
                  <a:srgbClr val="A50021"/>
                </a:solidFill>
                <a:latin typeface="Times New Roman" panose="02020603050405020304" pitchFamily="18" charset="0"/>
                <a:ea typeface="黑体" panose="02010609060101010101" pitchFamily="49" charset="-122"/>
              </a:rPr>
              <a:t>—</a:t>
            </a:r>
            <a:r>
              <a:rPr kumimoji="1" lang="en-US" altLang="zh-CN" sz="2400" b="1" dirty="0">
                <a:solidFill>
                  <a:srgbClr val="A50021"/>
                </a:solidFill>
                <a:latin typeface="黑体" panose="02010609060101010101" pitchFamily="49" charset="-122"/>
                <a:ea typeface="黑体" panose="02010609060101010101" pitchFamily="49" charset="-122"/>
              </a:rPr>
              <a:t>(</a:t>
            </a:r>
            <a:r>
              <a:rPr kumimoji="1" lang="zh-CN" altLang="en-US" sz="2400" b="1" dirty="0">
                <a:solidFill>
                  <a:srgbClr val="003366"/>
                </a:solidFill>
                <a:latin typeface="黑体" panose="02010609060101010101" pitchFamily="49" charset="-122"/>
                <a:ea typeface="黑体" panose="02010609060101010101" pitchFamily="49" charset="-122"/>
              </a:rPr>
              <a:t>追怀 痛悼</a:t>
            </a:r>
            <a:r>
              <a:rPr kumimoji="1" lang="en-US" altLang="zh-CN" sz="2400" b="1" dirty="0" smtClean="0">
                <a:solidFill>
                  <a:srgbClr val="003366"/>
                </a:solidFill>
                <a:latin typeface="黑体" panose="02010609060101010101" pitchFamily="49" charset="-122"/>
                <a:ea typeface="黑体" panose="02010609060101010101" pitchFamily="49" charset="-122"/>
              </a:rPr>
              <a:t>)</a:t>
            </a:r>
            <a:endParaRPr kumimoji="1" lang="en-US" altLang="zh-CN" sz="2400" b="1" dirty="0" smtClean="0">
              <a:solidFill>
                <a:srgbClr val="003366"/>
              </a:solidFill>
              <a:latin typeface="黑体" panose="02010609060101010101" pitchFamily="49" charset="-122"/>
              <a:ea typeface="黑体" panose="02010609060101010101" pitchFamily="49" charset="-122"/>
            </a:endParaRPr>
          </a:p>
          <a:p>
            <a:pPr eaLnBrk="1" fontAlgn="base" hangingPunct="1">
              <a:spcBef>
                <a:spcPct val="50000"/>
              </a:spcBef>
              <a:spcAft>
                <a:spcPct val="0"/>
              </a:spcAft>
            </a:pPr>
            <a:r>
              <a:rPr kumimoji="1" lang="zh-CN" altLang="en-US" sz="2400" b="1" dirty="0">
                <a:solidFill>
                  <a:srgbClr val="003366"/>
                </a:solidFill>
                <a:latin typeface="黑体" panose="02010609060101010101" pitchFamily="49" charset="-122"/>
                <a:ea typeface="黑体" panose="02010609060101010101" pitchFamily="49" charset="-122"/>
              </a:rPr>
              <a:t>（</a:t>
            </a:r>
            <a:r>
              <a:rPr kumimoji="1" lang="en-US" altLang="zh-CN" sz="2400" b="1" dirty="0">
                <a:solidFill>
                  <a:srgbClr val="003366"/>
                </a:solidFill>
                <a:latin typeface="黑体" panose="02010609060101010101" pitchFamily="49" charset="-122"/>
                <a:ea typeface="黑体" panose="02010609060101010101" pitchFamily="49" charset="-122"/>
              </a:rPr>
              <a:t>1-3</a:t>
            </a:r>
            <a:r>
              <a:rPr kumimoji="1" lang="zh-CN" altLang="en-US" sz="2400" b="1" dirty="0">
                <a:solidFill>
                  <a:srgbClr val="003366"/>
                </a:solidFill>
                <a:latin typeface="黑体" panose="02010609060101010101" pitchFamily="49" charset="-122"/>
                <a:ea typeface="黑体" panose="02010609060101010101" pitchFamily="49" charset="-122"/>
              </a:rPr>
              <a:t>）</a:t>
            </a:r>
            <a:endParaRPr kumimoji="1" lang="zh-CN" altLang="en-US" sz="2400" b="1" dirty="0">
              <a:solidFill>
                <a:srgbClr val="003366"/>
              </a:solidFill>
              <a:latin typeface="黑体" panose="02010609060101010101" pitchFamily="49" charset="-122"/>
              <a:ea typeface="黑体" panose="02010609060101010101" pitchFamily="49" charset="-122"/>
            </a:endParaRPr>
          </a:p>
        </p:txBody>
      </p:sp>
      <p:sp>
        <p:nvSpPr>
          <p:cNvPr id="47108" name="Text Box 4"/>
          <p:cNvSpPr txBox="1">
            <a:spLocks noChangeArrowheads="1"/>
          </p:cNvSpPr>
          <p:nvPr/>
        </p:nvSpPr>
        <p:spPr bwMode="auto">
          <a:xfrm>
            <a:off x="1371600" y="1793875"/>
            <a:ext cx="2057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kumimoji="1" lang="zh-CN" altLang="en-US" sz="2400" b="1">
                <a:solidFill>
                  <a:srgbClr val="003366"/>
                </a:solidFill>
                <a:latin typeface="Times New Roman" panose="02020603050405020304" pitchFamily="18" charset="0"/>
                <a:ea typeface="黑体" panose="02010609060101010101" pitchFamily="49" charset="-122"/>
              </a:rPr>
              <a:t>大堰河生前</a:t>
            </a:r>
            <a:endParaRPr kumimoji="1" lang="zh-CN" altLang="en-US" sz="2400" b="1">
              <a:solidFill>
                <a:srgbClr val="003366"/>
              </a:solidFill>
              <a:latin typeface="Times New Roman" panose="02020603050405020304" pitchFamily="18" charset="0"/>
              <a:ea typeface="黑体" panose="02010609060101010101" pitchFamily="49" charset="-122"/>
            </a:endParaRPr>
          </a:p>
        </p:txBody>
      </p:sp>
      <p:sp>
        <p:nvSpPr>
          <p:cNvPr id="16389" name="Text Box 5"/>
          <p:cNvSpPr txBox="1">
            <a:spLocks noChangeArrowheads="1"/>
          </p:cNvSpPr>
          <p:nvPr/>
        </p:nvSpPr>
        <p:spPr bwMode="auto">
          <a:xfrm>
            <a:off x="3276600" y="1600201"/>
            <a:ext cx="4267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endParaRPr kumimoji="1" lang="zh-CN" altLang="zh-CN" sz="2400">
              <a:solidFill>
                <a:srgbClr val="0000CC"/>
              </a:solidFill>
              <a:latin typeface="Times New Roman" panose="02020603050405020304" pitchFamily="18" charset="0"/>
            </a:endParaRPr>
          </a:p>
        </p:txBody>
      </p:sp>
      <p:sp>
        <p:nvSpPr>
          <p:cNvPr id="47110" name="AutoShape 6"/>
          <p:cNvSpPr/>
          <p:nvPr/>
        </p:nvSpPr>
        <p:spPr bwMode="auto">
          <a:xfrm>
            <a:off x="3200400" y="1485900"/>
            <a:ext cx="304800" cy="1143000"/>
          </a:xfrm>
          <a:prstGeom prst="leftBrace">
            <a:avLst>
              <a:gd name="adj1" fmla="val 41667"/>
              <a:gd name="adj2" fmla="val 50000"/>
            </a:avLst>
          </a:prstGeom>
          <a:noFill/>
          <a:ln w="31750">
            <a:solidFill>
              <a:srgbClr val="800000"/>
            </a:solidFill>
            <a:round/>
          </a:ln>
          <a:extLst>
            <a:ext uri="{909E8E84-426E-40DD-AFC4-6F175D3DCCD1}">
              <a14:hiddenFill xmlns:a14="http://schemas.microsoft.com/office/drawing/2010/main">
                <a:solidFill>
                  <a:srgbClr val="FFFFFF"/>
                </a:solidFill>
              </a14:hiddenFill>
            </a:ext>
          </a:extLst>
        </p:spPr>
        <p:txBody>
          <a:bodyPr wrap="none" anchor="ctr"/>
          <a:lstStyle/>
          <a:p>
            <a:pPr algn="ctr" fontAlgn="base">
              <a:spcBef>
                <a:spcPct val="0"/>
              </a:spcBef>
              <a:spcAft>
                <a:spcPct val="0"/>
              </a:spcAft>
            </a:pPr>
            <a:endParaRPr lang="zh-CN" altLang="zh-CN">
              <a:solidFill>
                <a:srgbClr val="003366"/>
              </a:solidFill>
            </a:endParaRPr>
          </a:p>
        </p:txBody>
      </p:sp>
      <p:sp>
        <p:nvSpPr>
          <p:cNvPr id="47111" name="Text Box 7"/>
          <p:cNvSpPr txBox="1">
            <a:spLocks noChangeArrowheads="1"/>
          </p:cNvSpPr>
          <p:nvPr/>
        </p:nvSpPr>
        <p:spPr bwMode="auto">
          <a:xfrm>
            <a:off x="3429000" y="1131590"/>
            <a:ext cx="2438400" cy="1785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kumimoji="1" lang="zh-CN" altLang="en-US" sz="2000" b="1" dirty="0">
                <a:solidFill>
                  <a:srgbClr val="0000CC"/>
                </a:solidFill>
                <a:latin typeface="楷体_GB2312" pitchFamily="49" charset="-122"/>
                <a:ea typeface="楷体_GB2312" pitchFamily="49" charset="-122"/>
              </a:rPr>
              <a:t>家务繁重</a:t>
            </a:r>
            <a:r>
              <a:rPr kumimoji="1" lang="en-US" altLang="zh-CN" sz="2000" b="1" dirty="0">
                <a:solidFill>
                  <a:srgbClr val="0000CC"/>
                </a:solidFill>
                <a:latin typeface="楷体_GB2312" pitchFamily="49" charset="-122"/>
                <a:ea typeface="楷体_GB2312" pitchFamily="49" charset="-122"/>
              </a:rPr>
              <a:t>,</a:t>
            </a:r>
            <a:r>
              <a:rPr kumimoji="1" lang="zh-CN" altLang="en-US" sz="2000" b="1" dirty="0">
                <a:solidFill>
                  <a:srgbClr val="0000CC"/>
                </a:solidFill>
                <a:latin typeface="楷体_GB2312" pitchFamily="49" charset="-122"/>
                <a:ea typeface="楷体_GB2312" pitchFamily="49" charset="-122"/>
              </a:rPr>
              <a:t>疼爱乳儿</a:t>
            </a:r>
            <a:endParaRPr kumimoji="1" lang="zh-CN" altLang="en-US" sz="2000" b="1" dirty="0">
              <a:solidFill>
                <a:srgbClr val="0000CC"/>
              </a:solidFill>
              <a:latin typeface="楷体_GB2312" pitchFamily="49" charset="-122"/>
              <a:ea typeface="楷体_GB2312" pitchFamily="49" charset="-122"/>
            </a:endParaRPr>
          </a:p>
          <a:p>
            <a:pPr eaLnBrk="1" fontAlgn="base" hangingPunct="1">
              <a:spcBef>
                <a:spcPct val="50000"/>
              </a:spcBef>
              <a:spcAft>
                <a:spcPct val="0"/>
              </a:spcAft>
            </a:pPr>
            <a:r>
              <a:rPr kumimoji="1" lang="zh-CN" altLang="en-US" sz="2000" b="1" dirty="0">
                <a:solidFill>
                  <a:srgbClr val="0000CC"/>
                </a:solidFill>
                <a:latin typeface="楷体_GB2312" pitchFamily="49" charset="-122"/>
                <a:ea typeface="楷体_GB2312" pitchFamily="49" charset="-122"/>
              </a:rPr>
              <a:t>含泪别离</a:t>
            </a:r>
            <a:r>
              <a:rPr kumimoji="1" lang="en-US" altLang="zh-CN" sz="2000" b="1" dirty="0">
                <a:solidFill>
                  <a:srgbClr val="0000CC"/>
                </a:solidFill>
                <a:latin typeface="楷体_GB2312" pitchFamily="49" charset="-122"/>
                <a:ea typeface="楷体_GB2312" pitchFamily="49" charset="-122"/>
              </a:rPr>
              <a:t>,</a:t>
            </a:r>
            <a:r>
              <a:rPr kumimoji="1" lang="zh-CN" altLang="en-US" sz="2000" b="1" dirty="0">
                <a:solidFill>
                  <a:srgbClr val="0000CC"/>
                </a:solidFill>
                <a:latin typeface="楷体_GB2312" pitchFamily="49" charset="-122"/>
                <a:ea typeface="楷体_GB2312" pitchFamily="49" charset="-122"/>
              </a:rPr>
              <a:t>贫富对比</a:t>
            </a:r>
            <a:endParaRPr kumimoji="1" lang="zh-CN" altLang="en-US" sz="2000" b="1" dirty="0">
              <a:solidFill>
                <a:srgbClr val="0000CC"/>
              </a:solidFill>
              <a:latin typeface="楷体_GB2312" pitchFamily="49" charset="-122"/>
              <a:ea typeface="楷体_GB2312" pitchFamily="49" charset="-122"/>
            </a:endParaRPr>
          </a:p>
          <a:p>
            <a:pPr eaLnBrk="1" fontAlgn="base" hangingPunct="1">
              <a:spcBef>
                <a:spcPct val="50000"/>
              </a:spcBef>
              <a:spcAft>
                <a:spcPct val="0"/>
              </a:spcAft>
            </a:pPr>
            <a:r>
              <a:rPr kumimoji="1" lang="zh-CN" altLang="en-US" sz="2000" b="1" dirty="0">
                <a:solidFill>
                  <a:srgbClr val="0000CC"/>
                </a:solidFill>
                <a:latin typeface="楷体_GB2312" pitchFamily="49" charset="-122"/>
                <a:ea typeface="楷体_GB2312" pitchFamily="49" charset="-122"/>
              </a:rPr>
              <a:t>生活勤俭</a:t>
            </a:r>
            <a:r>
              <a:rPr kumimoji="1" lang="en-US" altLang="zh-CN" sz="2000" b="1" dirty="0">
                <a:solidFill>
                  <a:srgbClr val="0000CC"/>
                </a:solidFill>
                <a:latin typeface="楷体_GB2312" pitchFamily="49" charset="-122"/>
                <a:ea typeface="楷体_GB2312" pitchFamily="49" charset="-122"/>
              </a:rPr>
              <a:t>,</a:t>
            </a:r>
            <a:r>
              <a:rPr kumimoji="1" lang="zh-CN" altLang="en-US" sz="2000" b="1" dirty="0">
                <a:solidFill>
                  <a:srgbClr val="0000CC"/>
                </a:solidFill>
                <a:latin typeface="楷体_GB2312" pitchFamily="49" charset="-122"/>
                <a:ea typeface="楷体_GB2312" pitchFamily="49" charset="-122"/>
              </a:rPr>
              <a:t>宽厚善良</a:t>
            </a:r>
            <a:endParaRPr kumimoji="1" lang="zh-CN" altLang="en-US" sz="2000" b="1" dirty="0">
              <a:solidFill>
                <a:srgbClr val="0000CC"/>
              </a:solidFill>
              <a:latin typeface="楷体_GB2312" pitchFamily="49" charset="-122"/>
              <a:ea typeface="楷体_GB2312" pitchFamily="49" charset="-122"/>
            </a:endParaRPr>
          </a:p>
          <a:p>
            <a:pPr eaLnBrk="1" fontAlgn="base" hangingPunct="1">
              <a:spcBef>
                <a:spcPct val="50000"/>
              </a:spcBef>
              <a:spcAft>
                <a:spcPct val="0"/>
              </a:spcAft>
            </a:pPr>
            <a:r>
              <a:rPr kumimoji="1" lang="zh-CN" altLang="en-US" sz="2000" b="1" dirty="0">
                <a:solidFill>
                  <a:srgbClr val="0000CC"/>
                </a:solidFill>
                <a:latin typeface="楷体_GB2312" pitchFamily="49" charset="-122"/>
                <a:ea typeface="楷体_GB2312" pitchFamily="49" charset="-122"/>
              </a:rPr>
              <a:t>爱儿好梦</a:t>
            </a:r>
            <a:r>
              <a:rPr kumimoji="1" lang="en-US" altLang="zh-CN" sz="2000" b="1" dirty="0">
                <a:solidFill>
                  <a:srgbClr val="0000CC"/>
                </a:solidFill>
                <a:latin typeface="楷体_GB2312" pitchFamily="49" charset="-122"/>
                <a:ea typeface="楷体_GB2312" pitchFamily="49" charset="-122"/>
              </a:rPr>
              <a:t>,</a:t>
            </a:r>
            <a:r>
              <a:rPr kumimoji="1" lang="zh-CN" altLang="en-US" sz="2000" b="1" dirty="0">
                <a:solidFill>
                  <a:srgbClr val="0000CC"/>
                </a:solidFill>
                <a:latin typeface="楷体_GB2312" pitchFamily="49" charset="-122"/>
                <a:ea typeface="楷体_GB2312" pitchFamily="49" charset="-122"/>
              </a:rPr>
              <a:t>美丽心灵</a:t>
            </a:r>
            <a:endParaRPr kumimoji="1" lang="zh-CN" altLang="en-US" sz="2000" b="1" dirty="0">
              <a:solidFill>
                <a:srgbClr val="0000CC"/>
              </a:solidFill>
              <a:latin typeface="楷体_GB2312" pitchFamily="49" charset="-122"/>
              <a:ea typeface="楷体_GB2312" pitchFamily="49" charset="-122"/>
            </a:endParaRPr>
          </a:p>
        </p:txBody>
      </p:sp>
      <p:sp>
        <p:nvSpPr>
          <p:cNvPr id="47112" name="Text Box 8"/>
          <p:cNvSpPr txBox="1">
            <a:spLocks noChangeArrowheads="1"/>
          </p:cNvSpPr>
          <p:nvPr/>
        </p:nvSpPr>
        <p:spPr bwMode="auto">
          <a:xfrm>
            <a:off x="1447800" y="3407499"/>
            <a:ext cx="17526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kumimoji="1" lang="zh-CN" altLang="en-US" sz="2400" b="1" dirty="0">
                <a:solidFill>
                  <a:srgbClr val="003366"/>
                </a:solidFill>
                <a:latin typeface="Times New Roman" panose="02020603050405020304" pitchFamily="18" charset="0"/>
                <a:ea typeface="黑体" panose="02010609060101010101" pitchFamily="49" charset="-122"/>
              </a:rPr>
              <a:t>大堰河死后</a:t>
            </a:r>
            <a:endParaRPr kumimoji="1" lang="zh-CN" altLang="en-US" sz="2400" b="1" dirty="0">
              <a:solidFill>
                <a:srgbClr val="003366"/>
              </a:solidFill>
              <a:latin typeface="Times New Roman" panose="02020603050405020304" pitchFamily="18" charset="0"/>
              <a:ea typeface="黑体" panose="02010609060101010101" pitchFamily="49" charset="-122"/>
            </a:endParaRPr>
          </a:p>
        </p:txBody>
      </p:sp>
      <p:sp>
        <p:nvSpPr>
          <p:cNvPr id="47113" name="AutoShape 9"/>
          <p:cNvSpPr/>
          <p:nvPr/>
        </p:nvSpPr>
        <p:spPr bwMode="auto">
          <a:xfrm>
            <a:off x="3200400" y="3184376"/>
            <a:ext cx="304800" cy="971550"/>
          </a:xfrm>
          <a:prstGeom prst="leftBrace">
            <a:avLst>
              <a:gd name="adj1" fmla="val 35417"/>
              <a:gd name="adj2" fmla="val 50000"/>
            </a:avLst>
          </a:prstGeom>
          <a:noFill/>
          <a:ln w="31750">
            <a:solidFill>
              <a:srgbClr val="800000"/>
            </a:solidFill>
            <a:round/>
          </a:ln>
          <a:extLst>
            <a:ext uri="{909E8E84-426E-40DD-AFC4-6F175D3DCCD1}">
              <a14:hiddenFill xmlns:a14="http://schemas.microsoft.com/office/drawing/2010/main">
                <a:solidFill>
                  <a:srgbClr val="FFFFFF"/>
                </a:solidFill>
              </a14:hiddenFill>
            </a:ext>
          </a:extLst>
        </p:spPr>
        <p:txBody>
          <a:bodyPr wrap="none" anchor="ctr"/>
          <a:lstStyle/>
          <a:p>
            <a:pPr algn="ctr" fontAlgn="base">
              <a:spcBef>
                <a:spcPct val="0"/>
              </a:spcBef>
              <a:spcAft>
                <a:spcPct val="0"/>
              </a:spcAft>
            </a:pPr>
            <a:endParaRPr lang="zh-CN" altLang="zh-CN">
              <a:solidFill>
                <a:srgbClr val="003366"/>
              </a:solidFill>
            </a:endParaRPr>
          </a:p>
        </p:txBody>
      </p:sp>
      <p:sp>
        <p:nvSpPr>
          <p:cNvPr id="47114" name="Text Box 10"/>
          <p:cNvSpPr txBox="1">
            <a:spLocks noChangeArrowheads="1"/>
          </p:cNvSpPr>
          <p:nvPr/>
        </p:nvSpPr>
        <p:spPr bwMode="auto">
          <a:xfrm>
            <a:off x="3429000" y="2976503"/>
            <a:ext cx="24384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kumimoji="1" lang="zh-CN" altLang="en-US" sz="2000" b="1" dirty="0">
                <a:solidFill>
                  <a:srgbClr val="0000CC"/>
                </a:solidFill>
                <a:latin typeface="楷体_GB2312" pitchFamily="49" charset="-122"/>
                <a:ea typeface="楷体_GB2312" pitchFamily="49" charset="-122"/>
              </a:rPr>
              <a:t>死后凄苦</a:t>
            </a:r>
            <a:r>
              <a:rPr kumimoji="1" lang="en-US" altLang="zh-CN" sz="2000" b="1" dirty="0">
                <a:solidFill>
                  <a:srgbClr val="0000CC"/>
                </a:solidFill>
                <a:latin typeface="楷体_GB2312" pitchFamily="49" charset="-122"/>
                <a:ea typeface="楷体_GB2312" pitchFamily="49" charset="-122"/>
              </a:rPr>
              <a:t>,</a:t>
            </a:r>
            <a:r>
              <a:rPr kumimoji="1" lang="zh-CN" altLang="en-US" sz="2000" b="1" dirty="0">
                <a:solidFill>
                  <a:srgbClr val="0000CC"/>
                </a:solidFill>
                <a:latin typeface="楷体_GB2312" pitchFamily="49" charset="-122"/>
                <a:ea typeface="楷体_GB2312" pitchFamily="49" charset="-122"/>
              </a:rPr>
              <a:t>一生悲凉</a:t>
            </a:r>
            <a:endParaRPr kumimoji="1" lang="zh-CN" altLang="en-US" sz="2000" b="1" dirty="0">
              <a:solidFill>
                <a:srgbClr val="0000CC"/>
              </a:solidFill>
              <a:latin typeface="楷体_GB2312" pitchFamily="49" charset="-122"/>
              <a:ea typeface="楷体_GB2312" pitchFamily="49" charset="-122"/>
            </a:endParaRPr>
          </a:p>
          <a:p>
            <a:pPr eaLnBrk="1" fontAlgn="base" hangingPunct="1">
              <a:spcBef>
                <a:spcPct val="50000"/>
              </a:spcBef>
              <a:spcAft>
                <a:spcPct val="0"/>
              </a:spcAft>
            </a:pPr>
            <a:r>
              <a:rPr kumimoji="1" lang="zh-CN" altLang="en-US" sz="2000" b="1" dirty="0">
                <a:solidFill>
                  <a:srgbClr val="0000CC"/>
                </a:solidFill>
                <a:latin typeface="楷体_GB2312" pitchFamily="49" charset="-122"/>
                <a:ea typeface="楷体_GB2312" pitchFamily="49" charset="-122"/>
              </a:rPr>
              <a:t>殡葬之薄</a:t>
            </a:r>
            <a:r>
              <a:rPr kumimoji="1" lang="en-US" altLang="zh-CN" sz="2000" b="1" dirty="0">
                <a:solidFill>
                  <a:srgbClr val="0000CC"/>
                </a:solidFill>
                <a:latin typeface="楷体_GB2312" pitchFamily="49" charset="-122"/>
                <a:ea typeface="楷体_GB2312" pitchFamily="49" charset="-122"/>
              </a:rPr>
              <a:t>,</a:t>
            </a:r>
            <a:r>
              <a:rPr kumimoji="1" lang="zh-CN" altLang="en-US" sz="2000" b="1" dirty="0">
                <a:solidFill>
                  <a:srgbClr val="0000CC"/>
                </a:solidFill>
                <a:latin typeface="楷体_GB2312" pitchFamily="49" charset="-122"/>
                <a:ea typeface="楷体_GB2312" pitchFamily="49" charset="-122"/>
              </a:rPr>
              <a:t>悲惨写照</a:t>
            </a:r>
            <a:endParaRPr kumimoji="1" lang="zh-CN" altLang="en-US" sz="2000" b="1" dirty="0">
              <a:solidFill>
                <a:srgbClr val="0000CC"/>
              </a:solidFill>
              <a:latin typeface="楷体_GB2312" pitchFamily="49" charset="-122"/>
              <a:ea typeface="楷体_GB2312" pitchFamily="49" charset="-122"/>
            </a:endParaRPr>
          </a:p>
          <a:p>
            <a:pPr eaLnBrk="1" fontAlgn="base" hangingPunct="1">
              <a:spcBef>
                <a:spcPct val="50000"/>
              </a:spcBef>
              <a:spcAft>
                <a:spcPct val="0"/>
              </a:spcAft>
            </a:pPr>
            <a:r>
              <a:rPr kumimoji="1" lang="zh-CN" altLang="en-US" sz="2000" b="1" dirty="0">
                <a:solidFill>
                  <a:srgbClr val="0000CC"/>
                </a:solidFill>
                <a:latin typeface="楷体_GB2312" pitchFamily="49" charset="-122"/>
                <a:ea typeface="楷体_GB2312" pitchFamily="49" charset="-122"/>
              </a:rPr>
              <a:t>家人遭遇</a:t>
            </a:r>
            <a:r>
              <a:rPr kumimoji="1" lang="en-US" altLang="zh-CN" sz="2000" b="1" dirty="0">
                <a:solidFill>
                  <a:srgbClr val="0000CC"/>
                </a:solidFill>
                <a:latin typeface="楷体_GB2312" pitchFamily="49" charset="-122"/>
                <a:ea typeface="楷体_GB2312" pitchFamily="49" charset="-122"/>
              </a:rPr>
              <a:t>,</a:t>
            </a:r>
            <a:r>
              <a:rPr kumimoji="1" lang="zh-CN" altLang="en-US" sz="2000" b="1" dirty="0">
                <a:solidFill>
                  <a:srgbClr val="0000CC"/>
                </a:solidFill>
                <a:latin typeface="楷体_GB2312" pitchFamily="49" charset="-122"/>
                <a:ea typeface="楷体_GB2312" pitchFamily="49" charset="-122"/>
              </a:rPr>
              <a:t>悲剧命运</a:t>
            </a:r>
            <a:endParaRPr kumimoji="1" lang="zh-CN" altLang="en-US" sz="2000" b="1" dirty="0">
              <a:solidFill>
                <a:srgbClr val="0000CC"/>
              </a:solidFill>
              <a:latin typeface="楷体_GB2312" pitchFamily="49" charset="-122"/>
              <a:ea typeface="楷体_GB2312" pitchFamily="49" charset="-122"/>
            </a:endParaRPr>
          </a:p>
        </p:txBody>
      </p:sp>
      <p:sp>
        <p:nvSpPr>
          <p:cNvPr id="47115" name="Text Box 11"/>
          <p:cNvSpPr txBox="1">
            <a:spLocks noChangeArrowheads="1"/>
          </p:cNvSpPr>
          <p:nvPr/>
        </p:nvSpPr>
        <p:spPr bwMode="auto">
          <a:xfrm>
            <a:off x="1600200" y="4229101"/>
            <a:ext cx="6934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kumimoji="1" lang="zh-CN" altLang="en-US" sz="2400" b="1">
                <a:solidFill>
                  <a:srgbClr val="003366"/>
                </a:solidFill>
                <a:latin typeface="黑体" panose="02010609060101010101" pitchFamily="49" charset="-122"/>
                <a:ea typeface="黑体" panose="02010609060101010101" pitchFamily="49" charset="-122"/>
              </a:rPr>
              <a:t>直接赞美 </a:t>
            </a:r>
            <a:r>
              <a:rPr kumimoji="1" lang="en-US" altLang="zh-CN" sz="2000">
                <a:solidFill>
                  <a:srgbClr val="A50021"/>
                </a:solidFill>
                <a:latin typeface="Times New Roman" panose="02020603050405020304" pitchFamily="18" charset="0"/>
                <a:ea typeface="黑体" panose="02010609060101010101" pitchFamily="49" charset="-122"/>
              </a:rPr>
              <a:t>—</a:t>
            </a:r>
            <a:r>
              <a:rPr kumimoji="1" lang="zh-CN" altLang="en-US" sz="2000" b="1">
                <a:solidFill>
                  <a:srgbClr val="A50021"/>
                </a:solidFill>
                <a:latin typeface="楷体_GB2312" pitchFamily="49" charset="-122"/>
                <a:ea typeface="楷体_GB2312" pitchFamily="49" charset="-122"/>
              </a:rPr>
              <a:t>呈给大堰河的赞美诗</a:t>
            </a:r>
            <a:r>
              <a:rPr kumimoji="1" lang="en-US" altLang="zh-CN" sz="2000" b="1">
                <a:solidFill>
                  <a:srgbClr val="A50021"/>
                </a:solidFill>
                <a:latin typeface="Times New Roman" panose="02020603050405020304" pitchFamily="18" charset="0"/>
                <a:ea typeface="黑体" panose="02010609060101010101" pitchFamily="49" charset="-122"/>
              </a:rPr>
              <a:t>—</a:t>
            </a:r>
            <a:r>
              <a:rPr kumimoji="1" lang="en-US" altLang="zh-CN" sz="2000" b="1">
                <a:solidFill>
                  <a:srgbClr val="003366"/>
                </a:solidFill>
                <a:latin typeface="黑体" panose="02010609060101010101" pitchFamily="49" charset="-122"/>
                <a:ea typeface="黑体" panose="02010609060101010101" pitchFamily="49" charset="-122"/>
              </a:rPr>
              <a:t> (</a:t>
            </a:r>
            <a:r>
              <a:rPr kumimoji="1" lang="zh-CN" altLang="en-US" sz="2400" b="1">
                <a:solidFill>
                  <a:srgbClr val="003366"/>
                </a:solidFill>
                <a:latin typeface="黑体" panose="02010609060101010101" pitchFamily="49" charset="-122"/>
                <a:ea typeface="黑体" panose="02010609060101010101" pitchFamily="49" charset="-122"/>
              </a:rPr>
              <a:t>赞颂  讴歌</a:t>
            </a:r>
            <a:r>
              <a:rPr kumimoji="1" lang="en-US" altLang="zh-CN" sz="2000" b="1">
                <a:solidFill>
                  <a:srgbClr val="003366"/>
                </a:solidFill>
                <a:latin typeface="黑体" panose="02010609060101010101" pitchFamily="49" charset="-122"/>
                <a:ea typeface="黑体" panose="02010609060101010101" pitchFamily="49" charset="-122"/>
              </a:rPr>
              <a:t>)</a:t>
            </a:r>
            <a:endParaRPr kumimoji="1" lang="en-US" altLang="zh-CN" sz="2000" b="1">
              <a:solidFill>
                <a:srgbClr val="003366"/>
              </a:solidFill>
              <a:latin typeface="黑体" panose="02010609060101010101" pitchFamily="49" charset="-122"/>
              <a:ea typeface="黑体" panose="02010609060101010101" pitchFamily="49" charset="-122"/>
            </a:endParaRPr>
          </a:p>
        </p:txBody>
      </p:sp>
      <p:sp>
        <p:nvSpPr>
          <p:cNvPr id="47116" name="AutoShape 12"/>
          <p:cNvSpPr/>
          <p:nvPr/>
        </p:nvSpPr>
        <p:spPr bwMode="auto">
          <a:xfrm>
            <a:off x="5715000" y="1428750"/>
            <a:ext cx="228600" cy="1257300"/>
          </a:xfrm>
          <a:prstGeom prst="rightBrace">
            <a:avLst>
              <a:gd name="adj1" fmla="val 61111"/>
              <a:gd name="adj2" fmla="val 50000"/>
            </a:avLst>
          </a:prstGeom>
          <a:noFill/>
          <a:ln w="31750">
            <a:solidFill>
              <a:srgbClr val="800000"/>
            </a:solidFill>
            <a:round/>
          </a:ln>
          <a:extLst>
            <a:ext uri="{909E8E84-426E-40DD-AFC4-6F175D3DCCD1}">
              <a14:hiddenFill xmlns:a14="http://schemas.microsoft.com/office/drawing/2010/main">
                <a:solidFill>
                  <a:srgbClr val="FFFFFF"/>
                </a:solidFill>
              </a14:hiddenFill>
            </a:ext>
          </a:extLst>
        </p:spPr>
        <p:txBody>
          <a:bodyPr wrap="none" anchor="ctr"/>
          <a:lstStyle/>
          <a:p>
            <a:pPr algn="ctr" fontAlgn="base">
              <a:spcBef>
                <a:spcPct val="0"/>
              </a:spcBef>
              <a:spcAft>
                <a:spcPct val="0"/>
              </a:spcAft>
            </a:pPr>
            <a:endParaRPr lang="zh-CN" altLang="zh-CN">
              <a:solidFill>
                <a:srgbClr val="003366"/>
              </a:solidFill>
            </a:endParaRPr>
          </a:p>
        </p:txBody>
      </p:sp>
      <p:sp>
        <p:nvSpPr>
          <p:cNvPr id="47117" name="AutoShape 13"/>
          <p:cNvSpPr/>
          <p:nvPr/>
        </p:nvSpPr>
        <p:spPr bwMode="auto">
          <a:xfrm>
            <a:off x="5791200" y="3184376"/>
            <a:ext cx="228600" cy="971550"/>
          </a:xfrm>
          <a:prstGeom prst="rightBrace">
            <a:avLst>
              <a:gd name="adj1" fmla="val 47222"/>
              <a:gd name="adj2" fmla="val 50000"/>
            </a:avLst>
          </a:prstGeom>
          <a:noFill/>
          <a:ln w="31750">
            <a:solidFill>
              <a:srgbClr val="800000"/>
            </a:solidFill>
            <a:round/>
          </a:ln>
          <a:extLst>
            <a:ext uri="{909E8E84-426E-40DD-AFC4-6F175D3DCCD1}">
              <a14:hiddenFill xmlns:a14="http://schemas.microsoft.com/office/drawing/2010/main">
                <a:solidFill>
                  <a:srgbClr val="FFFFFF"/>
                </a:solidFill>
              </a14:hiddenFill>
            </a:ext>
          </a:extLst>
        </p:spPr>
        <p:txBody>
          <a:bodyPr wrap="none" anchor="ctr"/>
          <a:lstStyle/>
          <a:p>
            <a:pPr algn="ctr" fontAlgn="base">
              <a:spcBef>
                <a:spcPct val="0"/>
              </a:spcBef>
              <a:spcAft>
                <a:spcPct val="0"/>
              </a:spcAft>
            </a:pPr>
            <a:endParaRPr lang="zh-CN" altLang="zh-CN">
              <a:solidFill>
                <a:srgbClr val="003366"/>
              </a:solidFill>
            </a:endParaRPr>
          </a:p>
        </p:txBody>
      </p:sp>
      <p:sp>
        <p:nvSpPr>
          <p:cNvPr id="47118" name="Text Box 14"/>
          <p:cNvSpPr txBox="1">
            <a:spLocks noChangeArrowheads="1"/>
          </p:cNvSpPr>
          <p:nvPr/>
        </p:nvSpPr>
        <p:spPr bwMode="auto">
          <a:xfrm>
            <a:off x="5867400" y="1885951"/>
            <a:ext cx="1981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kumimoji="1" lang="en-US" altLang="zh-CN" sz="2400" b="1" dirty="0">
                <a:solidFill>
                  <a:srgbClr val="003366"/>
                </a:solidFill>
                <a:latin typeface="黑体" panose="02010609060101010101" pitchFamily="49" charset="-122"/>
                <a:ea typeface="黑体" panose="02010609060101010101" pitchFamily="49" charset="-122"/>
              </a:rPr>
              <a:t>(</a:t>
            </a:r>
            <a:r>
              <a:rPr kumimoji="1" lang="zh-CN" altLang="en-US" sz="2400" b="1" dirty="0">
                <a:solidFill>
                  <a:srgbClr val="003366"/>
                </a:solidFill>
                <a:latin typeface="黑体" panose="02010609060101010101" pitchFamily="49" charset="-122"/>
                <a:ea typeface="黑体" panose="02010609060101010101" pitchFamily="49" charset="-122"/>
              </a:rPr>
              <a:t>眷恋 感激</a:t>
            </a:r>
            <a:r>
              <a:rPr kumimoji="1" lang="en-US" altLang="zh-CN" sz="2400" b="1" dirty="0">
                <a:solidFill>
                  <a:srgbClr val="003366"/>
                </a:solidFill>
                <a:latin typeface="黑体" panose="02010609060101010101" pitchFamily="49" charset="-122"/>
                <a:ea typeface="黑体" panose="02010609060101010101" pitchFamily="49" charset="-122"/>
              </a:rPr>
              <a:t>)</a:t>
            </a:r>
            <a:endParaRPr kumimoji="1" lang="en-US" altLang="zh-CN" sz="2400" b="1" dirty="0">
              <a:solidFill>
                <a:srgbClr val="003366"/>
              </a:solidFill>
              <a:latin typeface="黑体" panose="02010609060101010101" pitchFamily="49" charset="-122"/>
              <a:ea typeface="黑体" panose="02010609060101010101" pitchFamily="49" charset="-122"/>
            </a:endParaRPr>
          </a:p>
        </p:txBody>
      </p:sp>
      <p:sp>
        <p:nvSpPr>
          <p:cNvPr id="47119" name="Text Box 15"/>
          <p:cNvSpPr txBox="1">
            <a:spLocks noChangeArrowheads="1"/>
          </p:cNvSpPr>
          <p:nvPr/>
        </p:nvSpPr>
        <p:spPr bwMode="auto">
          <a:xfrm>
            <a:off x="5943600" y="3262213"/>
            <a:ext cx="20574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kumimoji="1" lang="en-US" altLang="zh-CN" sz="2400" b="1">
                <a:solidFill>
                  <a:srgbClr val="003366"/>
                </a:solidFill>
                <a:latin typeface="黑体" panose="02010609060101010101" pitchFamily="49" charset="-122"/>
                <a:ea typeface="黑体" panose="02010609060101010101" pitchFamily="49" charset="-122"/>
              </a:rPr>
              <a:t>(</a:t>
            </a:r>
            <a:r>
              <a:rPr kumimoji="1" lang="zh-CN" altLang="en-US" sz="2400" b="1">
                <a:solidFill>
                  <a:srgbClr val="003366"/>
                </a:solidFill>
                <a:latin typeface="黑体" panose="02010609060101010101" pitchFamily="49" charset="-122"/>
                <a:ea typeface="黑体" panose="02010609060101010101" pitchFamily="49" charset="-122"/>
              </a:rPr>
              <a:t>同情 诅咒</a:t>
            </a:r>
            <a:r>
              <a:rPr kumimoji="1" lang="en-US" altLang="zh-CN" sz="2400" b="1">
                <a:solidFill>
                  <a:srgbClr val="003366"/>
                </a:solidFill>
                <a:latin typeface="黑体" panose="02010609060101010101" pitchFamily="49" charset="-122"/>
                <a:ea typeface="黑体" panose="02010609060101010101" pitchFamily="49" charset="-122"/>
              </a:rPr>
              <a:t>)</a:t>
            </a:r>
            <a:endParaRPr kumimoji="1" lang="en-US" altLang="zh-CN" sz="2400" b="1">
              <a:solidFill>
                <a:srgbClr val="003366"/>
              </a:solidFill>
              <a:latin typeface="黑体" panose="02010609060101010101" pitchFamily="49" charset="-122"/>
              <a:ea typeface="黑体" panose="02010609060101010101" pitchFamily="49" charset="-122"/>
            </a:endParaRPr>
          </a:p>
        </p:txBody>
      </p:sp>
      <p:sp>
        <p:nvSpPr>
          <p:cNvPr id="47120" name="AutoShape 16"/>
          <p:cNvSpPr/>
          <p:nvPr/>
        </p:nvSpPr>
        <p:spPr bwMode="auto">
          <a:xfrm>
            <a:off x="7848600" y="971550"/>
            <a:ext cx="152400" cy="3486150"/>
          </a:xfrm>
          <a:prstGeom prst="rightBrace">
            <a:avLst>
              <a:gd name="adj1" fmla="val 254167"/>
              <a:gd name="adj2" fmla="val 50000"/>
            </a:avLst>
          </a:prstGeom>
          <a:noFill/>
          <a:ln w="34925">
            <a:solidFill>
              <a:srgbClr val="800000"/>
            </a:solidFill>
            <a:round/>
          </a:ln>
          <a:extLst>
            <a:ext uri="{909E8E84-426E-40DD-AFC4-6F175D3DCCD1}">
              <a14:hiddenFill xmlns:a14="http://schemas.microsoft.com/office/drawing/2010/main">
                <a:solidFill>
                  <a:srgbClr val="FFFFFF"/>
                </a:solidFill>
              </a14:hiddenFill>
            </a:ext>
          </a:extLst>
        </p:spPr>
        <p:txBody>
          <a:bodyPr wrap="none" anchor="ctr"/>
          <a:lstStyle/>
          <a:p>
            <a:pPr algn="ctr" fontAlgn="base">
              <a:spcBef>
                <a:spcPct val="0"/>
              </a:spcBef>
              <a:spcAft>
                <a:spcPct val="0"/>
              </a:spcAft>
            </a:pPr>
            <a:endParaRPr lang="zh-CN" altLang="zh-CN">
              <a:solidFill>
                <a:srgbClr val="003366"/>
              </a:solidFill>
            </a:endParaRPr>
          </a:p>
        </p:txBody>
      </p:sp>
      <p:sp>
        <p:nvSpPr>
          <p:cNvPr id="47121" name="Text Box 17"/>
          <p:cNvSpPr txBox="1">
            <a:spLocks noChangeArrowheads="1"/>
          </p:cNvSpPr>
          <p:nvPr/>
        </p:nvSpPr>
        <p:spPr bwMode="auto">
          <a:xfrm>
            <a:off x="8149037" y="1485901"/>
            <a:ext cx="615553" cy="2858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kumimoji="1" lang="zh-CN" altLang="en-US" sz="2800" b="1">
                <a:solidFill>
                  <a:srgbClr val="990000"/>
                </a:solidFill>
                <a:latin typeface="Times New Roman" panose="02020603050405020304" pitchFamily="18" charset="0"/>
                <a:ea typeface="黑体" panose="02010609060101010101" pitchFamily="49" charset="-122"/>
              </a:rPr>
              <a:t>对大堰河的赞美！</a:t>
            </a:r>
            <a:endParaRPr kumimoji="1" lang="zh-CN" altLang="en-US" sz="2800" b="1">
              <a:solidFill>
                <a:srgbClr val="990000"/>
              </a:solidFill>
              <a:latin typeface="Times New Roman" panose="02020603050405020304" pitchFamily="18" charset="0"/>
              <a:ea typeface="黑体" panose="02010609060101010101" pitchFamily="49" charset="-122"/>
            </a:endParaRPr>
          </a:p>
        </p:txBody>
      </p:sp>
      <p:sp>
        <p:nvSpPr>
          <p:cNvPr id="47122" name="Text Box 18"/>
          <p:cNvSpPr txBox="1">
            <a:spLocks noChangeArrowheads="1"/>
          </p:cNvSpPr>
          <p:nvPr/>
        </p:nvSpPr>
        <p:spPr bwMode="auto">
          <a:xfrm>
            <a:off x="3505200" y="195486"/>
            <a:ext cx="13716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kumimoji="1" lang="zh-CN" altLang="en-US" sz="3200" b="1" dirty="0">
                <a:solidFill>
                  <a:srgbClr val="A50021"/>
                </a:solidFill>
                <a:latin typeface="Times New Roman" panose="02020603050405020304" pitchFamily="18" charset="0"/>
                <a:ea typeface="黑体" panose="02010609060101010101" pitchFamily="49" charset="-122"/>
              </a:rPr>
              <a:t>叙事</a:t>
            </a:r>
            <a:endParaRPr kumimoji="1" lang="zh-CN" altLang="en-US" sz="3200" b="1" dirty="0">
              <a:solidFill>
                <a:srgbClr val="A50021"/>
              </a:solidFill>
              <a:latin typeface="Times New Roman" panose="02020603050405020304" pitchFamily="18" charset="0"/>
              <a:ea typeface="黑体" panose="02010609060101010101" pitchFamily="49" charset="-122"/>
            </a:endParaRPr>
          </a:p>
        </p:txBody>
      </p:sp>
      <p:sp>
        <p:nvSpPr>
          <p:cNvPr id="47123" name="Text Box 19"/>
          <p:cNvSpPr txBox="1">
            <a:spLocks noChangeArrowheads="1"/>
          </p:cNvSpPr>
          <p:nvPr/>
        </p:nvSpPr>
        <p:spPr bwMode="auto">
          <a:xfrm>
            <a:off x="5715000" y="195486"/>
            <a:ext cx="12954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kumimoji="1" lang="zh-CN" altLang="en-US" sz="3200" b="1" dirty="0">
                <a:solidFill>
                  <a:srgbClr val="A50021"/>
                </a:solidFill>
                <a:latin typeface="Times New Roman" panose="02020603050405020304" pitchFamily="18" charset="0"/>
                <a:ea typeface="黑体" panose="02010609060101010101" pitchFamily="49" charset="-122"/>
              </a:rPr>
              <a:t>抒情</a:t>
            </a:r>
            <a:endParaRPr kumimoji="1" lang="zh-CN" altLang="en-US" sz="3200" b="1" dirty="0">
              <a:solidFill>
                <a:srgbClr val="A50021"/>
              </a:solidFill>
              <a:latin typeface="Times New Roman" panose="02020603050405020304" pitchFamily="18" charset="0"/>
              <a:ea typeface="黑体" panose="02010609060101010101" pitchFamily="49" charset="-122"/>
            </a:endParaRPr>
          </a:p>
        </p:txBody>
      </p:sp>
      <p:sp>
        <p:nvSpPr>
          <p:cNvPr id="47124" name="AutoShape 20"/>
          <p:cNvSpPr>
            <a:spLocks noChangeArrowheads="1"/>
          </p:cNvSpPr>
          <p:nvPr/>
        </p:nvSpPr>
        <p:spPr bwMode="auto">
          <a:xfrm rot="16200000" flipH="1">
            <a:off x="6496050" y="1466850"/>
            <a:ext cx="685800" cy="2667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7C80"/>
          </a:solidFill>
          <a:ln w="9525">
            <a:solidFill>
              <a:srgbClr val="FF3300"/>
            </a:solidFill>
            <a:miter lim="800000"/>
          </a:ln>
        </p:spPr>
        <p:txBody>
          <a:bodyPr vert="eaVert" wrap="none" anchor="ctr"/>
          <a:lstStyle/>
          <a:p>
            <a:pPr algn="ctr" fontAlgn="base">
              <a:spcBef>
                <a:spcPct val="0"/>
              </a:spcBef>
              <a:spcAft>
                <a:spcPct val="0"/>
              </a:spcAft>
            </a:pPr>
            <a:endParaRPr lang="zh-CN" altLang="zh-CN">
              <a:solidFill>
                <a:srgbClr val="003366"/>
              </a:solidFill>
            </a:endParaRPr>
          </a:p>
        </p:txBody>
      </p:sp>
      <p:sp>
        <p:nvSpPr>
          <p:cNvPr id="47125" name="AutoShape 21"/>
          <p:cNvSpPr>
            <a:spLocks noChangeArrowheads="1"/>
          </p:cNvSpPr>
          <p:nvPr/>
        </p:nvSpPr>
        <p:spPr bwMode="auto">
          <a:xfrm rot="16200000" flipH="1">
            <a:off x="6496050" y="2552700"/>
            <a:ext cx="685800" cy="2667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7C80"/>
          </a:solidFill>
          <a:ln w="9525">
            <a:solidFill>
              <a:srgbClr val="FF3300"/>
            </a:solidFill>
            <a:miter lim="800000"/>
          </a:ln>
        </p:spPr>
        <p:txBody>
          <a:bodyPr vert="eaVert" wrap="none" anchor="ctr"/>
          <a:lstStyle/>
          <a:p>
            <a:pPr algn="ctr" fontAlgn="base">
              <a:spcBef>
                <a:spcPct val="0"/>
              </a:spcBef>
              <a:spcAft>
                <a:spcPct val="0"/>
              </a:spcAft>
            </a:pPr>
            <a:endParaRPr lang="zh-CN" altLang="zh-CN">
              <a:solidFill>
                <a:srgbClr val="003366"/>
              </a:solidFill>
            </a:endParaRPr>
          </a:p>
        </p:txBody>
      </p:sp>
      <p:sp>
        <p:nvSpPr>
          <p:cNvPr id="47126" name="AutoShape 22"/>
          <p:cNvSpPr>
            <a:spLocks noChangeArrowheads="1"/>
          </p:cNvSpPr>
          <p:nvPr/>
        </p:nvSpPr>
        <p:spPr bwMode="auto">
          <a:xfrm rot="16200000" flipH="1">
            <a:off x="6496050" y="3895700"/>
            <a:ext cx="685800" cy="2667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7C80"/>
          </a:solidFill>
          <a:ln w="9525">
            <a:solidFill>
              <a:srgbClr val="FF3300"/>
            </a:solidFill>
            <a:miter lim="800000"/>
          </a:ln>
        </p:spPr>
        <p:txBody>
          <a:bodyPr vert="eaVert" wrap="none" anchor="ctr"/>
          <a:lstStyle/>
          <a:p>
            <a:pPr algn="ctr" fontAlgn="base">
              <a:spcBef>
                <a:spcPct val="0"/>
              </a:spcBef>
              <a:spcAft>
                <a:spcPct val="0"/>
              </a:spcAft>
            </a:pPr>
            <a:endParaRPr lang="zh-CN" altLang="zh-CN">
              <a:solidFill>
                <a:srgbClr val="003366"/>
              </a:solidFill>
            </a:endParaRPr>
          </a:p>
        </p:txBody>
      </p:sp>
      <p:sp>
        <p:nvSpPr>
          <p:cNvPr id="16407" name="Rectangle 26"/>
          <p:cNvSpPr>
            <a:spLocks noChangeArrowheads="1"/>
          </p:cNvSpPr>
          <p:nvPr/>
        </p:nvSpPr>
        <p:spPr bwMode="auto">
          <a:xfrm>
            <a:off x="686199" y="1371600"/>
            <a:ext cx="615553" cy="3290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p>
            <a:pPr fontAlgn="base">
              <a:spcBef>
                <a:spcPct val="0"/>
              </a:spcBef>
              <a:spcAft>
                <a:spcPct val="0"/>
              </a:spcAft>
            </a:pPr>
            <a:r>
              <a:rPr lang="zh-CN" altLang="en-US" sz="2800" b="1">
                <a:solidFill>
                  <a:srgbClr val="003366"/>
                </a:solidFill>
                <a:ea typeface="黑体" panose="02010609060101010101" pitchFamily="49" charset="-122"/>
              </a:rPr>
              <a:t>大堰河</a:t>
            </a:r>
            <a:r>
              <a:rPr lang="en-US" altLang="zh-CN" sz="2800" b="1">
                <a:solidFill>
                  <a:srgbClr val="003366"/>
                </a:solidFill>
                <a:ea typeface="黑体" panose="02010609060101010101" pitchFamily="49" charset="-122"/>
              </a:rPr>
              <a:t>——</a:t>
            </a:r>
            <a:r>
              <a:rPr lang="zh-CN" altLang="en-US" sz="2800" b="1">
                <a:solidFill>
                  <a:srgbClr val="003366"/>
                </a:solidFill>
                <a:ea typeface="黑体" panose="02010609060101010101" pitchFamily="49" charset="-122"/>
              </a:rPr>
              <a:t>我的保姆</a:t>
            </a:r>
            <a:endParaRPr lang="zh-CN" altLang="en-US" sz="2800" b="1">
              <a:solidFill>
                <a:srgbClr val="003366"/>
              </a:solidFill>
              <a:ea typeface="黑体" panose="02010609060101010101" pitchFamily="49" charset="-122"/>
            </a:endParaRPr>
          </a:p>
        </p:txBody>
      </p:sp>
      <p:sp>
        <p:nvSpPr>
          <p:cNvPr id="2" name="文本框 1"/>
          <p:cNvSpPr txBox="1"/>
          <p:nvPr/>
        </p:nvSpPr>
        <p:spPr>
          <a:xfrm>
            <a:off x="1600200" y="2225675"/>
            <a:ext cx="1201420" cy="460375"/>
          </a:xfrm>
          <a:prstGeom prst="rect">
            <a:avLst/>
          </a:prstGeom>
          <a:noFill/>
        </p:spPr>
        <p:txBody>
          <a:bodyPr wrap="none" rtlCol="0" anchor="t">
            <a:spAutoFit/>
          </a:bodyPr>
          <a:p>
            <a:r>
              <a:rPr lang="zh-CN" altLang="en-US" sz="2400" b="1" dirty="0">
                <a:solidFill>
                  <a:schemeClr val="tx2"/>
                </a:solidFill>
                <a:latin typeface="Times New Roman" panose="02020603050405020304" pitchFamily="18" charset="0"/>
                <a:ea typeface="宋体" panose="02010600030101010101" pitchFamily="2" charset="-122"/>
                <a:sym typeface="+mn-ea"/>
              </a:rPr>
              <a:t>（</a:t>
            </a:r>
            <a:r>
              <a:rPr lang="en-US" altLang="zh-CN" sz="2400" b="1" dirty="0">
                <a:solidFill>
                  <a:schemeClr val="tx2"/>
                </a:solidFill>
                <a:latin typeface="Times New Roman" panose="02020603050405020304" pitchFamily="18" charset="0"/>
                <a:ea typeface="宋体" panose="02010600030101010101" pitchFamily="2" charset="-122"/>
                <a:sym typeface="+mn-ea"/>
              </a:rPr>
              <a:t>4-8</a:t>
            </a:r>
            <a:r>
              <a:rPr lang="zh-CN" altLang="en-US" sz="2400" b="1" dirty="0">
                <a:solidFill>
                  <a:schemeClr val="tx2"/>
                </a:solidFill>
                <a:latin typeface="Times New Roman" panose="02020603050405020304" pitchFamily="18" charset="0"/>
                <a:ea typeface="宋体" panose="02010600030101010101" pitchFamily="2" charset="-122"/>
                <a:sym typeface="+mn-ea"/>
              </a:rPr>
              <a:t>）</a:t>
            </a:r>
            <a:endParaRPr lang="zh-CN" altLang="en-US" sz="2400" b="1" dirty="0">
              <a:solidFill>
                <a:schemeClr val="tx2"/>
              </a:solidFill>
              <a:latin typeface="Times New Roman" panose="02020603050405020304" pitchFamily="18" charset="0"/>
              <a:ea typeface="宋体" panose="02010600030101010101" pitchFamily="2" charset="-122"/>
              <a:sym typeface="+mn-ea"/>
            </a:endParaRPr>
          </a:p>
        </p:txBody>
      </p:sp>
      <p:sp>
        <p:nvSpPr>
          <p:cNvPr id="3" name="文本框 2"/>
          <p:cNvSpPr txBox="1"/>
          <p:nvPr/>
        </p:nvSpPr>
        <p:spPr>
          <a:xfrm>
            <a:off x="1769745" y="3798570"/>
            <a:ext cx="1260475" cy="460375"/>
          </a:xfrm>
          <a:prstGeom prst="rect">
            <a:avLst/>
          </a:prstGeom>
          <a:noFill/>
        </p:spPr>
        <p:txBody>
          <a:bodyPr wrap="none" rtlCol="0" anchor="t">
            <a:spAutoFit/>
          </a:bodyPr>
          <a:p>
            <a:r>
              <a:rPr lang="zh-CN" altLang="en-US" sz="2400" b="1" dirty="0">
                <a:solidFill>
                  <a:schemeClr val="tx2"/>
                </a:solidFill>
                <a:latin typeface="Times New Roman" panose="02020603050405020304" pitchFamily="18" charset="0"/>
                <a:ea typeface="宋体" panose="02010600030101010101" pitchFamily="2" charset="-122"/>
                <a:sym typeface="+mn-ea"/>
              </a:rPr>
              <a:t>（</a:t>
            </a:r>
            <a:r>
              <a:rPr lang="en-US" altLang="zh-CN" sz="2400" b="1" dirty="0">
                <a:solidFill>
                  <a:schemeClr val="tx2"/>
                </a:solidFill>
                <a:latin typeface="Times New Roman" panose="02020603050405020304" pitchFamily="18" charset="0"/>
                <a:ea typeface="宋体" panose="02010600030101010101" pitchFamily="2" charset="-122"/>
                <a:sym typeface="+mn-ea"/>
              </a:rPr>
              <a:t>9-11</a:t>
            </a:r>
            <a:r>
              <a:rPr lang="zh-CN" altLang="en-US" b="1" dirty="0">
                <a:solidFill>
                  <a:srgbClr val="0000CC"/>
                </a:solidFill>
                <a:latin typeface="Times New Roman" panose="02020603050405020304" pitchFamily="18" charset="0"/>
                <a:ea typeface="宋体" panose="02010600030101010101" pitchFamily="2" charset="-122"/>
                <a:sym typeface="+mn-ea"/>
              </a:rPr>
              <a:t>）</a:t>
            </a:r>
            <a:endParaRPr lang="zh-CN" altLang="en-US"/>
          </a:p>
        </p:txBody>
      </p:sp>
      <p:sp>
        <p:nvSpPr>
          <p:cNvPr id="4" name="文本框 3"/>
          <p:cNvSpPr txBox="1"/>
          <p:nvPr/>
        </p:nvSpPr>
        <p:spPr>
          <a:xfrm>
            <a:off x="1769745" y="4690745"/>
            <a:ext cx="1506220" cy="460375"/>
          </a:xfrm>
          <a:prstGeom prst="rect">
            <a:avLst/>
          </a:prstGeom>
          <a:noFill/>
        </p:spPr>
        <p:txBody>
          <a:bodyPr wrap="none" rtlCol="0" anchor="t">
            <a:spAutoFit/>
          </a:bodyPr>
          <a:p>
            <a:r>
              <a:rPr lang="zh-CN" altLang="en-US" sz="2400" b="1" dirty="0">
                <a:solidFill>
                  <a:schemeClr val="tx2"/>
                </a:solidFill>
                <a:latin typeface="Times New Roman" panose="02020603050405020304" pitchFamily="18" charset="0"/>
                <a:ea typeface="宋体" panose="02010600030101010101" pitchFamily="2" charset="-122"/>
                <a:sym typeface="+mn-ea"/>
              </a:rPr>
              <a:t>（</a:t>
            </a:r>
            <a:r>
              <a:rPr lang="en-US" altLang="zh-CN" sz="2400" b="1" dirty="0">
                <a:solidFill>
                  <a:schemeClr val="tx2"/>
                </a:solidFill>
                <a:latin typeface="Times New Roman" panose="02020603050405020304" pitchFamily="18" charset="0"/>
                <a:ea typeface="宋体" panose="02010600030101010101" pitchFamily="2" charset="-122"/>
                <a:sym typeface="+mn-ea"/>
              </a:rPr>
              <a:t>12-13</a:t>
            </a:r>
            <a:r>
              <a:rPr lang="zh-CN" altLang="en-US" sz="2400" b="1" dirty="0">
                <a:solidFill>
                  <a:schemeClr val="tx2"/>
                </a:solidFill>
                <a:latin typeface="Times New Roman" panose="02020603050405020304" pitchFamily="18" charset="0"/>
                <a:ea typeface="宋体" panose="02010600030101010101" pitchFamily="2" charset="-122"/>
                <a:sym typeface="+mn-ea"/>
              </a:rPr>
              <a:t>）</a:t>
            </a:r>
            <a:endParaRPr lang="zh-CN" altLang="en-US" sz="2400" b="1" dirty="0">
              <a:solidFill>
                <a:schemeClr val="tx2"/>
              </a:solidFill>
              <a:latin typeface="Times New Roman" panose="02020603050405020304" pitchFamily="18" charset="0"/>
              <a:ea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71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71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710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71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710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71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71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711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711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712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71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71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711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711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47119"/>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47126"/>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47115"/>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47106"/>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47120"/>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471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bldLvl="0" animBg="1"/>
      <p:bldP spid="47107" grpId="0"/>
      <p:bldP spid="47108" grpId="0"/>
      <p:bldP spid="47110" grpId="0" bldLvl="0" animBg="1"/>
      <p:bldP spid="47111" grpId="0"/>
      <p:bldP spid="47112" grpId="0"/>
      <p:bldP spid="47113" grpId="0" bldLvl="0" animBg="1"/>
      <p:bldP spid="47114" grpId="0"/>
      <p:bldP spid="47115" grpId="0"/>
      <p:bldP spid="47116" grpId="0" bldLvl="0" animBg="1"/>
      <p:bldP spid="47117" grpId="0" bldLvl="0" animBg="1"/>
      <p:bldP spid="47118" grpId="0"/>
      <p:bldP spid="47119" grpId="0"/>
      <p:bldP spid="47120" grpId="0" bldLvl="0" animBg="1"/>
      <p:bldP spid="47121" grpId="0"/>
      <p:bldP spid="47122" grpId="0"/>
      <p:bldP spid="47123" grpId="0"/>
      <p:bldP spid="47124" grpId="0" bldLvl="0" animBg="1"/>
      <p:bldP spid="47125" grpId="0" bldLvl="0" animBg="1"/>
      <p:bldP spid="47126"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a:xfrm>
            <a:off x="72008" y="144016"/>
            <a:ext cx="3131840" cy="555526"/>
          </a:xfrm>
          <a:prstGeom prst="roundRect">
            <a:avLst>
              <a:gd name="adj" fmla="val 21667"/>
            </a:avLst>
          </a:prstGeom>
          <a:solidFill>
            <a:srgbClr val="92D050"/>
          </a:solidFill>
        </p:spPr>
        <p:txBody>
          <a:bodyPr anchor="ctr"/>
          <a:lstStyle/>
          <a:p>
            <a:r>
              <a:rPr lang="zh-CN" altLang="en-US" sz="2800" dirty="0">
                <a:solidFill>
                  <a:srgbClr val="FF0000"/>
                </a:solidFill>
                <a:ea typeface="黑体" panose="02010609060101010101" pitchFamily="49" charset="-122"/>
              </a:rPr>
              <a:t>问题探究</a:t>
            </a:r>
            <a:endParaRPr lang="zh-CN" altLang="en-US" sz="2800" dirty="0">
              <a:solidFill>
                <a:srgbClr val="FF0000"/>
              </a:solidFill>
              <a:ea typeface="黑体" panose="02010609060101010101" pitchFamily="49" charset="-122"/>
            </a:endParaRPr>
          </a:p>
        </p:txBody>
      </p:sp>
      <p:sp>
        <p:nvSpPr>
          <p:cNvPr id="41987" name="Rectangle 3"/>
          <p:cNvSpPr>
            <a:spLocks noGrp="1" noChangeArrowheads="1"/>
          </p:cNvSpPr>
          <p:nvPr>
            <p:ph idx="4294967295"/>
          </p:nvPr>
        </p:nvSpPr>
        <p:spPr>
          <a:xfrm>
            <a:off x="179512" y="771550"/>
            <a:ext cx="8126288" cy="3629000"/>
          </a:xfrm>
          <a:prstGeom prst="rect">
            <a:avLst/>
          </a:prstGeom>
        </p:spPr>
        <p:txBody>
          <a:bodyPr/>
          <a:lstStyle/>
          <a:p>
            <a:pPr>
              <a:lnSpc>
                <a:spcPct val="90000"/>
              </a:lnSpc>
              <a:buFont typeface="Wingdings" panose="05000000000000000000" pitchFamily="2" charset="2"/>
              <a:buNone/>
            </a:pPr>
            <a:r>
              <a:rPr lang="en-US" altLang="zh-CN" sz="2400" dirty="0">
                <a:latin typeface="黑体" panose="02010609060101010101" pitchFamily="49" charset="-122"/>
                <a:ea typeface="黑体" panose="02010609060101010101" pitchFamily="49" charset="-122"/>
              </a:rPr>
              <a:t>      </a:t>
            </a:r>
            <a:r>
              <a:rPr lang="en-US" altLang="zh-CN" sz="2800" b="1" dirty="0">
                <a:solidFill>
                  <a:srgbClr val="FF0000"/>
                </a:solidFill>
                <a:latin typeface="黑体" panose="02010609060101010101" pitchFamily="49" charset="-122"/>
                <a:ea typeface="黑体" panose="02010609060101010101" pitchFamily="49" charset="-122"/>
              </a:rPr>
              <a:t>1</a:t>
            </a:r>
            <a:r>
              <a:rPr lang="zh-CN" altLang="en-US" sz="2800" b="1" dirty="0">
                <a:solidFill>
                  <a:srgbClr val="FF0000"/>
                </a:solidFill>
                <a:latin typeface="黑体" panose="02010609060101010101" pitchFamily="49" charset="-122"/>
                <a:ea typeface="黑体" panose="02010609060101010101" pitchFamily="49" charset="-122"/>
              </a:rPr>
              <a:t>、这首诗在意象运用上有什么特点？ </a:t>
            </a:r>
            <a:endParaRPr lang="zh-CN" altLang="en-US" sz="2800" b="1" dirty="0">
              <a:solidFill>
                <a:srgbClr val="FF0000"/>
              </a:solidFill>
              <a:latin typeface="黑体" panose="02010609060101010101" pitchFamily="49" charset="-122"/>
              <a:ea typeface="黑体" panose="02010609060101010101" pitchFamily="49" charset="-122"/>
            </a:endParaRPr>
          </a:p>
          <a:p>
            <a:pPr>
              <a:buFont typeface="Wingdings" panose="05000000000000000000" pitchFamily="2" charset="2"/>
              <a:buNone/>
            </a:pPr>
            <a:r>
              <a:rPr lang="zh-CN" altLang="en-US" sz="2400" dirty="0">
                <a:solidFill>
                  <a:srgbClr val="002060"/>
                </a:solidFill>
                <a:latin typeface="黑体" panose="02010609060101010101" pitchFamily="49" charset="-122"/>
                <a:ea typeface="黑体" panose="02010609060101010101" pitchFamily="49" charset="-122"/>
              </a:rPr>
              <a:t>      诗歌中常见的意象有比喻意象和描述意象。在</a:t>
            </a:r>
            <a:r>
              <a:rPr lang="en-US" altLang="zh-CN" sz="2400" dirty="0">
                <a:solidFill>
                  <a:srgbClr val="002060"/>
                </a:solidFill>
                <a:latin typeface="黑体" panose="02010609060101010101" pitchFamily="49" charset="-122"/>
                <a:ea typeface="黑体" panose="02010609060101010101" pitchFamily="49" charset="-122"/>
              </a:rPr>
              <a:t>《</a:t>
            </a:r>
            <a:r>
              <a:rPr lang="zh-CN" altLang="en-US" sz="2400" dirty="0">
                <a:solidFill>
                  <a:srgbClr val="002060"/>
                </a:solidFill>
                <a:latin typeface="黑体" panose="02010609060101010101" pitchFamily="49" charset="-122"/>
                <a:ea typeface="黑体" panose="02010609060101010101" pitchFamily="49" charset="-122"/>
              </a:rPr>
              <a:t>雨巷</a:t>
            </a:r>
            <a:r>
              <a:rPr lang="en-US" altLang="zh-CN" sz="2400" dirty="0">
                <a:solidFill>
                  <a:srgbClr val="002060"/>
                </a:solidFill>
                <a:latin typeface="黑体" panose="02010609060101010101" pitchFamily="49" charset="-122"/>
                <a:ea typeface="黑体" panose="02010609060101010101" pitchFamily="49" charset="-122"/>
              </a:rPr>
              <a:t>》</a:t>
            </a:r>
            <a:r>
              <a:rPr lang="zh-CN" altLang="en-US" sz="2400" dirty="0">
                <a:solidFill>
                  <a:srgbClr val="002060"/>
                </a:solidFill>
                <a:latin typeface="黑体" panose="02010609060101010101" pitchFamily="49" charset="-122"/>
                <a:ea typeface="黑体" panose="02010609060101010101" pitchFamily="49" charset="-122"/>
              </a:rPr>
              <a:t>一诗中，</a:t>
            </a:r>
            <a:r>
              <a:rPr lang="zh-CN" altLang="en-US" sz="2400" dirty="0">
                <a:solidFill>
                  <a:srgbClr val="002060"/>
                </a:solidFill>
                <a:ea typeface="黑体" panose="02010609060101010101" pitchFamily="49" charset="-122"/>
              </a:rPr>
              <a:t>“</a:t>
            </a:r>
            <a:r>
              <a:rPr lang="zh-CN" altLang="en-US" sz="2400" dirty="0">
                <a:solidFill>
                  <a:srgbClr val="002060"/>
                </a:solidFill>
                <a:latin typeface="黑体" panose="02010609060101010101" pitchFamily="49" charset="-122"/>
                <a:ea typeface="黑体" panose="02010609060101010101" pitchFamily="49" charset="-122"/>
              </a:rPr>
              <a:t>丁香</a:t>
            </a:r>
            <a:r>
              <a:rPr lang="zh-CN" altLang="en-US" sz="2400" dirty="0">
                <a:solidFill>
                  <a:srgbClr val="002060"/>
                </a:solidFill>
                <a:ea typeface="黑体" panose="02010609060101010101" pitchFamily="49" charset="-122"/>
              </a:rPr>
              <a:t>”</a:t>
            </a:r>
            <a:r>
              <a:rPr lang="zh-CN" altLang="en-US" sz="2400" dirty="0">
                <a:solidFill>
                  <a:srgbClr val="002060"/>
                </a:solidFill>
                <a:latin typeface="黑体" panose="02010609060101010101" pitchFamily="49" charset="-122"/>
                <a:ea typeface="黑体" panose="02010609060101010101" pitchFamily="49" charset="-122"/>
              </a:rPr>
              <a:t>可以看做是诗人迷茫的内心追求，它是比喻意象。而这首诗几乎通篇用的都是描述意象，它选择日常生活中真实存在的大量细节构成一幅幅画面，由诗人饱含深情的笔墨把它们化成叙事性的诗句，给人强烈的画面感和情感冲击力。例如诗的第</a:t>
            </a:r>
            <a:r>
              <a:rPr lang="en-US" altLang="zh-CN" sz="2400" dirty="0">
                <a:solidFill>
                  <a:srgbClr val="002060"/>
                </a:solidFill>
                <a:latin typeface="黑体" panose="02010609060101010101" pitchFamily="49" charset="-122"/>
                <a:ea typeface="黑体" panose="02010609060101010101" pitchFamily="49" charset="-122"/>
              </a:rPr>
              <a:t>4</a:t>
            </a:r>
            <a:r>
              <a:rPr lang="zh-CN" altLang="en-US" sz="2400" dirty="0">
                <a:solidFill>
                  <a:srgbClr val="002060"/>
                </a:solidFill>
                <a:latin typeface="黑体" panose="02010609060101010101" pitchFamily="49" charset="-122"/>
                <a:ea typeface="黑体" panose="02010609060101010101" pitchFamily="49" charset="-122"/>
              </a:rPr>
              <a:t>节，诗人连续用</a:t>
            </a:r>
            <a:r>
              <a:rPr lang="en-US" altLang="zh-CN" sz="2400" dirty="0">
                <a:solidFill>
                  <a:srgbClr val="002060"/>
                </a:solidFill>
                <a:latin typeface="黑体" panose="02010609060101010101" pitchFamily="49" charset="-122"/>
                <a:ea typeface="黑体" panose="02010609060101010101" pitchFamily="49" charset="-122"/>
              </a:rPr>
              <a:t>8</a:t>
            </a:r>
            <a:r>
              <a:rPr lang="zh-CN" altLang="en-US" sz="2400" dirty="0">
                <a:solidFill>
                  <a:srgbClr val="002060"/>
                </a:solidFill>
                <a:latin typeface="黑体" panose="02010609060101010101" pitchFamily="49" charset="-122"/>
                <a:ea typeface="黑体" panose="02010609060101010101" pitchFamily="49" charset="-122"/>
              </a:rPr>
              <a:t>个排比句，每一句都是一个大堰河日常生活的描述意象，集中塑造了大堰河这个勤劳、善良、朴实、贫苦的农村妇女形象。</a:t>
            </a:r>
            <a:endParaRPr lang="zh-CN" altLang="en-US" sz="2400" dirty="0">
              <a:solidFill>
                <a:srgbClr val="00206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98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198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build="p"/>
    </p:bldLst>
  </p:timing>
</p:sld>
</file>

<file path=ppt/slides/slide38.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3011" name="Rectangle 3"/>
          <p:cNvSpPr>
            <a:spLocks noGrp="1" noChangeArrowheads="1"/>
          </p:cNvSpPr>
          <p:nvPr>
            <p:ph idx="4294967295"/>
          </p:nvPr>
        </p:nvSpPr>
        <p:spPr>
          <a:xfrm>
            <a:off x="107504" y="123478"/>
            <a:ext cx="8610600" cy="4743450"/>
          </a:xfrm>
          <a:prstGeom prst="rect">
            <a:avLst/>
          </a:prstGeom>
        </p:spPr>
        <p:txBody>
          <a:bodyPr/>
          <a:lstStyle/>
          <a:p>
            <a:pPr>
              <a:buFont typeface="Wingdings" panose="05000000000000000000" pitchFamily="2" charset="2"/>
              <a:buNone/>
            </a:pPr>
            <a:r>
              <a:rPr lang="en-US" altLang="zh-CN" sz="2300" dirty="0">
                <a:latin typeface="黑体" panose="02010609060101010101" pitchFamily="49" charset="-122"/>
                <a:ea typeface="黑体" panose="02010609060101010101" pitchFamily="49" charset="-122"/>
              </a:rPr>
              <a:t>      </a:t>
            </a:r>
            <a:r>
              <a:rPr lang="en-US" altLang="zh-CN" sz="2800" b="1" dirty="0">
                <a:solidFill>
                  <a:srgbClr val="FF0000"/>
                </a:solidFill>
                <a:latin typeface="黑体" panose="02010609060101010101" pitchFamily="49" charset="-122"/>
                <a:ea typeface="黑体" panose="02010609060101010101" pitchFamily="49" charset="-122"/>
              </a:rPr>
              <a:t>2</a:t>
            </a:r>
            <a:r>
              <a:rPr lang="zh-CN" altLang="en-US" sz="2800" b="1" dirty="0">
                <a:solidFill>
                  <a:srgbClr val="FF0000"/>
                </a:solidFill>
                <a:latin typeface="黑体" panose="02010609060101010101" pitchFamily="49" charset="-122"/>
                <a:ea typeface="黑体" panose="02010609060101010101" pitchFamily="49" charset="-122"/>
              </a:rPr>
              <a:t>、这首诗形式上的自由表现在哪里？</a:t>
            </a:r>
            <a:endParaRPr lang="zh-CN" altLang="en-US" sz="2800" b="1" dirty="0">
              <a:solidFill>
                <a:srgbClr val="FF0000"/>
              </a:solidFill>
              <a:latin typeface="黑体" panose="02010609060101010101" pitchFamily="49" charset="-122"/>
              <a:ea typeface="黑体" panose="02010609060101010101" pitchFamily="49" charset="-122"/>
            </a:endParaRPr>
          </a:p>
          <a:p>
            <a:pPr latinLnBrk="1">
              <a:buFont typeface="Wingdings" panose="05000000000000000000" pitchFamily="2" charset="2"/>
              <a:buNone/>
            </a:pPr>
            <a:r>
              <a:rPr lang="zh-CN" altLang="en-US" sz="2400" dirty="0">
                <a:latin typeface="黑体" panose="02010609060101010101" pitchFamily="49" charset="-122"/>
                <a:ea typeface="黑体" panose="02010609060101010101" pitchFamily="49" charset="-122"/>
              </a:rPr>
              <a:t>      </a:t>
            </a:r>
            <a:r>
              <a:rPr lang="zh-CN" altLang="en-US" sz="2400" dirty="0">
                <a:solidFill>
                  <a:srgbClr val="002060"/>
                </a:solidFill>
                <a:latin typeface="黑体" panose="02010609060101010101" pitchFamily="49" charset="-122"/>
                <a:ea typeface="黑体" panose="02010609060101010101" pitchFamily="49" charset="-122"/>
              </a:rPr>
              <a:t>艾青的诗在形式上都具有这样的特点，即在奔放与约束之间取得协调，在参差与变化里取得一致，在繁杂的细节中提炼出单纯的意象。这首诗充分体现了这些特点。它在形式上不拘泥于外形的束缚，很少注意诗句的韵脚或字数、行数的整齐划一，但又运用有规律的排比、复沓造成变化中的统一、参差中的和谐。全诗</a:t>
            </a:r>
            <a:r>
              <a:rPr lang="en-US" altLang="zh-CN" sz="2400" dirty="0">
                <a:solidFill>
                  <a:srgbClr val="002060"/>
                </a:solidFill>
                <a:latin typeface="黑体" panose="02010609060101010101" pitchFamily="49" charset="-122"/>
                <a:ea typeface="黑体" panose="02010609060101010101" pitchFamily="49" charset="-122"/>
              </a:rPr>
              <a:t>13</a:t>
            </a:r>
            <a:r>
              <a:rPr lang="zh-CN" altLang="en-US" sz="2400" dirty="0">
                <a:solidFill>
                  <a:srgbClr val="002060"/>
                </a:solidFill>
                <a:latin typeface="黑体" panose="02010609060101010101" pitchFamily="49" charset="-122"/>
                <a:ea typeface="黑体" panose="02010609060101010101" pitchFamily="49" charset="-122"/>
              </a:rPr>
              <a:t>节，少则</a:t>
            </a:r>
            <a:r>
              <a:rPr lang="en-US" altLang="zh-CN" sz="2400" dirty="0">
                <a:solidFill>
                  <a:srgbClr val="002060"/>
                </a:solidFill>
                <a:latin typeface="黑体" panose="02010609060101010101" pitchFamily="49" charset="-122"/>
                <a:ea typeface="黑体" panose="02010609060101010101" pitchFamily="49" charset="-122"/>
              </a:rPr>
              <a:t>4</a:t>
            </a:r>
            <a:r>
              <a:rPr lang="zh-CN" altLang="en-US" sz="2400" dirty="0">
                <a:solidFill>
                  <a:srgbClr val="002060"/>
                </a:solidFill>
                <a:latin typeface="黑体" panose="02010609060101010101" pitchFamily="49" charset="-122"/>
                <a:ea typeface="黑体" panose="02010609060101010101" pitchFamily="49" charset="-122"/>
              </a:rPr>
              <a:t>行一节，多则</a:t>
            </a:r>
            <a:r>
              <a:rPr lang="en-US" altLang="zh-CN" sz="2400" dirty="0">
                <a:solidFill>
                  <a:srgbClr val="002060"/>
                </a:solidFill>
                <a:latin typeface="黑体" panose="02010609060101010101" pitchFamily="49" charset="-122"/>
                <a:ea typeface="黑体" panose="02010609060101010101" pitchFamily="49" charset="-122"/>
              </a:rPr>
              <a:t>16</a:t>
            </a:r>
            <a:r>
              <a:rPr lang="zh-CN" altLang="en-US" sz="2400" dirty="0">
                <a:solidFill>
                  <a:srgbClr val="002060"/>
                </a:solidFill>
                <a:latin typeface="黑体" panose="02010609060101010101" pitchFamily="49" charset="-122"/>
                <a:ea typeface="黑体" panose="02010609060101010101" pitchFamily="49" charset="-122"/>
              </a:rPr>
              <a:t>行一节；少则每行</a:t>
            </a:r>
            <a:r>
              <a:rPr lang="en-US" altLang="zh-CN" sz="2400" dirty="0">
                <a:solidFill>
                  <a:srgbClr val="002060"/>
                </a:solidFill>
                <a:latin typeface="黑体" panose="02010609060101010101" pitchFamily="49" charset="-122"/>
                <a:ea typeface="黑体" panose="02010609060101010101" pitchFamily="49" charset="-122"/>
              </a:rPr>
              <a:t>2</a:t>
            </a:r>
            <a:r>
              <a:rPr lang="zh-CN" altLang="en-US" sz="2400" dirty="0">
                <a:solidFill>
                  <a:srgbClr val="002060"/>
                </a:solidFill>
                <a:latin typeface="黑体" panose="02010609060101010101" pitchFamily="49" charset="-122"/>
                <a:ea typeface="黑体" panose="02010609060101010101" pitchFamily="49" charset="-122"/>
              </a:rPr>
              <a:t>字，多则每行</a:t>
            </a:r>
            <a:r>
              <a:rPr lang="en-US" altLang="zh-CN" sz="2400" dirty="0">
                <a:solidFill>
                  <a:srgbClr val="002060"/>
                </a:solidFill>
                <a:latin typeface="黑体" panose="02010609060101010101" pitchFamily="49" charset="-122"/>
                <a:ea typeface="黑体" panose="02010609060101010101" pitchFamily="49" charset="-122"/>
              </a:rPr>
              <a:t>22</a:t>
            </a:r>
            <a:r>
              <a:rPr lang="zh-CN" altLang="en-US" sz="2400" dirty="0">
                <a:solidFill>
                  <a:srgbClr val="002060"/>
                </a:solidFill>
                <a:latin typeface="黑体" panose="02010609060101010101" pitchFamily="49" charset="-122"/>
                <a:ea typeface="黑体" panose="02010609060101010101" pitchFamily="49" charset="-122"/>
              </a:rPr>
              <a:t>个字。全诗不押韵，但有</a:t>
            </a:r>
            <a:r>
              <a:rPr lang="en-US" altLang="zh-CN" sz="2400" dirty="0">
                <a:solidFill>
                  <a:srgbClr val="002060"/>
                </a:solidFill>
                <a:latin typeface="黑体" panose="02010609060101010101" pitchFamily="49" charset="-122"/>
                <a:ea typeface="黑体" panose="02010609060101010101" pitchFamily="49" charset="-122"/>
              </a:rPr>
              <a:t>11</a:t>
            </a:r>
            <a:r>
              <a:rPr lang="zh-CN" altLang="en-US" sz="2400" dirty="0">
                <a:solidFill>
                  <a:srgbClr val="002060"/>
                </a:solidFill>
                <a:latin typeface="黑体" panose="02010609060101010101" pitchFamily="49" charset="-122"/>
                <a:ea typeface="黑体" panose="02010609060101010101" pitchFamily="49" charset="-122"/>
              </a:rPr>
              <a:t>节的首尾句相互重复，以确定基调与色彩，中间几行大多采用排比句式，且多长句，以尽情抒发与描摹。在外在的表现形式上，这首诗与</a:t>
            </a:r>
            <a:r>
              <a:rPr lang="en-US" altLang="zh-CN" sz="2400" dirty="0">
                <a:solidFill>
                  <a:srgbClr val="002060"/>
                </a:solidFill>
                <a:latin typeface="黑体" panose="02010609060101010101" pitchFamily="49" charset="-122"/>
                <a:ea typeface="黑体" panose="02010609060101010101" pitchFamily="49" charset="-122"/>
              </a:rPr>
              <a:t>《</a:t>
            </a:r>
            <a:r>
              <a:rPr lang="zh-CN" altLang="en-US" sz="2400" dirty="0">
                <a:solidFill>
                  <a:srgbClr val="002060"/>
                </a:solidFill>
                <a:latin typeface="黑体" panose="02010609060101010101" pitchFamily="49" charset="-122"/>
                <a:ea typeface="黑体" panose="02010609060101010101" pitchFamily="49" charset="-122"/>
              </a:rPr>
              <a:t>雨巷</a:t>
            </a:r>
            <a:r>
              <a:rPr lang="en-US" altLang="zh-CN" sz="2400" dirty="0">
                <a:solidFill>
                  <a:srgbClr val="002060"/>
                </a:solidFill>
                <a:latin typeface="黑体" panose="02010609060101010101" pitchFamily="49" charset="-122"/>
                <a:ea typeface="黑体" panose="02010609060101010101" pitchFamily="49" charset="-122"/>
              </a:rPr>
              <a:t>》《</a:t>
            </a:r>
            <a:r>
              <a:rPr lang="zh-CN" altLang="en-US" sz="2400" dirty="0">
                <a:solidFill>
                  <a:srgbClr val="002060"/>
                </a:solidFill>
                <a:latin typeface="黑体" panose="02010609060101010101" pitchFamily="49" charset="-122"/>
                <a:ea typeface="黑体" panose="02010609060101010101" pitchFamily="49" charset="-122"/>
              </a:rPr>
              <a:t>再别康桥</a:t>
            </a:r>
            <a:r>
              <a:rPr lang="en-US" altLang="zh-CN" sz="2400" dirty="0">
                <a:solidFill>
                  <a:srgbClr val="002060"/>
                </a:solidFill>
                <a:latin typeface="黑体" panose="02010609060101010101" pitchFamily="49" charset="-122"/>
                <a:ea typeface="黑体" panose="02010609060101010101" pitchFamily="49" charset="-122"/>
              </a:rPr>
              <a:t>》</a:t>
            </a:r>
            <a:r>
              <a:rPr lang="zh-CN" altLang="en-US" sz="2400" dirty="0">
                <a:solidFill>
                  <a:srgbClr val="002060"/>
                </a:solidFill>
                <a:latin typeface="黑体" panose="02010609060101010101" pitchFamily="49" charset="-122"/>
                <a:ea typeface="黑体" panose="02010609060101010101" pitchFamily="49" charset="-122"/>
              </a:rPr>
              <a:t>形成了鲜明的对比，但它同样成为新诗中的名篇佳作。 </a:t>
            </a:r>
            <a:endParaRPr lang="zh-CN" altLang="en-US" sz="2400" dirty="0">
              <a:solidFill>
                <a:srgbClr val="00206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01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5" name="Rectangle 3"/>
          <p:cNvSpPr>
            <a:spLocks noGrp="1" noChangeArrowheads="1"/>
          </p:cNvSpPr>
          <p:nvPr>
            <p:ph idx="4294967295"/>
          </p:nvPr>
        </p:nvSpPr>
        <p:spPr>
          <a:xfrm>
            <a:off x="0" y="171450"/>
            <a:ext cx="8534400" cy="4743450"/>
          </a:xfrm>
          <a:prstGeom prst="rect">
            <a:avLst/>
          </a:prstGeom>
        </p:spPr>
        <p:txBody>
          <a:bodyPr/>
          <a:lstStyle/>
          <a:p>
            <a:pPr>
              <a:buFont typeface="Wingdings" panose="05000000000000000000" pitchFamily="2" charset="2"/>
              <a:buNone/>
            </a:pPr>
            <a:r>
              <a:rPr lang="zh-CN" altLang="en-US" sz="2200" dirty="0"/>
              <a:t>　</a:t>
            </a:r>
            <a:r>
              <a:rPr lang="zh-CN" altLang="en-US" sz="2800" dirty="0">
                <a:solidFill>
                  <a:srgbClr val="FF0000"/>
                </a:solidFill>
              </a:rPr>
              <a:t>         </a:t>
            </a:r>
            <a:r>
              <a:rPr lang="en-US" altLang="zh-CN" sz="2800" b="1" dirty="0">
                <a:solidFill>
                  <a:srgbClr val="FF0000"/>
                </a:solidFill>
                <a:latin typeface="黑体" panose="02010609060101010101" pitchFamily="49" charset="-122"/>
                <a:ea typeface="黑体" panose="02010609060101010101" pitchFamily="49" charset="-122"/>
              </a:rPr>
              <a:t>3</a:t>
            </a:r>
            <a:r>
              <a:rPr lang="zh-CN" altLang="en-US" sz="2800" b="1" dirty="0">
                <a:solidFill>
                  <a:srgbClr val="FF0000"/>
                </a:solidFill>
                <a:latin typeface="黑体" panose="02010609060101010101" pitchFamily="49" charset="-122"/>
                <a:ea typeface="黑体" panose="02010609060101010101" pitchFamily="49" charset="-122"/>
              </a:rPr>
              <a:t>、如何理解这首诗表现出来的阶级观念？</a:t>
            </a:r>
            <a:endParaRPr lang="zh-CN" altLang="en-US" sz="2800" b="1" dirty="0">
              <a:solidFill>
                <a:srgbClr val="FF0000"/>
              </a:solidFill>
              <a:latin typeface="黑体" panose="02010609060101010101" pitchFamily="49" charset="-122"/>
              <a:ea typeface="黑体" panose="02010609060101010101" pitchFamily="49" charset="-122"/>
            </a:endParaRPr>
          </a:p>
          <a:p>
            <a:pPr latinLnBrk="1">
              <a:buFont typeface="Wingdings" panose="05000000000000000000" pitchFamily="2" charset="2"/>
              <a:buNone/>
            </a:pPr>
            <a:r>
              <a:rPr lang="zh-CN" altLang="en-US" sz="2400" dirty="0">
                <a:latin typeface="黑体" panose="02010609060101010101" pitchFamily="49" charset="-122"/>
                <a:ea typeface="黑体" panose="02010609060101010101" pitchFamily="49" charset="-122"/>
              </a:rPr>
              <a:t>　　</a:t>
            </a:r>
            <a:r>
              <a:rPr lang="zh-CN" altLang="en-US" sz="2400" dirty="0">
                <a:solidFill>
                  <a:srgbClr val="002060"/>
                </a:solidFill>
                <a:latin typeface="黑体" panose="02010609060101010101" pitchFamily="49" charset="-122"/>
                <a:ea typeface="黑体" panose="02010609060101010101" pitchFamily="49" charset="-122"/>
              </a:rPr>
              <a:t>  在阶级斗争年代里，文学作品往往用阶级分析的方法进行政治解读，在这种方法指导下，这首诗的主题解读，就变成了一个地主的儿子对自己所属阶级阵营的背叛和对被压迫阶级的同情，并坚定地成为劳动人民中的一员。因为诗中也提到，诗人虽然出身地主家庭，但他是吃了劳动人民的奶而长大的，所以是与中国大地上的农民有着割不断的情缘的农民的儿子。作为地主儿子的诗人，彻底抛弃了自己的出身，把大堰河的儿子称为</a:t>
            </a:r>
            <a:r>
              <a:rPr lang="zh-CN" altLang="en-US" sz="2400" dirty="0">
                <a:solidFill>
                  <a:srgbClr val="002060"/>
                </a:solidFill>
                <a:ea typeface="黑体" panose="02010609060101010101" pitchFamily="49" charset="-122"/>
              </a:rPr>
              <a:t>“</a:t>
            </a:r>
            <a:r>
              <a:rPr lang="zh-CN" altLang="en-US" sz="2400" dirty="0">
                <a:solidFill>
                  <a:srgbClr val="002060"/>
                </a:solidFill>
                <a:latin typeface="黑体" panose="02010609060101010101" pitchFamily="49" charset="-122"/>
                <a:ea typeface="黑体" panose="02010609060101010101" pitchFamily="49" charset="-122"/>
              </a:rPr>
              <a:t>我的兄弟们</a:t>
            </a:r>
            <a:r>
              <a:rPr lang="zh-CN" altLang="en-US" sz="2400" dirty="0">
                <a:solidFill>
                  <a:srgbClr val="002060"/>
                </a:solidFill>
                <a:ea typeface="黑体" panose="02010609060101010101" pitchFamily="49" charset="-122"/>
              </a:rPr>
              <a:t>”</a:t>
            </a:r>
            <a:r>
              <a:rPr lang="zh-CN" altLang="en-US" sz="2400" dirty="0">
                <a:solidFill>
                  <a:srgbClr val="002060"/>
                </a:solidFill>
                <a:latin typeface="黑体" panose="02010609060101010101" pitchFamily="49" charset="-122"/>
                <a:ea typeface="黑体" panose="02010609060101010101" pitchFamily="49" charset="-122"/>
              </a:rPr>
              <a:t>。在新的时代里，阶级分析方法渐渐过时，至少已经不是惟一的文学分析方法，而是众多方法之一种。但是，是否可以因为它只是众多方法之一种就否定它呢？</a:t>
            </a:r>
            <a:endParaRPr lang="zh-CN" altLang="en-US" sz="2400" dirty="0">
              <a:solidFill>
                <a:srgbClr val="00206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03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0" y="123478"/>
            <a:ext cx="2987824" cy="648072"/>
          </a:xfrm>
          <a:prstGeom prst="roundRect">
            <a:avLst>
              <a:gd name="adj" fmla="val 21667"/>
            </a:avLst>
          </a:prstGeom>
          <a:solidFill>
            <a:srgbClr val="00B050"/>
          </a:solidFill>
        </p:spPr>
        <p:txBody>
          <a:bodyPr anchor="ctr"/>
          <a:lstStyle/>
          <a:p>
            <a:r>
              <a:rPr lang="zh-CN" altLang="en-US" sz="3200" dirty="0">
                <a:solidFill>
                  <a:srgbClr val="FF0000"/>
                </a:solidFill>
                <a:ea typeface="黑体" panose="02010609060101010101" pitchFamily="49" charset="-122"/>
              </a:rPr>
              <a:t>作者介绍</a:t>
            </a:r>
            <a:endParaRPr lang="zh-CN" altLang="en-US" sz="3200" dirty="0">
              <a:solidFill>
                <a:srgbClr val="FF0000"/>
              </a:solidFill>
              <a:ea typeface="黑体" panose="02010609060101010101" pitchFamily="49" charset="-122"/>
            </a:endParaRPr>
          </a:p>
        </p:txBody>
      </p:sp>
      <p:pic>
        <p:nvPicPr>
          <p:cNvPr id="10246" name="Picture 6" descr="艾青0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81000" y="971550"/>
            <a:ext cx="3157538" cy="331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7" name="Picture 7" descr="艾青0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971550"/>
            <a:ext cx="5257800" cy="33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6" name="Rectangle 3"/>
          <p:cNvSpPr>
            <a:spLocks noGrp="1" noChangeArrowheads="1"/>
          </p:cNvSpPr>
          <p:nvPr>
            <p:ph idx="4294967295"/>
          </p:nvPr>
        </p:nvSpPr>
        <p:spPr>
          <a:xfrm>
            <a:off x="0" y="171450"/>
            <a:ext cx="8964488" cy="4629150"/>
          </a:xfrm>
          <a:prstGeom prst="rect">
            <a:avLst/>
          </a:prstGeom>
        </p:spPr>
        <p:txBody>
          <a:bodyPr/>
          <a:lstStyle/>
          <a:p>
            <a:pPr>
              <a:lnSpc>
                <a:spcPct val="90000"/>
              </a:lnSpc>
              <a:buFont typeface="Wingdings" panose="05000000000000000000" pitchFamily="2" charset="2"/>
              <a:buNone/>
            </a:pPr>
            <a:r>
              <a:rPr lang="en-US" altLang="zh-CN" sz="2200" dirty="0">
                <a:latin typeface="黑体" panose="02010609060101010101" pitchFamily="49" charset="-122"/>
                <a:ea typeface="黑体" panose="02010609060101010101" pitchFamily="49" charset="-122"/>
              </a:rPr>
              <a:t>      </a:t>
            </a:r>
            <a:r>
              <a:rPr lang="zh-CN" altLang="en-US" sz="2400" b="1" dirty="0">
                <a:solidFill>
                  <a:srgbClr val="FF0000"/>
                </a:solidFill>
                <a:latin typeface="黑体" panose="02010609060101010101" pitchFamily="49" charset="-122"/>
                <a:ea typeface="黑体" panose="02010609060101010101" pitchFamily="49" charset="-122"/>
              </a:rPr>
              <a:t>回答是不能。</a:t>
            </a:r>
            <a:endParaRPr lang="zh-CN" altLang="en-US" sz="2400" b="1" dirty="0">
              <a:solidFill>
                <a:srgbClr val="FF0000"/>
              </a:solidFill>
              <a:latin typeface="黑体" panose="02010609060101010101" pitchFamily="49" charset="-122"/>
              <a:ea typeface="黑体" panose="02010609060101010101" pitchFamily="49" charset="-122"/>
            </a:endParaRPr>
          </a:p>
          <a:p>
            <a:pPr>
              <a:lnSpc>
                <a:spcPct val="90000"/>
              </a:lnSpc>
              <a:buFont typeface="Wingdings" panose="05000000000000000000" pitchFamily="2" charset="2"/>
              <a:buNone/>
            </a:pPr>
            <a:r>
              <a:rPr lang="zh-CN" altLang="en-US" sz="2400" dirty="0">
                <a:latin typeface="黑体" panose="02010609060101010101" pitchFamily="49" charset="-122"/>
                <a:ea typeface="黑体" panose="02010609060101010101" pitchFamily="49" charset="-122"/>
              </a:rPr>
              <a:t>      </a:t>
            </a:r>
            <a:r>
              <a:rPr lang="zh-CN" altLang="en-US" sz="2400" dirty="0">
                <a:solidFill>
                  <a:srgbClr val="002060"/>
                </a:solidFill>
                <a:latin typeface="黑体" panose="02010609060101010101" pitchFamily="49" charset="-122"/>
                <a:ea typeface="黑体" panose="02010609060101010101" pitchFamily="49" charset="-122"/>
              </a:rPr>
              <a:t>首先，诗人创作这首诗的年代，也正是那种阶级意识非常鲜明的时代，一些进步的知识分子，为了革命理想，抛弃自己富有的家庭，告别自己良好的出身，投身革命运动，站到被压迫者一边，为人民的解放而战斗，这是普遍的现象。艾青也属此例。他的诗中表现出来的阶级意识和阶级观念，也是非常真诚的，不是空喊口号，所以，这一点要以历史唯物主义的观点作实事求是的分析。</a:t>
            </a:r>
            <a:endParaRPr lang="zh-CN" altLang="en-US" sz="2400" dirty="0">
              <a:solidFill>
                <a:srgbClr val="002060"/>
              </a:solidFill>
              <a:latin typeface="黑体" panose="02010609060101010101" pitchFamily="49" charset="-122"/>
              <a:ea typeface="黑体" panose="02010609060101010101" pitchFamily="49" charset="-122"/>
            </a:endParaRPr>
          </a:p>
          <a:p>
            <a:pPr>
              <a:lnSpc>
                <a:spcPct val="90000"/>
              </a:lnSpc>
              <a:buFont typeface="Wingdings" panose="05000000000000000000" pitchFamily="2" charset="2"/>
              <a:buNone/>
            </a:pPr>
            <a:r>
              <a:rPr lang="zh-CN" altLang="en-US" sz="2400" dirty="0">
                <a:solidFill>
                  <a:srgbClr val="002060"/>
                </a:solidFill>
                <a:latin typeface="黑体" panose="02010609060101010101" pitchFamily="49" charset="-122"/>
                <a:ea typeface="黑体" panose="02010609060101010101" pitchFamily="49" charset="-122"/>
              </a:rPr>
              <a:t>      其次，当今时代，社会仍然存在严重的不公，像大堰河这样勤劳善良却又命运悲苦的下层人比比皆是，需要有更多的人去关注、帮助这些弱势人群，所以，适当用阶级的眼光来看这首诗也是需要的，至少可以唤起一些人的良知。 </a:t>
            </a:r>
            <a:endParaRPr lang="zh-CN" altLang="en-US" sz="2400" dirty="0">
              <a:solidFill>
                <a:srgbClr val="002060"/>
              </a:solidFill>
              <a:latin typeface="黑体" panose="02010609060101010101" pitchFamily="49" charset="-122"/>
              <a:ea typeface="黑体" panose="02010609060101010101" pitchFamily="49" charset="-122"/>
            </a:endParaRPr>
          </a:p>
          <a:p>
            <a:pPr>
              <a:lnSpc>
                <a:spcPct val="90000"/>
              </a:lnSpc>
            </a:pPr>
            <a:endParaRPr lang="en-US" altLang="zh-CN" sz="2200"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74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74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6324" name="Text Box 4"/>
          <p:cNvSpPr txBox="1">
            <a:spLocks noChangeArrowheads="1"/>
          </p:cNvSpPr>
          <p:nvPr/>
        </p:nvSpPr>
        <p:spPr bwMode="auto">
          <a:xfrm>
            <a:off x="685800" y="1275606"/>
            <a:ext cx="7467600" cy="250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fontAlgn="base" hangingPunct="1">
              <a:lnSpc>
                <a:spcPct val="150000"/>
              </a:lnSpc>
              <a:spcBef>
                <a:spcPct val="50000"/>
              </a:spcBef>
              <a:spcAft>
                <a:spcPct val="0"/>
              </a:spcAft>
            </a:pPr>
            <a:r>
              <a:rPr kumimoji="1" lang="en-US" altLang="zh-CN" sz="2800" dirty="0">
                <a:solidFill>
                  <a:srgbClr val="002060"/>
                </a:solidFill>
                <a:latin typeface="Times New Roman" panose="02020603050405020304" pitchFamily="18" charset="0"/>
              </a:rPr>
              <a:t>        </a:t>
            </a:r>
            <a:r>
              <a:rPr kumimoji="1" lang="zh-CN" altLang="en-US" sz="2800" dirty="0" smtClean="0">
                <a:solidFill>
                  <a:srgbClr val="002060"/>
                </a:solidFill>
                <a:latin typeface="Times New Roman" panose="02020603050405020304" pitchFamily="18" charset="0"/>
                <a:ea typeface="黑体" panose="02010609060101010101" pitchFamily="49" charset="-122"/>
              </a:rPr>
              <a:t>这</a:t>
            </a:r>
            <a:r>
              <a:rPr kumimoji="1" lang="zh-CN" altLang="en-US" sz="2800" dirty="0">
                <a:solidFill>
                  <a:srgbClr val="002060"/>
                </a:solidFill>
                <a:latin typeface="Times New Roman" panose="02020603050405020304" pitchFamily="18" charset="0"/>
                <a:ea typeface="黑体" panose="02010609060101010101" pitchFamily="49" charset="-122"/>
              </a:rPr>
              <a:t>首抒情长诗，以深沉、真挚的感情，歌颂了贫农妇女大堰河勤劳、善良的美好品质，描写了她的悲惨命运，并诅咒和揭露了造成她悲剧命的黑暗社会。</a:t>
            </a:r>
            <a:endParaRPr kumimoji="1" lang="zh-CN" altLang="en-US" sz="2800" dirty="0">
              <a:solidFill>
                <a:srgbClr val="002060"/>
              </a:solidFill>
              <a:latin typeface="Times New Roman" panose="02020603050405020304" pitchFamily="18" charset="0"/>
              <a:ea typeface="黑体" panose="02010609060101010101" pitchFamily="49" charset="-122"/>
            </a:endParaRPr>
          </a:p>
        </p:txBody>
      </p:sp>
      <p:sp>
        <p:nvSpPr>
          <p:cNvPr id="32771" name="Rectangle 5"/>
          <p:cNvSpPr>
            <a:spLocks noGrp="1" noChangeArrowheads="1"/>
          </p:cNvSpPr>
          <p:nvPr>
            <p:ph type="title" idx="4294967295"/>
          </p:nvPr>
        </p:nvSpPr>
        <p:spPr>
          <a:xfrm>
            <a:off x="269850" y="699542"/>
            <a:ext cx="1493838" cy="401489"/>
          </a:xfrm>
          <a:prstGeom prst="roundRect">
            <a:avLst>
              <a:gd name="adj" fmla="val 21667"/>
            </a:avLst>
          </a:prstGeom>
          <a:solidFill>
            <a:srgbClr val="00B0F0"/>
          </a:solidFill>
        </p:spPr>
        <p:txBody>
          <a:bodyPr anchor="ctr"/>
          <a:lstStyle/>
          <a:p>
            <a:r>
              <a:rPr lang="zh-CN" altLang="en-US" sz="2800" dirty="0">
                <a:solidFill>
                  <a:srgbClr val="FF0000"/>
                </a:solidFill>
                <a:ea typeface="黑体" panose="02010609060101010101" pitchFamily="49" charset="-122"/>
              </a:rPr>
              <a:t>主旨</a:t>
            </a:r>
            <a:endParaRPr lang="zh-CN" altLang="en-US" sz="2800" dirty="0">
              <a:solidFill>
                <a:srgbClr val="FF0000"/>
              </a:solidFill>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63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4" grpId="0"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59397" name="Rectangle 5"/>
          <p:cNvSpPr>
            <a:spLocks noGrp="1" noChangeArrowheads="1"/>
          </p:cNvSpPr>
          <p:nvPr>
            <p:ph type="title" idx="4294967295"/>
          </p:nvPr>
        </p:nvSpPr>
        <p:spPr>
          <a:xfrm>
            <a:off x="341784" y="267494"/>
            <a:ext cx="2286000" cy="571500"/>
          </a:xfrm>
          <a:prstGeom prst="roundRect">
            <a:avLst>
              <a:gd name="adj" fmla="val 21667"/>
            </a:avLst>
          </a:prstGeom>
          <a:solidFill>
            <a:srgbClr val="00B0F0"/>
          </a:solidFill>
        </p:spPr>
        <p:txBody>
          <a:bodyPr anchor="ctr"/>
          <a:lstStyle/>
          <a:p>
            <a:r>
              <a:rPr kumimoji="1" lang="zh-CN" altLang="en-US" sz="3200" dirty="0">
                <a:solidFill>
                  <a:srgbClr val="FF0000"/>
                </a:solidFill>
                <a:ea typeface="黑体" panose="02010609060101010101" pitchFamily="49" charset="-122"/>
              </a:rPr>
              <a:t>艺术特点</a:t>
            </a:r>
            <a:endParaRPr kumimoji="1" lang="zh-CN" altLang="en-US" sz="3200" dirty="0">
              <a:solidFill>
                <a:srgbClr val="FF0000"/>
              </a:solidFill>
              <a:ea typeface="黑体" panose="02010609060101010101" pitchFamily="49" charset="-122"/>
            </a:endParaRPr>
          </a:p>
        </p:txBody>
      </p:sp>
      <p:sp>
        <p:nvSpPr>
          <p:cNvPr id="59398" name="Rectangle 6"/>
          <p:cNvSpPr>
            <a:spLocks noGrp="1" noChangeArrowheads="1"/>
          </p:cNvSpPr>
          <p:nvPr>
            <p:ph idx="4294967295"/>
          </p:nvPr>
        </p:nvSpPr>
        <p:spPr>
          <a:xfrm>
            <a:off x="288032" y="843558"/>
            <a:ext cx="8676456" cy="2188964"/>
          </a:xfrm>
          <a:prstGeom prst="rect">
            <a:avLst/>
          </a:prstGeom>
        </p:spPr>
        <p:txBody>
          <a:bodyPr/>
          <a:lstStyle/>
          <a:p>
            <a:pPr>
              <a:lnSpc>
                <a:spcPct val="150000"/>
              </a:lnSpc>
              <a:buFont typeface="Wingdings" panose="05000000000000000000" pitchFamily="2" charset="2"/>
              <a:buNone/>
            </a:pPr>
            <a:r>
              <a:rPr lang="en-US" altLang="zh-CN" sz="2400" dirty="0">
                <a:solidFill>
                  <a:srgbClr val="002060"/>
                </a:solidFill>
                <a:latin typeface="黑体" panose="02010609060101010101" pitchFamily="49" charset="-122"/>
                <a:ea typeface="黑体" panose="02010609060101010101" pitchFamily="49" charset="-122"/>
              </a:rPr>
              <a:t>      1</a:t>
            </a:r>
            <a:r>
              <a:rPr lang="zh-CN" altLang="en-US" sz="2400" dirty="0">
                <a:solidFill>
                  <a:srgbClr val="002060"/>
                </a:solidFill>
                <a:latin typeface="黑体" panose="02010609060101010101" pitchFamily="49" charset="-122"/>
                <a:ea typeface="黑体" panose="02010609060101010101" pitchFamily="49" charset="-122"/>
              </a:rPr>
              <a:t>、叙事抒情</a:t>
            </a:r>
            <a:endParaRPr lang="zh-CN" altLang="en-US" sz="2400" dirty="0">
              <a:solidFill>
                <a:srgbClr val="002060"/>
              </a:solidFill>
              <a:latin typeface="黑体" panose="02010609060101010101" pitchFamily="49" charset="-122"/>
              <a:ea typeface="黑体" panose="02010609060101010101" pitchFamily="49" charset="-122"/>
            </a:endParaRPr>
          </a:p>
          <a:p>
            <a:pPr>
              <a:lnSpc>
                <a:spcPct val="150000"/>
              </a:lnSpc>
              <a:buFont typeface="Wingdings" panose="05000000000000000000" pitchFamily="2" charset="2"/>
              <a:buNone/>
            </a:pPr>
            <a:r>
              <a:rPr lang="zh-CN" altLang="en-US" sz="2400" dirty="0">
                <a:solidFill>
                  <a:srgbClr val="002060"/>
                </a:solidFill>
                <a:latin typeface="黑体" panose="02010609060101010101" pitchFamily="49" charset="-122"/>
                <a:ea typeface="黑体" panose="02010609060101010101" pitchFamily="49" charset="-122"/>
              </a:rPr>
              <a:t>      这首诗几乎通篇用的都是描述意象，它选择日常生活中真实存在的大量细节构成一幅幅画面，由诗人饱含深情的笔墨把它们化成叙事性的诗句，给人强烈的画面感和情感冲击力。</a:t>
            </a:r>
            <a:endParaRPr lang="zh-CN" altLang="en-US" sz="2400" dirty="0">
              <a:solidFill>
                <a:srgbClr val="002060"/>
              </a:solidFill>
              <a:latin typeface="黑体" panose="02010609060101010101" pitchFamily="49" charset="-122"/>
              <a:ea typeface="黑体" panose="02010609060101010101" pitchFamily="49" charset="-122"/>
            </a:endParaRPr>
          </a:p>
          <a:p>
            <a:pPr>
              <a:lnSpc>
                <a:spcPct val="150000"/>
              </a:lnSpc>
              <a:buFont typeface="Wingdings" panose="05000000000000000000" pitchFamily="2" charset="2"/>
              <a:buNone/>
            </a:pPr>
            <a:r>
              <a:rPr lang="zh-CN" altLang="en-US" sz="2400" dirty="0">
                <a:solidFill>
                  <a:srgbClr val="002060"/>
                </a:solidFill>
                <a:latin typeface="黑体" panose="02010609060101010101" pitchFamily="49" charset="-122"/>
                <a:ea typeface="黑体" panose="02010609060101010101" pitchFamily="49" charset="-122"/>
              </a:rPr>
              <a:t>      </a:t>
            </a:r>
            <a:r>
              <a:rPr lang="en-US" altLang="zh-CN" sz="2400" dirty="0">
                <a:solidFill>
                  <a:srgbClr val="002060"/>
                </a:solidFill>
                <a:latin typeface="黑体" panose="02010609060101010101" pitchFamily="49" charset="-122"/>
                <a:ea typeface="黑体" panose="02010609060101010101" pitchFamily="49" charset="-122"/>
              </a:rPr>
              <a:t>2</a:t>
            </a:r>
            <a:r>
              <a:rPr lang="zh-CN" altLang="en-US" sz="2400" dirty="0">
                <a:solidFill>
                  <a:srgbClr val="002060"/>
                </a:solidFill>
                <a:latin typeface="黑体" panose="02010609060101010101" pitchFamily="49" charset="-122"/>
                <a:ea typeface="黑体" panose="02010609060101010101" pitchFamily="49" charset="-122"/>
              </a:rPr>
              <a:t>、对比、反复、排比修辞手法的运用</a:t>
            </a:r>
            <a:endParaRPr lang="zh-CN" altLang="en-US" sz="2400" dirty="0">
              <a:solidFill>
                <a:srgbClr val="002060"/>
              </a:solidFill>
              <a:latin typeface="黑体" panose="02010609060101010101" pitchFamily="49" charset="-122"/>
              <a:ea typeface="黑体" panose="02010609060101010101" pitchFamily="49" charset="-122"/>
            </a:endParaRPr>
          </a:p>
          <a:p>
            <a:pPr>
              <a:buFont typeface="Wingdings" panose="05000000000000000000" pitchFamily="2" charset="2"/>
              <a:buNone/>
            </a:pPr>
            <a:r>
              <a:rPr lang="zh-CN" altLang="en-US" sz="2400" dirty="0">
                <a:solidFill>
                  <a:srgbClr val="002060"/>
                </a:solidFill>
                <a:latin typeface="黑体" panose="02010609060101010101" pitchFamily="49" charset="-122"/>
                <a:ea typeface="黑体" panose="02010609060101010101" pitchFamily="49" charset="-122"/>
              </a:rPr>
              <a:t>     </a:t>
            </a:r>
            <a:endParaRPr lang="zh-CN" altLang="en-US" sz="2400" dirty="0">
              <a:solidFill>
                <a:srgbClr val="00206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939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939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9398">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9398">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939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7" grpId="0" animBg="1"/>
      <p:bldP spid="59398" grpId="0" build="p"/>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9" name="Rectangle 3"/>
          <p:cNvSpPr>
            <a:spLocks noGrp="1" noChangeArrowheads="1"/>
          </p:cNvSpPr>
          <p:nvPr>
            <p:ph idx="4294967295"/>
          </p:nvPr>
        </p:nvSpPr>
        <p:spPr>
          <a:xfrm>
            <a:off x="179512" y="699542"/>
            <a:ext cx="8352928" cy="3371850"/>
          </a:xfrm>
          <a:prstGeom prst="rect">
            <a:avLst/>
          </a:prstGeom>
        </p:spPr>
        <p:txBody>
          <a:bodyPr/>
          <a:lstStyle/>
          <a:p>
            <a:pPr algn="just" latinLnBrk="1">
              <a:lnSpc>
                <a:spcPct val="117000"/>
              </a:lnSpc>
              <a:spcBef>
                <a:spcPct val="0"/>
              </a:spcBef>
              <a:buFont typeface="Wingdings" panose="05000000000000000000" pitchFamily="2" charset="2"/>
              <a:buNone/>
            </a:pPr>
            <a:r>
              <a:rPr lang="en-US" altLang="zh-CN" sz="2200" dirty="0">
                <a:latin typeface="黑体" panose="02010609060101010101" pitchFamily="49" charset="-122"/>
                <a:ea typeface="黑体" panose="02010609060101010101" pitchFamily="49" charset="-122"/>
              </a:rPr>
              <a:t>      </a:t>
            </a:r>
            <a:r>
              <a:rPr lang="zh-CN" altLang="en-US" sz="2400" dirty="0">
                <a:solidFill>
                  <a:srgbClr val="A50021"/>
                </a:solidFill>
                <a:latin typeface="黑体" panose="02010609060101010101" pitchFamily="49" charset="-122"/>
                <a:ea typeface="黑体" panose="02010609060101010101" pitchFamily="49" charset="-122"/>
              </a:rPr>
              <a:t>艾青</a:t>
            </a:r>
            <a:r>
              <a:rPr lang="en-US" altLang="zh-CN" sz="2400" dirty="0">
                <a:solidFill>
                  <a:srgbClr val="002060"/>
                </a:solidFill>
                <a:latin typeface="黑体" panose="02010609060101010101" pitchFamily="49" charset="-122"/>
                <a:ea typeface="黑体" panose="02010609060101010101" pitchFamily="49" charset="-122"/>
              </a:rPr>
              <a:t>(1910--1996),</a:t>
            </a:r>
            <a:r>
              <a:rPr lang="zh-CN" altLang="en-US" sz="2400" dirty="0">
                <a:solidFill>
                  <a:srgbClr val="002060"/>
                </a:solidFill>
                <a:latin typeface="黑体" panose="02010609060101010101" pitchFamily="49" charset="-122"/>
                <a:ea typeface="黑体" panose="02010609060101010101" pitchFamily="49" charset="-122"/>
              </a:rPr>
              <a:t>原名蒋海澄，笔名莪伽、林壁等。浙江金华人，现代诗人。</a:t>
            </a:r>
            <a:endParaRPr lang="zh-CN" altLang="en-US" sz="2400" dirty="0">
              <a:solidFill>
                <a:srgbClr val="002060"/>
              </a:solidFill>
              <a:latin typeface="黑体" panose="02010609060101010101" pitchFamily="49" charset="-122"/>
              <a:ea typeface="黑体" panose="02010609060101010101" pitchFamily="49" charset="-122"/>
            </a:endParaRPr>
          </a:p>
          <a:p>
            <a:pPr algn="just" latinLnBrk="1">
              <a:lnSpc>
                <a:spcPct val="117000"/>
              </a:lnSpc>
              <a:spcBef>
                <a:spcPct val="0"/>
              </a:spcBef>
              <a:buFont typeface="Wingdings" panose="05000000000000000000" pitchFamily="2" charset="2"/>
              <a:buNone/>
            </a:pPr>
            <a:r>
              <a:rPr lang="zh-CN" altLang="en-US" sz="2400" dirty="0">
                <a:solidFill>
                  <a:srgbClr val="002060"/>
                </a:solidFill>
                <a:latin typeface="黑体" panose="02010609060101010101" pitchFamily="49" charset="-122"/>
                <a:ea typeface="黑体" panose="02010609060101010101" pitchFamily="49" charset="-122"/>
              </a:rPr>
              <a:t>      </a:t>
            </a:r>
            <a:r>
              <a:rPr lang="en-US" altLang="zh-CN" sz="2400" dirty="0">
                <a:solidFill>
                  <a:srgbClr val="002060"/>
                </a:solidFill>
                <a:latin typeface="黑体" panose="02010609060101010101" pitchFamily="49" charset="-122"/>
                <a:ea typeface="黑体" panose="02010609060101010101" pitchFamily="49" charset="-122"/>
              </a:rPr>
              <a:t>1928</a:t>
            </a:r>
            <a:r>
              <a:rPr lang="zh-CN" altLang="en-US" sz="2400" dirty="0">
                <a:solidFill>
                  <a:srgbClr val="002060"/>
                </a:solidFill>
                <a:latin typeface="黑体" panose="02010609060101010101" pitchFamily="49" charset="-122"/>
                <a:ea typeface="黑体" panose="02010609060101010101" pitchFamily="49" charset="-122"/>
              </a:rPr>
              <a:t>年中学毕业后考入国立杭州西湖艺术院。</a:t>
            </a:r>
            <a:r>
              <a:rPr lang="en-US" altLang="zh-CN" sz="2400" dirty="0">
                <a:solidFill>
                  <a:srgbClr val="002060"/>
                </a:solidFill>
                <a:latin typeface="黑体" panose="02010609060101010101" pitchFamily="49" charset="-122"/>
                <a:ea typeface="黑体" panose="02010609060101010101" pitchFamily="49" charset="-122"/>
              </a:rPr>
              <a:t>1929</a:t>
            </a:r>
            <a:r>
              <a:rPr lang="zh-CN" altLang="en-US" sz="2400" dirty="0">
                <a:solidFill>
                  <a:srgbClr val="002060"/>
                </a:solidFill>
                <a:latin typeface="黑体" panose="02010609060101010101" pitchFamily="49" charset="-122"/>
                <a:ea typeface="黑体" panose="02010609060101010101" pitchFamily="49" charset="-122"/>
              </a:rPr>
              <a:t>年去巴黎勤工俭学，在学习绘画的同时，接触欧洲现代派诗歌。</a:t>
            </a:r>
            <a:r>
              <a:rPr lang="en-US" altLang="zh-CN" sz="2400" dirty="0">
                <a:solidFill>
                  <a:srgbClr val="002060"/>
                </a:solidFill>
                <a:latin typeface="黑体" panose="02010609060101010101" pitchFamily="49" charset="-122"/>
                <a:ea typeface="黑体" panose="02010609060101010101" pitchFamily="49" charset="-122"/>
              </a:rPr>
              <a:t>1932</a:t>
            </a:r>
            <a:r>
              <a:rPr lang="zh-CN" altLang="en-US" sz="2400" dirty="0">
                <a:solidFill>
                  <a:srgbClr val="002060"/>
                </a:solidFill>
                <a:latin typeface="黑体" panose="02010609060101010101" pitchFamily="49" charset="-122"/>
                <a:ea typeface="黑体" panose="02010609060101010101" pitchFamily="49" charset="-122"/>
              </a:rPr>
              <a:t>年创作第一首诗</a:t>
            </a:r>
            <a:r>
              <a:rPr lang="en-US" altLang="zh-CN" sz="2400" dirty="0">
                <a:solidFill>
                  <a:srgbClr val="002060"/>
                </a:solidFill>
                <a:latin typeface="黑体" panose="02010609060101010101" pitchFamily="49" charset="-122"/>
                <a:ea typeface="黑体" panose="02010609060101010101" pitchFamily="49" charset="-122"/>
              </a:rPr>
              <a:t>《</a:t>
            </a:r>
            <a:r>
              <a:rPr lang="zh-CN" altLang="en-US" sz="2400" dirty="0">
                <a:solidFill>
                  <a:srgbClr val="002060"/>
                </a:solidFill>
                <a:latin typeface="黑体" panose="02010609060101010101" pitchFamily="49" charset="-122"/>
                <a:ea typeface="黑体" panose="02010609060101010101" pitchFamily="49" charset="-122"/>
              </a:rPr>
              <a:t>会合</a:t>
            </a:r>
            <a:r>
              <a:rPr lang="en-US" altLang="zh-CN" sz="2400" dirty="0">
                <a:solidFill>
                  <a:srgbClr val="002060"/>
                </a:solidFill>
                <a:latin typeface="黑体" panose="02010609060101010101" pitchFamily="49" charset="-122"/>
                <a:ea typeface="黑体" panose="02010609060101010101" pitchFamily="49" charset="-122"/>
              </a:rPr>
              <a:t>》</a:t>
            </a:r>
            <a:r>
              <a:rPr lang="zh-CN" altLang="en-US" sz="2400" dirty="0">
                <a:solidFill>
                  <a:srgbClr val="002060"/>
                </a:solidFill>
                <a:latin typeface="黑体" panose="02010609060101010101" pitchFamily="49" charset="-122"/>
                <a:ea typeface="黑体" panose="02010609060101010101" pitchFamily="49" charset="-122"/>
              </a:rPr>
              <a:t>。同年</a:t>
            </a:r>
            <a:r>
              <a:rPr lang="en-US" altLang="zh-CN" sz="2400" dirty="0">
                <a:solidFill>
                  <a:srgbClr val="002060"/>
                </a:solidFill>
                <a:latin typeface="黑体" panose="02010609060101010101" pitchFamily="49" charset="-122"/>
                <a:ea typeface="黑体" panose="02010609060101010101" pitchFamily="49" charset="-122"/>
              </a:rPr>
              <a:t>5</a:t>
            </a:r>
            <a:r>
              <a:rPr lang="zh-CN" altLang="en-US" sz="2400" dirty="0">
                <a:solidFill>
                  <a:srgbClr val="002060"/>
                </a:solidFill>
                <a:latin typeface="黑体" panose="02010609060101010101" pitchFamily="49" charset="-122"/>
                <a:ea typeface="黑体" panose="02010609060101010101" pitchFamily="49" charset="-122"/>
              </a:rPr>
              <a:t>月回到上海，加入中国左翼美术家联盟。</a:t>
            </a:r>
            <a:r>
              <a:rPr lang="en-US" altLang="zh-CN" sz="2400" dirty="0">
                <a:solidFill>
                  <a:srgbClr val="002060"/>
                </a:solidFill>
                <a:latin typeface="黑体" panose="02010609060101010101" pitchFamily="49" charset="-122"/>
                <a:ea typeface="黑体" panose="02010609060101010101" pitchFamily="49" charset="-122"/>
              </a:rPr>
              <a:t>7</a:t>
            </a:r>
            <a:r>
              <a:rPr lang="zh-CN" altLang="en-US" sz="2400" dirty="0">
                <a:solidFill>
                  <a:srgbClr val="002060"/>
                </a:solidFill>
                <a:latin typeface="黑体" panose="02010609060101010101" pitchFamily="49" charset="-122"/>
                <a:ea typeface="黑体" panose="02010609060101010101" pitchFamily="49" charset="-122"/>
              </a:rPr>
              <a:t>月，被捕入狱，在狱中创作了名篇</a:t>
            </a:r>
            <a:r>
              <a:rPr lang="en-US" altLang="zh-CN" sz="2400" dirty="0">
                <a:solidFill>
                  <a:srgbClr val="002060"/>
                </a:solidFill>
                <a:ea typeface="黑体" panose="02010609060101010101" pitchFamily="49" charset="-122"/>
              </a:rPr>
              <a:t>《</a:t>
            </a:r>
            <a:r>
              <a:rPr lang="zh-CN" altLang="en-US" sz="2400" dirty="0">
                <a:solidFill>
                  <a:srgbClr val="002060"/>
                </a:solidFill>
                <a:ea typeface="黑体" panose="02010609060101010101" pitchFamily="49" charset="-122"/>
              </a:rPr>
              <a:t>大堰河</a:t>
            </a:r>
            <a:r>
              <a:rPr lang="en-US" altLang="zh-CN" sz="2400" dirty="0">
                <a:solidFill>
                  <a:srgbClr val="002060"/>
                </a:solidFill>
                <a:ea typeface="黑体" panose="02010609060101010101" pitchFamily="49" charset="-122"/>
              </a:rPr>
              <a:t>——</a:t>
            </a:r>
            <a:r>
              <a:rPr lang="zh-CN" altLang="en-US" sz="2400" dirty="0">
                <a:solidFill>
                  <a:srgbClr val="002060"/>
                </a:solidFill>
                <a:ea typeface="黑体" panose="02010609060101010101" pitchFamily="49" charset="-122"/>
              </a:rPr>
              <a:t>我的保姆</a:t>
            </a:r>
            <a:r>
              <a:rPr lang="en-US" altLang="zh-CN" sz="2400" dirty="0">
                <a:solidFill>
                  <a:srgbClr val="002060"/>
                </a:solidFill>
                <a:ea typeface="黑体" panose="02010609060101010101" pitchFamily="49" charset="-122"/>
              </a:rPr>
              <a:t>》</a:t>
            </a:r>
            <a:r>
              <a:rPr lang="zh-CN" altLang="en-US" sz="2400" dirty="0">
                <a:solidFill>
                  <a:srgbClr val="002060"/>
                </a:solidFill>
                <a:ea typeface="黑体" panose="02010609060101010101" pitchFamily="49" charset="-122"/>
              </a:rPr>
              <a:t>。</a:t>
            </a:r>
            <a:r>
              <a:rPr lang="en-US" altLang="zh-CN" sz="2400" dirty="0">
                <a:solidFill>
                  <a:srgbClr val="002060"/>
                </a:solidFill>
                <a:latin typeface="黑体" panose="02010609060101010101" pitchFamily="49" charset="-122"/>
                <a:ea typeface="黑体" panose="02010609060101010101" pitchFamily="49" charset="-122"/>
              </a:rPr>
              <a:t>1937</a:t>
            </a:r>
            <a:r>
              <a:rPr lang="zh-CN" altLang="en-US" sz="2400" dirty="0">
                <a:solidFill>
                  <a:srgbClr val="002060"/>
                </a:solidFill>
                <a:latin typeface="黑体" panose="02010609060101010101" pitchFamily="49" charset="-122"/>
                <a:ea typeface="黑体" panose="02010609060101010101" pitchFamily="49" charset="-122"/>
              </a:rPr>
              <a:t>年后辗转于武汉、山西、桂林、重庆等地，参加抗日救亡活动。</a:t>
            </a:r>
            <a:endParaRPr lang="zh-CN" altLang="en-US" sz="2400" dirty="0">
              <a:solidFill>
                <a:srgbClr val="002060"/>
              </a:solidFill>
              <a:latin typeface="黑体" panose="02010609060101010101" pitchFamily="49" charset="-122"/>
              <a:ea typeface="黑体" panose="02010609060101010101" pitchFamily="49" charset="-122"/>
            </a:endParaRPr>
          </a:p>
          <a:p>
            <a:pPr algn="just" latinLnBrk="1">
              <a:lnSpc>
                <a:spcPct val="117000"/>
              </a:lnSpc>
              <a:spcBef>
                <a:spcPct val="0"/>
              </a:spcBef>
              <a:buFont typeface="Wingdings" panose="05000000000000000000" pitchFamily="2" charset="2"/>
              <a:buNone/>
            </a:pPr>
            <a:r>
              <a:rPr lang="zh-CN" altLang="en-US" sz="2400" dirty="0">
                <a:latin typeface="黑体" panose="02010609060101010101" pitchFamily="49" charset="-122"/>
                <a:ea typeface="黑体" panose="02010609060101010101" pitchFamily="49" charset="-122"/>
              </a:rPr>
              <a:t>　　</a:t>
            </a:r>
            <a:endParaRPr lang="zh-CN" altLang="en-US" sz="2400" dirty="0">
              <a:latin typeface="黑体" panose="02010609060101010101" pitchFamily="49" charset="-122"/>
              <a:ea typeface="黑体" panose="02010609060101010101" pitchFamily="49" charset="-122"/>
            </a:endParaRPr>
          </a:p>
          <a:p>
            <a:pPr latinLnBrk="1">
              <a:lnSpc>
                <a:spcPct val="90000"/>
              </a:lnSpc>
              <a:buFont typeface="Wingdings" panose="05000000000000000000" pitchFamily="2" charset="2"/>
              <a:buNone/>
            </a:pPr>
            <a:r>
              <a:rPr lang="zh-CN" altLang="en-US" sz="2500" dirty="0">
                <a:latin typeface="黑体" panose="02010609060101010101" pitchFamily="49" charset="-122"/>
                <a:ea typeface="黑体" panose="02010609060101010101" pitchFamily="49" charset="-122"/>
              </a:rPr>
              <a:t>　　  </a:t>
            </a:r>
            <a:r>
              <a:rPr lang="zh-CN" altLang="en-US" sz="2200" dirty="0"/>
              <a:t>　</a:t>
            </a:r>
            <a:endParaRPr lang="zh-CN" altLang="en-US" sz="2200"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251520" y="267494"/>
            <a:ext cx="8282880" cy="3588483"/>
          </a:xfrm>
          <a:prstGeom prst="rect">
            <a:avLst/>
          </a:prstGeom>
        </p:spPr>
        <p:txBody>
          <a:bodyPr wrap="square">
            <a:spAutoFit/>
          </a:bodyPr>
          <a:lstStyle/>
          <a:p>
            <a:pPr fontAlgn="base">
              <a:lnSpc>
                <a:spcPct val="117000"/>
              </a:lnSpc>
              <a:spcBef>
                <a:spcPct val="0"/>
              </a:spcBef>
              <a:spcAft>
                <a:spcPct val="0"/>
              </a:spcAft>
            </a:pPr>
            <a:r>
              <a:rPr lang="en-US" altLang="zh-CN" sz="2800" dirty="0">
                <a:solidFill>
                  <a:srgbClr val="003366"/>
                </a:solidFill>
                <a:latin typeface="黑体" panose="02010609060101010101" pitchFamily="49" charset="-122"/>
                <a:ea typeface="黑体" panose="02010609060101010101" pitchFamily="49" charset="-122"/>
              </a:rPr>
              <a:t>    </a:t>
            </a:r>
            <a:r>
              <a:rPr lang="en-US" altLang="zh-CN" sz="2400" dirty="0">
                <a:solidFill>
                  <a:srgbClr val="003366"/>
                </a:solidFill>
                <a:latin typeface="黑体" panose="02010609060101010101" pitchFamily="49" charset="-122"/>
                <a:ea typeface="黑体" panose="02010609060101010101" pitchFamily="49" charset="-122"/>
              </a:rPr>
              <a:t>1941</a:t>
            </a:r>
            <a:r>
              <a:rPr lang="zh-CN" altLang="en-US" sz="2400" dirty="0">
                <a:solidFill>
                  <a:srgbClr val="003366"/>
                </a:solidFill>
                <a:latin typeface="黑体" panose="02010609060101010101" pitchFamily="49" charset="-122"/>
                <a:ea typeface="黑体" panose="02010609060101010101" pitchFamily="49" charset="-122"/>
              </a:rPr>
              <a:t>年到延安，参加延安文艺座谈会，主编</a:t>
            </a:r>
            <a:r>
              <a:rPr lang="en-US" altLang="zh-CN" sz="2400" dirty="0">
                <a:solidFill>
                  <a:srgbClr val="003366"/>
                </a:solidFill>
                <a:latin typeface="黑体" panose="02010609060101010101" pitchFamily="49" charset="-122"/>
                <a:ea typeface="黑体" panose="02010609060101010101" pitchFamily="49" charset="-122"/>
              </a:rPr>
              <a:t>《</a:t>
            </a:r>
            <a:r>
              <a:rPr lang="zh-CN" altLang="en-US" sz="2400" dirty="0">
                <a:solidFill>
                  <a:srgbClr val="003366"/>
                </a:solidFill>
                <a:latin typeface="黑体" panose="02010609060101010101" pitchFamily="49" charset="-122"/>
                <a:ea typeface="黑体" panose="02010609060101010101" pitchFamily="49" charset="-122"/>
              </a:rPr>
              <a:t>诗刊</a:t>
            </a:r>
            <a:r>
              <a:rPr lang="en-US" altLang="zh-CN" sz="2400" dirty="0">
                <a:solidFill>
                  <a:srgbClr val="003366"/>
                </a:solidFill>
                <a:latin typeface="黑体" panose="02010609060101010101" pitchFamily="49" charset="-122"/>
                <a:ea typeface="黑体" panose="02010609060101010101" pitchFamily="49" charset="-122"/>
              </a:rPr>
              <a:t>》</a:t>
            </a:r>
            <a:r>
              <a:rPr lang="zh-CN" altLang="en-US" sz="2400" dirty="0">
                <a:solidFill>
                  <a:srgbClr val="003366"/>
                </a:solidFill>
                <a:latin typeface="黑体" panose="02010609060101010101" pitchFamily="49" charset="-122"/>
                <a:ea typeface="黑体" panose="02010609060101010101" pitchFamily="49" charset="-122"/>
              </a:rPr>
              <a:t>。</a:t>
            </a:r>
            <a:r>
              <a:rPr lang="en-US" altLang="zh-CN" sz="2400" dirty="0">
                <a:solidFill>
                  <a:srgbClr val="003366"/>
                </a:solidFill>
                <a:latin typeface="黑体" panose="02010609060101010101" pitchFamily="49" charset="-122"/>
                <a:ea typeface="黑体" panose="02010609060101010101" pitchFamily="49" charset="-122"/>
              </a:rPr>
              <a:t>1945</a:t>
            </a:r>
            <a:r>
              <a:rPr lang="zh-CN" altLang="en-US" sz="2400" dirty="0">
                <a:solidFill>
                  <a:srgbClr val="003366"/>
                </a:solidFill>
                <a:latin typeface="黑体" panose="02010609060101010101" pitchFamily="49" charset="-122"/>
                <a:ea typeface="黑体" panose="02010609060101010101" pitchFamily="49" charset="-122"/>
              </a:rPr>
              <a:t>年</a:t>
            </a:r>
            <a:r>
              <a:rPr lang="en-US" altLang="zh-CN" sz="2400" dirty="0">
                <a:solidFill>
                  <a:srgbClr val="003366"/>
                </a:solidFill>
                <a:latin typeface="黑体" panose="02010609060101010101" pitchFamily="49" charset="-122"/>
                <a:ea typeface="黑体" panose="02010609060101010101" pitchFamily="49" charset="-122"/>
              </a:rPr>
              <a:t>10</a:t>
            </a:r>
            <a:r>
              <a:rPr lang="zh-CN" altLang="en-US" sz="2400" dirty="0">
                <a:solidFill>
                  <a:srgbClr val="003366"/>
                </a:solidFill>
                <a:latin typeface="黑体" panose="02010609060101010101" pitchFamily="49" charset="-122"/>
                <a:ea typeface="黑体" panose="02010609060101010101" pitchFamily="49" charset="-122"/>
              </a:rPr>
              <a:t>月随华北文艺工作团到张家口，后担任华北联合大学文艺学院领导工作，写有</a:t>
            </a:r>
            <a:r>
              <a:rPr lang="en-US" altLang="zh-CN" sz="2400" dirty="0">
                <a:solidFill>
                  <a:srgbClr val="003366"/>
                </a:solidFill>
                <a:latin typeface="黑体" panose="02010609060101010101" pitchFamily="49" charset="-122"/>
                <a:ea typeface="黑体" panose="02010609060101010101" pitchFamily="49" charset="-122"/>
              </a:rPr>
              <a:t>《</a:t>
            </a:r>
            <a:r>
              <a:rPr lang="zh-CN" altLang="en-US" sz="2400" dirty="0">
                <a:solidFill>
                  <a:srgbClr val="003366"/>
                </a:solidFill>
                <a:latin typeface="黑体" panose="02010609060101010101" pitchFamily="49" charset="-122"/>
                <a:ea typeface="黑体" panose="02010609060101010101" pitchFamily="49" charset="-122"/>
              </a:rPr>
              <a:t>布谷鸟</a:t>
            </a:r>
            <a:r>
              <a:rPr lang="en-US" altLang="zh-CN" sz="2400" dirty="0">
                <a:solidFill>
                  <a:srgbClr val="003366"/>
                </a:solidFill>
                <a:latin typeface="黑体" panose="02010609060101010101" pitchFamily="49" charset="-122"/>
                <a:ea typeface="黑体" panose="02010609060101010101" pitchFamily="49" charset="-122"/>
              </a:rPr>
              <a:t>》</a:t>
            </a:r>
            <a:r>
              <a:rPr lang="zh-CN" altLang="en-US" sz="2400" dirty="0">
                <a:solidFill>
                  <a:srgbClr val="003366"/>
                </a:solidFill>
                <a:latin typeface="黑体" panose="02010609060101010101" pitchFamily="49" charset="-122"/>
                <a:ea typeface="黑体" panose="02010609060101010101" pitchFamily="49" charset="-122"/>
              </a:rPr>
              <a:t>等诗。 </a:t>
            </a:r>
            <a:r>
              <a:rPr lang="en-US" altLang="zh-CN" sz="2400" dirty="0">
                <a:solidFill>
                  <a:srgbClr val="003366"/>
                </a:solidFill>
                <a:latin typeface="黑体" panose="02010609060101010101" pitchFamily="49" charset="-122"/>
                <a:ea typeface="黑体" panose="02010609060101010101" pitchFamily="49" charset="-122"/>
              </a:rPr>
              <a:t>1949</a:t>
            </a:r>
            <a:r>
              <a:rPr lang="zh-CN" altLang="en-US" sz="2400" dirty="0">
                <a:solidFill>
                  <a:srgbClr val="003366"/>
                </a:solidFill>
                <a:latin typeface="黑体" panose="02010609060101010101" pitchFamily="49" charset="-122"/>
                <a:ea typeface="黑体" panose="02010609060101010101" pitchFamily="49" charset="-122"/>
              </a:rPr>
              <a:t>年后任</a:t>
            </a:r>
            <a:r>
              <a:rPr lang="en-US" altLang="zh-CN" sz="2400" dirty="0">
                <a:solidFill>
                  <a:srgbClr val="003366"/>
                </a:solidFill>
                <a:latin typeface="黑体" panose="02010609060101010101" pitchFamily="49" charset="-122"/>
                <a:ea typeface="黑体" panose="02010609060101010101" pitchFamily="49" charset="-122"/>
              </a:rPr>
              <a:t>《</a:t>
            </a:r>
            <a:r>
              <a:rPr lang="zh-CN" altLang="en-US" sz="2400" dirty="0">
                <a:solidFill>
                  <a:srgbClr val="003366"/>
                </a:solidFill>
                <a:latin typeface="黑体" panose="02010609060101010101" pitchFamily="49" charset="-122"/>
                <a:ea typeface="黑体" panose="02010609060101010101" pitchFamily="49" charset="-122"/>
              </a:rPr>
              <a:t>人民文学</a:t>
            </a:r>
            <a:r>
              <a:rPr lang="en-US" altLang="zh-CN" sz="2400" dirty="0">
                <a:solidFill>
                  <a:srgbClr val="003366"/>
                </a:solidFill>
                <a:latin typeface="黑体" panose="02010609060101010101" pitchFamily="49" charset="-122"/>
                <a:ea typeface="黑体" panose="02010609060101010101" pitchFamily="49" charset="-122"/>
              </a:rPr>
              <a:t>》</a:t>
            </a:r>
            <a:r>
              <a:rPr lang="zh-CN" altLang="en-US" sz="2400" dirty="0">
                <a:solidFill>
                  <a:srgbClr val="003366"/>
                </a:solidFill>
                <a:latin typeface="黑体" panose="02010609060101010101" pitchFamily="49" charset="-122"/>
                <a:ea typeface="黑体" panose="02010609060101010101" pitchFamily="49" charset="-122"/>
              </a:rPr>
              <a:t>副主编等职。</a:t>
            </a:r>
            <a:r>
              <a:rPr lang="en-US" altLang="zh-CN" sz="2400" dirty="0">
                <a:solidFill>
                  <a:srgbClr val="003366"/>
                </a:solidFill>
                <a:latin typeface="黑体" panose="02010609060101010101" pitchFamily="49" charset="-122"/>
                <a:ea typeface="黑体" panose="02010609060101010101" pitchFamily="49" charset="-122"/>
              </a:rPr>
              <a:t>1957</a:t>
            </a:r>
            <a:r>
              <a:rPr lang="zh-CN" altLang="en-US" sz="2400" dirty="0">
                <a:solidFill>
                  <a:srgbClr val="003366"/>
                </a:solidFill>
                <a:latin typeface="黑体" panose="02010609060101010101" pitchFamily="49" charset="-122"/>
                <a:ea typeface="黑体" panose="02010609060101010101" pitchFamily="49" charset="-122"/>
              </a:rPr>
              <a:t>年被错划为右派分子。</a:t>
            </a:r>
            <a:r>
              <a:rPr lang="en-US" altLang="zh-CN" sz="2400" dirty="0">
                <a:solidFill>
                  <a:srgbClr val="003366"/>
                </a:solidFill>
                <a:latin typeface="黑体" panose="02010609060101010101" pitchFamily="49" charset="-122"/>
                <a:ea typeface="黑体" panose="02010609060101010101" pitchFamily="49" charset="-122"/>
              </a:rPr>
              <a:t>1979</a:t>
            </a:r>
            <a:r>
              <a:rPr lang="zh-CN" altLang="en-US" sz="2400" dirty="0">
                <a:solidFill>
                  <a:srgbClr val="003366"/>
                </a:solidFill>
                <a:latin typeface="黑体" panose="02010609060101010101" pitchFamily="49" charset="-122"/>
                <a:ea typeface="黑体" panose="02010609060101010101" pitchFamily="49" charset="-122"/>
              </a:rPr>
              <a:t>年彻底平反后，写下</a:t>
            </a:r>
            <a:r>
              <a:rPr lang="en-US" altLang="zh-CN" sz="2400" dirty="0">
                <a:solidFill>
                  <a:srgbClr val="003366"/>
                </a:solidFill>
                <a:latin typeface="黑体" panose="02010609060101010101" pitchFamily="49" charset="-122"/>
                <a:ea typeface="黑体" panose="02010609060101010101" pitchFamily="49" charset="-122"/>
              </a:rPr>
              <a:t>《</a:t>
            </a:r>
            <a:r>
              <a:rPr lang="zh-CN" altLang="en-US" sz="2400" dirty="0">
                <a:solidFill>
                  <a:srgbClr val="003366"/>
                </a:solidFill>
                <a:latin typeface="黑体" panose="02010609060101010101" pitchFamily="49" charset="-122"/>
                <a:ea typeface="黑体" panose="02010609060101010101" pitchFamily="49" charset="-122"/>
              </a:rPr>
              <a:t>归来的歌</a:t>
            </a:r>
            <a:r>
              <a:rPr lang="en-US" altLang="zh-CN" sz="2400" dirty="0">
                <a:solidFill>
                  <a:srgbClr val="003366"/>
                </a:solidFill>
                <a:latin typeface="黑体" panose="02010609060101010101" pitchFamily="49" charset="-122"/>
                <a:ea typeface="黑体" panose="02010609060101010101" pitchFamily="49" charset="-122"/>
              </a:rPr>
              <a:t>》</a:t>
            </a:r>
            <a:r>
              <a:rPr lang="zh-CN" altLang="en-US" sz="2400" dirty="0">
                <a:solidFill>
                  <a:srgbClr val="003366"/>
                </a:solidFill>
                <a:latin typeface="黑体" panose="02010609060101010101" pitchFamily="49" charset="-122"/>
                <a:ea typeface="黑体" panose="02010609060101010101" pitchFamily="49" charset="-122"/>
              </a:rPr>
              <a:t>、</a:t>
            </a:r>
            <a:r>
              <a:rPr lang="en-US" altLang="zh-CN" sz="2400" dirty="0">
                <a:solidFill>
                  <a:srgbClr val="003366"/>
                </a:solidFill>
                <a:latin typeface="黑体" panose="02010609060101010101" pitchFamily="49" charset="-122"/>
                <a:ea typeface="黑体" panose="02010609060101010101" pitchFamily="49" charset="-122"/>
              </a:rPr>
              <a:t>《</a:t>
            </a:r>
            <a:r>
              <a:rPr lang="zh-CN" altLang="en-US" sz="2400" dirty="0">
                <a:solidFill>
                  <a:srgbClr val="003366"/>
                </a:solidFill>
                <a:latin typeface="黑体" panose="02010609060101010101" pitchFamily="49" charset="-122"/>
                <a:ea typeface="黑体" panose="02010609060101010101" pitchFamily="49" charset="-122"/>
              </a:rPr>
              <a:t>光的赞歌</a:t>
            </a:r>
            <a:r>
              <a:rPr lang="en-US" altLang="zh-CN" sz="2400" dirty="0">
                <a:solidFill>
                  <a:srgbClr val="003366"/>
                </a:solidFill>
                <a:latin typeface="黑体" panose="02010609060101010101" pitchFamily="49" charset="-122"/>
                <a:ea typeface="黑体" panose="02010609060101010101" pitchFamily="49" charset="-122"/>
              </a:rPr>
              <a:t>》</a:t>
            </a:r>
            <a:r>
              <a:rPr lang="zh-CN" altLang="en-US" sz="2400" dirty="0">
                <a:solidFill>
                  <a:srgbClr val="003366"/>
                </a:solidFill>
                <a:latin typeface="黑体" panose="02010609060101010101" pitchFamily="49" charset="-122"/>
                <a:ea typeface="黑体" panose="02010609060101010101" pitchFamily="49" charset="-122"/>
              </a:rPr>
              <a:t>等大量诗歌。</a:t>
            </a:r>
            <a:r>
              <a:rPr lang="en-US" altLang="zh-CN" sz="2400" dirty="0">
                <a:solidFill>
                  <a:srgbClr val="003366"/>
                </a:solidFill>
                <a:latin typeface="黑体" panose="02010609060101010101" pitchFamily="49" charset="-122"/>
                <a:ea typeface="黑体" panose="02010609060101010101" pitchFamily="49" charset="-122"/>
              </a:rPr>
              <a:t>1985</a:t>
            </a:r>
            <a:r>
              <a:rPr lang="zh-CN" altLang="en-US" sz="2400" dirty="0">
                <a:solidFill>
                  <a:srgbClr val="003366"/>
                </a:solidFill>
                <a:latin typeface="黑体" panose="02010609060101010101" pitchFamily="49" charset="-122"/>
                <a:ea typeface="黑体" panose="02010609060101010101" pitchFamily="49" charset="-122"/>
              </a:rPr>
              <a:t>年被法国授予文学艺术最高勋章。著有诗集</a:t>
            </a:r>
            <a:r>
              <a:rPr lang="en-US" altLang="zh-CN" sz="2400" dirty="0">
                <a:solidFill>
                  <a:srgbClr val="003366"/>
                </a:solidFill>
                <a:latin typeface="黑体" panose="02010609060101010101" pitchFamily="49" charset="-122"/>
                <a:ea typeface="黑体" panose="02010609060101010101" pitchFamily="49" charset="-122"/>
              </a:rPr>
              <a:t>《</a:t>
            </a:r>
            <a:r>
              <a:rPr lang="zh-CN" altLang="en-US" sz="2400" dirty="0">
                <a:solidFill>
                  <a:srgbClr val="003366"/>
                </a:solidFill>
                <a:latin typeface="黑体" panose="02010609060101010101" pitchFamily="49" charset="-122"/>
                <a:ea typeface="黑体" panose="02010609060101010101" pitchFamily="49" charset="-122"/>
              </a:rPr>
              <a:t>大堰河</a:t>
            </a:r>
            <a:r>
              <a:rPr lang="en-US" altLang="zh-CN" sz="2400" dirty="0">
                <a:solidFill>
                  <a:srgbClr val="003366"/>
                </a:solidFill>
                <a:latin typeface="黑体" panose="02010609060101010101" pitchFamily="49" charset="-122"/>
                <a:ea typeface="黑体" panose="02010609060101010101" pitchFamily="49" charset="-122"/>
              </a:rPr>
              <a:t>》</a:t>
            </a:r>
            <a:r>
              <a:rPr lang="zh-CN" altLang="en-US" sz="2400" dirty="0">
                <a:solidFill>
                  <a:srgbClr val="003366"/>
                </a:solidFill>
                <a:latin typeface="黑体" panose="02010609060101010101" pitchFamily="49" charset="-122"/>
                <a:ea typeface="黑体" panose="02010609060101010101" pitchFamily="49" charset="-122"/>
              </a:rPr>
              <a:t>、</a:t>
            </a:r>
            <a:r>
              <a:rPr lang="en-US" altLang="zh-CN" sz="2400" dirty="0">
                <a:solidFill>
                  <a:srgbClr val="003366"/>
                </a:solidFill>
                <a:latin typeface="黑体" panose="02010609060101010101" pitchFamily="49" charset="-122"/>
                <a:ea typeface="黑体" panose="02010609060101010101" pitchFamily="49" charset="-122"/>
              </a:rPr>
              <a:t>《</a:t>
            </a:r>
            <a:r>
              <a:rPr lang="zh-CN" altLang="en-US" sz="2400" dirty="0">
                <a:solidFill>
                  <a:srgbClr val="003366"/>
                </a:solidFill>
                <a:latin typeface="黑体" panose="02010609060101010101" pitchFamily="49" charset="-122"/>
                <a:ea typeface="黑体" panose="02010609060101010101" pitchFamily="49" charset="-122"/>
              </a:rPr>
              <a:t>北方</a:t>
            </a:r>
            <a:r>
              <a:rPr lang="en-US" altLang="zh-CN" sz="2400" dirty="0">
                <a:solidFill>
                  <a:srgbClr val="003366"/>
                </a:solidFill>
                <a:latin typeface="黑体" panose="02010609060101010101" pitchFamily="49" charset="-122"/>
                <a:ea typeface="黑体" panose="02010609060101010101" pitchFamily="49" charset="-122"/>
              </a:rPr>
              <a:t>》</a:t>
            </a:r>
            <a:r>
              <a:rPr lang="zh-CN" altLang="en-US" sz="2400" dirty="0">
                <a:solidFill>
                  <a:srgbClr val="003366"/>
                </a:solidFill>
                <a:latin typeface="黑体" panose="02010609060101010101" pitchFamily="49" charset="-122"/>
                <a:ea typeface="黑体" panose="02010609060101010101" pitchFamily="49" charset="-122"/>
              </a:rPr>
              <a:t>、</a:t>
            </a:r>
            <a:r>
              <a:rPr lang="en-US" altLang="zh-CN" sz="2400" dirty="0">
                <a:solidFill>
                  <a:srgbClr val="003366"/>
                </a:solidFill>
                <a:latin typeface="黑体" panose="02010609060101010101" pitchFamily="49" charset="-122"/>
                <a:ea typeface="黑体" panose="02010609060101010101" pitchFamily="49" charset="-122"/>
              </a:rPr>
              <a:t>《</a:t>
            </a:r>
            <a:r>
              <a:rPr lang="zh-CN" altLang="en-US" sz="2400" dirty="0">
                <a:solidFill>
                  <a:srgbClr val="003366"/>
                </a:solidFill>
                <a:latin typeface="黑体" panose="02010609060101010101" pitchFamily="49" charset="-122"/>
                <a:ea typeface="黑体" panose="02010609060101010101" pitchFamily="49" charset="-122"/>
              </a:rPr>
              <a:t>向太阳</a:t>
            </a:r>
            <a:r>
              <a:rPr lang="en-US" altLang="zh-CN" sz="2400" dirty="0">
                <a:solidFill>
                  <a:srgbClr val="003366"/>
                </a:solidFill>
                <a:latin typeface="黑体" panose="02010609060101010101" pitchFamily="49" charset="-122"/>
                <a:ea typeface="黑体" panose="02010609060101010101" pitchFamily="49" charset="-122"/>
              </a:rPr>
              <a:t>》</a:t>
            </a:r>
            <a:r>
              <a:rPr lang="zh-CN" altLang="en-US" sz="2400" dirty="0">
                <a:solidFill>
                  <a:srgbClr val="003366"/>
                </a:solidFill>
                <a:latin typeface="黑体" panose="02010609060101010101" pitchFamily="49" charset="-122"/>
                <a:ea typeface="黑体" panose="02010609060101010101" pitchFamily="49" charset="-122"/>
              </a:rPr>
              <a:t>、</a:t>
            </a:r>
            <a:r>
              <a:rPr lang="en-US" altLang="zh-CN" sz="2400" dirty="0">
                <a:solidFill>
                  <a:srgbClr val="003366"/>
                </a:solidFill>
                <a:latin typeface="黑体" panose="02010609060101010101" pitchFamily="49" charset="-122"/>
                <a:ea typeface="黑体" panose="02010609060101010101" pitchFamily="49" charset="-122"/>
              </a:rPr>
              <a:t>《</a:t>
            </a:r>
            <a:r>
              <a:rPr lang="zh-CN" altLang="en-US" sz="2400" dirty="0">
                <a:solidFill>
                  <a:srgbClr val="003366"/>
                </a:solidFill>
                <a:latin typeface="黑体" panose="02010609060101010101" pitchFamily="49" charset="-122"/>
                <a:ea typeface="黑体" panose="02010609060101010101" pitchFamily="49" charset="-122"/>
              </a:rPr>
              <a:t>归来的歌</a:t>
            </a:r>
            <a:r>
              <a:rPr lang="en-US" altLang="zh-CN" sz="2400" dirty="0">
                <a:solidFill>
                  <a:srgbClr val="003366"/>
                </a:solidFill>
                <a:latin typeface="黑体" panose="02010609060101010101" pitchFamily="49" charset="-122"/>
                <a:ea typeface="黑体" panose="02010609060101010101" pitchFamily="49" charset="-122"/>
              </a:rPr>
              <a:t>》</a:t>
            </a:r>
            <a:r>
              <a:rPr lang="zh-CN" altLang="en-US" sz="2400" dirty="0">
                <a:solidFill>
                  <a:srgbClr val="003366"/>
                </a:solidFill>
                <a:latin typeface="黑体" panose="02010609060101010101" pitchFamily="49" charset="-122"/>
                <a:ea typeface="黑体" panose="02010609060101010101" pitchFamily="49" charset="-122"/>
              </a:rPr>
              <a:t>等，论文集有 </a:t>
            </a:r>
            <a:r>
              <a:rPr lang="en-US" altLang="zh-CN" sz="2400" dirty="0">
                <a:solidFill>
                  <a:srgbClr val="003366"/>
                </a:solidFill>
                <a:latin typeface="黑体" panose="02010609060101010101" pitchFamily="49" charset="-122"/>
                <a:ea typeface="黑体" panose="02010609060101010101" pitchFamily="49" charset="-122"/>
              </a:rPr>
              <a:t>《</a:t>
            </a:r>
            <a:r>
              <a:rPr lang="zh-CN" altLang="en-US" sz="2400" dirty="0">
                <a:solidFill>
                  <a:srgbClr val="003366"/>
                </a:solidFill>
                <a:latin typeface="黑体" panose="02010609060101010101" pitchFamily="49" charset="-122"/>
                <a:ea typeface="黑体" panose="02010609060101010101" pitchFamily="49" charset="-122"/>
              </a:rPr>
              <a:t>诗论</a:t>
            </a:r>
            <a:r>
              <a:rPr lang="en-US" altLang="zh-CN" sz="2400" dirty="0">
                <a:solidFill>
                  <a:srgbClr val="003366"/>
                </a:solidFill>
                <a:latin typeface="黑体" panose="02010609060101010101" pitchFamily="49" charset="-122"/>
                <a:ea typeface="黑体" panose="02010609060101010101" pitchFamily="49" charset="-122"/>
              </a:rPr>
              <a:t>》</a:t>
            </a:r>
            <a:r>
              <a:rPr lang="zh-CN" altLang="en-US" sz="2400" dirty="0">
                <a:solidFill>
                  <a:srgbClr val="003366"/>
                </a:solidFill>
                <a:latin typeface="黑体" panose="02010609060101010101" pitchFamily="49" charset="-122"/>
                <a:ea typeface="黑体" panose="02010609060101010101" pitchFamily="49" charset="-122"/>
              </a:rPr>
              <a:t>、</a:t>
            </a:r>
            <a:r>
              <a:rPr lang="en-US" altLang="zh-CN" sz="2400" dirty="0">
                <a:solidFill>
                  <a:srgbClr val="003366"/>
                </a:solidFill>
                <a:latin typeface="黑体" panose="02010609060101010101" pitchFamily="49" charset="-122"/>
                <a:ea typeface="黑体" panose="02010609060101010101" pitchFamily="49" charset="-122"/>
              </a:rPr>
              <a:t>《</a:t>
            </a:r>
            <a:r>
              <a:rPr lang="zh-CN" altLang="en-US" sz="2400" dirty="0">
                <a:solidFill>
                  <a:srgbClr val="003366"/>
                </a:solidFill>
                <a:latin typeface="黑体" panose="02010609060101010101" pitchFamily="49" charset="-122"/>
                <a:ea typeface="黑体" panose="02010609060101010101" pitchFamily="49" charset="-122"/>
              </a:rPr>
              <a:t>艾青谈诗</a:t>
            </a:r>
            <a:r>
              <a:rPr lang="en-US" altLang="zh-CN" sz="2400" dirty="0">
                <a:solidFill>
                  <a:srgbClr val="003366"/>
                </a:solidFill>
                <a:latin typeface="黑体" panose="02010609060101010101" pitchFamily="49" charset="-122"/>
                <a:ea typeface="黑体" panose="02010609060101010101" pitchFamily="49" charset="-122"/>
              </a:rPr>
              <a:t>》</a:t>
            </a:r>
            <a:r>
              <a:rPr lang="zh-CN" altLang="en-US" sz="2400" dirty="0">
                <a:solidFill>
                  <a:srgbClr val="003366"/>
                </a:solidFill>
                <a:latin typeface="黑体" panose="02010609060101010101" pitchFamily="49" charset="-122"/>
                <a:ea typeface="黑体" panose="02010609060101010101" pitchFamily="49" charset="-122"/>
              </a:rPr>
              <a:t>等。</a:t>
            </a:r>
            <a:endParaRPr lang="zh-CN" altLang="en-US" sz="2400" dirty="0">
              <a:solidFill>
                <a:srgbClr val="003366"/>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矩形 3"/>
          <p:cNvSpPr>
            <a:spLocks noChangeArrowheads="1"/>
          </p:cNvSpPr>
          <p:nvPr/>
        </p:nvSpPr>
        <p:spPr bwMode="auto">
          <a:xfrm>
            <a:off x="236984" y="651375"/>
            <a:ext cx="8655496" cy="3360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fontAlgn="base">
              <a:lnSpc>
                <a:spcPct val="110000"/>
              </a:lnSpc>
              <a:spcBef>
                <a:spcPct val="0"/>
              </a:spcBef>
              <a:spcAft>
                <a:spcPct val="0"/>
              </a:spcAft>
              <a:buFont typeface="Wingdings" panose="05000000000000000000" pitchFamily="2" charset="2"/>
              <a:buNone/>
            </a:pPr>
            <a:r>
              <a:rPr lang="zh-CN" altLang="en-US" sz="2800" dirty="0">
                <a:solidFill>
                  <a:srgbClr val="003366"/>
                </a:solidFill>
                <a:latin typeface="黑体" panose="02010609060101010101" pitchFamily="49" charset="-122"/>
                <a:ea typeface="黑体" panose="02010609060101010101" pitchFamily="49" charset="-122"/>
              </a:rPr>
              <a:t>    </a:t>
            </a:r>
            <a:r>
              <a:rPr lang="zh-CN" altLang="en-US" sz="2400" dirty="0">
                <a:solidFill>
                  <a:srgbClr val="003366"/>
                </a:solidFill>
                <a:latin typeface="黑体" panose="02010609060101010101" pitchFamily="49" charset="-122"/>
                <a:ea typeface="黑体" panose="02010609060101010101" pitchFamily="49" charset="-122"/>
              </a:rPr>
              <a:t>从诗歌风格上看</a:t>
            </a:r>
            <a:r>
              <a:rPr lang="en-US" altLang="zh-CN" sz="2400" dirty="0">
                <a:solidFill>
                  <a:srgbClr val="003366"/>
                </a:solidFill>
                <a:latin typeface="黑体" panose="02010609060101010101" pitchFamily="49" charset="-122"/>
                <a:ea typeface="黑体" panose="02010609060101010101" pitchFamily="49" charset="-122"/>
              </a:rPr>
              <a:t>,</a:t>
            </a:r>
            <a:r>
              <a:rPr lang="zh-CN" altLang="en-US" sz="2400" dirty="0">
                <a:solidFill>
                  <a:srgbClr val="003366"/>
                </a:solidFill>
                <a:latin typeface="黑体" panose="02010609060101010101" pitchFamily="49" charset="-122"/>
                <a:ea typeface="黑体" panose="02010609060101010101" pitchFamily="49" charset="-122"/>
              </a:rPr>
              <a:t>解放前，艾青以深沉、激越、奔放的笔触诅咒黑暗，讴歌光明；建国后，又一如既往地歌颂人民，礼赞光明，思考人生。他的</a:t>
            </a:r>
            <a:r>
              <a:rPr lang="zh-CN" altLang="en-US" sz="2400" dirty="0">
                <a:solidFill>
                  <a:srgbClr val="003366"/>
                </a:solidFill>
                <a:ea typeface="黑体" panose="02010609060101010101" pitchFamily="49" charset="-122"/>
              </a:rPr>
              <a:t>“</a:t>
            </a:r>
            <a:r>
              <a:rPr lang="zh-CN" altLang="en-US" sz="2400" dirty="0">
                <a:solidFill>
                  <a:srgbClr val="003366"/>
                </a:solidFill>
                <a:latin typeface="黑体" panose="02010609060101010101" pitchFamily="49" charset="-122"/>
                <a:ea typeface="黑体" panose="02010609060101010101" pitchFamily="49" charset="-122"/>
              </a:rPr>
              <a:t>归来</a:t>
            </a:r>
            <a:r>
              <a:rPr lang="zh-CN" altLang="en-US" sz="2400" dirty="0">
                <a:solidFill>
                  <a:srgbClr val="003366"/>
                </a:solidFill>
                <a:ea typeface="黑体" panose="02010609060101010101" pitchFamily="49" charset="-122"/>
              </a:rPr>
              <a:t>”</a:t>
            </a:r>
            <a:r>
              <a:rPr lang="zh-CN" altLang="en-US" sz="2400" dirty="0">
                <a:solidFill>
                  <a:srgbClr val="003366"/>
                </a:solidFill>
                <a:latin typeface="黑体" panose="02010609060101010101" pitchFamily="49" charset="-122"/>
                <a:ea typeface="黑体" panose="02010609060101010101" pitchFamily="49" charset="-122"/>
              </a:rPr>
              <a:t>之歌，内容更为广泛，思想更为浑厚，情感更为深沉，手法更为多样，艺术更为圆熟。建国后出版的诗集有</a:t>
            </a:r>
            <a:r>
              <a:rPr lang="en-US" altLang="zh-CN" sz="2400" dirty="0">
                <a:solidFill>
                  <a:srgbClr val="003366"/>
                </a:solidFill>
                <a:latin typeface="黑体" panose="02010609060101010101" pitchFamily="49" charset="-122"/>
                <a:ea typeface="黑体" panose="02010609060101010101" pitchFamily="49" charset="-122"/>
              </a:rPr>
              <a:t>《</a:t>
            </a:r>
            <a:r>
              <a:rPr lang="zh-CN" altLang="en-US" sz="2400" dirty="0">
                <a:solidFill>
                  <a:srgbClr val="003366"/>
                </a:solidFill>
                <a:latin typeface="黑体" panose="02010609060101010101" pitchFamily="49" charset="-122"/>
                <a:ea typeface="黑体" panose="02010609060101010101" pitchFamily="49" charset="-122"/>
              </a:rPr>
              <a:t>欢呼集</a:t>
            </a:r>
            <a:r>
              <a:rPr lang="en-US" altLang="zh-CN" sz="2400" dirty="0">
                <a:solidFill>
                  <a:srgbClr val="003366"/>
                </a:solidFill>
                <a:latin typeface="黑体" panose="02010609060101010101" pitchFamily="49" charset="-122"/>
                <a:ea typeface="黑体" panose="02010609060101010101" pitchFamily="49" charset="-122"/>
              </a:rPr>
              <a:t>》</a:t>
            </a:r>
            <a:r>
              <a:rPr lang="zh-CN" altLang="en-US" sz="2400" dirty="0">
                <a:solidFill>
                  <a:srgbClr val="003366"/>
                </a:solidFill>
                <a:latin typeface="黑体" panose="02010609060101010101" pitchFamily="49" charset="-122"/>
                <a:ea typeface="黑体" panose="02010609060101010101" pitchFamily="49" charset="-122"/>
              </a:rPr>
              <a:t>、</a:t>
            </a:r>
            <a:r>
              <a:rPr lang="en-US" altLang="zh-CN" sz="2400" dirty="0">
                <a:solidFill>
                  <a:srgbClr val="003366"/>
                </a:solidFill>
                <a:latin typeface="黑体" panose="02010609060101010101" pitchFamily="49" charset="-122"/>
                <a:ea typeface="黑体" panose="02010609060101010101" pitchFamily="49" charset="-122"/>
              </a:rPr>
              <a:t>《</a:t>
            </a:r>
            <a:r>
              <a:rPr lang="zh-CN" altLang="en-US" sz="2400" dirty="0">
                <a:solidFill>
                  <a:srgbClr val="003366"/>
                </a:solidFill>
                <a:latin typeface="黑体" panose="02010609060101010101" pitchFamily="49" charset="-122"/>
                <a:ea typeface="黑体" panose="02010609060101010101" pitchFamily="49" charset="-122"/>
              </a:rPr>
              <a:t>宝石的红星</a:t>
            </a:r>
            <a:r>
              <a:rPr lang="en-US" altLang="zh-CN" sz="2400" dirty="0">
                <a:solidFill>
                  <a:srgbClr val="003366"/>
                </a:solidFill>
                <a:latin typeface="黑体" panose="02010609060101010101" pitchFamily="49" charset="-122"/>
                <a:ea typeface="黑体" panose="02010609060101010101" pitchFamily="49" charset="-122"/>
              </a:rPr>
              <a:t>》</a:t>
            </a:r>
            <a:r>
              <a:rPr lang="zh-CN" altLang="en-US" sz="2400" dirty="0">
                <a:solidFill>
                  <a:srgbClr val="003366"/>
                </a:solidFill>
                <a:latin typeface="黑体" panose="02010609060101010101" pitchFamily="49" charset="-122"/>
                <a:ea typeface="黑体" panose="02010609060101010101" pitchFamily="49" charset="-122"/>
              </a:rPr>
              <a:t>、</a:t>
            </a:r>
            <a:r>
              <a:rPr lang="en-US" altLang="zh-CN" sz="2400" dirty="0">
                <a:solidFill>
                  <a:srgbClr val="003366"/>
                </a:solidFill>
                <a:latin typeface="黑体" panose="02010609060101010101" pitchFamily="49" charset="-122"/>
                <a:ea typeface="黑体" panose="02010609060101010101" pitchFamily="49" charset="-122"/>
              </a:rPr>
              <a:t>《</a:t>
            </a:r>
            <a:r>
              <a:rPr lang="zh-CN" altLang="en-US" sz="2400" dirty="0">
                <a:solidFill>
                  <a:srgbClr val="003366"/>
                </a:solidFill>
                <a:latin typeface="黑体" panose="02010609060101010101" pitchFamily="49" charset="-122"/>
                <a:ea typeface="黑体" panose="02010609060101010101" pitchFamily="49" charset="-122"/>
              </a:rPr>
              <a:t>海岬上</a:t>
            </a:r>
            <a:r>
              <a:rPr lang="en-US" altLang="zh-CN" sz="2400" dirty="0">
                <a:solidFill>
                  <a:srgbClr val="003366"/>
                </a:solidFill>
                <a:latin typeface="黑体" panose="02010609060101010101" pitchFamily="49" charset="-122"/>
                <a:ea typeface="黑体" panose="02010609060101010101" pitchFamily="49" charset="-122"/>
              </a:rPr>
              <a:t>》</a:t>
            </a:r>
            <a:r>
              <a:rPr lang="zh-CN" altLang="en-US" sz="2400" dirty="0">
                <a:solidFill>
                  <a:srgbClr val="003366"/>
                </a:solidFill>
                <a:latin typeface="黑体" panose="02010609060101010101" pitchFamily="49" charset="-122"/>
                <a:ea typeface="黑体" panose="02010609060101010101" pitchFamily="49" charset="-122"/>
              </a:rPr>
              <a:t>、</a:t>
            </a:r>
            <a:r>
              <a:rPr lang="en-US" altLang="zh-CN" sz="2400" dirty="0">
                <a:solidFill>
                  <a:srgbClr val="003366"/>
                </a:solidFill>
                <a:latin typeface="黑体" panose="02010609060101010101" pitchFamily="49" charset="-122"/>
                <a:ea typeface="黑体" panose="02010609060101010101" pitchFamily="49" charset="-122"/>
              </a:rPr>
              <a:t>《</a:t>
            </a:r>
            <a:r>
              <a:rPr lang="zh-CN" altLang="en-US" sz="2400" dirty="0">
                <a:solidFill>
                  <a:srgbClr val="003366"/>
                </a:solidFill>
                <a:latin typeface="黑体" panose="02010609060101010101" pitchFamily="49" charset="-122"/>
                <a:ea typeface="黑体" panose="02010609060101010101" pitchFamily="49" charset="-122"/>
              </a:rPr>
              <a:t>春天</a:t>
            </a:r>
            <a:r>
              <a:rPr lang="en-US" altLang="zh-CN" sz="2400" dirty="0">
                <a:solidFill>
                  <a:srgbClr val="003366"/>
                </a:solidFill>
                <a:latin typeface="黑体" panose="02010609060101010101" pitchFamily="49" charset="-122"/>
                <a:ea typeface="黑体" panose="02010609060101010101" pitchFamily="49" charset="-122"/>
              </a:rPr>
              <a:t>》</a:t>
            </a:r>
            <a:r>
              <a:rPr lang="zh-CN" altLang="en-US" sz="2400" dirty="0">
                <a:solidFill>
                  <a:srgbClr val="003366"/>
                </a:solidFill>
                <a:latin typeface="黑体" panose="02010609060101010101" pitchFamily="49" charset="-122"/>
                <a:ea typeface="黑体" panose="02010609060101010101" pitchFamily="49" charset="-122"/>
              </a:rPr>
              <a:t>、</a:t>
            </a:r>
            <a:r>
              <a:rPr lang="en-US" altLang="zh-CN" sz="2400" dirty="0">
                <a:solidFill>
                  <a:srgbClr val="003366"/>
                </a:solidFill>
                <a:latin typeface="黑体" panose="02010609060101010101" pitchFamily="49" charset="-122"/>
                <a:ea typeface="黑体" panose="02010609060101010101" pitchFamily="49" charset="-122"/>
              </a:rPr>
              <a:t>《</a:t>
            </a:r>
            <a:r>
              <a:rPr lang="zh-CN" altLang="en-US" sz="2400" dirty="0">
                <a:solidFill>
                  <a:srgbClr val="003366"/>
                </a:solidFill>
                <a:latin typeface="黑体" panose="02010609060101010101" pitchFamily="49" charset="-122"/>
                <a:ea typeface="黑体" panose="02010609060101010101" pitchFamily="49" charset="-122"/>
              </a:rPr>
              <a:t>归来的歌</a:t>
            </a:r>
            <a:r>
              <a:rPr lang="en-US" altLang="zh-CN" sz="2400" dirty="0">
                <a:solidFill>
                  <a:srgbClr val="003366"/>
                </a:solidFill>
                <a:latin typeface="黑体" panose="02010609060101010101" pitchFamily="49" charset="-122"/>
                <a:ea typeface="黑体" panose="02010609060101010101" pitchFamily="49" charset="-122"/>
              </a:rPr>
              <a:t>》</a:t>
            </a:r>
            <a:r>
              <a:rPr lang="zh-CN" altLang="en-US" sz="2400" dirty="0">
                <a:solidFill>
                  <a:srgbClr val="003366"/>
                </a:solidFill>
                <a:latin typeface="黑体" panose="02010609060101010101" pitchFamily="49" charset="-122"/>
                <a:ea typeface="黑体" panose="02010609060101010101" pitchFamily="49" charset="-122"/>
              </a:rPr>
              <a:t>、</a:t>
            </a:r>
            <a:r>
              <a:rPr lang="en-US" altLang="zh-CN" sz="2400" dirty="0">
                <a:solidFill>
                  <a:srgbClr val="003366"/>
                </a:solidFill>
                <a:latin typeface="黑体" panose="02010609060101010101" pitchFamily="49" charset="-122"/>
                <a:ea typeface="黑体" panose="02010609060101010101" pitchFamily="49" charset="-122"/>
              </a:rPr>
              <a:t>《</a:t>
            </a:r>
            <a:r>
              <a:rPr lang="zh-CN" altLang="en-US" sz="2400" dirty="0">
                <a:solidFill>
                  <a:srgbClr val="003366"/>
                </a:solidFill>
                <a:latin typeface="黑体" panose="02010609060101010101" pitchFamily="49" charset="-122"/>
                <a:ea typeface="黑体" panose="02010609060101010101" pitchFamily="49" charset="-122"/>
              </a:rPr>
              <a:t>彩色的诗</a:t>
            </a:r>
            <a:r>
              <a:rPr lang="en-US" altLang="zh-CN" sz="2400" dirty="0">
                <a:solidFill>
                  <a:srgbClr val="003366"/>
                </a:solidFill>
                <a:latin typeface="黑体" panose="02010609060101010101" pitchFamily="49" charset="-122"/>
                <a:ea typeface="黑体" panose="02010609060101010101" pitchFamily="49" charset="-122"/>
              </a:rPr>
              <a:t>》</a:t>
            </a:r>
            <a:r>
              <a:rPr lang="zh-CN" altLang="en-US" sz="2400" dirty="0">
                <a:solidFill>
                  <a:srgbClr val="003366"/>
                </a:solidFill>
                <a:latin typeface="黑体" panose="02010609060101010101" pitchFamily="49" charset="-122"/>
                <a:ea typeface="黑体" panose="02010609060101010101" pitchFamily="49" charset="-122"/>
              </a:rPr>
              <a:t>、</a:t>
            </a:r>
            <a:r>
              <a:rPr lang="en-US" altLang="zh-CN" sz="2400" dirty="0">
                <a:solidFill>
                  <a:srgbClr val="003366"/>
                </a:solidFill>
                <a:latin typeface="黑体" panose="02010609060101010101" pitchFamily="49" charset="-122"/>
                <a:ea typeface="黑体" panose="02010609060101010101" pitchFamily="49" charset="-122"/>
              </a:rPr>
              <a:t>《</a:t>
            </a:r>
            <a:r>
              <a:rPr lang="zh-CN" altLang="en-US" sz="2400" dirty="0">
                <a:solidFill>
                  <a:srgbClr val="003366"/>
                </a:solidFill>
                <a:latin typeface="黑体" panose="02010609060101010101" pitchFamily="49" charset="-122"/>
                <a:ea typeface="黑体" panose="02010609060101010101" pitchFamily="49" charset="-122"/>
              </a:rPr>
              <a:t>域外集</a:t>
            </a:r>
            <a:r>
              <a:rPr lang="en-US" altLang="zh-CN" sz="2400" dirty="0">
                <a:solidFill>
                  <a:srgbClr val="003366"/>
                </a:solidFill>
                <a:latin typeface="黑体" panose="02010609060101010101" pitchFamily="49" charset="-122"/>
                <a:ea typeface="黑体" panose="02010609060101010101" pitchFamily="49" charset="-122"/>
              </a:rPr>
              <a:t>》</a:t>
            </a:r>
            <a:r>
              <a:rPr lang="zh-CN" altLang="en-US" sz="2400" dirty="0">
                <a:solidFill>
                  <a:srgbClr val="003366"/>
                </a:solidFill>
                <a:latin typeface="黑体" panose="02010609060101010101" pitchFamily="49" charset="-122"/>
                <a:ea typeface="黑体" panose="02010609060101010101" pitchFamily="49" charset="-122"/>
              </a:rPr>
              <a:t>、</a:t>
            </a:r>
            <a:r>
              <a:rPr lang="en-US" altLang="zh-CN" sz="2400" dirty="0">
                <a:solidFill>
                  <a:srgbClr val="003366"/>
                </a:solidFill>
                <a:latin typeface="黑体" panose="02010609060101010101" pitchFamily="49" charset="-122"/>
                <a:ea typeface="黑体" panose="02010609060101010101" pitchFamily="49" charset="-122"/>
              </a:rPr>
              <a:t>《</a:t>
            </a:r>
            <a:r>
              <a:rPr lang="zh-CN" altLang="en-US" sz="2400" dirty="0">
                <a:solidFill>
                  <a:srgbClr val="003366"/>
                </a:solidFill>
                <a:latin typeface="黑体" panose="02010609060101010101" pitchFamily="49" charset="-122"/>
                <a:ea typeface="黑体" panose="02010609060101010101" pitchFamily="49" charset="-122"/>
              </a:rPr>
              <a:t>雪莲</a:t>
            </a:r>
            <a:r>
              <a:rPr lang="en-US" altLang="zh-CN" sz="2400" dirty="0">
                <a:solidFill>
                  <a:srgbClr val="003366"/>
                </a:solidFill>
                <a:latin typeface="黑体" panose="02010609060101010101" pitchFamily="49" charset="-122"/>
                <a:ea typeface="黑体" panose="02010609060101010101" pitchFamily="49" charset="-122"/>
              </a:rPr>
              <a:t>》</a:t>
            </a:r>
            <a:r>
              <a:rPr lang="zh-CN" altLang="en-US" sz="2400" dirty="0">
                <a:solidFill>
                  <a:srgbClr val="003366"/>
                </a:solidFill>
                <a:latin typeface="黑体" panose="02010609060101010101" pitchFamily="49" charset="-122"/>
                <a:ea typeface="黑体" panose="02010609060101010101" pitchFamily="49" charset="-122"/>
              </a:rPr>
              <a:t>、</a:t>
            </a:r>
            <a:r>
              <a:rPr lang="en-US" altLang="zh-CN" sz="2400" dirty="0">
                <a:solidFill>
                  <a:srgbClr val="003366"/>
                </a:solidFill>
                <a:latin typeface="黑体" panose="02010609060101010101" pitchFamily="49" charset="-122"/>
                <a:ea typeface="黑体" panose="02010609060101010101" pitchFamily="49" charset="-122"/>
              </a:rPr>
              <a:t>《</a:t>
            </a:r>
            <a:r>
              <a:rPr lang="zh-CN" altLang="en-US" sz="2400" dirty="0">
                <a:solidFill>
                  <a:srgbClr val="003366"/>
                </a:solidFill>
                <a:latin typeface="黑体" panose="02010609060101010101" pitchFamily="49" charset="-122"/>
                <a:ea typeface="黑体" panose="02010609060101010101" pitchFamily="49" charset="-122"/>
              </a:rPr>
              <a:t>艾青诗选</a:t>
            </a:r>
            <a:r>
              <a:rPr lang="en-US" altLang="zh-CN" sz="2400" dirty="0">
                <a:solidFill>
                  <a:srgbClr val="003366"/>
                </a:solidFill>
                <a:latin typeface="黑体" panose="02010609060101010101" pitchFamily="49" charset="-122"/>
                <a:ea typeface="黑体" panose="02010609060101010101" pitchFamily="49" charset="-122"/>
              </a:rPr>
              <a:t>》</a:t>
            </a:r>
            <a:r>
              <a:rPr lang="zh-CN" altLang="en-US" sz="2400" dirty="0">
                <a:solidFill>
                  <a:srgbClr val="003366"/>
                </a:solidFill>
                <a:latin typeface="黑体" panose="02010609060101010101" pitchFamily="49" charset="-122"/>
                <a:ea typeface="黑体" panose="02010609060101010101" pitchFamily="49" charset="-122"/>
              </a:rPr>
              <a:t>等。艾青以其充满艺术个性的歌唱卓然成家，实践着他</a:t>
            </a:r>
            <a:r>
              <a:rPr lang="zh-CN" altLang="en-US" sz="2400" dirty="0">
                <a:solidFill>
                  <a:srgbClr val="003366"/>
                </a:solidFill>
                <a:ea typeface="黑体" panose="02010609060101010101" pitchFamily="49" charset="-122"/>
              </a:rPr>
              <a:t>“</a:t>
            </a:r>
            <a:r>
              <a:rPr lang="zh-CN" altLang="en-US" sz="2400" dirty="0">
                <a:solidFill>
                  <a:srgbClr val="003366"/>
                </a:solidFill>
                <a:latin typeface="黑体" panose="02010609060101010101" pitchFamily="49" charset="-122"/>
                <a:ea typeface="黑体" panose="02010609060101010101" pitchFamily="49" charset="-122"/>
              </a:rPr>
              <a:t>朴素、单纯、集中、明快</a:t>
            </a:r>
            <a:r>
              <a:rPr lang="zh-CN" altLang="en-US" sz="2400" dirty="0">
                <a:solidFill>
                  <a:srgbClr val="003366"/>
                </a:solidFill>
                <a:ea typeface="黑体" panose="02010609060101010101" pitchFamily="49" charset="-122"/>
              </a:rPr>
              <a:t>”</a:t>
            </a:r>
            <a:r>
              <a:rPr lang="zh-CN" altLang="en-US" sz="2400" dirty="0">
                <a:solidFill>
                  <a:srgbClr val="003366"/>
                </a:solidFill>
                <a:latin typeface="黑体" panose="02010609060101010101" pitchFamily="49" charset="-122"/>
                <a:ea typeface="黑体" panose="02010609060101010101" pitchFamily="49" charset="-122"/>
              </a:rPr>
              <a:t>的诗歌美学主张。 </a:t>
            </a:r>
            <a:endParaRPr lang="zh-CN" altLang="en-US" sz="2400" dirty="0">
              <a:solidFill>
                <a:srgbClr val="003366"/>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2775" name="Picture 7" descr="艾青故居-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57200" y="171450"/>
            <a:ext cx="8326438" cy="4296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6" name="Picture 8" descr="艾青故居-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3" y="171451"/>
            <a:ext cx="8289925" cy="4294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7" name="Picture 9" descr="艾青故居-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 y="0"/>
            <a:ext cx="9148763"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9" name="矩形 6"/>
          <p:cNvSpPr>
            <a:spLocks noChangeArrowheads="1"/>
          </p:cNvSpPr>
          <p:nvPr/>
        </p:nvSpPr>
        <p:spPr bwMode="auto">
          <a:xfrm>
            <a:off x="7010402" y="228601"/>
            <a:ext cx="1620957" cy="52322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pPr>
            <a:r>
              <a:rPr lang="zh-CN" altLang="en-US" sz="2800">
                <a:solidFill>
                  <a:srgbClr val="090561"/>
                </a:solidFill>
                <a:ea typeface="黑体" panose="02010609060101010101" pitchFamily="49" charset="-122"/>
              </a:rPr>
              <a:t>艾青故居</a:t>
            </a:r>
            <a:endParaRPr lang="zh-CN" altLang="en-US" sz="2800">
              <a:solidFill>
                <a:srgbClr val="003366"/>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77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3277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277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32776"/>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27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a:xfrm>
            <a:off x="0" y="1"/>
            <a:ext cx="3131840" cy="555525"/>
          </a:xfrm>
          <a:prstGeom prst="roundRect">
            <a:avLst>
              <a:gd name="adj" fmla="val 21667"/>
            </a:avLst>
          </a:prstGeom>
          <a:solidFill>
            <a:srgbClr val="92D050"/>
          </a:solidFill>
        </p:spPr>
        <p:txBody>
          <a:bodyPr anchor="ctr"/>
          <a:lstStyle/>
          <a:p>
            <a:r>
              <a:rPr lang="zh-CN" altLang="en-US" sz="2800" dirty="0">
                <a:solidFill>
                  <a:srgbClr val="FF0000"/>
                </a:solidFill>
                <a:ea typeface="黑体" panose="02010609060101010101" pitchFamily="49" charset="-122"/>
              </a:rPr>
              <a:t>作品背景</a:t>
            </a:r>
            <a:endParaRPr lang="zh-CN" altLang="en-US" sz="2800" dirty="0">
              <a:solidFill>
                <a:srgbClr val="FF0000"/>
              </a:solidFill>
              <a:ea typeface="黑体" panose="02010609060101010101" pitchFamily="49" charset="-122"/>
            </a:endParaRPr>
          </a:p>
        </p:txBody>
      </p:sp>
      <p:sp>
        <p:nvSpPr>
          <p:cNvPr id="7" name="矩形 6"/>
          <p:cNvSpPr/>
          <p:nvPr/>
        </p:nvSpPr>
        <p:spPr>
          <a:xfrm>
            <a:off x="0" y="555526"/>
            <a:ext cx="8839200" cy="3975100"/>
          </a:xfrm>
          <a:prstGeom prst="rect">
            <a:avLst/>
          </a:prstGeom>
        </p:spPr>
        <p:txBody>
          <a:bodyPr wrap="square">
            <a:spAutoFit/>
          </a:bodyPr>
          <a:lstStyle/>
          <a:p>
            <a:pPr algn="just" fontAlgn="base" latinLnBrk="1">
              <a:lnSpc>
                <a:spcPct val="117000"/>
              </a:lnSpc>
              <a:spcBef>
                <a:spcPct val="0"/>
              </a:spcBef>
              <a:spcAft>
                <a:spcPct val="0"/>
              </a:spcAft>
              <a:defRPr/>
            </a:pPr>
            <a:r>
              <a:rPr lang="en-US" altLang="zh-CN" sz="2400" dirty="0" smtClean="0">
                <a:solidFill>
                  <a:srgbClr val="003366"/>
                </a:solidFill>
                <a:latin typeface="黑体" panose="02010609060101010101" pitchFamily="49" charset="-122"/>
                <a:ea typeface="黑体" panose="02010609060101010101" pitchFamily="49" charset="-122"/>
              </a:rPr>
              <a:t>   《</a:t>
            </a:r>
            <a:r>
              <a:rPr lang="zh-CN" altLang="en-US" sz="2400" dirty="0">
                <a:solidFill>
                  <a:srgbClr val="003366"/>
                </a:solidFill>
                <a:latin typeface="黑体" panose="02010609060101010101" pitchFamily="49" charset="-122"/>
                <a:ea typeface="黑体" panose="02010609060101010101" pitchFamily="49" charset="-122"/>
              </a:rPr>
              <a:t>大堰河──我的保姆</a:t>
            </a:r>
            <a:r>
              <a:rPr lang="en-US" altLang="zh-CN" sz="2400" dirty="0">
                <a:solidFill>
                  <a:srgbClr val="003366"/>
                </a:solidFill>
                <a:latin typeface="黑体" panose="02010609060101010101" pitchFamily="49" charset="-122"/>
                <a:ea typeface="黑体" panose="02010609060101010101" pitchFamily="49" charset="-122"/>
              </a:rPr>
              <a:t>》</a:t>
            </a:r>
            <a:r>
              <a:rPr lang="zh-CN" altLang="en-US" sz="2400" dirty="0">
                <a:solidFill>
                  <a:srgbClr val="003366"/>
                </a:solidFill>
                <a:latin typeface="黑体" panose="02010609060101010101" pitchFamily="49" charset="-122"/>
                <a:ea typeface="黑体" panose="02010609060101010101" pitchFamily="49" charset="-122"/>
              </a:rPr>
              <a:t>是一首带有自传性质的诗。追溯诗人身世，可以为我们找到解读这首诗的钥匙。</a:t>
            </a:r>
            <a:endParaRPr lang="zh-CN" altLang="en-US" sz="2400" dirty="0">
              <a:solidFill>
                <a:srgbClr val="003366"/>
              </a:solidFill>
              <a:latin typeface="黑体" panose="02010609060101010101" pitchFamily="49" charset="-122"/>
              <a:ea typeface="黑体" panose="02010609060101010101" pitchFamily="49" charset="-122"/>
            </a:endParaRPr>
          </a:p>
          <a:p>
            <a:pPr algn="just" fontAlgn="base" latinLnBrk="1">
              <a:lnSpc>
                <a:spcPct val="117000"/>
              </a:lnSpc>
              <a:spcBef>
                <a:spcPct val="0"/>
              </a:spcBef>
              <a:spcAft>
                <a:spcPct val="0"/>
              </a:spcAft>
              <a:defRPr/>
            </a:pPr>
            <a:r>
              <a:rPr lang="zh-CN" altLang="en-US" sz="2400" dirty="0" smtClean="0">
                <a:solidFill>
                  <a:srgbClr val="003366"/>
                </a:solidFill>
                <a:latin typeface="黑体" panose="02010609060101010101" pitchFamily="49" charset="-122"/>
                <a:ea typeface="黑体" panose="02010609060101010101" pitchFamily="49" charset="-122"/>
              </a:rPr>
              <a:t>   艾青</a:t>
            </a:r>
            <a:r>
              <a:rPr lang="en-US" altLang="zh-CN" sz="2400" dirty="0">
                <a:solidFill>
                  <a:srgbClr val="003366"/>
                </a:solidFill>
                <a:latin typeface="黑体" panose="02010609060101010101" pitchFamily="49" charset="-122"/>
                <a:ea typeface="黑体" panose="02010609060101010101" pitchFamily="49" charset="-122"/>
              </a:rPr>
              <a:t>1910</a:t>
            </a:r>
            <a:r>
              <a:rPr lang="zh-CN" altLang="en-US" sz="2400" dirty="0">
                <a:solidFill>
                  <a:srgbClr val="003366"/>
                </a:solidFill>
                <a:latin typeface="黑体" panose="02010609060101010101" pitchFamily="49" charset="-122"/>
                <a:ea typeface="黑体" panose="02010609060101010101" pitchFamily="49" charset="-122"/>
              </a:rPr>
              <a:t>年出生于浙江金华畈田蒋村一个地主家庭。据说艾青出生后，一个算命先生说他命中“克”双亲。于是，他被送到本村一个贫苦农妇“大堰河”家抚养。艾青在“大堰河”家里住了五年，到了读书的年龄才回到父母家里。亲生父母对他非常冷漠，他幼小的心中得不到一丝家庭的温暖。艾青后来说过他“从小就等于没有父母”，只有“大堰河”这个贫苦善良的农村妇女深爱着她的乳儿，给了他温暖的母爱</a:t>
            </a:r>
            <a:r>
              <a:rPr lang="zh-CN" altLang="en-US" sz="2400" dirty="0" smtClean="0">
                <a:solidFill>
                  <a:srgbClr val="003366"/>
                </a:solidFill>
                <a:latin typeface="黑体" panose="02010609060101010101" pitchFamily="49" charset="-122"/>
                <a:ea typeface="黑体" panose="02010609060101010101" pitchFamily="49" charset="-122"/>
              </a:rPr>
              <a:t>。</a:t>
            </a:r>
            <a:endParaRPr lang="zh-CN" altLang="en-US" sz="2400" dirty="0">
              <a:solidFill>
                <a:srgbClr val="003366"/>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5299</Words>
  <Paragraphs>372</Paragraphs>
  <Slides>42</Slides>
  <Notes>2</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42</vt:i4>
      </vt:variant>
    </vt:vector>
  </HeadingPairs>
  <TitlesOfParts>
    <vt:vector size="59" baseType="lpstr">
      <vt:lpstr>Arial</vt:lpstr>
      <vt:lpstr>宋体</vt:lpstr>
      <vt:lpstr>Wingdings</vt:lpstr>
      <vt:lpstr>微软雅黑</vt:lpstr>
      <vt:lpstr>幼圆</vt:lpstr>
      <vt:lpstr>黑体</vt:lpstr>
      <vt:lpstr>Times New Roman</vt:lpstr>
      <vt:lpstr>华文行楷</vt:lpstr>
      <vt:lpstr>Calibri</vt:lpstr>
      <vt:lpstr>Arial Unicode MS</vt:lpstr>
      <vt:lpstr>楷体_GB2312</vt:lpstr>
      <vt:lpstr>楷体</vt:lpstr>
      <vt:lpstr>华文新魏</vt:lpstr>
      <vt:lpstr>汉鼎简行楷</vt:lpstr>
      <vt:lpstr>隶书</vt:lpstr>
      <vt:lpstr>新宋体</vt:lpstr>
      <vt:lpstr>Office 主题​​</vt:lpstr>
      <vt:lpstr>PowerPoint 演示文稿</vt:lpstr>
      <vt:lpstr>PowerPoint 演示文稿</vt:lpstr>
      <vt:lpstr>导入新课</vt:lpstr>
      <vt:lpstr>作者介绍</vt:lpstr>
      <vt:lpstr>PowerPoint 演示文稿</vt:lpstr>
      <vt:lpstr>PowerPoint 演示文稿</vt:lpstr>
      <vt:lpstr>PowerPoint 演示文稿</vt:lpstr>
      <vt:lpstr>PowerPoint 演示文稿</vt:lpstr>
      <vt:lpstr>作品背景</vt:lpstr>
      <vt:lpstr>PowerPoint 演示文稿</vt:lpstr>
      <vt:lpstr>大堰河其人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问题探究</vt:lpstr>
      <vt:lpstr>PowerPoint 演示文稿</vt:lpstr>
      <vt:lpstr>PowerPoint 演示文稿</vt:lpstr>
      <vt:lpstr>PowerPoint 演示文稿</vt:lpstr>
      <vt:lpstr>主旨</vt:lpstr>
      <vt:lpstr>艺术特点</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cp:lastModifiedBy>FH0004637</cp:lastModifiedBy>
  <dcterms:created xsi:type="dcterms:W3CDTF">2014-07-03T05:31:00Z</dcterms:created>
  <dcterms:modified xsi:type="dcterms:W3CDTF">2017-11-15T04:03:27Z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y fmtid="{64440492-4C8B-11D1-8B70-080036B11A03}" pid="4">
    <vt:lpwstr>语文备课大师【全免费】</vt:lpwstr>
  </property>
</Properties>
</file>