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950" r:id="rId3"/>
    <p:sldId id="949" r:id="rId4"/>
    <p:sldId id="979" r:id="rId5"/>
    <p:sldId id="826" r:id="rId6"/>
    <p:sldId id="985" r:id="rId8"/>
    <p:sldId id="980" r:id="rId9"/>
    <p:sldId id="986" r:id="rId10"/>
    <p:sldId id="953" r:id="rId11"/>
    <p:sldId id="987" r:id="rId12"/>
    <p:sldId id="981" r:id="rId13"/>
    <p:sldId id="844" r:id="rId14"/>
    <p:sldId id="978" r:id="rId15"/>
    <p:sldId id="865" r:id="rId16"/>
    <p:sldId id="871" r:id="rId17"/>
    <p:sldId id="942" r:id="rId18"/>
    <p:sldId id="944" r:id="rId19"/>
    <p:sldId id="988" r:id="rId20"/>
    <p:sldId id="989" r:id="rId21"/>
    <p:sldId id="990" r:id="rId22"/>
    <p:sldId id="984" r:id="rId23"/>
    <p:sldId id="991" r:id="rId24"/>
    <p:sldId id="992" r:id="rId25"/>
    <p:sldId id="993" r:id="rId26"/>
    <p:sldId id="994" r:id="rId27"/>
    <p:sldId id="995" r:id="rId28"/>
    <p:sldId id="996" r:id="rId29"/>
    <p:sldId id="997" r:id="rId30"/>
    <p:sldId id="998" r:id="rId31"/>
  </p:sldIdLst>
  <p:sldSz cx="12190095" cy="6859270"/>
  <p:notesSz cx="6858000" cy="9144000"/>
  <p:defaultTextStyle>
    <a:defPPr>
      <a:defRPr lang="zh-CN"/>
    </a:defPPr>
    <a:lvl1pPr marL="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0" autoAdjust="0"/>
    <p:restoredTop sz="98709" autoAdjust="0"/>
  </p:normalViewPr>
  <p:slideViewPr>
    <p:cSldViewPr>
      <p:cViewPr>
        <p:scale>
          <a:sx n="75" d="100"/>
          <a:sy n="75" d="100"/>
        </p:scale>
        <p:origin x="-1350" y="-828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04987-94A8-4214-B387-FD5AF34F49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slide" Target="slide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hdphoto1.wdp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5.xml"/><Relationship Id="rId2" Type="http://schemas.openxmlformats.org/officeDocument/2006/relationships/slide" Target="slide16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5.xml"/><Relationship Id="rId2" Type="http://schemas.openxmlformats.org/officeDocument/2006/relationships/slide" Target="slide16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12.xml"/><Relationship Id="rId2" Type="http://schemas.openxmlformats.org/officeDocument/2006/relationships/slide" Target="slide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slide" Target="slide20.xml"/><Relationship Id="rId1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6.xml"/><Relationship Id="rId3" Type="http://schemas.openxmlformats.org/officeDocument/2006/relationships/slide" Target="slide27.xml"/><Relationship Id="rId2" Type="http://schemas.openxmlformats.org/officeDocument/2006/relationships/slide" Target="slide28.xml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slide" Target="slide28.xml"/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slide" Target="slide10.xml"/><Relationship Id="rId4" Type="http://schemas.openxmlformats.org/officeDocument/2006/relationships/slide" Target="slide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8.xml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4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slide" Target="slide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8.xml"/><Relationship Id="rId1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slide" Target="slide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0.xml"/><Relationship Id="rId3" Type="http://schemas.openxmlformats.org/officeDocument/2006/relationships/slide" Target="slide4.xml"/><Relationship Id="rId2" Type="http://schemas.openxmlformats.org/officeDocument/2006/relationships/slide" Target="slide8.xml"/><Relationship Id="rId1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Administrator\Desktop\timg (16)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2542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标题 2"/>
          <p:cNvSpPr txBox="1"/>
          <p:nvPr/>
        </p:nvSpPr>
        <p:spPr>
          <a:xfrm>
            <a:off x="2829855" y="51843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sz="4000" kern="100">
                <a:latin typeface="Times New Roman" panose="02020603050405020304"/>
                <a:ea typeface="微软雅黑" panose="020B0503020204020204" pitchFamily="34" charset="-122"/>
              </a:rPr>
              <a:t>专题四　精准掌握图文转换题的要点</a:t>
            </a:r>
            <a:endParaRPr lang="zh-CN" altLang="zh-CN" sz="4000" kern="10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9855" y="465393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第一章</a:t>
            </a: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en-US" sz="240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语言文字运用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566" y="819545"/>
            <a:ext cx="7632848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4.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根据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这幅名为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乡情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的国画内容，写一段描写性文字，要求：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能够凸显人物形象，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想象合理，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主题突出，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不少于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100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2953632"/>
            <a:ext cx="1152128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en-US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示例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en-US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一名男子正手脚并用地划着一艘乌篷船。他笑盈盈地看着坐在船头的母子俩。那小男孩戴着虎头帽，挂着银项圈，由年轻的母亲抱着，正向前方招手。母亲也笑眯眯地，身边放着一些行李。或许他们这是在回娘家的路上，眼见着就要到了，大家都很开心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4098" name="Picture 2" descr="DJ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566" y="1050584"/>
            <a:ext cx="3765193" cy="207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6842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81261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72423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35680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5909" y="1413570"/>
            <a:ext cx="11103913" cy="39185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图文转换题综合考查考生对图表的分析能力，要求考生根据图表中的有关内容，分析有关材料，辨别或挖掘某些隐含性的信息，或对材料进行综合性评价。一轮复习结束后，本考点的遗留问题主要有：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对徽标含义把握不准，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对漫画寓意不能准确把握，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对图表中的数据变化特点不能准确把握。解决以上问题，需在分析研究试题的基础上多加练习，多多反思。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9" name="图片 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911630" y="1985"/>
            <a:ext cx="1891295" cy="880109"/>
            <a:chOff x="10036559" y="-26590"/>
            <a:chExt cx="1891295" cy="880109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6559" y="-26590"/>
              <a:ext cx="1891295" cy="8801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10065622" y="88840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问题直击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Ⅱ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326626" y="3069754"/>
              <a:ext cx="5280748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读文答题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精细突破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7" name="Picture 3" descr="G:\1112\新建文件夹\timg (7)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47"/>
          <a:stretch>
            <a:fillRect/>
          </a:stretch>
        </p:blipFill>
        <p:spPr bwMode="auto">
          <a:xfrm>
            <a:off x="8294687" y="1588"/>
            <a:ext cx="38957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954" y="45418"/>
            <a:ext cx="11531892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一、表文转换题</a:t>
            </a:r>
            <a:endParaRPr lang="zh-CN" altLang="zh-CN" sz="2800" b="1" kern="10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smtClean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掌握答题技巧</a:t>
            </a:r>
            <a:endParaRPr lang="zh-CN" altLang="zh-CN" sz="2800" b="1" kern="100" smtClean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一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是审视题干，明确要求，注意表示考查指向、思维指向和作答表述指向的词语，注意表头，理清图表说明的对象和比较的角度、题干中句式表达的要求和字数限制等。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二是梳理图表要素，如比较对象、比较角度及项目、各种数据及变化特点等。表格式，应兼顾表格的各个要素；坐标曲线图应抓住曲线的变化规律；柱状图、饼式图，应把握各要素的比例分配及变化趋势；流程图，应抓住事理的时空、先后逻辑顺序等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三是分析数据细节，数据的变化特点往往是解题的关键，图表注释往往具有提示作用，不可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等闲视之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8440" y="189434"/>
            <a:ext cx="11236155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四是准确归纳概括，准确把握图表中所列内容之间的相互联系，从中总结出规律性的东西，选用词语准确表达。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表文转换题基本流程：图表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源信息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观察认读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分析理解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归纳概括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文字表达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→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修订完善。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用准转换术语</a:t>
            </a:r>
            <a:endParaRPr lang="zh-CN" altLang="zh-CN" sz="2800" b="1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表增长趋势的有：增加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长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了、增加到、增长了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××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倍、与同期相比增长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表下降趋势的有：减少了、减少到、减少了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分数、百分数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，减少不能用倍数。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表程度、范围的有：近三分之一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约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30%)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、近一半或半数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约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50%)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、大部分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(55%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～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70%)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、绝大多数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(70%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以上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、大约几成等。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1053530"/>
            <a:ext cx="1138558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阅读下面的图表，根据数据概括出两点结论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不得出现具体数字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122" name="Picture 2" descr="DJ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880" y="1773610"/>
            <a:ext cx="5832652" cy="354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06574" y="5185418"/>
            <a:ext cx="11385581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kern="100" smtClean="0">
                <a:latin typeface="Times New Roman" panose="02020603050405020304"/>
                <a:ea typeface="华文细黑"/>
                <a:cs typeface="Courier New"/>
              </a:rPr>
              <a:t>____________________________________</a:t>
            </a:r>
            <a:endParaRPr lang="en-US" altLang="zh-CN" sz="2800" kern="100" smtClean="0">
              <a:latin typeface="Times New Roman" panose="02020603050405020304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kern="100" smtClean="0">
                <a:latin typeface="Times New Roman" panose="02020603050405020304"/>
                <a:ea typeface="华文细黑"/>
              </a:rPr>
              <a:t>______________________________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622" y="5273645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近年我国网络零售交易规模增长率放缓。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8622" y="5940881"/>
            <a:ext cx="55707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交易规模整体呈不断扩大的态势。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69920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5501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5" y="837506"/>
            <a:ext cx="526952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2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.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</a:rPr>
              <a:t>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是有关传统节日的调查图表，请根据图表所反映的情况得出结论，并提出建议。要求内容完整，语言连贯，不超过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70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pic>
        <p:nvPicPr>
          <p:cNvPr id="6146" name="Picture 2" descr="DJ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967" y="117426"/>
            <a:ext cx="5998006" cy="407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86254" y="4195311"/>
            <a:ext cx="11378719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示例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多数人认为传统节日对生活方式还有影响，但对传统节日的起源和含义只是略知一二。要重视传统节日，加大宣传力度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69920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5501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954" y="664409"/>
            <a:ext cx="11531892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二、徽标转换题</a:t>
            </a:r>
            <a:endParaRPr lang="zh-CN" altLang="zh-CN" sz="2800" b="1" kern="10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审题：明确要求</a:t>
            </a:r>
            <a:endParaRPr lang="zh-CN" altLang="zh-CN" sz="2800" b="1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徽标图表题目一般由三部分组成：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关于徽标图的提示和注解。方便考生把握答题要点。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主体。即徽标图本身。它由多要素整合而成，形成特定的情景和主题思想。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问题。是试题的归宿，即指定考生按其要求与内容解答。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954" y="664409"/>
            <a:ext cx="11531892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读图：读全读懂</a:t>
            </a:r>
            <a:endParaRPr lang="zh-CN" altLang="zh-CN" sz="2800" b="1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观察表象，抓住特点：观察徽标图，看清图中有哪些线条、文字、图形，颜色、大小、位置是怎样安排的。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由此及彼，展开联想：徽标往往是根据所要表现的对象的性质特点，用简洁、明快、通俗易懂的图形来表达创作者的愿望。根据提示和注解，类比联想，将画面信息与现实生活相联系，仔细揣摩作者的创作意图，从而对徽标图的寓意作出合情合理的解释</a:t>
            </a: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954" y="1443206"/>
            <a:ext cx="1153189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smtClean="0">
                <a:latin typeface="Times New Roman" panose="02020603050405020304"/>
                <a:ea typeface="华文细黑"/>
                <a:cs typeface="Courier New"/>
              </a:rPr>
              <a:t>3</a:t>
            </a:r>
            <a:r>
              <a:rPr lang="en-US" altLang="zh-CN" sz="2800" b="1" kern="100">
                <a:latin typeface="Times New Roman" panose="02020603050405020304"/>
                <a:ea typeface="华文细黑"/>
                <a:cs typeface="Courier New"/>
              </a:rPr>
              <a:t>.</a:t>
            </a: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表达：准确有序</a:t>
            </a:r>
            <a:endParaRPr lang="zh-CN" altLang="zh-CN" sz="2800" b="1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准确：根据题干对内容、修辞、句式、字数等方面要求进行表达，忌答非所问、生拉硬拽。语言通顺，卷面整洁。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有序：说明画面要有整体意识，留意方位，按照顺序，先总后分，先主后次。揭示寓意由表及里，在不超字数的前提下，力求全面。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图片\timg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" t="10122" r="5723" b="8977"/>
          <a:stretch>
            <a:fillRect/>
          </a:stretch>
        </p:blipFill>
        <p:spPr bwMode="auto">
          <a:xfrm>
            <a:off x="0" y="1"/>
            <a:ext cx="12190413" cy="69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947802"/>
            <a:ext cx="4727054" cy="216024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7029" y="429389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7029" y="5010486"/>
            <a:ext cx="4023027" cy="69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7029" y="573405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57234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531158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2">
            <a:hlinkClick r:id="rId2" action="ppaction://hlinksldjump"/>
          </p:cNvPr>
          <p:cNvSpPr txBox="1"/>
          <p:nvPr/>
        </p:nvSpPr>
        <p:spPr>
          <a:xfrm>
            <a:off x="568976" y="4418742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把脉学情    准确诊断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3">
            <a:hlinkClick r:id="rId3" action="ppaction://hlinksldjump"/>
          </p:cNvPr>
          <p:cNvSpPr txBox="1"/>
          <p:nvPr/>
        </p:nvSpPr>
        <p:spPr>
          <a:xfrm>
            <a:off x="568976" y="5157986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读文答题    精细突破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1125538"/>
            <a:ext cx="9217023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</a:rPr>
              <a:t>3</a:t>
            </a:r>
            <a:r>
              <a:rPr lang="en-US" altLang="zh-CN" sz="2800" kern="100" smtClean="0">
                <a:latin typeface="Times New Roman" panose="02020603050405020304"/>
                <a:ea typeface="华文细黑"/>
              </a:rPr>
              <a:t>.</a:t>
            </a:r>
            <a:r>
              <a:rPr lang="zh-CN" altLang="en-US" sz="2800" kern="100" smtClean="0">
                <a:latin typeface="Times New Roman" panose="02020603050405020304"/>
                <a:ea typeface="华文细黑"/>
              </a:rPr>
              <a:t>右</a:t>
            </a: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面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是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en-US" altLang="zh-CN" sz="2800" kern="100">
                <a:latin typeface="Times New Roman" panose="02020603050405020304"/>
                <a:ea typeface="华文细黑"/>
              </a:rPr>
              <a:t>2016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鲁迅文化跑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路跑活动的</a:t>
            </a:r>
            <a:r>
              <a:rPr lang="en-US" altLang="zh-CN" sz="2800" kern="100">
                <a:latin typeface="Times New Roman" panose="02020603050405020304"/>
                <a:ea typeface="华文细黑"/>
              </a:rPr>
              <a:t>LOGO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，请写出构图要素</a:t>
            </a:r>
            <a:r>
              <a:rPr lang="en-US" altLang="zh-CN" sz="2800" kern="100"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除文字外</a:t>
            </a:r>
            <a:r>
              <a:rPr lang="en-US" altLang="zh-CN" sz="2800" kern="100"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，并说明图形寓意，</a:t>
            </a:r>
            <a:r>
              <a:rPr lang="zh-CN" altLang="zh-CN" sz="2800" kern="100">
                <a:ea typeface="Times New Roman" panose="02020603050405020304"/>
              </a:rPr>
              <a:t> 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要求语意简明，句子通顺，不超过</a:t>
            </a:r>
            <a:r>
              <a:rPr lang="en-US" altLang="zh-CN" sz="2800" kern="100">
                <a:latin typeface="Times New Roman" panose="02020603050405020304"/>
                <a:ea typeface="华文细黑"/>
              </a:rPr>
              <a:t>90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个字。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3169656"/>
            <a:ext cx="11385581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LOGO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由鲁迅和奔跑的人组成，鲁迅的剪影线条刚毅，棱角分明，透露出鲁迅人格的坚毅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思想的锋芒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，两个昂首向前奔跑的人象征鲁迅精神的薪火相传，整个标识体现出鲁迅精神的文化底蕴和勇于竞争的体育精神。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pic>
        <p:nvPicPr>
          <p:cNvPr id="7170" name="Picture 2" descr="W+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598" y="1053530"/>
            <a:ext cx="2314006" cy="2211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69920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5501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	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954" y="117426"/>
            <a:ext cx="1153189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</a:rPr>
              <a:t>4.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下图是桂林的城市名片</a:t>
            </a:r>
            <a:r>
              <a:rPr lang="en-US" altLang="zh-CN" sz="2800" kern="100">
                <a:latin typeface="Times New Roman" panose="02020603050405020304"/>
                <a:ea typeface="华文细黑"/>
              </a:rPr>
              <a:t>LOGO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，请用简洁的语言描述这一图标，并说说这一设计的创意。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8194" name="Picture 2" descr="DJ8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" t="1347" r="3825" b="4922"/>
          <a:stretch>
            <a:fillRect/>
          </a:stretch>
        </p:blipFill>
        <p:spPr bwMode="auto">
          <a:xfrm>
            <a:off x="3718942" y="1574560"/>
            <a:ext cx="3962400" cy="2575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23954" y="4221882"/>
            <a:ext cx="1153189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图标描述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___________________________________________________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________________________________________________________________________________________</a:t>
            </a:r>
            <a:endParaRPr lang="en-US" altLang="zh-CN" sz="2800" kern="100" dirty="0">
              <a:latin typeface="Times New Roman" panose="02020603050405020304"/>
              <a:ea typeface="华文细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5934" y="4221882"/>
            <a:ext cx="11633928" cy="2020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图标由图形和文字构成上下两部分，图形是由石林及其水中倒影构成的两个汉字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桂林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构成，文字部分则是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中国桂林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英文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大写和中文繁体构成。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69920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5501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	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954" y="1871771"/>
            <a:ext cx="1153189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(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2)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设计创意：</a:t>
            </a: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_______________________________________________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__________________________________________________________</a:t>
            </a:r>
            <a:endParaRPr lang="en-US" altLang="zh-CN" sz="2800" kern="100" dirty="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</a:rPr>
              <a:t>___________________________ 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2666" y="1820218"/>
            <a:ext cx="114492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要点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利用文字进行图形化联想，恰当而有创意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山水相衬，突出了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桂林山水甲天下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的美丽景色和地域特色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设计简洁，寓意直观明晰。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69920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15501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	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954" y="664409"/>
            <a:ext cx="11531892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三、漫画转换题</a:t>
            </a:r>
            <a:endParaRPr lang="zh-CN" altLang="zh-CN" sz="2800" b="1" kern="10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审读漫画方法</a:t>
            </a:r>
            <a:endParaRPr lang="zh-CN" altLang="zh-CN" sz="2800" b="1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一观漫画整体画面与布局，明确主体与背景的关系；二观漫画的明示信息，包括题目、旁注、对话、独白等，特别要注意明示信息之后的隐含内容。三观漫画的局部重点，注重局部，观察细节，叩问局部背后的内容：是否另有所指？是否有言外之意？四观漫画变形之处，透过夸张或变形手法，探究背后蕴涵，或真相，或启示；或劝谏，或鞭挞等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954" y="405458"/>
            <a:ext cx="1153189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掌握题型要点</a:t>
            </a:r>
            <a:endParaRPr lang="zh-CN" altLang="zh-CN" sz="2800" b="1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题型</a:t>
            </a:r>
            <a:r>
              <a:rPr lang="en-US" altLang="zh-CN" sz="2800" b="1" kern="100">
                <a:latin typeface="Times New Roman" panose="02020603050405020304"/>
                <a:ea typeface="华文细黑"/>
                <a:cs typeface="Courier New"/>
              </a:rPr>
              <a:t>1</a:t>
            </a: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：画面描述题</a:t>
            </a:r>
            <a:endParaRPr lang="zh-CN" altLang="zh-CN" sz="2800" b="1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仔细观察整体画面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描述要全面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仔细观察画面上的背景与人物，人物的服饰、动作、表情，标题以及其他文字信息等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如有标题，一定要写出来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抓住特征客观描述画面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说明性文字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抓住能反映画面寓意的特征进行详细描述，描述时只要求对漫画内容本身加以说明，不可超越漫画所给图文信息添枝加叶，用主观想象代替画面中并不存在的东西。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954" y="-26590"/>
            <a:ext cx="11531892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注意说明的顺序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在整体上要做到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总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分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总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，即起笔一句点明介绍对象，然后依次介绍画面内容，再用一句话点出漫画寓意。介绍人物时，可按照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穿着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从上到下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)——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动作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神态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这样的顺序进行说明，自然主次分明、条理清晰。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题型</a:t>
            </a:r>
            <a:r>
              <a:rPr lang="en-US" altLang="zh-CN" sz="2800" b="1" kern="100">
                <a:latin typeface="Times New Roman" panose="02020603050405020304"/>
                <a:ea typeface="华文细黑"/>
                <a:cs typeface="Courier New"/>
              </a:rPr>
              <a:t>2</a:t>
            </a: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：揭示寓意</a:t>
            </a:r>
            <a:endParaRPr lang="zh-CN" altLang="zh-CN" sz="2800" b="1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细致观察画面内容。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找出其讽刺、颂扬的对象或行为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画面的形象主体不一定是讽刺或颂扬的对象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，注意夸张、变形之处。夸张、变形之处往往就是漫画的弦外之音，是漫画所要表达的寓意所在。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(3)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联系生活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表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里、实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虚、果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因</a:t>
            </a: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954" y="878692"/>
            <a:ext cx="11531892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题型</a:t>
            </a:r>
            <a:r>
              <a:rPr lang="en-US" altLang="zh-CN" sz="2800" b="1" kern="100">
                <a:latin typeface="Times New Roman" panose="02020603050405020304"/>
                <a:ea typeface="华文细黑"/>
                <a:cs typeface="Courier New"/>
              </a:rPr>
              <a:t>3</a:t>
            </a: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：拟写标题</a:t>
            </a:r>
            <a:endParaRPr lang="zh-CN" altLang="zh-CN" sz="2800" b="1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标题是漫画的眉目，它有揭示漫画寓意或揭示讽刺对象的作用。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可抓住夸张、变形之处拟题。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题型</a:t>
            </a:r>
            <a:r>
              <a:rPr lang="en-US" altLang="zh-CN" sz="2800" b="1" kern="100">
                <a:latin typeface="Times New Roman" panose="02020603050405020304"/>
                <a:ea typeface="华文细黑"/>
                <a:cs typeface="Courier New"/>
              </a:rPr>
              <a:t>4</a:t>
            </a:r>
            <a:r>
              <a:rPr lang="zh-CN" altLang="zh-CN" sz="2800" b="1" kern="100">
                <a:latin typeface="Times New Roman" panose="02020603050405020304"/>
                <a:ea typeface="华文细黑"/>
                <a:cs typeface="Times New Roman" panose="02020603050405020304"/>
              </a:rPr>
              <a:t>：编拟公益广告、宣传标语</a:t>
            </a:r>
            <a:endParaRPr lang="zh-CN" altLang="zh-CN" sz="2800" b="1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(1)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紧扣主题，思想健康。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(2)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通俗简明，生动有文采。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2915928"/>
            <a:ext cx="11385581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Times New Roman" panose="02020603050405020304"/>
                <a:ea typeface="华文细黑"/>
              </a:rPr>
              <a:t>(1</a:t>
            </a:r>
            <a:r>
              <a:rPr lang="en-US" altLang="zh-CN" sz="2800" kern="100"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内容：</a:t>
            </a:r>
            <a:r>
              <a:rPr lang="en-US" altLang="zh-CN" sz="2800" kern="100" smtClean="0">
                <a:latin typeface="Times New Roman" panose="02020603050405020304"/>
                <a:ea typeface="华文细黑"/>
              </a:rPr>
              <a:t>______________________________________________________</a:t>
            </a:r>
            <a:endParaRPr lang="en-US" altLang="zh-CN" sz="2800" kern="100" smtClean="0">
              <a:latin typeface="Times New Roman" panose="02020603050405020304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Times New Roman" panose="02020603050405020304"/>
                <a:ea typeface="华文细黑"/>
              </a:rPr>
              <a:t>________________________________________________________________________________________________________________________________________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5" y="2853730"/>
            <a:ext cx="11295168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              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画面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的中间是一位被搀扶着的乐呵呵的老人，他左手拄着拐杖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，右手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伸出大拇指；老人右侧，年轻爸爸两手搀扶着老人，说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我的父母也需要帮助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；左侧，孩子也高兴地扶着老人，说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爸爸，我也帮助老爷爷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5" y="1485578"/>
            <a:ext cx="8532094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5.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仔细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观察</a:t>
            </a:r>
            <a:r>
              <a:rPr lang="zh-CN" altLang="en-US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右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的漫画，简要概括其内容，并说明其寓意。要求内容完整，表述准确，语言连贯。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pic>
        <p:nvPicPr>
          <p:cNvPr id="9218" name="Picture 2" descr="DJ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668" y="894801"/>
            <a:ext cx="2917178" cy="2188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918742" y="5519182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言传身教，尊老敬老代代相传。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6575" y="5446018"/>
            <a:ext cx="101531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(2)</a:t>
            </a:r>
            <a:r>
              <a:rPr lang="zh-CN" altLang="zh-CN" sz="2800" kern="10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寓意：</a:t>
            </a:r>
            <a:r>
              <a:rPr lang="en-US" altLang="zh-CN" sz="2800" kern="100">
                <a:solidFill>
                  <a:prstClr val="black"/>
                </a:solidFill>
                <a:latin typeface="Times New Roman" panose="02020603050405020304"/>
                <a:ea typeface="华文细黑"/>
              </a:rPr>
              <a:t>____________________________</a:t>
            </a:r>
            <a:endParaRPr lang="en-US" altLang="zh-CN" sz="2800" kern="100" dirty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69920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15501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954" y="1079683"/>
            <a:ext cx="8325767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</a:rPr>
              <a:t>6.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根据漫画内容，请你以老人好友的身份给老人的孩子们写一段话。要求：反映老人的现状以及给孩子们的建议，</a:t>
            </a:r>
            <a:r>
              <a:rPr lang="en-US" altLang="zh-CN" sz="2800" kern="100">
                <a:latin typeface="Times New Roman" panose="02020603050405020304"/>
                <a:ea typeface="华文细黑"/>
              </a:rPr>
              <a:t>60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字左右。</a:t>
            </a:r>
            <a:endParaRPr lang="zh-CN" altLang="zh-CN" sz="2800" kern="100"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10242" name="Picture 2" descr="DJ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721" y="621482"/>
            <a:ext cx="3134117" cy="2613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23954" y="3167915"/>
            <a:ext cx="11387876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示例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孩子你好！你的老父亲一个人在家，对着镜子自言自语。他理解你工作很忙，不愿打扰你。希望你能常打电话，在精神上关心老父亲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  <p:sp>
        <p:nvSpPr>
          <p:cNvPr id="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9920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155016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Administrator\Desktop\timg (19)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7" t="454" r="19788" b="3404"/>
          <a:stretch>
            <a:fillRect/>
          </a:stretch>
        </p:blipFill>
        <p:spPr bwMode="auto">
          <a:xfrm>
            <a:off x="8294685" y="1588"/>
            <a:ext cx="38957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Ⅰ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278782" y="3030596"/>
              <a:ext cx="5272500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把脉学情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准确诊断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5774" y="657445"/>
            <a:ext cx="1138558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/>
                <a:ea typeface="华文细黑"/>
              </a:rPr>
              <a:t>1.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下面是浙江学生在选择高考选考科目上的群体差异图，请根据两张图所反映的情况各写出两条结论，要求内容完整，表述准确，语言连贯，每条不超过</a:t>
            </a:r>
            <a:r>
              <a:rPr lang="en-US" altLang="zh-CN" sz="2800" kern="100" dirty="0">
                <a:latin typeface="Times New Roman" panose="02020603050405020304"/>
                <a:ea typeface="华文细黑"/>
              </a:rPr>
              <a:t>40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个字。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>
            <a:hlinkClick r:id="rId1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6842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81261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72423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35680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1026" name="Picture 2" descr="DJ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82" y="2845023"/>
            <a:ext cx="5617956" cy="249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DJ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230" y="2753741"/>
            <a:ext cx="5617956" cy="2620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616" y="1228923"/>
            <a:ext cx="1152128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图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1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在选择高考选考科目上，男生总体上偏好理科，女生总体上偏好文科；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在思想政治和物理两科的选择上，男生和女生的差异尤为明显；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在地理和生物两科的选择上，男生和女生的选择较为接近。</a:t>
            </a:r>
            <a:endParaRPr lang="zh-CN" altLang="zh-CN" sz="2800" kern="10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图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2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政史地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地理化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组合的选择上，城市学生与县乡学生之间存在较大差异；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在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理化生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地化生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政化生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组合的选择上，二者之间的差异并不明显。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26842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81261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2423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35680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3616" y="726608"/>
            <a:ext cx="900762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</a:rPr>
              <a:t>2.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宁波作为一座江海交融的大港之城，一座充满活力的商贸之城，一座底蕴深厚的文化之城，一座宜居宜业的和美之城，无论过往还是当代，都有很多值得记忆的城市元素。今天的宁波需要一个独具特色的标识，来形象地诠释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书藏古今，港通天下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。为此，宁波市曾公开征集城市形象标识，右图是其中一个入围作品。请根据构图特点，用简洁的语言说明该标识的创意内涵。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2050" name="Picture 2" descr="DJ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242" y="942632"/>
            <a:ext cx="2581715" cy="3605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26842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81261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72423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35680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3616" y="405458"/>
            <a:ext cx="1143022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该标识由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中国龙、马头墙、画卷、浪花、天封塔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等元素组合而成：中国龙，表达出宁波有舞龙传统，它在甬城城乡一带流传最广，历来有舞龙祈求风调雨顺、五谷丰登的风俗；马头墙，演绎出粉墙黛瓦的古民居建筑特色；画卷，寓意亚洲现存最古老的私家藏书楼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——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天一阁；朵朵浪花，体现出宁波东南沿海港口城市特征，表达了商贸都会的繁荣和昌盛，彰显了宁波东方大港的城市风采；天封塔，体现了宁波的自然景观特色，昭示了宁波深厚的历史文化内涵。标识整体充分体现了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书藏古今，港通天下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的城市主题形象，写意出江南水乡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——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宁波独特的民族风情。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26842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81261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2423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35680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-11673"/>
            <a:ext cx="1152128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阅读下面的文字材料和配图漫画，按要求回答问题。</a:t>
            </a:r>
            <a:endParaRPr lang="zh-CN" altLang="zh-CN" sz="2800" kern="100">
              <a:latin typeface="宋体" panose="02010600030101010101" pitchFamily="2" charset="-122"/>
              <a:cs typeface="Courier New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据媒体报道，为了鼓励病人的儿女多来</a:t>
            </a: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探望</a:t>
            </a:r>
            <a:endParaRPr lang="en-US" altLang="zh-CN" sz="2800" kern="10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自己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的父母，苏州某护理院，特推出了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奖</a:t>
            </a: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孝</a:t>
            </a:r>
            <a:endParaRPr lang="en-US" altLang="zh-CN" sz="2800" kern="10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金</a:t>
            </a:r>
            <a:r>
              <a:rPr lang="en-US" altLang="zh-CN" sz="2800" kern="10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，如果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子女两个月内到护理院探望父母</a:t>
            </a: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超过</a:t>
            </a:r>
            <a:endParaRPr lang="en-US" altLang="zh-CN" sz="2800" kern="10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smtClean="0">
                <a:latin typeface="Times New Roman" panose="02020603050405020304"/>
                <a:ea typeface="华文细黑"/>
              </a:rPr>
              <a:t>30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次，就可获得</a:t>
            </a:r>
            <a:r>
              <a:rPr lang="en-US" altLang="zh-CN" sz="2800" kern="100">
                <a:latin typeface="Times New Roman" panose="02020603050405020304"/>
                <a:ea typeface="华文细黑"/>
              </a:rPr>
              <a:t>200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元现金抵用券。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奖孝金</a:t>
            </a:r>
            <a:r>
              <a:rPr lang="en-US" altLang="zh-CN" sz="2800" kern="10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smtClean="0">
                <a:latin typeface="Times New Roman" panose="02020603050405020304"/>
                <a:ea typeface="华文细黑"/>
                <a:cs typeface="Times New Roman" panose="02020603050405020304"/>
              </a:rPr>
              <a:t>现金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抵用券，可以在缴纳老人相关费用时抵用。据悉该护理院主要接收长期卧床、生活不能自理的老年患者。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074" name="Picture 2" descr="DJ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853949"/>
            <a:ext cx="3630493" cy="2359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34566" y="4542394"/>
            <a:ext cx="1152128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</a:rPr>
              <a:t>(1)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请给漫画拟写标题。要求符合画面含意，不得用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无题</a:t>
            </a:r>
            <a:r>
              <a:rPr lang="en-US" altLang="zh-CN" sz="2800" kern="10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作为题目。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5229994"/>
            <a:ext cx="1152128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示例一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如此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孝道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2800" kern="10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示例二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医院的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新招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26842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81261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72423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35680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1166608"/>
            <a:ext cx="1152128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Times New Roman" panose="02020603050405020304"/>
                <a:ea typeface="华文细黑"/>
              </a:rPr>
              <a:t>(2)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针对上述材料和画面反映的社会问题，请拟写一条宣传语。要求：语言简明得体，构成对偶。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2519843"/>
            <a:ext cx="1152128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kern="10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示例一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父母一生慈不倦，儿女百善孝为先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示例二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敬老始于小事，孝亲须有恒心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示例三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饮水思源，孝亲敬老千声赞；过桥拆板，负义忘恩众口诛。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26842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81261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2423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356803" y="631031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4535</Words>
  <Application>WPS 演示</Application>
  <PresentationFormat>自定义</PresentationFormat>
  <Paragraphs>264</Paragraphs>
  <Slides>28</Slides>
  <Notes>18</Notes>
  <HiddenSlides>2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Times New Roman</vt:lpstr>
      <vt:lpstr>Times New Roman</vt:lpstr>
      <vt:lpstr>黑体</vt:lpstr>
      <vt:lpstr>华文细黑</vt:lpstr>
      <vt:lpstr>Courier New</vt:lpstr>
      <vt:lpstr>Broadway</vt:lpstr>
      <vt:lpstr>楷体</vt:lpstr>
      <vt:lpstr>经典繁仿黑</vt:lpstr>
      <vt:lpstr>Calibri</vt:lpstr>
      <vt:lpstr>Arial Unicode MS</vt:lpstr>
      <vt:lpstr>MingLiU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葡萄鱼蕃茄 </cp:lastModifiedBy>
  <cp:revision>语文备课大师【全免费】</cp:revision>
  <dcterms:created xsi:type="dcterms:W3CDTF">2017-12-13T09:31:29Z</dcterms:created>
  <dcterms:modified xsi:type="dcterms:W3CDTF">2017-12-13T09:31:36Z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