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  <p:sldId id="269" r:id="rId14"/>
    <p:sldId id="271" r:id="rId15"/>
    <p:sldId id="270" r:id="rId16"/>
    <p:sldId id="268" r:id="rId17"/>
    <p:sldId id="272" r:id="rId18"/>
    <p:sldId id="273" r:id="rId19"/>
    <p:sldId id="257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71472" y="857232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dirty="0" smtClean="0"/>
              <a:t>题跋</a:t>
            </a:r>
            <a:endParaRPr lang="zh-CN" altLang="en-US" sz="9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57290" y="2928934"/>
            <a:ext cx="6400800" cy="17526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US" altLang="zh-CN" b="1" dirty="0" err="1" smtClean="0">
                <a:solidFill>
                  <a:schemeClr val="tx1"/>
                </a:solidFill>
              </a:rPr>
              <a:t>tí</a:t>
            </a:r>
            <a:r>
              <a:rPr lang="en-US" altLang="zh-CN" b="1" dirty="0" smtClean="0">
                <a:solidFill>
                  <a:schemeClr val="tx1"/>
                </a:solidFill>
              </a:rPr>
              <a:t> </a:t>
            </a:r>
            <a:r>
              <a:rPr lang="en-US" altLang="zh-CN" b="1" dirty="0" err="1" smtClean="0">
                <a:solidFill>
                  <a:schemeClr val="tx1"/>
                </a:solidFill>
              </a:rPr>
              <a:t>bá</a:t>
            </a:r>
            <a:endParaRPr lang="en-US" altLang="zh-CN" b="1" dirty="0" smtClean="0">
              <a:solidFill>
                <a:schemeClr val="tx1"/>
              </a:solidFill>
            </a:endParaRPr>
          </a:p>
          <a:p>
            <a:pPr algn="l"/>
            <a:r>
              <a:rPr lang="zh-CN" altLang="en-US" b="1" dirty="0" smtClean="0">
                <a:solidFill>
                  <a:schemeClr val="tx1"/>
                </a:solidFill>
              </a:rPr>
              <a:t>解释：写在书籍，碑帖，字画等前面的文字叫做题，写在后面的，叫做跋，总称</a:t>
            </a:r>
            <a:r>
              <a:rPr lang="zh-CN" altLang="en-US" b="1" dirty="0" smtClean="0">
                <a:solidFill>
                  <a:schemeClr val="tx1"/>
                </a:solidFill>
              </a:rPr>
              <a:t>题跋。</a:t>
            </a:r>
            <a:endParaRPr lang="zh-CN" altLang="en-US" b="1" dirty="0" smtClean="0">
              <a:solidFill>
                <a:schemeClr val="tx1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95300" y="428604"/>
            <a:ext cx="815340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9600" y="357166"/>
            <a:ext cx="7924800" cy="607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621510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dirty="0" smtClean="0"/>
              <a:t>    </a:t>
            </a:r>
            <a:r>
              <a:rPr lang="zh-CN" altLang="en-US" sz="3900" b="1" dirty="0" smtClean="0"/>
              <a:t>戴嵩</a:t>
            </a:r>
            <a:r>
              <a:rPr lang="zh-CN" altLang="en-US" sz="3900" b="1" dirty="0" smtClean="0"/>
              <a:t> ，生卒年不详，唐代画家。韩滉弟子，韩滉镇守浙西时，嵩为巡官。擅画田家、川原之景，写水牛尤为著名，后人谓得</a:t>
            </a:r>
            <a:r>
              <a:rPr lang="en-US" altLang="zh-CN" sz="3900" b="1" dirty="0" smtClean="0"/>
              <a:t>"</a:t>
            </a:r>
            <a:r>
              <a:rPr lang="zh-CN" altLang="en-US" sz="3900" b="1" dirty="0" smtClean="0"/>
              <a:t>野性筋骨之妙</a:t>
            </a:r>
            <a:r>
              <a:rPr lang="en-US" altLang="zh-CN" sz="3900" b="1" dirty="0" smtClean="0"/>
              <a:t>"</a:t>
            </a:r>
            <a:r>
              <a:rPr lang="zh-CN" altLang="en-US" sz="3900" b="1" dirty="0" smtClean="0"/>
              <a:t>。相传曾画饮水之牛，水中倒影，唇鼻相连，可见之观察之精微。明代李日华评其画谓</a:t>
            </a:r>
            <a:r>
              <a:rPr lang="en-US" altLang="zh-CN" sz="3900" b="1" dirty="0" smtClean="0"/>
              <a:t>:"</a:t>
            </a:r>
            <a:r>
              <a:rPr lang="zh-CN" altLang="en-US" sz="3900" b="1" dirty="0" smtClean="0"/>
              <a:t>固知象物者不在工谨，贯得其神而捷取之耳。</a:t>
            </a:r>
            <a:r>
              <a:rPr lang="en-US" altLang="zh-CN" sz="3900" b="1" dirty="0" smtClean="0"/>
              <a:t>"</a:t>
            </a:r>
            <a:r>
              <a:rPr lang="zh-CN" altLang="en-US" sz="3900" b="1" dirty="0" smtClean="0"/>
              <a:t>与韩干之画马，并称</a:t>
            </a:r>
            <a:r>
              <a:rPr lang="en-US" altLang="zh-CN" sz="3900" b="1" dirty="0" smtClean="0"/>
              <a:t>"</a:t>
            </a:r>
            <a:r>
              <a:rPr lang="zh-CN" altLang="en-US" sz="3900" b="1" dirty="0" smtClean="0"/>
              <a:t>韩马戴牛</a:t>
            </a:r>
            <a:r>
              <a:rPr lang="en-US" altLang="zh-CN" sz="3900" b="1" dirty="0" smtClean="0"/>
              <a:t>"</a:t>
            </a:r>
            <a:r>
              <a:rPr lang="zh-CN" altLang="en-US" sz="3900" b="1" dirty="0" smtClean="0"/>
              <a:t>。传世作品有</a:t>
            </a:r>
            <a:r>
              <a:rPr lang="en-US" altLang="zh-CN" sz="3900" b="1" dirty="0" smtClean="0"/>
              <a:t>《</a:t>
            </a:r>
            <a:r>
              <a:rPr lang="zh-CN" altLang="en-US" sz="3900" b="1" dirty="0" smtClean="0"/>
              <a:t>斗牛图</a:t>
            </a:r>
            <a:r>
              <a:rPr lang="en-US" altLang="zh-CN" sz="3900" b="1" dirty="0" smtClean="0"/>
              <a:t>》</a:t>
            </a:r>
            <a:r>
              <a:rPr lang="zh-CN" altLang="en-US" sz="3900" b="1" dirty="0" smtClean="0"/>
              <a:t>。</a:t>
            </a:r>
            <a:endParaRPr lang="zh-CN" altLang="en-US" sz="39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44" y="428604"/>
            <a:ext cx="857255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214290"/>
            <a:ext cx="857255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57158" y="214290"/>
            <a:ext cx="8286808" cy="6429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3413" y="823913"/>
            <a:ext cx="7877175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2910" y="500042"/>
            <a:ext cx="8143931" cy="5643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zh-CN" altLang="en-US" dirty="0" smtClean="0"/>
              <a:t>   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书</a:t>
            </a:r>
            <a:r>
              <a:rPr lang="zh-CN" altLang="en-US" b="1" dirty="0" smtClean="0"/>
              <a:t>戴嵩画</a:t>
            </a:r>
            <a:r>
              <a:rPr lang="zh-CN" altLang="en-US" b="1" dirty="0" smtClean="0"/>
              <a:t>牛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告诉</a:t>
            </a:r>
            <a:r>
              <a:rPr lang="zh-CN" altLang="en-US" b="1" dirty="0" smtClean="0"/>
              <a:t>我们</a:t>
            </a:r>
            <a:r>
              <a:rPr lang="zh-CN" altLang="en-US" b="1" dirty="0" smtClean="0"/>
              <a:t>：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要</a:t>
            </a:r>
            <a:r>
              <a:rPr lang="zh-CN" altLang="en-US" b="1" dirty="0" smtClean="0"/>
              <a:t>认真、仔细地观察</a:t>
            </a:r>
            <a:r>
              <a:rPr lang="zh-CN" altLang="en-US" b="1" dirty="0" smtClean="0"/>
              <a:t>事物，不要迷信权威。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要有谦虚的胸怀，要能不耻下问，不要看不起任何人，每个人都有长处的。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</a:t>
            </a:r>
            <a:r>
              <a:rPr lang="en-US" altLang="zh-CN" b="1" dirty="0" smtClean="0"/>
              <a:t>    </a:t>
            </a:r>
            <a:r>
              <a:rPr lang="zh-CN" altLang="en-US" b="1" dirty="0" smtClean="0"/>
              <a:t>面对他人的质疑或者嘲笑，要心平气和的对待。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看见不等于看清，看清不等于看懂，看清看懂不一定要说出来，也许还有自己不知道的内情。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3838" y="0"/>
            <a:ext cx="8696325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14282" y="357166"/>
            <a:ext cx="8715436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14350" y="642918"/>
            <a:ext cx="8115300" cy="57150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85720" y="357166"/>
            <a:ext cx="8572560" cy="6143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063" y="285728"/>
            <a:ext cx="8143875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9125" y="285728"/>
            <a:ext cx="7905750" cy="6286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33388" y="500042"/>
            <a:ext cx="8277225" cy="5929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346</Words>
  <Application>WPS 演示</Application>
  <PresentationFormat>全屏显示(4:3)</PresentationFormat>
  <Paragraphs>14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题跋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羊坊店四小白敏</cp:lastModifiedBy>
  <cp:revision>24</cp:revision>
  <dcterms:created xsi:type="dcterms:W3CDTF">2019-11-18T10:33:00Z</dcterms:created>
  <dcterms:modified xsi:type="dcterms:W3CDTF">2021-02-20T13:34:43Z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