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8"/>
  </p:notesMasterIdLst>
  <p:handoutMasterIdLst>
    <p:handoutMasterId r:id="rId19"/>
  </p:handoutMasterIdLst>
  <p:sldIdLst>
    <p:sldId id="3288" r:id="rId2"/>
    <p:sldId id="3367" r:id="rId3"/>
    <p:sldId id="3371" r:id="rId4"/>
    <p:sldId id="3376" r:id="rId5"/>
    <p:sldId id="3375" r:id="rId6"/>
    <p:sldId id="3374" r:id="rId7"/>
    <p:sldId id="3373" r:id="rId8"/>
    <p:sldId id="3372" r:id="rId9"/>
    <p:sldId id="3370" r:id="rId10"/>
    <p:sldId id="3388" r:id="rId11"/>
    <p:sldId id="3377" r:id="rId12"/>
    <p:sldId id="3387" r:id="rId13"/>
    <p:sldId id="3385" r:id="rId14"/>
    <p:sldId id="3384" r:id="rId15"/>
    <p:sldId id="3389" r:id="rId16"/>
    <p:sldId id="3382" r:id="rId1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6315" autoAdjust="0"/>
  </p:normalViewPr>
  <p:slideViewPr>
    <p:cSldViewPr>
      <p:cViewPr varScale="1">
        <p:scale>
          <a:sx n="135" d="100"/>
          <a:sy n="135" d="100"/>
        </p:scale>
        <p:origin x="-774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2963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57925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1093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05458" y="2068488"/>
            <a:ext cx="626469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 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语言风格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A5D164E-84E1-453D-B28A-C9269708C679}"/>
              </a:ext>
            </a:extLst>
          </p:cNvPr>
          <p:cNvSpPr/>
          <p:nvPr/>
        </p:nvSpPr>
        <p:spPr>
          <a:xfrm>
            <a:off x="333450" y="628328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作家风格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21463B6-A152-4019-9D29-6C98F6084F5F}"/>
              </a:ext>
            </a:extLst>
          </p:cNvPr>
          <p:cNvSpPr/>
          <p:nvPr/>
        </p:nvSpPr>
        <p:spPr>
          <a:xfrm>
            <a:off x="117426" y="1132384"/>
            <a:ext cx="6624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豪放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苏轼、辛弃疾                   婉约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柳永、姜夔、李清照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隽永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李煜、刘禹锡                    自然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谢朓、谢灵运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清新飘逸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                        沉郁顿挫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清浅通俗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                      雄浑悲壮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屈原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淡远闲静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陶渊明                      豪放磅礴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曹操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深奥险怪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韩愈                        恬淡优美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王维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雄壮豪迈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                      旷达俊爽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杜牧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秾丽朦胧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李商隐                      幽峭冷艳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李贺</a:t>
            </a:r>
          </a:p>
          <a:p>
            <a:endParaRPr lang="zh-CN" altLang="en-US" sz="1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1514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06187DE-875D-4C99-A4F3-4670FB002B5E}"/>
              </a:ext>
            </a:extLst>
          </p:cNvPr>
          <p:cNvSpPr/>
          <p:nvPr/>
        </p:nvSpPr>
        <p:spPr>
          <a:xfrm>
            <a:off x="117426" y="55632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常见术语</a:t>
            </a:r>
            <a:endParaRPr lang="zh-CN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B95262B-8740-4E56-A10B-3B497E659B9D}"/>
              </a:ext>
            </a:extLst>
          </p:cNvPr>
          <p:cNvSpPr/>
          <p:nvPr/>
        </p:nvSpPr>
        <p:spPr>
          <a:xfrm>
            <a:off x="333450" y="1132384"/>
            <a:ext cx="316835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勾勒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浓墨重彩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描写详尽、细腻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惟妙惟肖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体物入微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穷形尽态（相）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富有哲理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 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淋漓尽致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行云流水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形神兼备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词藻华丽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简洁 、浅显、明快、明白、通畅、平淡、无奇 、质朴清新 、淡雅</a:t>
            </a:r>
            <a:r>
              <a:rPr lang="zh-CN" altLang="en-US" b="1" dirty="0">
                <a:solidFill>
                  <a:srgbClr val="49494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5053FD0-A658-45E8-A7B2-504ECDC01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700336"/>
            <a:ext cx="2189533" cy="35086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83220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9C46D70-A5E4-4FB8-8190-F5DC35C2FCC8}"/>
              </a:ext>
            </a:extLst>
          </p:cNvPr>
          <p:cNvSpPr/>
          <p:nvPr/>
        </p:nvSpPr>
        <p:spPr>
          <a:xfrm>
            <a:off x="261442" y="412304"/>
            <a:ext cx="6048672" cy="2666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阅读下面这首宋词，然后回答问题。（6分）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卜算子•送鲍浩然之浙东    王观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水是眼波横，山是眉峰聚。欲问行人去那边？眉眼盈盈处。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才始送春归，又送君归去。若到江南赶上春，千万和春住。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（2）宋人王灼《碧鸡漫志》评王观词是“新丽处与轻狂处皆足惊人”。这首词“新丽”的特点主要表现在哪些方面？请作简要分析。（4分）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3AB630-18A6-4A05-9627-E40A296DFFE5}"/>
              </a:ext>
            </a:extLst>
          </p:cNvPr>
          <p:cNvSpPr/>
          <p:nvPr/>
        </p:nvSpPr>
        <p:spPr>
          <a:xfrm>
            <a:off x="333450" y="3220616"/>
            <a:ext cx="604867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修辞巧妙，用语绮丽，如“水是眼波横，山是眉峰聚。”“送春归”“和春住”。想象别致，意蕴生动，如“眉眼盈盈处”“若到江南赶上春，千万和春住。”</a:t>
            </a:r>
          </a:p>
        </p:txBody>
      </p:sp>
    </p:spTree>
    <p:extLst>
      <p:ext uri="{BB962C8B-B14F-4D97-AF65-F5344CB8AC3E}">
        <p14:creationId xmlns="" xmlns:p14="http://schemas.microsoft.com/office/powerpoint/2010/main" val="1419054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20B0347-19C6-4E10-A94B-1561457E46D9}"/>
              </a:ext>
            </a:extLst>
          </p:cNvPr>
          <p:cNvSpPr/>
          <p:nvPr/>
        </p:nvSpPr>
        <p:spPr>
          <a:xfrm>
            <a:off x="327246" y="2495312"/>
            <a:ext cx="6532341" cy="1158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注：①张孝祥：南宋初词人。这首词，因船行洞庭湖畔黄陵庙下为风浪所阻而作。作者与友人信中提到：“某离长沙且十日，尚在黄陵庙下，波臣风伯亦善戏矣。”②波神：水神。 ③准拟：准定。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0BE4BFA-24E7-4CAF-838A-04263387E7E5}"/>
              </a:ext>
            </a:extLst>
          </p:cNvPr>
          <p:cNvSpPr/>
          <p:nvPr/>
        </p:nvSpPr>
        <p:spPr>
          <a:xfrm>
            <a:off x="117425" y="3731627"/>
            <a:ext cx="6742161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② 这首词的风格与宋代哪两位词人比较接近？这种风格的词人属于哪一流派？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D999932-AF17-4993-84CD-08C50625B066}"/>
              </a:ext>
            </a:extLst>
          </p:cNvPr>
          <p:cNvSpPr/>
          <p:nvPr/>
        </p:nvSpPr>
        <p:spPr>
          <a:xfrm>
            <a:off x="261441" y="556320"/>
            <a:ext cx="63243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读下面这首词，完成①—③题。（10分）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西江月·黄陵庙（又题阻风三峰下）  张孝祥①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满载一船秋色，平铺十里湖光。波神②留我看斜阳，唤起鳞鳞细浪。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明日风回更好，今宵露宿何妨？水晶宫里奏《霓裳》，准拟③岳阳楼上。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FD8AF89-D5E1-4408-B484-BF041DD2EF97}"/>
              </a:ext>
            </a:extLst>
          </p:cNvPr>
          <p:cNvSpPr/>
          <p:nvPr/>
        </p:nvSpPr>
        <p:spPr>
          <a:xfrm>
            <a:off x="621482" y="4434304"/>
            <a:ext cx="4020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苏轼、辛弃疾。豪放派。</a:t>
            </a:r>
          </a:p>
        </p:txBody>
      </p:sp>
    </p:spTree>
    <p:extLst>
      <p:ext uri="{BB962C8B-B14F-4D97-AF65-F5344CB8AC3E}">
        <p14:creationId xmlns="" xmlns:p14="http://schemas.microsoft.com/office/powerpoint/2010/main" val="19511290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9EB8FC-9BA1-4209-BF93-0D2042CE93E8}"/>
              </a:ext>
            </a:extLst>
          </p:cNvPr>
          <p:cNvSpPr/>
          <p:nvPr/>
        </p:nvSpPr>
        <p:spPr>
          <a:xfrm>
            <a:off x="189434" y="281145"/>
            <a:ext cx="6336704" cy="446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阅读下面三篇作品，然后回答问题。(6分)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乌衣巷    （唐）刘禹锡</a:t>
            </a: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旧时王谢堂前燕，飞入寻常百姓家。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人月圆     (金)吴激①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南朝千古伤心事，犹唱后庭花。旧时王谢，堂前燕子，飞向谁家？    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恍然一梦，仙肌胜雪，宫髻堆鸦。江州司马，青衫泪湿，同是天涯。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中吕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山坡羊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燕子  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元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赵善庆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来时春社，去时秋社②，年年来去搬寒热。语喃喃，忙劫劫③，春风堂上寻王谢，巷陌乌衣夕照斜。兴，多见些；亡，都尽说。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7365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C2DDAB-94B9-4645-B5C5-7CDAAC878D66}"/>
              </a:ext>
            </a:extLst>
          </p:cNvPr>
          <p:cNvSpPr/>
          <p:nvPr/>
        </p:nvSpPr>
        <p:spPr>
          <a:xfrm>
            <a:off x="189434" y="484312"/>
            <a:ext cx="3888432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[注]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①北宋亡后，吴激被迫仕金。在一次宴会上，偶遇流落为歌姬的宋朝宗室女子，遂有此作。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②春社、秋社：古时祭祀土神一般在立春和立秋后的第五个戊日，分别称春社和秋社。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③劫劫：匆忙急切的样子。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0A1BA7E-21EB-4DFD-9F47-983F26736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637" y="2068488"/>
            <a:ext cx="2707661" cy="241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190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AB78189-FD07-4014-9477-6C4E6963493B}"/>
              </a:ext>
            </a:extLst>
          </p:cNvPr>
          <p:cNvSpPr/>
          <p:nvPr/>
        </p:nvSpPr>
        <p:spPr>
          <a:xfrm>
            <a:off x="261442" y="700336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(2)请简要赏析这三篇作品的表现手法及语言特色。(4分)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3755F34-84BE-49DD-8971-CCA847E8E8B5}"/>
              </a:ext>
            </a:extLst>
          </p:cNvPr>
          <p:cNvSpPr/>
          <p:nvPr/>
        </p:nvSpPr>
        <p:spPr>
          <a:xfrm>
            <a:off x="189434" y="1069668"/>
            <a:ext cx="6336704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(2)①刘诗今昔对照，寓情于景；含蓄深沉，体现了咏史诗的特色。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②吴词剪裁唐人诗句抒亡国隐痛；温婉悲凉，凸显婉约词的正宗风韵。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③赵曲以议论作结，点破兴亡；明快直露，有浓郁的散曲风味。</a:t>
            </a:r>
          </a:p>
        </p:txBody>
      </p:sp>
    </p:spTree>
    <p:extLst>
      <p:ext uri="{BB962C8B-B14F-4D97-AF65-F5344CB8AC3E}">
        <p14:creationId xmlns="" xmlns:p14="http://schemas.microsoft.com/office/powerpoint/2010/main" val="3389670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22492F0-149A-4A83-851D-A52D426EA4EE}"/>
              </a:ext>
            </a:extLst>
          </p:cNvPr>
          <p:cNvSpPr/>
          <p:nvPr/>
        </p:nvSpPr>
        <p:spPr>
          <a:xfrm>
            <a:off x="549474" y="547933"/>
            <a:ext cx="5976664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所谓语言风格，是指诗人在长期的创作实践中逐步形成的独特的语言艺术个性，是诗人的个人气质、诗歌的美学观念在作品中的体现，是区别于其他诗人的艺术特色。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7D785F-FB28-4E23-AF8A-40C6B04A6E5B}"/>
              </a:ext>
            </a:extLst>
          </p:cNvPr>
          <p:cNvSpPr/>
          <p:nvPr/>
        </p:nvSpPr>
        <p:spPr>
          <a:xfrm>
            <a:off x="574304" y="1996480"/>
            <a:ext cx="597666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豪迈雄奇：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此种风格的诗，语言有气势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节奏奔放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形象博大新奇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意境恢弘阔远。如：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1398159-4FC3-40F5-96F4-D96B29F4CFC8}"/>
              </a:ext>
            </a:extLst>
          </p:cNvPr>
          <p:cNvSpPr/>
          <p:nvPr/>
        </p:nvSpPr>
        <p:spPr>
          <a:xfrm>
            <a:off x="477466" y="3012025"/>
            <a:ext cx="5472608" cy="1291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登高壮观天地间，大江茫茫去不还。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黄云万里动风色，白波九道流雪山。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             　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庐山谣寄卢侍御虚舟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90FAD4-2A24-47FE-9D39-2B701E93B87C}"/>
              </a:ext>
            </a:extLst>
          </p:cNvPr>
          <p:cNvSpPr/>
          <p:nvPr/>
        </p:nvSpPr>
        <p:spPr>
          <a:xfrm>
            <a:off x="297446" y="484312"/>
            <a:ext cx="62646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沉郁顿挫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：沉郁就是深沉蕴藉。沉郁的诗作者似乎有千言万语积压在胸，而后沉吟再三，勃发于笔端。如：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5B7D7C-BB1A-4C45-96EE-F872BD4752C4}"/>
              </a:ext>
            </a:extLst>
          </p:cNvPr>
          <p:cNvSpPr/>
          <p:nvPr/>
        </p:nvSpPr>
        <p:spPr>
          <a:xfrm>
            <a:off x="837506" y="1342689"/>
            <a:ext cx="446449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万里悲秋常作客，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百年多病独登台。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艰难苦恨繁霜鬓，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潦倒新停浊酒杯。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827C254-4364-44D5-AD28-AAA527DF8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996481"/>
            <a:ext cx="2986167" cy="2664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8839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065FF73-03F9-4A62-BCF5-1B3DC22B595C}"/>
              </a:ext>
            </a:extLst>
          </p:cNvPr>
          <p:cNvSpPr/>
          <p:nvPr/>
        </p:nvSpPr>
        <p:spPr>
          <a:xfrm>
            <a:off x="333450" y="484312"/>
            <a:ext cx="619268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悲壮慷慨：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此风格的作品，含思悲壮，出语高昂，充满着对时代的感慨，或雄才不得志于时，或时感时伤乱，忧国忧民，心中郁结，愤慨不平。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493427-847E-4E8B-99E1-B85BA12B8663}"/>
              </a:ext>
            </a:extLst>
          </p:cNvPr>
          <p:cNvSpPr/>
          <p:nvPr/>
        </p:nvSpPr>
        <p:spPr>
          <a:xfrm>
            <a:off x="189434" y="1852464"/>
            <a:ext cx="3240360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前不见古人，后不见来者。</a:t>
            </a:r>
            <a:endParaRPr lang="en-US" altLang="zh-CN" b="1" dirty="0">
              <a:solidFill>
                <a:srgbClr val="00B0F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念天地之悠悠，独怆然而涕下。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陈子昂</a:t>
            </a: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宋体" panose="02010600030101010101" pitchFamily="2" charset="-122"/>
              </a:rPr>
              <a:t>登幽州台歌</a:t>
            </a:r>
            <a:r>
              <a:rPr lang="en-US" altLang="zh-CN" b="1" dirty="0">
                <a:solidFill>
                  <a:srgbClr val="00B0F0"/>
                </a:solidFill>
                <a:latin typeface="宋体" panose="02010600030101010101" pitchFamily="2" charset="-122"/>
              </a:rPr>
              <a:t>》)</a:t>
            </a:r>
            <a:endParaRPr lang="zh-CN" altLang="en-US" dirty="0">
              <a:solidFill>
                <a:srgbClr val="00B0F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E7CA6A6-5940-4BBF-A650-0DFC6C9AD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312" y="1731175"/>
            <a:ext cx="2520280" cy="26952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217101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5CA44EC-A395-4005-8C29-295DBE50D85D}"/>
              </a:ext>
            </a:extLst>
          </p:cNvPr>
          <p:cNvSpPr/>
          <p:nvPr/>
        </p:nvSpPr>
        <p:spPr>
          <a:xfrm>
            <a:off x="261442" y="412304"/>
            <a:ext cx="622869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朴素自然（平实质朴）：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其语言力求平淡，不追求词藻的华丽，显现出质朴无华的特点，但于平淡中蕴含着深意。如：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ED54F78-6027-43DF-9EE6-C64D930BD1B0}"/>
              </a:ext>
            </a:extLst>
          </p:cNvPr>
          <p:cNvSpPr/>
          <p:nvPr/>
        </p:nvSpPr>
        <p:spPr>
          <a:xfrm>
            <a:off x="17736" y="1492424"/>
            <a:ext cx="3429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采菊东篱下，悠然见南山。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山气日夕佳，飞鸟相与还。</a:t>
            </a: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陶渊明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饮酒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6BD7F2F-F0CB-434C-960F-4A3BB6415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399" y="1852464"/>
            <a:ext cx="2905735" cy="25802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2706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1B57A54-40A5-4478-813A-4234ABCD12D8}"/>
              </a:ext>
            </a:extLst>
          </p:cNvPr>
          <p:cNvSpPr/>
          <p:nvPr/>
        </p:nvSpPr>
        <p:spPr>
          <a:xfrm>
            <a:off x="333450" y="484312"/>
            <a:ext cx="6264696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婉约细腻：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这种风格往往体现出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曲、细、柔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的特点，曲径通幽，情调缠绵，表达感情细如抽丝。如：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2A3A2FB-AD3F-4F62-8FFB-FF4018831A80}"/>
              </a:ext>
            </a:extLst>
          </p:cNvPr>
          <p:cNvSpPr/>
          <p:nvPr/>
        </p:nvSpPr>
        <p:spPr>
          <a:xfrm>
            <a:off x="246547" y="1492424"/>
            <a:ext cx="3543287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住尘香花已尽，日晚倦梳头。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物是人非事事休，欲语泪先流。    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闻说双溪春尚好，也拟泛轻舟。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只恐双溪舴艋舟，载不动许多愁。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李清照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武陵春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05EDF65-E6A6-4D5F-AF6F-094FB7B78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858" y="1453436"/>
            <a:ext cx="2808312" cy="2703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6089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FA1FC2E-9E49-4F8F-A866-4C63E693D6BB}"/>
              </a:ext>
            </a:extLst>
          </p:cNvPr>
          <p:cNvSpPr/>
          <p:nvPr/>
        </p:nvSpPr>
        <p:spPr>
          <a:xfrm>
            <a:off x="333450" y="556320"/>
            <a:ext cx="633670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含蓄委婉（含蓄隽永）：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即含有深意，藏而不露。这种风格往往不把意思直接说出来，而是藏在形象中，让读者自己展开想象，思而得之。如：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EB3BD19-3D85-4C84-9811-14075E4BC008}"/>
              </a:ext>
            </a:extLst>
          </p:cNvPr>
          <p:cNvSpPr/>
          <p:nvPr/>
        </p:nvSpPr>
        <p:spPr>
          <a:xfrm>
            <a:off x="261442" y="1942163"/>
            <a:ext cx="2880320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洞房昨夜停红烛，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待晓堂前拜舅姑。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妆罢低眉问夫婿，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画眉深浅入时无？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朱庆馀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近试上张水部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7FC460-3A80-4EA5-8CD7-67453DF18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818" y="1636441"/>
            <a:ext cx="3024336" cy="2376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78700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499E9E9-EB5C-4EF3-9A42-BF1672298C54}"/>
              </a:ext>
            </a:extLst>
          </p:cNvPr>
          <p:cNvSpPr/>
          <p:nvPr/>
        </p:nvSpPr>
        <p:spPr>
          <a:xfrm>
            <a:off x="422090" y="484312"/>
            <a:ext cx="597666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清新明丽（清新雅致）：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这种风格往往用清丽的语言来营造优美的意境，表达怡然喜悦的感情。其艺术境界多如大雨过后的清清柳色、荷叶上颤动着的晶莹水珠。如：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9A2260-CBEC-472C-A599-14B969CA5759}"/>
              </a:ext>
            </a:extLst>
          </p:cNvPr>
          <p:cNvSpPr/>
          <p:nvPr/>
        </p:nvSpPr>
        <p:spPr>
          <a:xfrm>
            <a:off x="405458" y="1924472"/>
            <a:ext cx="604867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燎沉香，消溽暑。 鸟雀呼晴，侵晓窥檐语。叶上初阳乾宿雨， 水面清圆，一一风荷举。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故乡遥，何曰去？ 家住吴门，久作长安旅。五月渔郎相忆否？ 小楫轻舟，梦入芙蓉浦。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周邦彦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苏幕遮</a:t>
            </a:r>
            <a:r>
              <a:rPr lang="zh-CN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9333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4509BC-9CC6-48D3-8782-F36DAE7924F0}"/>
              </a:ext>
            </a:extLst>
          </p:cNvPr>
          <p:cNvSpPr/>
          <p:nvPr/>
        </p:nvSpPr>
        <p:spPr>
          <a:xfrm>
            <a:off x="333450" y="772344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幽默讽刺：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在诗中多指诙谐、风趣或辛辣的笔调和趣味。如：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12BDF66-CB2A-4504-9BBD-B70000F346B8}"/>
              </a:ext>
            </a:extLst>
          </p:cNvPr>
          <p:cNvSpPr/>
          <p:nvPr/>
        </p:nvSpPr>
        <p:spPr>
          <a:xfrm>
            <a:off x="693490" y="1492424"/>
            <a:ext cx="2160240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竹帛烟销帝业虚，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关河空锁祖龙居。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坑灰未冷山东乱，</a:t>
            </a:r>
            <a:endParaRPr lang="en-US" altLang="zh-CN" b="1" dirty="0">
              <a:solidFill>
                <a:srgbClr val="00B0F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刘项原来不读书。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章碣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焚书坑</a:t>
            </a:r>
            <a:r>
              <a:rPr lang="en-US" altLang="zh-CN" b="1" dirty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》)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AF4A1E-69D5-475D-AEE7-05D8B8D1D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834" y="1564432"/>
            <a:ext cx="2922198" cy="22666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80813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Microsoft Office PowerPoint</Application>
  <PresentationFormat>自定义</PresentationFormat>
  <Paragraphs>85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2019-01-03T03:48:16Z</dcterms:created>
  <dcterms:modified xsi:type="dcterms:W3CDTF">2019-02-20T07:31:31Z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