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1" r:id="rId3"/>
    <p:sldId id="282" r:id="rId4"/>
    <p:sldId id="299" r:id="rId5"/>
    <p:sldId id="262" r:id="rId6"/>
    <p:sldId id="265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7" r:id="rId16"/>
    <p:sldId id="278" r:id="rId17"/>
    <p:sldId id="279" r:id="rId18"/>
    <p:sldId id="280" r:id="rId19"/>
    <p:sldId id="316" r:id="rId20"/>
    <p:sldId id="317" r:id="rId21"/>
    <p:sldId id="318" r:id="rId22"/>
    <p:sldId id="319" r:id="rId23"/>
    <p:sldId id="283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  <p:clrMru>
    <a:srgbClr val="6600FF"/>
    <a:srgbClr val="FF0066"/>
    <a:srgbClr val="66FF33"/>
    <a:srgbClr val="66FFFF"/>
    <a:srgbClr val="33CBA9"/>
    <a:srgbClr val="57A775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2950" autoAdjust="0"/>
  </p:normalViewPr>
  <p:slideViewPr>
    <p:cSldViewPr snapToGrid="0">
      <p:cViewPr varScale="1">
        <p:scale>
          <a:sx n="85" d="100"/>
          <a:sy n="85" d="100"/>
        </p:scale>
        <p:origin x="-27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95BB3D3-399F-42DB-BA4A-448CCC89A8FB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B46D798-D663-4924-9FCD-B95C8723F6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8830FA-D1F0-4240-B5D7-443706854D0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6F113-6207-4B7A-B2C1-13A085E9E3F7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6B468-D57D-474A-90B7-0E77B45FD4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198EE-9227-4F1F-B531-E653301E1D81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B36FC-73D7-45D4-BD54-20D89ACE2C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29BC6-4443-4C99-8FF3-3EA9AA28D81F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9390A-9CD2-4937-B353-99FF9FE1F5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A009E-1A62-45D1-9AE3-3A9DBC0179C6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669D9-C3A9-413D-BA3E-AACBAECC23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56CBB-6446-421F-A0A3-CDAF44B1EAB5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76BCA-4061-4261-BDA2-1AB221F520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BF04E-44B1-462A-B7BE-83B66DE878B8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FD781-787E-4FD8-941B-BAAA3196F3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5BCAA-03C6-46D6-B8F1-89C21036032F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82E3A-C1C5-41DA-A5AF-6D5117F6C5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98E86-2F0C-4CBD-B271-90C967BE7702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C38BE-D5BA-4899-84EA-343B94EEA7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3A912-6AF5-4651-88DB-3ADC3AA1B57B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454BF-6637-4635-A7E2-D158CCBF84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E780-7024-4890-B7D8-BB89B6DC3EC3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26D26-BB52-4108-B13D-2F2B292FCF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45A85-1C3C-4060-8DA1-1DC21DFD6D24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42EB3-E72C-42F7-8985-5429ED8C98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46497-DFA0-4B15-A1A7-9247877ADA6E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4F73D-6C95-405D-963C-C2134809D4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0E59974-FD0D-40AA-97EF-9DD959C5833F}" type="datetimeFigureOut">
              <a:rPr lang="zh-CN" altLang="en-US"/>
              <a:pPr>
                <a:defRPr/>
              </a:pPr>
              <a:t>2016/8/21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D21868-6555-47DB-9C8A-F0EAEA53AA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3" descr="E:\课件\9c7410a076782d29-f13f97671191574a-db535e6d36f5bd2968ea38d139835bf2.jpg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-11113"/>
            <a:ext cx="12131675" cy="692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标题 1"/>
          <p:cNvPicPr>
            <a:picLocks noGrp="1" noChangeArrowheads="1"/>
          </p:cNvPicPr>
          <p:nvPr>
            <p:ph type="ctr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1390650" y="1096963"/>
            <a:ext cx="9155113" cy="1506537"/>
          </a:xfrm>
        </p:spPr>
      </p:pic>
      <p:pic>
        <p:nvPicPr>
          <p:cNvPr id="3" name="副标题 2"/>
          <p:cNvPicPr>
            <a:picLocks noGrp="1" noChangeArrowheads="1"/>
          </p:cNvPicPr>
          <p:nvPr>
            <p:ph type="subTitle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504950" y="3176588"/>
            <a:ext cx="9156700" cy="21447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8" descr="E:\课件\9c7410a076782d29-f13f97671191574a-db535e6d36f5bd2968ea38d139835bf2.jpg9c7410a076782d29-f13f97671191574a-db535e6d36f5bd2968ea38d139835bf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1925" y="-3175"/>
            <a:ext cx="123571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71638" y="276225"/>
            <a:ext cx="8812212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FF00"/>
                </a:solidFill>
                <a:latin typeface="仿宋" pitchFamily="49" charset="-122"/>
                <a:ea typeface="仿宋" pitchFamily="49" charset="-122"/>
              </a:rPr>
              <a:t>速度课文，整体感知课文内容，准确把握课文基本信息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8313" y="3475038"/>
            <a:ext cx="18780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提示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362200" y="1987550"/>
            <a:ext cx="804863" cy="4225925"/>
          </a:xfrm>
          <a:prstGeom prst="leftBrace">
            <a:avLst/>
          </a:prstGeom>
          <a:ln w="28575" cmpd="sng">
            <a:solidFill>
              <a:srgbClr val="33CBA9"/>
            </a:solidFill>
            <a:prstDash val="soli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017838" y="1946275"/>
            <a:ext cx="76057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1.</a:t>
            </a:r>
            <a:r>
              <a:rPr lang="zh-CN" altLang="en-US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抓住文章中关键性的语句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071813" y="2928938"/>
            <a:ext cx="76866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2.</a:t>
            </a:r>
            <a:r>
              <a:rPr lang="zh-CN" altLang="en-US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文章的小标题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209925" y="4086225"/>
            <a:ext cx="72040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3.</a:t>
            </a:r>
            <a:r>
              <a:rPr lang="zh-CN" altLang="en-US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文章的开头和结尾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111500" y="5448300"/>
            <a:ext cx="79279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4.</a:t>
            </a:r>
            <a:r>
              <a:rPr lang="zh-CN" altLang="en-US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某些段落的中心语句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3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23813"/>
            <a:ext cx="12150725" cy="679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400" b="1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charset="0"/>
                <a:ea typeface="微软雅黑" charset="0"/>
              </a:rPr>
              <a:t>【问题一】文章结构有什么特点？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7815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6000" b="1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6000" b="1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由一个引子和冠以小标题的三部分主体内容共同而成。</a:t>
            </a:r>
            <a:r>
              <a:rPr lang="en-US" altLang="zh-CN" sz="60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3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25" y="-12700"/>
            <a:ext cx="12192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255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charset="0"/>
                <a:ea typeface="微软雅黑" charset="0"/>
              </a:rPr>
              <a:t>【问题二】文章各部分主要写了什么内容</a:t>
            </a:r>
            <a:r>
              <a:rPr lang="en-US" altLang="zh-CN" b="1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charset="0"/>
                <a:ea typeface="微软雅黑" charset="0"/>
              </a:rPr>
              <a:t>?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225" y="1374775"/>
            <a:ext cx="10515600" cy="51149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4000" b="1" smtClean="0">
                <a:latin typeface="仿宋" pitchFamily="49" charset="-122"/>
                <a:ea typeface="仿宋" pitchFamily="49" charset="-122"/>
              </a:rPr>
              <a:t> </a:t>
            </a:r>
            <a:r>
              <a:rPr lang="en-US" altLang="zh-CN" sz="3200" b="1" smtClean="0"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3200" b="1" smtClean="0">
                <a:latin typeface="仿宋" pitchFamily="49" charset="-122"/>
                <a:ea typeface="仿宋" pitchFamily="49" charset="-122"/>
              </a:rPr>
              <a:t>引子：</a:t>
            </a:r>
            <a:r>
              <a:rPr lang="zh-CN" altLang="en-US" sz="3200" b="1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（引起正文的文字）</a:t>
            </a:r>
            <a:r>
              <a:rPr lang="zh-CN" altLang="en-US" sz="3200" b="1" smtClean="0">
                <a:latin typeface="仿宋" pitchFamily="49" charset="-122"/>
                <a:ea typeface="仿宋" pitchFamily="49" charset="-122"/>
              </a:rPr>
              <a:t>从</a:t>
            </a:r>
            <a:r>
              <a:rPr lang="en-US" altLang="zh-CN" sz="3200" b="1" smtClean="0">
                <a:latin typeface="仿宋" pitchFamily="49" charset="-122"/>
                <a:ea typeface="仿宋" pitchFamily="49" charset="-122"/>
              </a:rPr>
              <a:t>20</a:t>
            </a:r>
            <a:r>
              <a:rPr lang="zh-CN" altLang="en-US" sz="3200" b="1" smtClean="0">
                <a:latin typeface="仿宋" pitchFamily="49" charset="-122"/>
                <a:ea typeface="仿宋" pitchFamily="49" charset="-122"/>
              </a:rPr>
              <a:t>世纪</a:t>
            </a:r>
            <a:r>
              <a:rPr lang="en-US" altLang="zh-CN" sz="3200" b="1" smtClean="0">
                <a:latin typeface="仿宋" pitchFamily="49" charset="-122"/>
                <a:ea typeface="仿宋" pitchFamily="49" charset="-122"/>
              </a:rPr>
              <a:t>40</a:t>
            </a:r>
            <a:r>
              <a:rPr lang="zh-CN" altLang="en-US" sz="3200" b="1" smtClean="0">
                <a:latin typeface="仿宋" pitchFamily="49" charset="-122"/>
                <a:ea typeface="仿宋" pitchFamily="49" charset="-122"/>
              </a:rPr>
              <a:t>年代美国科学家失踪写到邓稼先，引出他那一段</a:t>
            </a:r>
            <a:r>
              <a:rPr lang="en-US" altLang="zh-CN" sz="3200" b="1" smtClean="0"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en-US" sz="3200" b="1" smtClean="0">
                <a:latin typeface="仿宋" pitchFamily="49" charset="-122"/>
                <a:ea typeface="仿宋" pitchFamily="49" charset="-122"/>
              </a:rPr>
              <a:t>失踪</a:t>
            </a:r>
            <a:r>
              <a:rPr lang="en-US" altLang="zh-CN" sz="3200" b="1" smtClean="0"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en-US" sz="3200" b="1" smtClean="0">
                <a:latin typeface="仿宋" pitchFamily="49" charset="-122"/>
                <a:ea typeface="仿宋" pitchFamily="49" charset="-122"/>
              </a:rPr>
              <a:t>经历。</a:t>
            </a:r>
          </a:p>
          <a:p>
            <a:pPr marL="0" indent="0">
              <a:buFont typeface="Arial" charset="0"/>
              <a:buNone/>
            </a:pPr>
            <a:r>
              <a:rPr lang="zh-CN" altLang="en-US" sz="3200" b="1" smtClean="0">
                <a:latin typeface="仿宋" pitchFamily="49" charset="-122"/>
                <a:ea typeface="仿宋" pitchFamily="49" charset="-122"/>
              </a:rPr>
              <a:t>    第一部分：</a:t>
            </a:r>
            <a:r>
              <a:rPr lang="zh-CN" altLang="en-US" sz="3200" b="1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（要放个</a:t>
            </a:r>
            <a:r>
              <a:rPr lang="en-US" altLang="zh-CN" sz="3200" b="1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en-US" sz="3200" b="1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大炮仗</a:t>
            </a:r>
            <a:r>
              <a:rPr lang="en-US" altLang="zh-CN" sz="3200" b="1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”</a:t>
            </a:r>
            <a:r>
              <a:rPr lang="zh-CN" altLang="en-US" sz="3200" b="1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）</a:t>
            </a:r>
            <a:r>
              <a:rPr lang="zh-CN" altLang="en-US" sz="3200" b="1" smtClean="0">
                <a:latin typeface="仿宋" pitchFamily="49" charset="-122"/>
                <a:ea typeface="仿宋" pitchFamily="49" charset="-122"/>
              </a:rPr>
              <a:t>写邓稼先先接受使命，参加原子弹的研制工作，从此销声匿迹。</a:t>
            </a:r>
          </a:p>
          <a:p>
            <a:pPr marL="0" indent="0">
              <a:buFont typeface="Arial" charset="0"/>
              <a:buNone/>
            </a:pPr>
            <a:r>
              <a:rPr lang="zh-CN" altLang="en-US" sz="3200" b="1" smtClean="0">
                <a:latin typeface="仿宋" pitchFamily="49" charset="-122"/>
                <a:ea typeface="仿宋" pitchFamily="49" charset="-122"/>
              </a:rPr>
              <a:t>    第二部分：</a:t>
            </a:r>
            <a:r>
              <a:rPr lang="zh-CN" altLang="en-US" sz="3200" b="1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（艰苦创业的年月）</a:t>
            </a:r>
            <a:r>
              <a:rPr lang="zh-CN" altLang="en-US" sz="3200" b="1" smtClean="0">
                <a:latin typeface="仿宋" pitchFamily="49" charset="-122"/>
                <a:ea typeface="仿宋" pitchFamily="49" charset="-122"/>
              </a:rPr>
              <a:t>写邓稼先在极其艰苦的条件下克服重重困难，完成原子弹的理论设计，为第一颗原子弹的爆炸成功作出了重大的贡献。</a:t>
            </a:r>
          </a:p>
          <a:p>
            <a:pPr marL="0" indent="0">
              <a:buFont typeface="Arial" charset="0"/>
              <a:buNone/>
            </a:pPr>
            <a:r>
              <a:rPr lang="zh-CN" altLang="en-US" sz="3200" b="1" smtClean="0">
                <a:latin typeface="仿宋" pitchFamily="49" charset="-122"/>
                <a:ea typeface="仿宋" pitchFamily="49" charset="-122"/>
              </a:rPr>
              <a:t>    第三部分：</a:t>
            </a:r>
            <a:r>
              <a:rPr lang="zh-CN" altLang="en-US" sz="3200" b="1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（这里就是战场）</a:t>
            </a:r>
            <a:r>
              <a:rPr lang="zh-CN" altLang="en-US" sz="3200" b="1" smtClean="0">
                <a:latin typeface="仿宋" pitchFamily="49" charset="-122"/>
                <a:ea typeface="仿宋" pitchFamily="49" charset="-122"/>
              </a:rPr>
              <a:t>写邓稼先再接再厉，为氢弹的研制成功付出了巨大代价的事迹。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4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400" y="-34925"/>
            <a:ext cx="12211050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800" b="1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charset="0"/>
                <a:ea typeface="微软雅黑" charset="0"/>
              </a:rPr>
              <a:t>【问题三】作者的思路是怎么样的？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4225" y="1751013"/>
            <a:ext cx="10515600" cy="4678362"/>
          </a:xfrm>
        </p:spPr>
        <p:txBody>
          <a:bodyPr rtlCol="0">
            <a:normAutofit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4000" b="1">
                <a:solidFill>
                  <a:srgbClr val="FF0066"/>
                </a:solidFill>
                <a:latin typeface="仿宋" charset="0"/>
                <a:ea typeface="仿宋" charset="0"/>
                <a:sym typeface="+mn-ea"/>
              </a:rPr>
              <a:t>      </a:t>
            </a:r>
            <a:r>
              <a:rPr lang="zh-CN" altLang="en-US" sz="4000" b="1">
                <a:solidFill>
                  <a:srgbClr val="FF0066"/>
                </a:solidFill>
                <a:latin typeface="仿宋" charset="0"/>
                <a:ea typeface="仿宋" charset="0"/>
                <a:sym typeface="+mn-ea"/>
              </a:rPr>
              <a:t>（本文的三个小标题的位置可以互换么？为什么？）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4000" b="1">
              <a:solidFill>
                <a:schemeClr val="accent1">
                  <a:lumMod val="60000"/>
                  <a:lumOff val="40000"/>
                </a:schemeClr>
              </a:solidFill>
              <a:latin typeface="仿宋" charset="0"/>
              <a:ea typeface="仿宋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400">
                <a:solidFill>
                  <a:schemeClr val="accent1">
                    <a:lumMod val="60000"/>
                    <a:lumOff val="40000"/>
                  </a:schemeClr>
                </a:solidFill>
                <a:latin typeface="仿宋" charset="0"/>
                <a:ea typeface="仿宋" charset="0"/>
                <a:sym typeface="+mn-ea"/>
              </a:rPr>
              <a:t>    </a:t>
            </a:r>
            <a:r>
              <a:rPr lang="zh-CN" altLang="en-US" sz="4400" b="1">
                <a:solidFill>
                  <a:schemeClr val="accent2"/>
                </a:solidFill>
                <a:latin typeface="仿宋" charset="0"/>
                <a:ea typeface="仿宋" charset="0"/>
                <a:sym typeface="+mn-ea"/>
              </a:rPr>
              <a:t>不可以，因为它是以邓稼先参与</a:t>
            </a:r>
            <a:r>
              <a:rPr lang="en-US" altLang="zh-CN" sz="4400" b="1">
                <a:solidFill>
                  <a:schemeClr val="accent2"/>
                </a:solidFill>
                <a:latin typeface="仿宋" charset="0"/>
                <a:ea typeface="仿宋" charset="0"/>
                <a:sym typeface="+mn-ea"/>
              </a:rPr>
              <a:t>“</a:t>
            </a:r>
            <a:r>
              <a:rPr lang="zh-CN" altLang="en-US" sz="4400" b="1">
                <a:solidFill>
                  <a:schemeClr val="accent2"/>
                </a:solidFill>
                <a:latin typeface="仿宋" charset="0"/>
                <a:ea typeface="仿宋" charset="0"/>
                <a:sym typeface="+mn-ea"/>
              </a:rPr>
              <a:t>两弹</a:t>
            </a:r>
            <a:r>
              <a:rPr lang="en-US" altLang="zh-CN" sz="4400" b="1">
                <a:solidFill>
                  <a:schemeClr val="accent2"/>
                </a:solidFill>
                <a:latin typeface="仿宋" charset="0"/>
                <a:ea typeface="仿宋" charset="0"/>
                <a:sym typeface="+mn-ea"/>
              </a:rPr>
              <a:t>”</a:t>
            </a:r>
            <a:r>
              <a:rPr lang="zh-CN" altLang="en-US" sz="4400" b="1">
                <a:solidFill>
                  <a:schemeClr val="accent2"/>
                </a:solidFill>
                <a:latin typeface="仿宋" charset="0"/>
                <a:ea typeface="仿宋" charset="0"/>
                <a:sym typeface="+mn-ea"/>
              </a:rPr>
              <a:t>研制工作的</a:t>
            </a:r>
            <a:r>
              <a:rPr lang="zh-CN" altLang="en-US" sz="4400" b="1" u="sng">
                <a:solidFill>
                  <a:srgbClr val="002060"/>
                </a:solidFill>
                <a:latin typeface="仿宋" charset="0"/>
                <a:ea typeface="仿宋" charset="0"/>
                <a:sym typeface="+mn-ea"/>
              </a:rPr>
              <a:t>过程为序</a:t>
            </a:r>
            <a:r>
              <a:rPr lang="zh-CN" altLang="en-US" sz="4400" b="1">
                <a:solidFill>
                  <a:schemeClr val="accent2"/>
                </a:solidFill>
                <a:latin typeface="仿宋" charset="0"/>
                <a:ea typeface="仿宋" charset="0"/>
                <a:sym typeface="+mn-ea"/>
              </a:rPr>
              <a:t>，从接受使命写到原子弹的研制，进而写到氢弹研制，在过程的叙述中表现了人物的精神。</a:t>
            </a:r>
            <a:endParaRPr lang="zh-CN" altLang="en-US" sz="4400" b="1">
              <a:solidFill>
                <a:schemeClr val="accent2"/>
              </a:solidFill>
              <a:latin typeface="仿宋" charset="0"/>
              <a:ea typeface="仿宋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4000" b="1">
              <a:solidFill>
                <a:schemeClr val="accent2"/>
              </a:solidFill>
              <a:latin typeface="仿宋" charset="0"/>
              <a:ea typeface="仿宋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3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400"/>
            <a:ext cx="12168188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334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charset="0"/>
                <a:ea typeface="微软雅黑" charset="0"/>
              </a:rPr>
              <a:t>【问题四】课文表现出邓稼先的哪些可贵精神？从文中找出具体事例加以说明。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490663"/>
            <a:ext cx="10515600" cy="5046662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4000" b="1">
                <a:solidFill>
                  <a:srgbClr val="FF0000"/>
                </a:solidFill>
                <a:latin typeface="仿宋" charset="0"/>
                <a:ea typeface="仿宋" charset="0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仿宋" charset="0"/>
                <a:ea typeface="仿宋" charset="0"/>
              </a:rPr>
              <a:t>（</a:t>
            </a:r>
            <a:r>
              <a:rPr lang="en-US" altLang="zh-CN" sz="4000" b="1">
                <a:solidFill>
                  <a:srgbClr val="FF0000"/>
                </a:solidFill>
                <a:latin typeface="仿宋" charset="0"/>
                <a:ea typeface="仿宋" charset="0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仿宋" charset="0"/>
                <a:ea typeface="仿宋" charset="0"/>
              </a:rPr>
              <a:t>）邓稼先对祖国、对民族鞠躬尽瘁，无私奉献。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000" b="1">
                <a:solidFill>
                  <a:schemeClr val="tx1">
                    <a:lumMod val="95000"/>
                    <a:lumOff val="5000"/>
                  </a:schemeClr>
                </a:solidFill>
                <a:latin typeface="仿宋" charset="0"/>
                <a:ea typeface="仿宋" charset="0"/>
              </a:rPr>
              <a:t>   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000" b="1">
                <a:solidFill>
                  <a:srgbClr val="FF0066"/>
                </a:solidFill>
                <a:latin typeface="仿宋" charset="0"/>
                <a:ea typeface="仿宋" charset="0"/>
              </a:rPr>
              <a:t>    </a:t>
            </a:r>
            <a:r>
              <a:rPr lang="en-US" altLang="zh-CN" sz="4000" b="1">
                <a:solidFill>
                  <a:srgbClr val="FF0066"/>
                </a:solidFill>
                <a:latin typeface="仿宋" charset="0"/>
                <a:ea typeface="仿宋" charset="0"/>
              </a:rPr>
              <a:t>1950</a:t>
            </a:r>
            <a:r>
              <a:rPr lang="zh-CN" altLang="en-US" sz="4000" b="1">
                <a:solidFill>
                  <a:srgbClr val="FF0066"/>
                </a:solidFill>
                <a:latin typeface="仿宋" charset="0"/>
                <a:ea typeface="仿宋" charset="0"/>
              </a:rPr>
              <a:t>年冲破重重阻力回到祖国的邓稼先，至</a:t>
            </a:r>
            <a:r>
              <a:rPr lang="en-US" altLang="zh-CN" sz="4000" b="1">
                <a:solidFill>
                  <a:srgbClr val="FF0066"/>
                </a:solidFill>
                <a:latin typeface="仿宋" charset="0"/>
                <a:ea typeface="仿宋" charset="0"/>
              </a:rPr>
              <a:t>1958</a:t>
            </a:r>
            <a:r>
              <a:rPr lang="zh-CN" altLang="en-US" sz="4000" b="1">
                <a:solidFill>
                  <a:srgbClr val="FF0066"/>
                </a:solidFill>
                <a:latin typeface="仿宋" charset="0"/>
                <a:ea typeface="仿宋" charset="0"/>
              </a:rPr>
              <a:t>年已成为崭露头脚的优秀青年物理家，但为了研制原子弹这一艰巨、光荣、伟大的工作，他无比激动而又喜悦地走到了原子弹设计研制的第一线，从事鲜为人知的工作，并从此在公众场合销声匿迹。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3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-1588"/>
            <a:ext cx="12201525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46100" y="488950"/>
            <a:ext cx="11252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4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）邓稼先干工作身先士卒、不怕辛苦、不怕牺牲、淡泊名利，甘当无名英雄。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95363" y="2195513"/>
            <a:ext cx="102838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40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如：在极端困难的条件下，在层出不穷的问题前，他鼓励周围的年轻人。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96938" y="4076700"/>
            <a:ext cx="10382250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40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再如：跟科技人员在排除故障的第一线没日没夜地干，试验成功后，在庆功会上晕倒，一量血压竟然是零。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2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75" y="-4763"/>
            <a:ext cx="12225338" cy="691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50925" y="460375"/>
            <a:ext cx="117998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4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4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）为人真诚谦虚、朴实坦诚。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93775" y="1619250"/>
            <a:ext cx="1065371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40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搞原子弹的理论设计是研制原子弹的先行工作，关系重大。有史以来，中国人谁也没有造过原子弹，无所谓什么权威。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55700" y="4022725"/>
            <a:ext cx="106108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40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在外国资料严密封锁的情况下，邓稼先边读书，边讲授。年轻人叫他邓老师，他说：</a:t>
            </a:r>
            <a:r>
              <a:rPr lang="en-US" altLang="zh-CN" sz="40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“</a:t>
            </a:r>
            <a:r>
              <a:rPr lang="zh-CN" altLang="en-US" sz="40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你们甭叫我邓老师，咱们一块干吧</a:t>
            </a:r>
            <a:r>
              <a:rPr lang="en-US" altLang="zh-CN" sz="40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2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75" y="-31750"/>
            <a:ext cx="122555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39813" y="433388"/>
            <a:ext cx="10329862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4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sz="4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）邓稼先搞科研有超凡的创造才能、勇进的胆识、稳健的判断力、坚定的意识和坚强的信念。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81088" y="2486025"/>
            <a:ext cx="10479087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    在苏联单方面撕毁协议、并且把专家全部撤走的情况下，带领科研人员自力更生研制战略核武器。又如，有一次，为了把一个问题弄个水落石出，做出了别人难以想象的努力。再如，有一次，地下核装置试验时，突然测不到信号，在这危急关头，邓稼先带领大家讨论到天亮，凭着勇进的胆识、稳健的判断力做出现场处理的决定，并顺利排除故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2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9525"/>
            <a:ext cx="12182475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1333500" y="241300"/>
            <a:ext cx="10052050" cy="1920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>
                <a:solidFill>
                  <a:schemeClr val="accent6">
                    <a:lumMod val="60000"/>
                    <a:lumOff val="40000"/>
                  </a:schemeClr>
                </a:solidFill>
                <a:latin typeface="仿宋" charset="0"/>
                <a:ea typeface="仿宋" charset="0"/>
              </a:rPr>
              <a:t>读过课文，你们认为在本文的写作上有什么特点？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55688" y="2314575"/>
            <a:ext cx="105791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 </a:t>
            </a:r>
            <a:r>
              <a:rPr lang="zh-CN" altLang="en-US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）过程为序，各有侧重；</a:t>
            </a:r>
          </a:p>
          <a:p>
            <a:r>
              <a:rPr lang="zh-CN" altLang="en-US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 （</a:t>
            </a:r>
            <a:r>
              <a:rPr lang="en-US" altLang="zh-CN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）点面结合，概述细写交融；</a:t>
            </a:r>
          </a:p>
          <a:p>
            <a:r>
              <a:rPr lang="zh-CN" altLang="en-US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 （</a:t>
            </a:r>
            <a:r>
              <a:rPr lang="en-US" altLang="zh-CN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）对人物语言、动作描写细腻；</a:t>
            </a:r>
          </a:p>
          <a:p>
            <a:r>
              <a:rPr lang="zh-CN" altLang="en-US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 （</a:t>
            </a:r>
            <a:r>
              <a:rPr lang="en-US" altLang="zh-CN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sz="4800" b="1">
                <a:solidFill>
                  <a:srgbClr val="33CBA9"/>
                </a:solidFill>
                <a:latin typeface="仿宋" pitchFamily="49" charset="-122"/>
                <a:ea typeface="仿宋" pitchFamily="49" charset="-122"/>
              </a:rPr>
              <a:t>）环境烘托，表现人物。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3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25400"/>
            <a:ext cx="12211051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66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1</a:t>
            </a:r>
            <a:r>
              <a:rPr lang="zh-CN" altLang="en-US" sz="66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）过程为序，各有侧重</a:t>
            </a:r>
            <a:r>
              <a:rPr lang="en-US" altLang="zh-CN" sz="66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;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 fontScale="6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6000" b="1">
                <a:solidFill>
                  <a:schemeClr val="accent6"/>
                </a:solidFill>
                <a:latin typeface="仿宋" charset="0"/>
                <a:ea typeface="仿宋" charset="0"/>
              </a:rPr>
              <a:t>    </a:t>
            </a:r>
            <a:r>
              <a:rPr lang="zh-CN" altLang="en-US" sz="6000" b="1">
                <a:solidFill>
                  <a:schemeClr val="accent6"/>
                </a:solidFill>
                <a:latin typeface="仿宋" charset="0"/>
                <a:ea typeface="仿宋" charset="0"/>
              </a:rPr>
              <a:t>本文以邓稼先与“两弹”研制工作的过程为序，从接受使命写到原子弹研制，进而写到氢弹研制。文章不仅仅写了过程，而是在过程的叙述中表现人物精神。三个部分各有侧重，这样写，既能使读者了解整个过程，又有重点地突出了人物的性格和精神。每个局部各有侧重，而全文整体上又比较全面地展现了人物的面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3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"/>
            <a:ext cx="1221105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201104030147382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6488" y="231775"/>
            <a:ext cx="5230812" cy="635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013700" y="642938"/>
            <a:ext cx="3708400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latin typeface="仿宋" pitchFamily="49" charset="-122"/>
                <a:ea typeface="仿宋" pitchFamily="49" charset="-122"/>
              </a:rPr>
              <a:t>  1964</a:t>
            </a:r>
            <a:r>
              <a:rPr lang="zh-CN" altLang="en-US" sz="6000" b="1">
                <a:latin typeface="仿宋" pitchFamily="49" charset="-122"/>
                <a:ea typeface="仿宋" pitchFamily="49" charset="-122"/>
              </a:rPr>
              <a:t>年</a:t>
            </a:r>
            <a:r>
              <a:rPr lang="en-US" altLang="zh-CN" sz="6000" b="1">
                <a:latin typeface="仿宋" pitchFamily="49" charset="-122"/>
                <a:ea typeface="仿宋" pitchFamily="49" charset="-122"/>
              </a:rPr>
              <a:t>10</a:t>
            </a:r>
            <a:r>
              <a:rPr lang="zh-CN" altLang="en-US" sz="6000" b="1">
                <a:latin typeface="仿宋" pitchFamily="49" charset="-122"/>
                <a:ea typeface="仿宋" pitchFamily="49" charset="-122"/>
              </a:rPr>
              <a:t>月</a:t>
            </a:r>
            <a:r>
              <a:rPr lang="en-US" altLang="zh-CN" sz="6000" b="1">
                <a:latin typeface="仿宋" pitchFamily="49" charset="-122"/>
                <a:ea typeface="仿宋" pitchFamily="49" charset="-122"/>
              </a:rPr>
              <a:t>16</a:t>
            </a:r>
            <a:r>
              <a:rPr lang="zh-CN" altLang="en-US" sz="6000" b="1">
                <a:latin typeface="仿宋" pitchFamily="49" charset="-122"/>
                <a:ea typeface="仿宋" pitchFamily="49" charset="-122"/>
              </a:rPr>
              <a:t>日，中国在新疆罗布泊爆炸了原子弹。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57175" y="115888"/>
            <a:ext cx="1646238" cy="643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96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  </a:t>
            </a:r>
            <a:r>
              <a:rPr lang="zh-CN" altLang="en-US" sz="96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原子弹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8"/>
            <a:ext cx="122555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60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2</a:t>
            </a:r>
            <a:r>
              <a:rPr lang="zh-CN" altLang="en-US" sz="60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）重点突出，详略得当；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4400" b="1">
                <a:solidFill>
                  <a:schemeClr val="accent6">
                    <a:lumMod val="75000"/>
                  </a:schemeClr>
                </a:solidFill>
                <a:latin typeface="仿宋" charset="0"/>
                <a:ea typeface="仿宋" charset="0"/>
              </a:rPr>
              <a:t>    </a:t>
            </a:r>
            <a:r>
              <a:rPr lang="zh-CN" altLang="en-US" sz="4400" b="1">
                <a:solidFill>
                  <a:schemeClr val="accent6">
                    <a:lumMod val="75000"/>
                  </a:schemeClr>
                </a:solidFill>
                <a:latin typeface="仿宋" charset="0"/>
                <a:ea typeface="仿宋" charset="0"/>
              </a:rPr>
              <a:t>写一个人物经历，尤其是时间跨度较大的，不平凡的经历，就必须对生活素材有所选择，有所取舍，突出重点。本文既有面的交待，又有点的概述，在详略安排上，作者独具匠心，把点与面两者交融，既照顾全局，又突出重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3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" y="25400"/>
            <a:ext cx="12153900" cy="689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60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60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）注重细节，刻画人物；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altLang="zh-CN" sz="4400" b="1" smtClean="0">
                <a:solidFill>
                  <a:schemeClr val="accent2"/>
                </a:solidFill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4400" b="1" smtClean="0">
                <a:solidFill>
                  <a:schemeClr val="accent2"/>
                </a:solidFill>
                <a:latin typeface="仿宋" pitchFamily="49" charset="-122"/>
                <a:ea typeface="仿宋" pitchFamily="49" charset="-122"/>
              </a:rPr>
              <a:t>本文在具体事件的叙述中注意人物语言、动作的描写。如在写邓稼先参与地下核试验的研制这一事件时，写得最为详细，为读者讲述了一个有情节，有具体场景的故事，其中对人物的动作、语言描写十分细腻动人。十分传神地表现了人物的精神世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3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8" y="3175"/>
            <a:ext cx="1219676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（</a:t>
            </a:r>
            <a:r>
              <a:rPr lang="en-US" altLang="zh-CN" sz="60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4</a:t>
            </a:r>
            <a:r>
              <a:rPr lang="zh-CN" altLang="en-US" sz="6000" b="1" smtClean="0">
                <a:solidFill>
                  <a:srgbClr val="66FFFF"/>
                </a:solidFill>
                <a:latin typeface="仿宋" pitchFamily="49" charset="-122"/>
                <a:ea typeface="仿宋" pitchFamily="49" charset="-122"/>
              </a:rPr>
              <a:t>）环境描写，侧面烘托。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6000" b="1">
                <a:solidFill>
                  <a:schemeClr val="accent2">
                    <a:lumMod val="75000"/>
                  </a:schemeClr>
                </a:solidFill>
                <a:latin typeface="仿宋" charset="0"/>
                <a:ea typeface="仿宋" charset="0"/>
              </a:rPr>
              <a:t>    </a:t>
            </a:r>
            <a:r>
              <a:rPr lang="zh-CN" altLang="en-US" sz="6000" b="1">
                <a:solidFill>
                  <a:schemeClr val="accent2">
                    <a:lumMod val="75000"/>
                  </a:schemeClr>
                </a:solidFill>
                <a:latin typeface="仿宋" charset="0"/>
                <a:ea typeface="仿宋" charset="0"/>
              </a:rPr>
              <a:t>本文多处写到核武器研制的艰苦环境。作者写环境的艰苦对表现人物的崇高精神起了很好的烘托作用。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-1588"/>
            <a:ext cx="12166600" cy="6807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530225" y="69850"/>
            <a:ext cx="5862638" cy="1265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charset="0"/>
                <a:ea typeface="微软雅黑" charset="0"/>
              </a:rPr>
              <a:t>小结：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5025" y="1133475"/>
            <a:ext cx="10960100" cy="5578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>
                <a:solidFill>
                  <a:schemeClr val="accent1">
                    <a:lumMod val="50000"/>
                  </a:schemeClr>
                </a:solidFill>
                <a:latin typeface="仿宋" charset="0"/>
                <a:ea typeface="仿宋" charset="0"/>
              </a:rPr>
              <a:t>    </a:t>
            </a:r>
            <a:r>
              <a:rPr lang="zh-CN" altLang="en-US" sz="6000" b="1">
                <a:solidFill>
                  <a:schemeClr val="accent1">
                    <a:lumMod val="50000"/>
                  </a:schemeClr>
                </a:solidFill>
                <a:latin typeface="仿宋" charset="0"/>
                <a:ea typeface="仿宋" charset="0"/>
              </a:rPr>
              <a:t>本文是一篇人物通讯，主要介绍了邓稼先从接受研制原子弹任务到隐姓埋名，研究制造原子弹、氢弹的一段经历，展现了他为了祖国的国防科技事业甘做无名英雄，献出自己一生的精神。</a:t>
            </a:r>
            <a:endParaRPr lang="zh-CN" altLang="en-US" sz="6000" b="1">
              <a:solidFill>
                <a:srgbClr val="7030A0"/>
              </a:solidFill>
              <a:latin typeface="仿宋" charset="0"/>
              <a:ea typeface="仿宋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75" y="9525"/>
            <a:ext cx="12182475" cy="681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img781082_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66900" y="447675"/>
            <a:ext cx="4564063" cy="568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150100" y="117475"/>
            <a:ext cx="4351338" cy="679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仿宋" pitchFamily="49" charset="-122"/>
                <a:ea typeface="仿宋" pitchFamily="49" charset="-122"/>
              </a:rPr>
              <a:t>    1967</a:t>
            </a:r>
            <a:r>
              <a:rPr lang="zh-CN" altLang="en-US" sz="4400" b="1">
                <a:latin typeface="仿宋" pitchFamily="49" charset="-122"/>
                <a:ea typeface="仿宋" pitchFamily="49" charset="-122"/>
              </a:rPr>
              <a:t>年</a:t>
            </a:r>
            <a:r>
              <a:rPr lang="en-US" altLang="zh-CN" sz="4400" b="1">
                <a:latin typeface="仿宋" pitchFamily="49" charset="-122"/>
                <a:ea typeface="仿宋" pitchFamily="49" charset="-122"/>
              </a:rPr>
              <a:t>6</a:t>
            </a:r>
            <a:r>
              <a:rPr lang="zh-CN" altLang="en-US" sz="4400" b="1">
                <a:latin typeface="仿宋" pitchFamily="49" charset="-122"/>
                <a:ea typeface="仿宋" pitchFamily="49" charset="-122"/>
              </a:rPr>
              <a:t>月</a:t>
            </a:r>
            <a:r>
              <a:rPr lang="en-US" altLang="zh-CN" sz="4400" b="1">
                <a:latin typeface="仿宋" pitchFamily="49" charset="-122"/>
                <a:ea typeface="仿宋" pitchFamily="49" charset="-122"/>
              </a:rPr>
              <a:t>17</a:t>
            </a:r>
            <a:r>
              <a:rPr lang="zh-CN" altLang="en-US" sz="4400" b="1">
                <a:latin typeface="仿宋" pitchFamily="49" charset="-122"/>
                <a:ea typeface="仿宋" pitchFamily="49" charset="-122"/>
              </a:rPr>
              <a:t>日在新疆罗布泊，中国爆炸了第一颗氢弹。从爆炸第一颗原子弹到爆炸第一颗氢弹，中国只用了两年零八个月的时间，其速度是世界上最快的。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7800" y="730250"/>
            <a:ext cx="1403350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80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80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氢弹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" y="-19050"/>
            <a:ext cx="12211050" cy="679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258888" y="336550"/>
            <a:ext cx="8953500" cy="76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>
                <a:solidFill>
                  <a:schemeClr val="accent6"/>
                </a:solidFill>
                <a:latin typeface="仿宋" charset="0"/>
                <a:ea typeface="仿宋" charset="0"/>
              </a:rPr>
              <a:t>字词掌握：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16025" y="1376363"/>
            <a:ext cx="1171575" cy="579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仿宋" charset="0"/>
                <a:ea typeface="仿宋" charset="0"/>
              </a:rPr>
              <a:t>和</a:t>
            </a: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  <a:latin typeface="仿宋" charset="0"/>
                <a:ea typeface="仿宋" charset="0"/>
              </a:rPr>
              <a:t>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52938" y="1339850"/>
            <a:ext cx="1714500" cy="639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latin typeface="仿宋" charset="0"/>
                <a:ea typeface="仿宋" charset="0"/>
              </a:rPr>
              <a:t>王</a:t>
            </a:r>
            <a:r>
              <a:rPr lang="zh-CN" altLang="en-US" sz="3600" b="1">
                <a:solidFill>
                  <a:schemeClr val="accent5">
                    <a:lumMod val="75000"/>
                  </a:schemeClr>
                </a:solidFill>
                <a:latin typeface="仿宋" charset="0"/>
                <a:ea typeface="仿宋" charset="0"/>
              </a:rPr>
              <a:t>淦</a:t>
            </a:r>
            <a:r>
              <a:rPr lang="zh-CN" altLang="en-US" sz="3600" b="1">
                <a:solidFill>
                  <a:srgbClr val="FF0000"/>
                </a:solidFill>
                <a:latin typeface="仿宋" charset="0"/>
                <a:ea typeface="仿宋" charset="0"/>
              </a:rPr>
              <a:t>昌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10500" y="1250950"/>
            <a:ext cx="222885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latin typeface="仿宋" charset="0"/>
                <a:ea typeface="仿宋" charset="0"/>
              </a:rPr>
              <a:t>含辛</a:t>
            </a:r>
            <a:r>
              <a:rPr lang="zh-CN" altLang="en-US" sz="3600" b="1">
                <a:solidFill>
                  <a:schemeClr val="accent5">
                    <a:lumMod val="75000"/>
                  </a:schemeClr>
                </a:solidFill>
                <a:latin typeface="仿宋" charset="0"/>
                <a:ea typeface="仿宋" charset="0"/>
              </a:rPr>
              <a:t>茹</a:t>
            </a:r>
            <a:r>
              <a:rPr lang="zh-CN" altLang="en-US" sz="3600" b="1">
                <a:solidFill>
                  <a:srgbClr val="FF0000"/>
                </a:solidFill>
                <a:latin typeface="仿宋" charset="0"/>
                <a:ea typeface="仿宋" charset="0"/>
              </a:rPr>
              <a:t>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08050" y="2130425"/>
            <a:ext cx="216852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latin typeface="仿宋" charset="0"/>
                <a:ea typeface="仿宋" charset="0"/>
              </a:rPr>
              <a:t>销声</a:t>
            </a:r>
            <a:r>
              <a:rPr lang="zh-CN" altLang="en-US" sz="3600" b="1">
                <a:solidFill>
                  <a:schemeClr val="accent5">
                    <a:lumMod val="75000"/>
                  </a:schemeClr>
                </a:solidFill>
                <a:latin typeface="仿宋" charset="0"/>
                <a:ea typeface="仿宋" charset="0"/>
              </a:rPr>
              <a:t>匿</a:t>
            </a:r>
            <a:r>
              <a:rPr lang="zh-CN" altLang="en-US" sz="3600" b="1">
                <a:solidFill>
                  <a:srgbClr val="FF0000"/>
                </a:solidFill>
                <a:latin typeface="仿宋" charset="0"/>
                <a:ea typeface="仿宋" charset="0"/>
              </a:rPr>
              <a:t>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08488" y="2101850"/>
            <a:ext cx="1568450" cy="6397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chemeClr val="accent5">
                    <a:lumMod val="75000"/>
                  </a:schemeClr>
                </a:solidFill>
                <a:latin typeface="仿宋" charset="0"/>
                <a:ea typeface="仿宋" charset="0"/>
              </a:rPr>
              <a:t>蓦</a:t>
            </a:r>
            <a:r>
              <a:rPr lang="zh-CN" altLang="en-US" sz="3600" b="1">
                <a:solidFill>
                  <a:srgbClr val="FF0000"/>
                </a:solidFill>
                <a:latin typeface="仿宋" charset="0"/>
                <a:ea typeface="仿宋" charset="0"/>
              </a:rPr>
              <a:t>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013700" y="2071688"/>
            <a:ext cx="1728788" cy="6397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latin typeface="仿宋" charset="0"/>
                <a:ea typeface="仿宋" charset="0"/>
              </a:rPr>
              <a:t>聂荣</a:t>
            </a:r>
            <a:r>
              <a:rPr lang="zh-CN" altLang="en-US" sz="3600" b="1">
                <a:solidFill>
                  <a:schemeClr val="accent5">
                    <a:lumMod val="75000"/>
                  </a:schemeClr>
                </a:solidFill>
                <a:latin typeface="仿宋" charset="0"/>
                <a:ea typeface="仿宋" charset="0"/>
              </a:rPr>
              <a:t>臻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08050" y="2994025"/>
            <a:ext cx="218122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rgbClr val="FF0000"/>
                </a:solidFill>
                <a:latin typeface="仿宋" charset="0"/>
                <a:ea typeface="仿宋" charset="0"/>
              </a:rPr>
              <a:t>风尘</a:t>
            </a:r>
            <a:r>
              <a:rPr lang="zh-CN" altLang="en-US" sz="3600" b="1">
                <a:solidFill>
                  <a:schemeClr val="accent5">
                    <a:lumMod val="75000"/>
                  </a:schemeClr>
                </a:solidFill>
                <a:latin typeface="仿宋" charset="0"/>
                <a:ea typeface="仿宋" charset="0"/>
              </a:rPr>
              <a:t>仆仆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616450" y="2833688"/>
            <a:ext cx="2095500" cy="6397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chemeClr val="accent5">
                    <a:lumMod val="75000"/>
                  </a:schemeClr>
                </a:solidFill>
                <a:latin typeface="仿宋" charset="0"/>
                <a:ea typeface="仿宋" charset="0"/>
              </a:rPr>
              <a:t>寥寥</a:t>
            </a:r>
            <a:r>
              <a:rPr lang="zh-CN" altLang="en-US" sz="3600" b="1">
                <a:solidFill>
                  <a:srgbClr val="FF0000"/>
                </a:solidFill>
                <a:latin typeface="仿宋" charset="0"/>
                <a:ea typeface="仿宋" charset="0"/>
              </a:rPr>
              <a:t>无几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417763" y="1398588"/>
            <a:ext cx="1714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方正兰亭超细黑简体"/>
                <a:ea typeface="方正兰亭超细黑简体"/>
                <a:cs typeface="方正兰亭超细黑简体"/>
              </a:rPr>
              <a:t>（</a:t>
            </a:r>
            <a:r>
              <a:rPr lang="en-US" altLang="zh-CN" sz="3200" b="1">
                <a:latin typeface="方正兰亭超细黑简体"/>
                <a:ea typeface="方正兰亭超细黑简体"/>
                <a:cs typeface="方正兰亭超细黑简体"/>
              </a:rPr>
              <a:t>hu</a:t>
            </a:r>
            <a:r>
              <a:rPr lang="zh-CN" altLang="en-US" sz="3200" b="1">
                <a:latin typeface="方正兰亭超细黑简体"/>
                <a:ea typeface="方正兰亭超细黑简体"/>
                <a:cs typeface="方正兰亭超细黑简体"/>
              </a:rPr>
              <a:t>ó）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008688" y="1384300"/>
            <a:ext cx="16986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（</a:t>
            </a:r>
            <a:r>
              <a:rPr lang="en-US" altLang="zh-CN" sz="2800" b="1">
                <a:latin typeface="方正兰亭超细黑简体"/>
                <a:ea typeface="方正兰亭超细黑简体"/>
                <a:cs typeface="方正兰亭超细黑简体"/>
              </a:rPr>
              <a:t>g</a:t>
            </a:r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à</a:t>
            </a:r>
            <a:r>
              <a:rPr lang="en-US" altLang="zh-CN" sz="2800" b="1">
                <a:latin typeface="方正兰亭超细黑简体"/>
                <a:ea typeface="方正兰亭超细黑简体"/>
                <a:cs typeface="方正兰亭超细黑简体"/>
              </a:rPr>
              <a:t>n</a:t>
            </a:r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）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9979025" y="1222375"/>
            <a:ext cx="12160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（</a:t>
            </a:r>
            <a:r>
              <a:rPr lang="en-US" altLang="zh-CN" sz="2800" b="1">
                <a:latin typeface="方正兰亭超细黑简体"/>
                <a:ea typeface="方正兰亭超细黑简体"/>
                <a:cs typeface="方正兰亭超细黑简体"/>
              </a:rPr>
              <a:t>r</a:t>
            </a:r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ú）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003550" y="2160588"/>
            <a:ext cx="12176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（</a:t>
            </a:r>
            <a:r>
              <a:rPr lang="en-US" altLang="zh-CN" sz="2800" b="1">
                <a:latin typeface="方正兰亭超细黑简体"/>
                <a:ea typeface="方正兰亭超细黑简体"/>
                <a:cs typeface="方正兰亭超细黑简体"/>
              </a:rPr>
              <a:t>n</a:t>
            </a:r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ì）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964238" y="2160588"/>
            <a:ext cx="15525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（</a:t>
            </a:r>
            <a:r>
              <a:rPr lang="en-US" altLang="zh-CN" sz="2800" b="1">
                <a:latin typeface="方正兰亭超细黑简体"/>
                <a:ea typeface="方正兰亭超细黑简体"/>
                <a:cs typeface="方正兰亭超细黑简体"/>
              </a:rPr>
              <a:t>m</a:t>
            </a:r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ò）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9832975" y="2190750"/>
            <a:ext cx="17875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（</a:t>
            </a:r>
            <a:r>
              <a:rPr lang="en-US" altLang="zh-CN" sz="2800" b="1">
                <a:latin typeface="方正兰亭超细黑简体"/>
                <a:ea typeface="方正兰亭超细黑简体"/>
                <a:cs typeface="方正兰亭超细黑简体"/>
              </a:rPr>
              <a:t>zh</a:t>
            </a:r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ē</a:t>
            </a:r>
            <a:r>
              <a:rPr lang="en-US" altLang="zh-CN" sz="2800" b="1">
                <a:latin typeface="方正兰亭超细黑简体"/>
                <a:ea typeface="方正兰亭超细黑简体"/>
                <a:cs typeface="方正兰亭超细黑简体"/>
              </a:rPr>
              <a:t>n</a:t>
            </a:r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）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240088" y="2936875"/>
            <a:ext cx="11572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（</a:t>
            </a:r>
            <a:r>
              <a:rPr lang="en-US" altLang="zh-CN" sz="2800" b="1">
                <a:latin typeface="方正兰亭超细黑简体"/>
                <a:ea typeface="方正兰亭超细黑简体"/>
                <a:cs typeface="方正兰亭超细黑简体"/>
              </a:rPr>
              <a:t>p</a:t>
            </a:r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ú）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740525" y="2805113"/>
            <a:ext cx="15684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（</a:t>
            </a:r>
            <a:r>
              <a:rPr lang="en-US" altLang="zh-CN" sz="2800" b="1">
                <a:latin typeface="方正兰亭超细黑简体"/>
                <a:ea typeface="方正兰亭超细黑简体"/>
                <a:cs typeface="方正兰亭超细黑简体"/>
              </a:rPr>
              <a:t>li</a:t>
            </a:r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ǎ</a:t>
            </a:r>
            <a:r>
              <a:rPr lang="en-US" altLang="zh-CN" sz="2800" b="1">
                <a:latin typeface="方正兰亭超细黑简体"/>
                <a:ea typeface="方正兰亭超细黑简体"/>
                <a:cs typeface="方正兰亭超细黑简体"/>
              </a:rPr>
              <a:t>o</a:t>
            </a:r>
            <a:r>
              <a:rPr lang="zh-CN" altLang="en-US" sz="2800" b="1">
                <a:latin typeface="方正兰亭超细黑简体"/>
                <a:ea typeface="方正兰亭超细黑简体"/>
                <a:cs typeface="方正兰亭超细黑简体"/>
              </a:rPr>
              <a:t>）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36613" y="4160838"/>
            <a:ext cx="19351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国破家亡：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76288" y="5010150"/>
            <a:ext cx="19637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水落石出：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62000" y="5721350"/>
            <a:ext cx="2066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风餐露宿：</a:t>
            </a: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944813" y="4233863"/>
            <a:ext cx="54371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国家覆亡，家庭毁灭。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3017838" y="5083175"/>
            <a:ext cx="7970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比喻到了一定的时候，事情就会真相大白。</a:t>
            </a: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3136900" y="5802313"/>
            <a:ext cx="87614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在风中吃饭，在露天睡觉，形容旅途或野外生活的艰难。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5" descr="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3" y="-23813"/>
            <a:ext cx="12206288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占位符 9"/>
          <p:cNvSpPr>
            <a:spLocks noGrp="1"/>
          </p:cNvSpPr>
          <p:nvPr>
            <p:ph type="body" idx="1"/>
          </p:nvPr>
        </p:nvSpPr>
        <p:spPr>
          <a:xfrm>
            <a:off x="838200" y="1603375"/>
            <a:ext cx="11190288" cy="5457825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>
                <a:solidFill>
                  <a:srgbClr val="33CBA9"/>
                </a:solidFill>
                <a:latin typeface="仿宋" charset="0"/>
                <a:ea typeface="仿宋" charset="0"/>
              </a:rPr>
              <a:t> </a:t>
            </a:r>
            <a:r>
              <a:rPr lang="en-US" altLang="zh-CN">
                <a:solidFill>
                  <a:srgbClr val="FF0000"/>
                </a:solidFill>
                <a:latin typeface="仿宋" charset="0"/>
                <a:ea typeface="仿宋" charset="0"/>
              </a:rPr>
              <a:t>   </a:t>
            </a:r>
            <a:r>
              <a:rPr lang="zh-CN" altLang="en-US" b="1">
                <a:solidFill>
                  <a:srgbClr val="FF0000"/>
                </a:solidFill>
                <a:latin typeface="仿宋" charset="0"/>
                <a:ea typeface="仿宋" charset="0"/>
              </a:rPr>
              <a:t>插叙的作用：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FF0000"/>
                </a:solidFill>
                <a:latin typeface="仿宋" charset="0"/>
                <a:ea typeface="仿宋" charset="0"/>
              </a:rPr>
              <a:t>（1）对主要情节起补充衬托的作用。                               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FF0000"/>
                </a:solidFill>
                <a:latin typeface="仿宋" charset="0"/>
                <a:ea typeface="仿宋" charset="0"/>
              </a:rPr>
              <a:t>（2）有时会起到解释说明的作用。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FF0000"/>
                </a:solidFill>
                <a:latin typeface="仿宋" charset="0"/>
                <a:ea typeface="仿宋" charset="0"/>
              </a:rPr>
              <a:t>（3）使文章脉络清晰。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FF0000"/>
                </a:solidFill>
                <a:latin typeface="仿宋" charset="0"/>
                <a:ea typeface="仿宋" charset="0"/>
              </a:rPr>
              <a:t>（4）推动情节发展，更好的突出人物的性格。                                                                 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FF0000"/>
                </a:solidFill>
                <a:latin typeface="仿宋" charset="0"/>
                <a:ea typeface="仿宋" charset="0"/>
              </a:rPr>
              <a:t>（5）突出主题。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FF0000"/>
                </a:solidFill>
                <a:latin typeface="仿宋" charset="0"/>
                <a:ea typeface="仿宋" charset="0"/>
              </a:rPr>
              <a:t>（6）为下文作铺垫。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FF0000"/>
                </a:solidFill>
                <a:latin typeface="仿宋" charset="0"/>
                <a:ea typeface="仿宋" charset="0"/>
              </a:rPr>
              <a:t>（7）突出中心思想。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>
                <a:solidFill>
                  <a:srgbClr val="FF0000"/>
                </a:solidFill>
                <a:latin typeface="仿宋" charset="0"/>
                <a:ea typeface="仿宋" charset="0"/>
              </a:rPr>
              <a:t>（</a:t>
            </a:r>
            <a:r>
              <a:rPr lang="en-US" altLang="zh-CN" b="1">
                <a:solidFill>
                  <a:srgbClr val="FF0000"/>
                </a:solidFill>
                <a:latin typeface="仿宋" charset="0"/>
                <a:ea typeface="仿宋" charset="0"/>
              </a:rPr>
              <a:t>8</a:t>
            </a:r>
            <a:r>
              <a:rPr lang="zh-CN" altLang="en-US" b="1">
                <a:solidFill>
                  <a:srgbClr val="FF0000"/>
                </a:solidFill>
                <a:latin typeface="仿宋" charset="0"/>
                <a:ea typeface="仿宋" charset="0"/>
              </a:rPr>
              <a:t>）丰富文章内容，使情节更加完整。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2000" b="1">
              <a:solidFill>
                <a:srgbClr val="33CBA9"/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06425" y="311150"/>
            <a:ext cx="10515600" cy="1106488"/>
          </a:xfrm>
        </p:spPr>
        <p:txBody>
          <a:bodyPr/>
          <a:lstStyle/>
          <a:p>
            <a:r>
              <a:rPr lang="zh-CN" altLang="en-US" sz="9600" b="1" smtClean="0">
                <a:solidFill>
                  <a:srgbClr val="7030A0"/>
                </a:solidFill>
                <a:latin typeface="仿宋" pitchFamily="49" charset="-122"/>
                <a:ea typeface="仿宋" pitchFamily="49" charset="-122"/>
              </a:rPr>
              <a:t>插叙</a:t>
            </a:r>
          </a:p>
        </p:txBody>
      </p:sp>
      <p:sp>
        <p:nvSpPr>
          <p:cNvPr id="11" name="右大括号 10"/>
          <p:cNvSpPr/>
          <p:nvPr/>
        </p:nvSpPr>
        <p:spPr>
          <a:xfrm>
            <a:off x="7970838" y="1570038"/>
            <a:ext cx="774700" cy="4454525"/>
          </a:xfrm>
          <a:prstGeom prst="rightBrace">
            <a:avLst>
              <a:gd name="adj1" fmla="val 8333"/>
              <a:gd name="adj2" fmla="val 50474"/>
            </a:avLst>
          </a:prstGeom>
          <a:ln>
            <a:solidFill>
              <a:srgbClr val="33CB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640763" y="1349375"/>
            <a:ext cx="3386137" cy="447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solidFill>
                  <a:schemeClr val="accent5">
                    <a:lumMod val="75000"/>
                  </a:schemeClr>
                </a:solidFill>
                <a:latin typeface="仿宋" charset="0"/>
                <a:ea typeface="仿宋" charset="0"/>
              </a:rPr>
              <a:t>好处：有助于情节的展开，刻画人物性格，补充背景材料，使人物形象生动完整，突出其某个特点，或交代细节，从而升华主题。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3" descr="E:\课件\9c7410a076782d29-f13f97671191574a-db535e6d36f5bd2968ea38d139835bf2.jpg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3" y="-4763"/>
            <a:ext cx="12165012" cy="687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681788" y="-53975"/>
            <a:ext cx="5386387" cy="691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仿宋" pitchFamily="49" charset="-122"/>
                <a:ea typeface="仿宋" pitchFamily="49" charset="-122"/>
              </a:rPr>
              <a:t>    </a:t>
            </a:r>
            <a:r>
              <a:rPr lang="zh-CN" altLang="en-US" sz="2800" b="1">
                <a:latin typeface="仿宋" pitchFamily="49" charset="-122"/>
                <a:ea typeface="仿宋" pitchFamily="49" charset="-122"/>
              </a:rPr>
              <a:t>邓稼先（</a:t>
            </a:r>
            <a:r>
              <a:rPr lang="en-US" altLang="zh-CN" sz="2800" b="1">
                <a:latin typeface="仿宋" pitchFamily="49" charset="-122"/>
                <a:ea typeface="仿宋" pitchFamily="49" charset="-122"/>
              </a:rPr>
              <a:t>1924-1986</a:t>
            </a:r>
            <a:r>
              <a:rPr lang="zh-CN" altLang="en-US" sz="2800" b="1">
                <a:latin typeface="仿宋" pitchFamily="49" charset="-122"/>
                <a:ea typeface="仿宋" pitchFamily="49" charset="-122"/>
              </a:rPr>
              <a:t>），著名物理学家，中国科学院学部委员。安徽怀宁人。1945年毕业于西南联合大学物理系，1950年获美国普渡大学物理学博士学位。他领导完成了中国第一颗原子弹的理论方案，并参与指导核试验前的爆轰模拟试验。原子弹试验成功后，立即组织力量探索氢弹设计原理、选定技术途径，组织领导并亲自参与1967年中国第一颗氢弹的研制和试验工作。70年代初以来，在组织、领导、规划新的核武器工作方面，他付出了艰辛的劳动，是中国核武器理论杰出的奠基者。</a:t>
            </a:r>
          </a:p>
        </p:txBody>
      </p:sp>
      <p:pic>
        <p:nvPicPr>
          <p:cNvPr id="3" name="图片 2" descr="aec379310a55b319b1ee168243a98226cffc173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87575" y="493713"/>
            <a:ext cx="415290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9100" y="674688"/>
            <a:ext cx="1646238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9600" b="1">
                <a:solidFill>
                  <a:srgbClr val="FF0066"/>
                </a:solidFill>
                <a:latin typeface="仿宋" pitchFamily="49" charset="-122"/>
                <a:ea typeface="仿宋" pitchFamily="49" charset="-122"/>
              </a:rPr>
              <a:t>作者介绍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3" descr="E:\课件\9c7410a076782d29-f13f97671191574a-db535e6d36f5bd2968ea38d139835bf2.jpg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400" y="-15875"/>
            <a:ext cx="1222375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8800" smtClean="0">
                <a:solidFill>
                  <a:srgbClr val="FFFF00"/>
                </a:solidFill>
              </a:rPr>
              <a:t>作者介绍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833938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sz="3185" b="1">
                <a:solidFill>
                  <a:srgbClr val="FF0000"/>
                </a:solidFill>
                <a:latin typeface="仿宋" charset="0"/>
                <a:ea typeface="仿宋" charset="0"/>
              </a:rPr>
              <a:t>    </a:t>
            </a:r>
            <a:r>
              <a:rPr lang="zh-CN" altLang="en-US" sz="3185" b="1">
                <a:solidFill>
                  <a:srgbClr val="FF0000"/>
                </a:solidFill>
                <a:latin typeface="仿宋" charset="0"/>
                <a:ea typeface="仿宋" charset="0"/>
              </a:rPr>
              <a:t>顾迈南，女，汉族，1931年11月生于山东章丘。新华社专职科学记者。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3200" b="1">
                <a:solidFill>
                  <a:srgbClr val="FF0000"/>
                </a:solidFill>
                <a:latin typeface="仿宋" charset="0"/>
                <a:ea typeface="仿宋" charset="0"/>
              </a:rPr>
              <a:t>    1950年参加工作，1953年进入新华社，1962年起任专职科学记者，以大量新闻，长篇通讯和特写著称，而且被国内外报纸广泛采用。在此期间，还与人合作写了6集电视连续剧《华罗庚》，出版了专著《中国当代科学家的奋斗之路》、《炎黄之光》、《华罗庚传》、《“两弹”元勋邓稼先》、《非凡的智慧人生—著名科学家采访记》、《突破“禁区”采访邓稼先》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 descr="E:\课件\9c7410a076782d29-f13f97671191574a-db535e6d36f5bd2968ea38d139835bf2.jpg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8" y="25400"/>
            <a:ext cx="12104687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9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文体常识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11338"/>
            <a:ext cx="10515600" cy="4351337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3200" b="1">
              <a:solidFill>
                <a:srgbClr val="33CBA9"/>
              </a:solidFill>
              <a:latin typeface="仿宋" charset="0"/>
              <a:ea typeface="仿宋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200" b="1">
                <a:solidFill>
                  <a:srgbClr val="33CBA9"/>
                </a:solidFill>
                <a:latin typeface="仿宋" charset="0"/>
                <a:ea typeface="仿宋" charset="0"/>
              </a:rPr>
              <a:t>体裁：通讯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3200" b="1">
              <a:solidFill>
                <a:srgbClr val="33CBA9"/>
              </a:solidFill>
              <a:latin typeface="仿宋" charset="0"/>
              <a:ea typeface="仿宋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3200" b="1">
                <a:solidFill>
                  <a:srgbClr val="6600FF"/>
                </a:solidFill>
                <a:latin typeface="仿宋" charset="0"/>
                <a:ea typeface="仿宋" charset="0"/>
              </a:rPr>
              <a:t>通讯，是运用叙述、描写、抒情、议论等多种手法，具体、生动、形象地反映新闻事件或典型人物的一种新闻报道形式。它是记叙文的一种，是报纸、广播电台、通讯社常用的文体。它和消息一样，要求及时、准确地报道生活中有意义的人和事，但报道的内容比消息更具体更系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5" descr="E:\课件\9c7410a076782d29-f13f97671191574a-db535e6d36f5bd2968ea38d139835bf2.jpg9c7410a076782d29-f13f97671191574a-db535e6d36f5bd2968ea38d139835bf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8" y="7938"/>
            <a:ext cx="1225391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928813" y="246063"/>
            <a:ext cx="39131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FF00"/>
                </a:solidFill>
                <a:latin typeface="仿宋" pitchFamily="49" charset="-122"/>
                <a:ea typeface="仿宋" pitchFamily="49" charset="-122"/>
              </a:rPr>
              <a:t>通讯的特点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33438" y="1112838"/>
            <a:ext cx="10739437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（1）严格的真实性。     （2）报道的客观性。</a:t>
            </a:r>
          </a:p>
          <a:p>
            <a:r>
              <a:rPr lang="zh-CN" altLang="en-US" sz="4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（3）较弱的时间性。     （4）描写的形象性。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041525" y="2425700"/>
            <a:ext cx="39401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FF00"/>
                </a:solidFill>
                <a:latin typeface="仿宋" pitchFamily="49" charset="-122"/>
                <a:ea typeface="仿宋" pitchFamily="49" charset="-122"/>
              </a:rPr>
              <a:t>通讯的种类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38225" y="3254375"/>
            <a:ext cx="101647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按内容分：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通讯一般分为人物通讯、事件通讯、概貌通讯、工作通讯。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223963" y="4752975"/>
            <a:ext cx="987742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按形式分：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通讯分为一般记事通讯、访问记（专访、人物专访）、小故事、集纳、巡礼、纪实、见闻、特写、速写、侧记、散记、采访札记。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2344</Words>
  <Paragraphs>101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Calibri</vt:lpstr>
      <vt:lpstr>宋体</vt:lpstr>
      <vt:lpstr>Arial</vt:lpstr>
      <vt:lpstr>Calibri Light</vt:lpstr>
      <vt:lpstr>仿宋</vt:lpstr>
      <vt:lpstr>方正兰亭超细黑简体</vt:lpstr>
      <vt:lpstr>微软雅黑</vt:lpstr>
      <vt:lpstr>+mn-ea</vt:lpstr>
      <vt:lpstr>Office 主题</vt:lpstr>
      <vt:lpstr>幻灯片 1</vt:lpstr>
      <vt:lpstr>幻灯片 2</vt:lpstr>
      <vt:lpstr>幻灯片 3</vt:lpstr>
      <vt:lpstr>幻灯片 4</vt:lpstr>
      <vt:lpstr>插叙</vt:lpstr>
      <vt:lpstr>幻灯片 6</vt:lpstr>
      <vt:lpstr>作者介绍</vt:lpstr>
      <vt:lpstr>文体常识</vt:lpstr>
      <vt:lpstr>幻灯片 9</vt:lpstr>
      <vt:lpstr>幻灯片 10</vt:lpstr>
      <vt:lpstr>【问题一】文章结构有什么特点？</vt:lpstr>
      <vt:lpstr>【问题二】文章各部分主要写了什么内容?</vt:lpstr>
      <vt:lpstr>【问题三】作者的思路是怎么样的？</vt:lpstr>
      <vt:lpstr>【问题四】课文表现出邓稼先的哪些可贵精神？从文中找出具体事例加以说明。</vt:lpstr>
      <vt:lpstr>幻灯片 15</vt:lpstr>
      <vt:lpstr>幻灯片 16</vt:lpstr>
      <vt:lpstr>幻灯片 17</vt:lpstr>
      <vt:lpstr>幻灯片 18</vt:lpstr>
      <vt:lpstr>（1）过程为序，各有侧重;</vt:lpstr>
      <vt:lpstr>（2）重点突出，详略得当；</vt:lpstr>
      <vt:lpstr>（3）注重细节，刻画人物；</vt:lpstr>
      <vt:lpstr>（4）环境描写，侧面烘托。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dcterms:created xsi:type="dcterms:W3CDTF">2015-10-18T01:46:00Z</dcterms:created>
  <dcterms:modified xsi:type="dcterms:W3CDTF">2018-09-23T07:17:23Z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2052-10.1.0.5251</vt:lpwstr>
  </property>
</Properties>
</file>