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3" r:id="rId2"/>
    <p:sldId id="275" r:id="rId3"/>
    <p:sldId id="353" r:id="rId4"/>
    <p:sldId id="354" r:id="rId5"/>
    <p:sldId id="274" r:id="rId6"/>
    <p:sldId id="263" r:id="rId7"/>
    <p:sldId id="264" r:id="rId8"/>
    <p:sldId id="355" r:id="rId9"/>
    <p:sldId id="267" r:id="rId10"/>
    <p:sldId id="356" r:id="rId11"/>
    <p:sldId id="357" r:id="rId12"/>
    <p:sldId id="358" r:id="rId13"/>
    <p:sldId id="359" r:id="rId14"/>
    <p:sldId id="360" r:id="rId15"/>
    <p:sldId id="361" r:id="rId16"/>
    <p:sldId id="352" r:id="rId17"/>
    <p:sldId id="362" r:id="rId18"/>
    <p:sldId id="265" r:id="rId19"/>
    <p:sldId id="363" r:id="rId20"/>
    <p:sldId id="364" r:id="rId21"/>
    <p:sldId id="365" r:id="rId22"/>
    <p:sldId id="366" r:id="rId23"/>
    <p:sldId id="367" r:id="rId24"/>
    <p:sldId id="368" r:id="rId25"/>
    <p:sldId id="266" r:id="rId26"/>
    <p:sldId id="369" r:id="rId27"/>
    <p:sldId id="371" r:id="rId28"/>
    <p:sldId id="372" r:id="rId29"/>
    <p:sldId id="370"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7.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6.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6.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6.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6.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6.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6.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package" Target="../embeddings/Microsoft_Office_Word___10.docx"/><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package" Target="../embeddings/Microsoft_Office_Word___12.docx"/><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package" Target="../embeddings/Microsoft_Office_Word___13.docx"/><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4.vml"/><Relationship Id="rId5" Type="http://schemas.openxmlformats.org/officeDocument/2006/relationships/package" Target="../embeddings/Microsoft_Office_Word___14.docx"/><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16.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6.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6.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a:t>
            </a:r>
            <a:r>
              <a:rPr lang="zh-CN" altLang="en-US" b="1" dirty="0"/>
              <a:t>六</a:t>
            </a:r>
            <a:r>
              <a:rPr lang="zh-CN" altLang="en-US" b="1" dirty="0" smtClean="0"/>
              <a:t>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14456487"/>
              </p:ext>
            </p:extLst>
          </p:nvPr>
        </p:nvGraphicFramePr>
        <p:xfrm>
          <a:off x="446504" y="1556792"/>
          <a:ext cx="8128000" cy="5391506"/>
        </p:xfrm>
        <a:graphic>
          <a:graphicData uri="http://schemas.openxmlformats.org/presentationml/2006/ole">
            <p:oleObj spid="_x0000_s2058" name="文档" r:id="rId6" imgW="5272095" imgH="3239525" progId="Word.Document.12">
              <p:embed/>
            </p:oleObj>
          </a:graphicData>
        </a:graphic>
      </p:graphicFrame>
    </p:spTree>
    <p:extLst>
      <p:ext uri="{BB962C8B-B14F-4D97-AF65-F5344CB8AC3E}">
        <p14:creationId xmlns:p14="http://schemas.microsoft.com/office/powerpoint/2010/main" xmlns="" val="3287890912"/>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31166361"/>
              </p:ext>
            </p:extLst>
          </p:nvPr>
        </p:nvGraphicFramePr>
        <p:xfrm>
          <a:off x="251520" y="1268760"/>
          <a:ext cx="8318500" cy="6604818"/>
        </p:xfrm>
        <a:graphic>
          <a:graphicData uri="http://schemas.openxmlformats.org/presentationml/2006/ole">
            <p:oleObj spid="_x0000_s3082" name="文档" r:id="rId6" imgW="8555098" imgH="6289712" progId="Word.Document.12">
              <p:embed/>
            </p:oleObj>
          </a:graphicData>
        </a:graphic>
      </p:graphicFrame>
    </p:spTree>
    <p:extLst>
      <p:ext uri="{BB962C8B-B14F-4D97-AF65-F5344CB8AC3E}">
        <p14:creationId xmlns:p14="http://schemas.microsoft.com/office/powerpoint/2010/main" xmlns="" val="3873769050"/>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13226392"/>
              </p:ext>
            </p:extLst>
          </p:nvPr>
        </p:nvGraphicFramePr>
        <p:xfrm>
          <a:off x="508000" y="1821978"/>
          <a:ext cx="8128000" cy="3468044"/>
        </p:xfrm>
        <a:graphic>
          <a:graphicData uri="http://schemas.openxmlformats.org/presentationml/2006/ole">
            <p:oleObj spid="_x0000_s4106" name="文档" r:id="rId6" imgW="5272095" imgH="2645186" progId="Word.Document.12">
              <p:embed/>
            </p:oleObj>
          </a:graphicData>
        </a:graphic>
      </p:graphicFrame>
    </p:spTree>
    <p:extLst>
      <p:ext uri="{BB962C8B-B14F-4D97-AF65-F5344CB8AC3E}">
        <p14:creationId xmlns:p14="http://schemas.microsoft.com/office/powerpoint/2010/main" xmlns="" val="1568724340"/>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406755320"/>
              </p:ext>
            </p:extLst>
          </p:nvPr>
        </p:nvGraphicFramePr>
        <p:xfrm>
          <a:off x="404333" y="1414235"/>
          <a:ext cx="7912083" cy="6911309"/>
        </p:xfrm>
        <a:graphic>
          <a:graphicData uri="http://schemas.openxmlformats.org/presentationml/2006/ole">
            <p:oleObj spid="_x0000_s5130" name="文档" r:id="rId6" imgW="6542049" imgH="5696058" progId="Word.Document.12">
              <p:embed/>
            </p:oleObj>
          </a:graphicData>
        </a:graphic>
      </p:graphicFrame>
    </p:spTree>
    <p:extLst>
      <p:ext uri="{BB962C8B-B14F-4D97-AF65-F5344CB8AC3E}">
        <p14:creationId xmlns:p14="http://schemas.microsoft.com/office/powerpoint/2010/main" xmlns="" val="4190448440"/>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82470833"/>
              </p:ext>
            </p:extLst>
          </p:nvPr>
        </p:nvGraphicFramePr>
        <p:xfrm>
          <a:off x="611560" y="1340768"/>
          <a:ext cx="7702550" cy="6785546"/>
        </p:xfrm>
        <a:graphic>
          <a:graphicData uri="http://schemas.openxmlformats.org/presentationml/2006/ole">
            <p:oleObj spid="_x0000_s6155" name="文档" r:id="rId6" imgW="6619086" imgH="5752219" progId="Word.Document.12">
              <p:embed/>
            </p:oleObj>
          </a:graphicData>
        </a:graphic>
      </p:graphicFrame>
    </p:spTree>
    <p:extLst>
      <p:ext uri="{BB962C8B-B14F-4D97-AF65-F5344CB8AC3E}">
        <p14:creationId xmlns:p14="http://schemas.microsoft.com/office/powerpoint/2010/main" xmlns="" val="2009490741"/>
      </p:ext>
    </p:extLst>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57380840"/>
              </p:ext>
            </p:extLst>
          </p:nvPr>
        </p:nvGraphicFramePr>
        <p:xfrm>
          <a:off x="374934" y="1268760"/>
          <a:ext cx="8033275" cy="6024628"/>
        </p:xfrm>
        <a:graphic>
          <a:graphicData uri="http://schemas.openxmlformats.org/presentationml/2006/ole">
            <p:oleObj spid="_x0000_s7178" name="文档" r:id="rId6" imgW="8590378" imgH="6435259" progId="Word.Document.12">
              <p:embed/>
            </p:oleObj>
          </a:graphicData>
        </a:graphic>
      </p:graphicFrame>
    </p:spTree>
    <p:extLst>
      <p:ext uri="{BB962C8B-B14F-4D97-AF65-F5344CB8AC3E}">
        <p14:creationId xmlns:p14="http://schemas.microsoft.com/office/powerpoint/2010/main" xmlns="" val="2295055032"/>
      </p:ext>
    </p:extLst>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479638" y="1412776"/>
            <a:ext cx="8128000" cy="463652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先诱敌深入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再反戈一击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在这篇文章中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苏格拉底用自己擅长的诘问方式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先从对方可接受的观点入手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不断揭露对方命题中的矛盾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逐层辨析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迫使对方按照自己设定的思路回答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继而概括出对方观点的错误乃至荒谬之处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再反戈一击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置论敌于死地。这是本文最显著的辩论特色。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蛊惑青年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的罪名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苏格拉底从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谁使青年学好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诱导迈雷托士不得不承认这样一个论断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全雅典人都使青年学好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唯有苏格拉底一人蛊惑青年。这显然是谬论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是站不住脚的。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蛊惑青年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的罪名也就不攻自破</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t>接下来苏格拉底以退为进</a:t>
            </a:r>
            <a:r>
              <a:rPr lang="en-US" altLang="zh-CN" sz="2200" dirty="0"/>
              <a:t>,</a:t>
            </a:r>
            <a:r>
              <a:rPr lang="zh-CN" altLang="zh-CN" sz="2200" dirty="0"/>
              <a:t>先确立了一个论证的前提</a:t>
            </a:r>
            <a:r>
              <a:rPr lang="en-US" altLang="zh-CN" sz="2200" dirty="0"/>
              <a:t>:“</a:t>
            </a:r>
            <a:r>
              <a:rPr lang="zh-CN" altLang="zh-CN" sz="2200" dirty="0"/>
              <a:t>坏人总会随时为害于与之接近的人</a:t>
            </a:r>
            <a:r>
              <a:rPr lang="en-US" altLang="zh-CN" sz="2200" dirty="0"/>
              <a:t>,</a:t>
            </a:r>
            <a:r>
              <a:rPr lang="zh-CN" altLang="zh-CN" sz="2200" dirty="0"/>
              <a:t>好人总会随时使同群者受益。</a:t>
            </a:r>
            <a:r>
              <a:rPr lang="en-US" altLang="zh-CN" sz="2200" dirty="0" smtClean="0"/>
              <a:t>”</a:t>
            </a:r>
            <a:endParaRPr lang="zh-CN" altLang="en-US" sz="2200" dirty="0"/>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447600" y="1340768"/>
            <a:ext cx="8128000" cy="531985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接着问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蛊惑青年、使之堕落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是有意还是无心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在得到对方肯定的回答之后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苏格拉底反戈一击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我竟至于蠢到连这个道理都不明白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不知道把所接近的人引诱坏了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自己也有受害的危险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而有意去蛊惑青年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那就只有一种解释能够成立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苏格拉底或者没有蛊惑青年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或是出于无心。如果是前者当然无罪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如果是后者则只应受到告诫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而不应被治罪。对宣传无神论的罪名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苏格拉底又诱使对方陷入自相矛盾的境地。迈雷托士向审判官辩陈说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苏格拉底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说日是一块石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月是一团土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。而这话明显是苏格拉底老师的话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众所周知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其荒谬不攻自破。然后又用归谬法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既然你认为我说过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日是一块石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月是一团土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那么日、月是神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石、土就是神的踪迹。迈雷托士承认苏格拉底相信有鬼神的踪迹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也就得承认苏格拉底相信有鬼神。这就使迈雷托士进退维谷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其险恶用心也就昭然若揭。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5895219"/>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564628870"/>
              </p:ext>
            </p:extLst>
          </p:nvPr>
        </p:nvGraphicFramePr>
        <p:xfrm>
          <a:off x="101600" y="1846400"/>
          <a:ext cx="8940800" cy="3814848"/>
        </p:xfrm>
        <a:graphic>
          <a:graphicData uri="http://schemas.openxmlformats.org/presentationml/2006/ole">
            <p:oleObj spid="_x0000_s8202" name="文档" r:id="rId5" imgW="5272095" imgH="2447193"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7329313"/>
              </p:ext>
            </p:extLst>
          </p:nvPr>
        </p:nvGraphicFramePr>
        <p:xfrm>
          <a:off x="466388" y="1412776"/>
          <a:ext cx="7859011" cy="5715000"/>
        </p:xfrm>
        <a:graphic>
          <a:graphicData uri="http://schemas.openxmlformats.org/presentationml/2006/ole">
            <p:oleObj spid="_x0000_s9226" name="文档" r:id="rId5" imgW="5272095" imgH="4230570" progId="Word.Document.12">
              <p:embed/>
            </p:oleObj>
          </a:graphicData>
        </a:graphic>
      </p:graphicFrame>
    </p:spTree>
    <p:extLst>
      <p:ext uri="{BB962C8B-B14F-4D97-AF65-F5344CB8AC3E}">
        <p14:creationId xmlns:p14="http://schemas.microsoft.com/office/powerpoint/2010/main" xmlns="" val="208206640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908720"/>
            <a:ext cx="2592288" cy="538701"/>
          </a:xfrm>
          <a:prstGeom prst="rect">
            <a:avLst/>
          </a:prstGeom>
        </p:spPr>
      </p:pic>
      <p:sp>
        <p:nvSpPr>
          <p:cNvPr id="2" name="矩形 1"/>
          <p:cNvSpPr>
            <a:spLocks noChangeAspect="1"/>
          </p:cNvSpPr>
          <p:nvPr/>
        </p:nvSpPr>
        <p:spPr>
          <a:xfrm>
            <a:off x="508000" y="2318000"/>
            <a:ext cx="8128000" cy="2475999"/>
          </a:xfrm>
          <a:prstGeom prst="rect">
            <a:avLst/>
          </a:prstGeom>
        </p:spPr>
        <p:txBody>
          <a:bodyPr>
            <a:spAutoFit/>
          </a:bodyPr>
          <a:lstStyle/>
          <a:p>
            <a:pPr indent="4572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目标预览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了解辩论中形式逻辑方面的知识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提高语言运用的能力和辩论的水平。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掌握常见的辩论技巧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熟悉辩论的策略和常用方法。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在辩论实践中锻炼自己的辩论口才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培养维护真、善、美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批驳假、恶、丑的能力。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26471196"/>
              </p:ext>
            </p:extLst>
          </p:nvPr>
        </p:nvGraphicFramePr>
        <p:xfrm>
          <a:off x="179512" y="1314400"/>
          <a:ext cx="8762471" cy="5715000"/>
        </p:xfrm>
        <a:graphic>
          <a:graphicData uri="http://schemas.openxmlformats.org/presentationml/2006/ole">
            <p:oleObj spid="_x0000_s10250" name="文档" r:id="rId5" imgW="5272095" imgH="3833864" progId="Word.Document.12">
              <p:embed/>
            </p:oleObj>
          </a:graphicData>
        </a:graphic>
      </p:graphicFrame>
    </p:spTree>
    <p:extLst>
      <p:ext uri="{BB962C8B-B14F-4D97-AF65-F5344CB8AC3E}">
        <p14:creationId xmlns:p14="http://schemas.microsoft.com/office/powerpoint/2010/main" xmlns="" val="316410034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52056444"/>
              </p:ext>
            </p:extLst>
          </p:nvPr>
        </p:nvGraphicFramePr>
        <p:xfrm>
          <a:off x="251520" y="1268760"/>
          <a:ext cx="8212614" cy="6552728"/>
        </p:xfrm>
        <a:graphic>
          <a:graphicData uri="http://schemas.openxmlformats.org/presentationml/2006/ole">
            <p:oleObj spid="_x0000_s11273" name="文档" r:id="rId5" imgW="6900236" imgH="5737459" progId="Word.Document.12">
              <p:embed/>
            </p:oleObj>
          </a:graphicData>
        </a:graphic>
      </p:graphicFrame>
    </p:spTree>
    <p:extLst>
      <p:ext uri="{BB962C8B-B14F-4D97-AF65-F5344CB8AC3E}">
        <p14:creationId xmlns:p14="http://schemas.microsoft.com/office/powerpoint/2010/main" xmlns="" val="106776980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09347351"/>
              </p:ext>
            </p:extLst>
          </p:nvPr>
        </p:nvGraphicFramePr>
        <p:xfrm>
          <a:off x="467544" y="1268760"/>
          <a:ext cx="7632848" cy="6058498"/>
        </p:xfrm>
        <a:graphic>
          <a:graphicData uri="http://schemas.openxmlformats.org/presentationml/2006/ole">
            <p:oleObj spid="_x0000_s12297" name="文档" r:id="rId5" imgW="5272095" imgH="4626556" progId="Word.Document.12">
              <p:embed/>
            </p:oleObj>
          </a:graphicData>
        </a:graphic>
      </p:graphicFrame>
    </p:spTree>
    <p:extLst>
      <p:ext uri="{BB962C8B-B14F-4D97-AF65-F5344CB8AC3E}">
        <p14:creationId xmlns:p14="http://schemas.microsoft.com/office/powerpoint/2010/main" xmlns="" val="3462058015"/>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84905037"/>
              </p:ext>
            </p:extLst>
          </p:nvPr>
        </p:nvGraphicFramePr>
        <p:xfrm>
          <a:off x="251520" y="1268760"/>
          <a:ext cx="7489825" cy="5862637"/>
        </p:xfrm>
        <a:graphic>
          <a:graphicData uri="http://schemas.openxmlformats.org/presentationml/2006/ole">
            <p:oleObj spid="_x0000_s13321" name="文档" r:id="rId5" imgW="5638121" imgH="5419211" progId="Word.Document.12">
              <p:embed/>
            </p:oleObj>
          </a:graphicData>
        </a:graphic>
      </p:graphicFrame>
    </p:spTree>
    <p:extLst>
      <p:ext uri="{BB962C8B-B14F-4D97-AF65-F5344CB8AC3E}">
        <p14:creationId xmlns:p14="http://schemas.microsoft.com/office/powerpoint/2010/main" xmlns="" val="238449836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1354514"/>
              </p:ext>
            </p:extLst>
          </p:nvPr>
        </p:nvGraphicFramePr>
        <p:xfrm>
          <a:off x="683568" y="1412776"/>
          <a:ext cx="7213600" cy="5711825"/>
        </p:xfrm>
        <a:graphic>
          <a:graphicData uri="http://schemas.openxmlformats.org/presentationml/2006/ole">
            <p:oleObj spid="_x0000_s14345" name="文档" r:id="rId5" imgW="5858433" imgH="5221206" progId="Word.Document.12">
              <p:embed/>
            </p:oleObj>
          </a:graphicData>
        </a:graphic>
      </p:graphicFrame>
    </p:spTree>
    <p:extLst>
      <p:ext uri="{BB962C8B-B14F-4D97-AF65-F5344CB8AC3E}">
        <p14:creationId xmlns:p14="http://schemas.microsoft.com/office/powerpoint/2010/main" xmlns="" val="2032045964"/>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5202" y="1412776"/>
            <a:ext cx="8128000" cy="330359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国家语委出台的《通用规范汉字表》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要求我国新生儿的取名用字必须从中选取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避免乱取名、取怪名的现象。准备给孩子取名为张</a:t>
            </a:r>
            <a:r>
              <a:rPr lang="en-US" altLang="zh-CN" sz="2200"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的张先生、准备给孩子取名为李叕銐的李女士对此提出异议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给孩子取什么名是我们的自由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我们想让自己的孩子个性张扬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这有什么错吗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请选择恰当的角度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对张先生、李女士进行说服劝解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要求有理有据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语言得体。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05894" y="4716373"/>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给孩子取什么名的确是我们的自由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但任何自由都是有限度的。出门走路是我们的自由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但不遵守交通规则就会出问题。姓名既是个人的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也是社会的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也必须遵守一定的规范。规范其实是对人的自由的保护啊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现在社会发展的一大特点就是标准化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如果姓名采用怪异符号和生僻字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无疑在信息化处理面前竖起了一道屏障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从而给孩子今后的生活带来很多不必要的麻烦。为了一时的所谓取名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而牺牲了孩子将来更大的自由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岂不是得不偿失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孩子的个性应该体现在他的内在品质和将来的成就上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姓名不过是一个符号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用姓名来体现个性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未免舍本逐末。用多数人不认识、基本没人用的怪符号、生僻字起名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既不利于社会又不利于自己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这又何苦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9555907"/>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对比下面的中美两国银行招聘广告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请概括归纳它们的不同之处。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招聘岗位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银行职员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高中毕业。有现金收付经验者优先。</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友好。</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能够意识到销售机会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主动向客户介绍银行产品。</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具有很强的服务意识和沟通能力。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中国重庆一家商业银行去年的招聘广告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本科学历。英语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级以上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电脑</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级以上。</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身高</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cs typeface="Times New Roman" panose="02020603050405020304" pitchFamily="18" charset="0"/>
              </a:rPr>
              <a:t>米以上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五官端正。</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有较好的口头表达能力和写作能力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善于沟通。</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寸生活照片。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0952498"/>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美国公司的招聘广告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更多的是对该岗位工作所需技能的具体要求。中国公司的招聘广告要求的大多是外在条件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比如学历、年龄、相貌等。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610639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369479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【辩论赛场】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假话蛊惑人心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假货害人不浅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对假的事物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人人喊打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可谓深恶痛绝。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我们有时候也离不开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假花永不凋谢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装点生活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假牙、假肢为患者带来便利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爱美的女士常常通过巧妙的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来化妆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对身患绝症的亲属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往往需要假言安慰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运用高科技从而以假乱真的魔术和电影大片让人获得艺术的享受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在战争中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以假象迷惑敌人更是一种制胜的战术。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39604" y="4800583"/>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不妨让假离开我们的生活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不妨让假走进我们的生活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收集辩论材料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谋划辩论方法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准备辩论稿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同桌之间展开辩论。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6150000"/>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95536" y="764704"/>
            <a:ext cx="8128000" cy="4522392"/>
          </a:xfrm>
          <a:prstGeom prst="rect">
            <a:avLst/>
          </a:prstGeom>
        </p:spPr>
        <p:txBody>
          <a:bodyPr>
            <a:spAutoFit/>
          </a:bodyPr>
          <a:lstStyle/>
          <a:p>
            <a:pPr indent="4572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单元综述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本单元学习的重点是进一步了解辩论的特点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丰富辩论的手法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提高辩论的能力。辩论从根本上看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因而辩论技巧的作用是十分重要的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一个人即使有丰富的知识积累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如果不善于表述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不熟悉辩论技巧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在辩论中也是不可能表现得很出色的。反之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一个人如果只有辩论技巧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但其知识底蕴很差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可供调动的东西很少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那就会陷入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巧妇难为无米之炊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的窘境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纵有最高超的辩论技巧也无法展示出来。因此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把知识积累与辩论技巧结合起来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是十分重要的。辩论的技巧很多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我们常用的一般包括反唇相讥、设喻类比、引申归谬等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常见的辩论策略有攻其要害、攻其一点、攻其不备、诱敌深入等。本单元的三篇选文特点分别如下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60424" y="5221915"/>
            <a:ext cx="8128000" cy="166346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《蛊惑青年与鬼神的踪迹》是苏格拉底为自己所做的法庭辩护的一部分。在这篇法庭辩护中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充分体现了苏格拉底的辩论艺术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多用诘问、层层剖析、诱敌深入。这篇辩词在后世的法庭辩论中常被效仿。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8689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《买刀的杀人要刀店负责吗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攻守兼备的法庭辩论。他们面对审判长连珠炮似的发问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攻守兼备、虚实相继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善于捕捉漏洞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归谬反诘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变被动为主动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使对方恼羞成怒、狼狈不堪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显示了正义的力量。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《齐桓晋文之事》是孟子回答齐宣王询问有关齐桓晋文称霸之事时的对话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是一篇能体现孟子辩论技巧的说辞。文章阐述王天下的关键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在于保民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保民的根源在于有不忍之心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不忍之心的作用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在于推行仁政、推恩于民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的具体措施在于制民之产。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1182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395536" y="2996952"/>
            <a:ext cx="8128000" cy="576064"/>
          </a:xfrm>
        </p:spPr>
        <p:txBody>
          <a:bodyPr/>
          <a:lstStyle/>
          <a:p>
            <a:pPr>
              <a:lnSpc>
                <a:spcPct val="120000"/>
              </a:lnSpc>
            </a:pPr>
            <a:r>
              <a:rPr lang="zh-CN" altLang="zh-CN" sz="2200" dirty="0"/>
              <a:t>蛊惑青年与鬼神的踪迹</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b="1" dirty="0"/>
              <a:t>课前</a:t>
            </a:r>
            <a:r>
              <a:rPr lang="en-US" altLang="zh-CN" sz="2200" dirty="0"/>
              <a:t>3</a:t>
            </a:r>
            <a:r>
              <a:rPr lang="zh-CN" altLang="zh-CN" sz="2200" b="1" dirty="0"/>
              <a:t>分钟辩论小题目</a:t>
            </a:r>
            <a:r>
              <a:rPr lang="en-US" altLang="zh-CN" sz="2200" dirty="0"/>
              <a:t>:</a:t>
            </a:r>
            <a:endParaRPr lang="zh-CN" altLang="zh-CN" sz="2200" dirty="0"/>
          </a:p>
          <a:p>
            <a:pPr>
              <a:lnSpc>
                <a:spcPct val="120000"/>
              </a:lnSpc>
            </a:pPr>
            <a:r>
              <a:rPr lang="zh-CN" altLang="zh-CN" sz="2200" dirty="0"/>
              <a:t>请以</a:t>
            </a:r>
            <a:r>
              <a:rPr lang="en-US" altLang="zh-CN" sz="2200" dirty="0"/>
              <a:t>“</a:t>
            </a:r>
            <a:r>
              <a:rPr lang="zh-CN" altLang="zh-CN" sz="2200" dirty="0"/>
              <a:t>大量引进外国影视片是利大于弊还是弊大于利</a:t>
            </a:r>
            <a:r>
              <a:rPr lang="en-US" altLang="zh-CN" sz="2200" dirty="0"/>
              <a:t>”</a:t>
            </a:r>
            <a:r>
              <a:rPr lang="zh-CN" altLang="zh-CN" sz="2200" dirty="0"/>
              <a:t>为辩题</a:t>
            </a:r>
            <a:r>
              <a:rPr lang="en-US" altLang="zh-CN" sz="2200" dirty="0"/>
              <a:t>,</a:t>
            </a:r>
            <a:r>
              <a:rPr lang="zh-CN" altLang="zh-CN" sz="2200" dirty="0"/>
              <a:t>与同桌分为正反方</a:t>
            </a:r>
            <a:r>
              <a:rPr lang="en-US" altLang="zh-CN" sz="2200" dirty="0"/>
              <a:t>,</a:t>
            </a:r>
            <a:r>
              <a:rPr lang="zh-CN" altLang="zh-CN" sz="2200" dirty="0"/>
              <a:t>准备材料</a:t>
            </a:r>
            <a:r>
              <a:rPr lang="en-US" altLang="zh-CN" sz="2200" dirty="0"/>
              <a:t>,</a:t>
            </a:r>
            <a:r>
              <a:rPr lang="zh-CN" altLang="zh-CN" sz="2200" dirty="0"/>
              <a:t>在本课开始前做</a:t>
            </a:r>
            <a:r>
              <a:rPr lang="en-US" altLang="zh-CN" sz="2200" dirty="0"/>
              <a:t>3</a:t>
            </a:r>
            <a:r>
              <a:rPr lang="zh-CN" altLang="zh-CN" sz="2200" dirty="0"/>
              <a:t>分钟辩论。</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S17.eps" descr="id:2147490470;FounderCES"/>
          <p:cNvPicPr>
            <a:picLocks noChangeAspect="1"/>
          </p:cNvPicPr>
          <p:nvPr/>
        </p:nvPicPr>
        <p:blipFill>
          <a:blip r:embed="rId5" cstate="print"/>
          <a:stretch>
            <a:fillRect/>
          </a:stretch>
        </p:blipFill>
        <p:spPr>
          <a:xfrm>
            <a:off x="3636982" y="1340768"/>
            <a:ext cx="1461892" cy="1905225"/>
          </a:xfrm>
          <a:prstGeom prst="rect">
            <a:avLst/>
          </a:prstGeom>
        </p:spPr>
      </p:pic>
      <p:sp>
        <p:nvSpPr>
          <p:cNvPr id="2" name="矩形 1"/>
          <p:cNvSpPr>
            <a:spLocks noChangeAspect="1"/>
          </p:cNvSpPr>
          <p:nvPr/>
        </p:nvSpPr>
        <p:spPr>
          <a:xfrm>
            <a:off x="3817136" y="3219725"/>
            <a:ext cx="1101584"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柏拉图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11560" y="3469024"/>
            <a:ext cx="8128000" cy="288226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柏拉图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428—</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347),</a:t>
            </a:r>
            <a:r>
              <a:rPr lang="zh-CN" altLang="zh-CN" sz="2200" dirty="0">
                <a:solidFill>
                  <a:srgbClr val="000000"/>
                </a:solidFill>
                <a:latin typeface="Times New Roman" panose="02020603050405020304" pitchFamily="18" charset="0"/>
                <a:cs typeface="Times New Roman" panose="02020603050405020304" pitchFamily="18" charset="0"/>
              </a:rPr>
              <a:t>是古希腊最著名的唯心论哲学家和思想家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是西方哲学史上第一个使唯心论哲学体系化的人。他的著作和思想对后世有着十分重要的影响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著有哲学著作《理想国》。对柏拉图一生影响最大的是苏格拉底。柏拉图</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岁拜苏格拉底为师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跟他学习了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直到苏格拉底被雅典民主派指控亵渎神灵和蛊惑青年被处死。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476230" y="2060848"/>
            <a:ext cx="8128000" cy="370986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399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在雅典举行了一次轰动一时的审判。被告人是</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岁的著名哲学家苏格拉底。他被指控的罪名有二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一是不信神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二是引诱败坏青年。最后苏格拉底被判处死刑。他的弟子柏拉图根据当时的情形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写成《苏格拉底的申辩》一书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记叙了苏格拉底为自己所做的两部分法庭辩护。本文是《苏格拉底的申辩》的第一部分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即苏格拉底驳斥对自己的指控。虽然苏格拉底最后仍然被陪审团以亵渎神灵和蛊惑青年的罪名判处了死刑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但他坚持理想、尊崇科学的精神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逻辑严谨、辩驳有力的申辩过程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严肃沉稳、锋芒内敛的申辩语言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仍然具有独特的魅力。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1271929"/>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02680277"/>
              </p:ext>
            </p:extLst>
          </p:nvPr>
        </p:nvGraphicFramePr>
        <p:xfrm>
          <a:off x="476230" y="1700808"/>
          <a:ext cx="8128000" cy="4309294"/>
        </p:xfrm>
        <a:graphic>
          <a:graphicData uri="http://schemas.openxmlformats.org/presentationml/2006/ole">
            <p:oleObj spid="_x0000_s1034" name="文档" r:id="rId6" imgW="5272095" imgH="284353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285</TotalTime>
  <Words>1643</Words>
  <Application>Microsoft Office PowerPoint</Application>
  <PresentationFormat>全屏显示(4:3)</PresentationFormat>
  <Paragraphs>96</Paragraphs>
  <Slides>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测控设计模板14新</vt:lpstr>
      <vt:lpstr>文档</vt:lpstr>
      <vt:lpstr>第六单元</vt:lpstr>
      <vt:lpstr>幻灯片 2</vt:lpstr>
      <vt:lpstr>幻灯片 3</vt:lpstr>
      <vt:lpstr>幻灯片 4</vt:lpstr>
      <vt:lpstr>蛊惑青年与鬼神的踪迹</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2017-02-21T07:06:15Z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