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24"/>
  </p:notesMasterIdLst>
  <p:handoutMasterIdLst>
    <p:handoutMasterId r:id="rId25"/>
  </p:handoutMasterIdLst>
  <p:sldIdLst>
    <p:sldId id="3288" r:id="rId2"/>
    <p:sldId id="3367" r:id="rId3"/>
    <p:sldId id="3373" r:id="rId4"/>
    <p:sldId id="3372" r:id="rId5"/>
    <p:sldId id="3376" r:id="rId6"/>
    <p:sldId id="3375" r:id="rId7"/>
    <p:sldId id="3370" r:id="rId8"/>
    <p:sldId id="3369" r:id="rId9"/>
    <p:sldId id="3374" r:id="rId10"/>
    <p:sldId id="3380" r:id="rId11"/>
    <p:sldId id="3379" r:id="rId12"/>
    <p:sldId id="3378" r:id="rId13"/>
    <p:sldId id="3389" r:id="rId14"/>
    <p:sldId id="3381" r:id="rId15"/>
    <p:sldId id="3387" r:id="rId16"/>
    <p:sldId id="3368" r:id="rId17"/>
    <p:sldId id="3384" r:id="rId18"/>
    <p:sldId id="3383" r:id="rId19"/>
    <p:sldId id="3386" r:id="rId20"/>
    <p:sldId id="3385" r:id="rId21"/>
    <p:sldId id="3394" r:id="rId22"/>
    <p:sldId id="3382" r:id="rId23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4028" autoAdjust="0"/>
  </p:normalViewPr>
  <p:slideViewPr>
    <p:cSldViewPr>
      <p:cViewPr varScale="1">
        <p:scale>
          <a:sx n="131" d="100"/>
          <a:sy n="131" d="100"/>
        </p:scale>
        <p:origin x="-864" y="-96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2" d="100"/>
        <a:sy n="182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72330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76615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7807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0" y="1937246"/>
            <a:ext cx="6859588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 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诗歌表达技巧考点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修辞方式（一）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D651C6C-8152-4D14-93C9-4794B5B45ABB}"/>
              </a:ext>
            </a:extLst>
          </p:cNvPr>
          <p:cNvSpPr/>
          <p:nvPr/>
        </p:nvSpPr>
        <p:spPr>
          <a:xfrm>
            <a:off x="189434" y="916360"/>
            <a:ext cx="4032448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典例十：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常记溪亭日暮，沉醉不知归路，兴尽晚回舟，误入藕花深处。争渡，争渡，惊起一滩鸥鹭。知否，知否?应是绿肥红瘦。 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李清照《如梦令》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78AD475-C4DC-4F5A-B76B-97AE34C589E5}"/>
              </a:ext>
            </a:extLst>
          </p:cNvPr>
          <p:cNvSpPr/>
          <p:nvPr/>
        </p:nvSpPr>
        <p:spPr>
          <a:xfrm>
            <a:off x="0" y="3580656"/>
            <a:ext cx="681417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诗中用“绿”和“红”两种颜色分别代替叶和花，表面上写叶的茂盛和花的凋零。 实际上写出词人容颜易逝的感叹。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5224E97-2527-4D3D-9B27-EC0A2C8BC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706054"/>
            <a:ext cx="2637706" cy="265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7977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880553D-66B9-4DBE-B1F3-011855AF80BD}"/>
              </a:ext>
            </a:extLst>
          </p:cNvPr>
          <p:cNvSpPr/>
          <p:nvPr/>
        </p:nvSpPr>
        <p:spPr>
          <a:xfrm>
            <a:off x="117426" y="484312"/>
            <a:ext cx="6552728" cy="197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①借用人（或物）的标志、特征去代替人（或物）的名称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典例十一：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朱门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酒肉臭，路有冻死骨。——杜甫《自京赴奉先咏怀五百字》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“朱门”指代居住在骊山宫的显贵之家，反衬宫门之外的凄惨景况。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F5A80F1-396E-47DC-A847-332B6F693CA6}"/>
              </a:ext>
            </a:extLst>
          </p:cNvPr>
          <p:cNvSpPr/>
          <p:nvPr/>
        </p:nvSpPr>
        <p:spPr>
          <a:xfrm>
            <a:off x="117426" y="2356430"/>
            <a:ext cx="6552728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②借用事物具有代表性的部分去代替事物的整体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典例十二：故人西辞黄鹤楼，烟花三月下扬州。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孤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帆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远影碧空尽，唯见长江天际流。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——李白《送孟浩然之广陵》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“帆”，原指挂在船桅上利用风力使船前进的布篷，这里诗人以“帆”代指整个船。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6600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3D0EF1F-4707-4840-976E-250808EEF93F}"/>
              </a:ext>
            </a:extLst>
          </p:cNvPr>
          <p:cNvSpPr/>
          <p:nvPr/>
        </p:nvSpPr>
        <p:spPr>
          <a:xfrm>
            <a:off x="261442" y="412304"/>
            <a:ext cx="6336704" cy="1735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③以客观存在的具体事物去代替概括抽象的事物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典例十四：举酒欲饮无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    ——白居易《琵琶行》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“管”是一种类似于笛的乐器，“弦”是乐器上的肠线或金属丝。这里，诗人用“管”“弦”指代音乐。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AA35904-5D45-43AF-BA12-C6CE4D14B188}"/>
              </a:ext>
            </a:extLst>
          </p:cNvPr>
          <p:cNvSpPr/>
          <p:nvPr/>
        </p:nvSpPr>
        <p:spPr>
          <a:xfrm>
            <a:off x="261442" y="2152558"/>
            <a:ext cx="619268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典例十五：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千古江山，英雄无觅孙仲谋处。舞榭歌台，风流总被雨打风吹去。斜阳草树，寻常巷陌，人道寄奴曾住。想当年，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金戈铁马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，气吞万里如虎。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——辛弃疾《永遇乐  京口北固亭怀古》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BCAAC00-61DA-42AB-A53D-2315026C84E3}"/>
              </a:ext>
            </a:extLst>
          </p:cNvPr>
          <p:cNvSpPr/>
          <p:nvPr/>
        </p:nvSpPr>
        <p:spPr>
          <a:xfrm>
            <a:off x="152674" y="3811843"/>
            <a:ext cx="619268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“金戈”指金属制的戈,“铁马”指配有铁甲的战马。这里“金戈铁马”用来代指精锐部队。 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328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152283" y="2032376"/>
            <a:ext cx="6505568" cy="7620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作用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排比句读起来感到琅琅上口，有一股强大的力量，能增强文章的表达效果。 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99381" y="889756"/>
            <a:ext cx="63584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定义：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排比是一种修辞手法，利用三个或三个以上意义相关或相近，结构相同或相似和语气相同的词组（主谓/动宾）或句子并排，达到一种加强语势的效果。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01979" y="2932584"/>
            <a:ext cx="6455872" cy="188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典例十六：江南可采莲，莲叶何田田!鱼戏莲叶间：鱼戏莲叶东，鱼戏莲叶西，鱼戏莲叶南，鱼戏莲叶北。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(《汉乐府·江南》)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最后四句以排比的句式，铺排渲染，描绘出鱼儿们倏忽往来、活泼嬉戏的动态，衬托出采莲少女的活泼可爱及愉快心情。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53102F-1A60-4136-A466-14B48207C37F}"/>
              </a:ext>
            </a:extLst>
          </p:cNvPr>
          <p:cNvSpPr/>
          <p:nvPr/>
        </p:nvSpPr>
        <p:spPr>
          <a:xfrm>
            <a:off x="299381" y="50099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排比</a:t>
            </a:r>
          </a:p>
        </p:txBody>
      </p:sp>
    </p:spTree>
    <p:extLst>
      <p:ext uri="{BB962C8B-B14F-4D97-AF65-F5344CB8AC3E}">
        <p14:creationId xmlns:p14="http://schemas.microsoft.com/office/powerpoint/2010/main" xmlns="" val="1980907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3" grpId="0" build="allAtOnce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58736E9-7A10-481F-9383-BB2C8BCC010A}"/>
              </a:ext>
            </a:extLst>
          </p:cNvPr>
          <p:cNvSpPr/>
          <p:nvPr/>
        </p:nvSpPr>
        <p:spPr>
          <a:xfrm>
            <a:off x="405458" y="41230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设问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C6ADAE8-3931-4F67-A8A7-3EA2747577CB}"/>
              </a:ext>
            </a:extLst>
          </p:cNvPr>
          <p:cNvSpPr/>
          <p:nvPr/>
        </p:nvSpPr>
        <p:spPr>
          <a:xfrm>
            <a:off x="333450" y="781636"/>
            <a:ext cx="64087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问题引入，带动全篇；中间设问，承上启下；结尾设问，深化主题，令人回味。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典例十七：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问人间谁是英雄？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有酾酒临江，横槊曹公。 紫盖黄旗，多应借得，赤壁东风。 更惊起南阳卧龙，便成名八阵图中。 鼎足三分，一分西蜀，一分江东。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63CF4F3-F8B2-41BE-B83D-6E6A5DC627F6}"/>
              </a:ext>
            </a:extLst>
          </p:cNvPr>
          <p:cNvSpPr/>
          <p:nvPr/>
        </p:nvSpPr>
        <p:spPr>
          <a:xfrm>
            <a:off x="494845" y="3580656"/>
            <a:ext cx="626045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以设问开篇，点明题旨，领起下面，分层次地叙述三国人物的英雄业绩。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675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8C51BDF-36EB-45D1-B63C-38F1016E98DF}"/>
              </a:ext>
            </a:extLst>
          </p:cNvPr>
          <p:cNvSpPr/>
          <p:nvPr/>
        </p:nvSpPr>
        <p:spPr>
          <a:xfrm>
            <a:off x="261442" y="5563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反问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D25BA5F-C8C8-4552-9DD4-B9E69A325FC2}"/>
              </a:ext>
            </a:extLst>
          </p:cNvPr>
          <p:cNvSpPr/>
          <p:nvPr/>
        </p:nvSpPr>
        <p:spPr>
          <a:xfrm>
            <a:off x="261442" y="988368"/>
            <a:ext cx="6264696" cy="4043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反问：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用疑问的形式表达确定的意思。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作用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：加强语气，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表达强烈感情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，使读者留下深刻印象。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典例十八：</a:t>
            </a:r>
            <a:r>
              <a:rPr lang="zh-CN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“日出江花红胜火，春来江水绿如蓝，能不忆江南？”白居易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忆江南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典例十九：</a:t>
            </a:r>
            <a:r>
              <a:rPr lang="zh-CN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谁家玉笛暗飞声， 散入春风满洛城。</a:t>
            </a:r>
            <a:endParaRPr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         </a:t>
            </a:r>
            <a:r>
              <a:rPr lang="zh-CN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此夜曲中闻折柳，何人不起故园情？</a:t>
            </a:r>
            <a:endParaRPr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                 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李白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春夜洛城闻笛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典例二十：</a:t>
            </a:r>
            <a:r>
              <a:rPr lang="zh-CN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百战疲劳将士哀，中原一败势难回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         </a:t>
            </a:r>
            <a:r>
              <a:rPr lang="zh-CN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江东弟子今虽在，肯为君王卷土来?</a:t>
            </a: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                          ——</a:t>
            </a:r>
            <a:r>
              <a:rPr lang="zh-CN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王安石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叠题乌江亭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》</a:t>
            </a:r>
            <a:endParaRPr lang="zh-CN" altLang="zh-CN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994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516BC74-68D8-4C32-8323-B5617BAAD94F}"/>
              </a:ext>
            </a:extLst>
          </p:cNvPr>
          <p:cNvSpPr/>
          <p:nvPr/>
        </p:nvSpPr>
        <p:spPr>
          <a:xfrm>
            <a:off x="333450" y="556320"/>
            <a:ext cx="6480720" cy="372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双关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利用词的多义和同音的条件，有意使语句具有双重意义，言在此而意在彼，这种修辞手法叫做双关。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增加内容含量，使语言表达含蓄、幽默，加深寓意，给人以深刻印象。</a:t>
            </a:r>
            <a:r>
              <a:rPr lang="zh-CN" altLang="en-US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典例二十一：</a:t>
            </a:r>
            <a:r>
              <a:rPr lang="zh-CN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东边日出西边雨，道是无晴却有晴。(竹枝词 刘禹锡)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“晴”与“情”同音，表现了在朦胧恋爱中的男女有趣而微妙达到的心理。</a:t>
            </a:r>
            <a:endParaRPr lang="zh-CN" altLang="zh-CN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316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AE22701-2F67-42A8-B900-3802675DE163}"/>
              </a:ext>
            </a:extLst>
          </p:cNvPr>
          <p:cNvSpPr/>
          <p:nvPr/>
        </p:nvSpPr>
        <p:spPr>
          <a:xfrm>
            <a:off x="117426" y="484312"/>
            <a:ext cx="6336704" cy="2658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典例二十二：</a:t>
            </a:r>
            <a:r>
              <a:rPr lang="zh-CN" altLang="zh-CN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“采莲南塘秋，莲花过人头；低头弄莲子，莲子青如水。”南朝乐府《西洲曲》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由于“莲”与“怜”音同，“莲子”也即“怜子”，“青”即“清”，“青”即“莲子”的颜色。这里是实写也是虚写，语意双关，采用谐音双关的修辞，表达了一个女子对所爱的男子的深长思念和爱情的纯洁。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A4B2BB1-78FF-4982-8EB0-BC532503C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58" y="3143181"/>
            <a:ext cx="2469617" cy="189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886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46B0DDE-0C37-48AE-A663-E4E29F3EEB8A}"/>
              </a:ext>
            </a:extLst>
          </p:cNvPr>
          <p:cNvSpPr/>
          <p:nvPr/>
        </p:nvSpPr>
        <p:spPr>
          <a:xfrm>
            <a:off x="261442" y="547028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互文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7DF1CBE-EAC8-4709-9541-793EA14E676D}"/>
              </a:ext>
            </a:extLst>
          </p:cNvPr>
          <p:cNvSpPr/>
          <p:nvPr/>
        </p:nvSpPr>
        <p:spPr>
          <a:xfrm>
            <a:off x="261442" y="916360"/>
            <a:ext cx="6408712" cy="372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互文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：两个或两个以上相对独立的语言结构参互成文，合而见义，共同表达一个完整的意思。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内容上相互补充，笔墨经济，以少胜多，表意委婉，耐人寻味。</a:t>
            </a: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典例二十三：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“主人下马客在船”（白居易《琵琶行》 ）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典例二十四：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“东市买骏马，西市买鞍鞯，南市买辔头，北市买长鞭。”《木兰辞》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典例二十五：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“秦时明月汉时关，万里长征人未还。”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王昌龄《出塞》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典例二十六：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“东西植松柏，左右种梧桐。”                                       </a:t>
            </a: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《孔雀东南飞》</a:t>
            </a:r>
            <a:endParaRPr lang="zh-CN" altLang="zh-CN" sz="1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766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543BCB-C731-4D21-8A92-4B004EA08776}"/>
              </a:ext>
            </a:extLst>
          </p:cNvPr>
          <p:cNvSpPr/>
          <p:nvPr/>
        </p:nvSpPr>
        <p:spPr>
          <a:xfrm>
            <a:off x="261442" y="700336"/>
            <a:ext cx="633670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叠字（词）</a:t>
            </a:r>
            <a:endParaRPr lang="en-US" altLang="zh-CN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叠字：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又名迭字、迭词、重言等，是指将两个音节相同的词或词素重叠起来使用，以表达不同的语气程度和感情色彩。迭字之间，不可以断句。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作用： 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、语音上和谐悦耳，节奏明朗，韵律协调，回环曲折；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、情感上表达人物复杂的心理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zh-CN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6795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00ADA65-1DB9-40BA-A844-15EDA7A4ECC6}"/>
              </a:ext>
            </a:extLst>
          </p:cNvPr>
          <p:cNvSpPr/>
          <p:nvPr/>
        </p:nvSpPr>
        <p:spPr>
          <a:xfrm>
            <a:off x="333450" y="628328"/>
            <a:ext cx="295232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修辞手法：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比喻、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比拟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、夸张、对偶、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借代、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排比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设问、反问、双关、互文、反复、通感、叠字（词）等。</a:t>
            </a:r>
            <a:endParaRPr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常考的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比喻、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比拟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、夸张、对偶、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借代、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排比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设问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、反问。</a:t>
            </a:r>
            <a:endParaRPr lang="zh-CN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3B21B78-905B-4750-934A-EE05350D6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50" y="844352"/>
            <a:ext cx="2520280" cy="36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3543BCB-C731-4D21-8A92-4B004EA08776}"/>
              </a:ext>
            </a:extLst>
          </p:cNvPr>
          <p:cNvSpPr/>
          <p:nvPr/>
        </p:nvSpPr>
        <p:spPr>
          <a:xfrm>
            <a:off x="266245" y="412304"/>
            <a:ext cx="6336704" cy="1312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典例二十七：迢迢牵牛星，皎皎河汉女。纤纤擢素手，札札弄机杼。终日不成章，泣涕零如雨。  河汉清且浅，相去复几许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盈盈一水间，脉脉不得语。    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迢迢牵牛星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EA5C8AA-7608-4223-88DA-413D936BD47B}"/>
              </a:ext>
            </a:extLst>
          </p:cNvPr>
          <p:cNvSpPr/>
          <p:nvPr/>
        </p:nvSpPr>
        <p:spPr>
          <a:xfrm>
            <a:off x="122229" y="1780456"/>
            <a:ext cx="6480720" cy="300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“纤纤”四句写织女织布的情状，娓娓述说她的相思之苦。通过织女织布、泣涕的行为，道出她深沉悲切的思恋。“河汉”两句是反问，清浅银河为何隔断有情人，诗人没有回答，给读者留下丰富的想象余地。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最后两句中“盈盈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…‘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脉脉”，写出双星可望不可即的凄苦神态。银河虽浅，有情人却只能默默相视，相聚无期。织女的哀怨情愁被充分地表达出来。诗中叠词的使用使语言清新自然，六个叠词或写人，或状物，或写景，营造了奇幻的气氛，把织女的美丽、痴情表现得淋漓尽致。 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1601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553102F-1A60-4136-A466-14B48207C37F}"/>
              </a:ext>
            </a:extLst>
          </p:cNvPr>
          <p:cNvSpPr/>
          <p:nvPr/>
        </p:nvSpPr>
        <p:spPr>
          <a:xfrm>
            <a:off x="299381" y="50099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3DB207D-D9B1-4023-B99C-96D0903BB931}"/>
              </a:ext>
            </a:extLst>
          </p:cNvPr>
          <p:cNvSpPr/>
          <p:nvPr/>
        </p:nvSpPr>
        <p:spPr>
          <a:xfrm>
            <a:off x="204931" y="870325"/>
            <a:ext cx="649737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通感：</a:t>
            </a:r>
            <a:r>
              <a:rPr lang="zh-CN" alt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把不同感官的感觉沟通起来，借联想引起感觉转移，“以感觉写感觉”。</a:t>
            </a:r>
            <a:r>
              <a:rPr lang="zh-CN" altLang="en-US" sz="16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56B9B6C-2679-4F40-8B01-D23705D905D5}"/>
              </a:ext>
            </a:extLst>
          </p:cNvPr>
          <p:cNvSpPr/>
          <p:nvPr/>
        </p:nvSpPr>
        <p:spPr>
          <a:xfrm>
            <a:off x="204931" y="1643614"/>
            <a:ext cx="6338564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典例二十八：“嘈嘈切切错杂弹，大珠小珠落玉盘。”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琵琶行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典例二十九：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绿杨烟外晓寒轻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 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红杏枝头春意闹。”  （宋祁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玉楼春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6DFF5D6-7CA1-4836-A100-C252A3013A4A}"/>
              </a:ext>
            </a:extLst>
          </p:cNvPr>
          <p:cNvSpPr/>
          <p:nvPr/>
        </p:nvSpPr>
        <p:spPr>
          <a:xfrm>
            <a:off x="141251" y="2932584"/>
            <a:ext cx="6624736" cy="152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一般来说春意只能从视觉和感觉（时令气候）去描绘它。而本句是变视觉为听觉，用听觉去加以表现，化静为动，这似乎让读者体验到了莺歌燕舞的大好春光了。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“闹”，写出了作者的感情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也让读者感到了春意的勃动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繁花斗艳，春意盎然。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9197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F9B2FAE-8BFA-4F6B-AA0A-C70DC132B3A5}"/>
              </a:ext>
            </a:extLst>
          </p:cNvPr>
          <p:cNvSpPr/>
          <p:nvPr/>
        </p:nvSpPr>
        <p:spPr>
          <a:xfrm>
            <a:off x="261442" y="48431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反复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7D1EB6C-20C3-4132-ADEB-60E9B895F7A0}"/>
              </a:ext>
            </a:extLst>
          </p:cNvPr>
          <p:cNvSpPr/>
          <p:nvPr/>
        </p:nvSpPr>
        <p:spPr>
          <a:xfrm>
            <a:off x="261442" y="803716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1.音节舒缓和谐，朗朗上口。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92EBEFF-B3E9-40FF-B1DC-1D3B833C74A8}"/>
              </a:ext>
            </a:extLst>
          </p:cNvPr>
          <p:cNvSpPr/>
          <p:nvPr/>
        </p:nvSpPr>
        <p:spPr>
          <a:xfrm>
            <a:off x="477466" y="1400119"/>
            <a:ext cx="4680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2.强调主题，形成气势，突出情感。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AD9805B-990D-48B3-9536-3A0DF395390B}"/>
              </a:ext>
            </a:extLst>
          </p:cNvPr>
          <p:cNvSpPr/>
          <p:nvPr/>
        </p:nvSpPr>
        <p:spPr>
          <a:xfrm>
            <a:off x="477466" y="1750556"/>
            <a:ext cx="3789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3.思想感情的表达更为绵密曲折 。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75E7F67-BA2D-4D7E-860E-D27203E6C7E0}"/>
              </a:ext>
            </a:extLst>
          </p:cNvPr>
          <p:cNvSpPr/>
          <p:nvPr/>
        </p:nvSpPr>
        <p:spPr>
          <a:xfrm>
            <a:off x="261442" y="2289038"/>
            <a:ext cx="6366122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1.知否，知否，应是绿肥红瘦。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2.硕鼠硕鼠，无食我黍。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3.思悠悠，恨悠悠。恨到归时方始休。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4.“少年不识愁滋味，爱上层楼。爱上层楼，为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赋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新词强说愁。而今识尽愁滋味，欲说还休。欲说还休，却道天凉好个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秋！”    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（辛弃疾《丑奴儿》 ）</a:t>
            </a:r>
          </a:p>
          <a:p>
            <a:pPr eaLnBrk="1" hangingPunct="1">
              <a:defRPr/>
            </a:pP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60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29C2796-BFEF-4976-9829-2E6361552FDA}"/>
              </a:ext>
            </a:extLst>
          </p:cNvPr>
          <p:cNvSpPr/>
          <p:nvPr/>
        </p:nvSpPr>
        <p:spPr>
          <a:xfrm>
            <a:off x="261442" y="556320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>
                <a:solidFill>
                  <a:srgbClr val="0000FF"/>
                </a:solidFill>
              </a:rPr>
              <a:t>比喻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F0A457F-2C03-4CBE-B4DD-CEEBFBAC91E6}"/>
              </a:ext>
            </a:extLst>
          </p:cNvPr>
          <p:cNvSpPr/>
          <p:nvPr/>
        </p:nvSpPr>
        <p:spPr>
          <a:xfrm>
            <a:off x="254774" y="983351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比喻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借用一种事物或情景来比作另外一种事物和情景。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分类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：可分为明喻、暗喻、借喻。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 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形象生动具体可感。化抽象为具体，化无形为有形。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充分表达作者的情感。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3A7AC63-67CE-420C-B505-5958E2ED7E56}"/>
              </a:ext>
            </a:extLst>
          </p:cNvPr>
          <p:cNvSpPr/>
          <p:nvPr/>
        </p:nvSpPr>
        <p:spPr>
          <a:xfrm>
            <a:off x="346362" y="2591899"/>
            <a:ext cx="625178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典例一：湖光秋月两相和， 潭面无风镜未磨。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遥望洞庭山水色，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白银盘里一青螺。 </a:t>
            </a: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                       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刘禹锡《望洞庭》</a:t>
            </a:r>
            <a:r>
              <a:rPr lang="zh-CN" altLang="en-US" sz="1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诗歌巧妙地以“螺”作比，将皓月银辉下的山比做银盘里的青螺，色调淡雅，山水浑然一体。</a:t>
            </a:r>
          </a:p>
        </p:txBody>
      </p:sp>
    </p:spTree>
    <p:extLst>
      <p:ext uri="{BB962C8B-B14F-4D97-AF65-F5344CB8AC3E}">
        <p14:creationId xmlns:p14="http://schemas.microsoft.com/office/powerpoint/2010/main" xmlns="" val="340695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99EC85E-376C-41EF-B129-9E4553790D72}"/>
              </a:ext>
            </a:extLst>
          </p:cNvPr>
          <p:cNvSpPr/>
          <p:nvPr/>
        </p:nvSpPr>
        <p:spPr>
          <a:xfrm>
            <a:off x="189434" y="689111"/>
            <a:ext cx="3717826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典例二：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凉月如眉挂柳湾，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越中山色镜中看。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兰溪三日桃花雨，半夜鲤鱼来上滩。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             戴叔伦 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唐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“如眉”：以眉喻月，绘出了三月时月亮的形状并体现出了它的清秀。“镜”：以镜喻兰溪之水，写出了兰溪水之清澈明静；亦反衬出月光的明洁。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7AC05AD-C77E-4581-8658-EC2E92CEB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859" y="628328"/>
            <a:ext cx="2664296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806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BA47326-FEDA-4008-A25A-B89CB32CBF5A}"/>
              </a:ext>
            </a:extLst>
          </p:cNvPr>
          <p:cNvSpPr/>
          <p:nvPr/>
        </p:nvSpPr>
        <p:spPr>
          <a:xfrm>
            <a:off x="405458" y="556320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比拟</a:t>
            </a:r>
            <a:endParaRPr lang="zh-CN" altLang="en-US" sz="16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4B19D6A-27BA-4C09-99B2-7EE8877D5FAC}"/>
              </a:ext>
            </a:extLst>
          </p:cNvPr>
          <p:cNvSpPr/>
          <p:nvPr/>
        </p:nvSpPr>
        <p:spPr>
          <a:xfrm>
            <a:off x="373471" y="853756"/>
            <a:ext cx="61503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含义</a:t>
            </a:r>
            <a:r>
              <a:rPr lang="zh-CN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——把物当作人来写，使此物具有人的外表、个性或情感的修辞手段。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endParaRPr lang="en-US" altLang="zh-CN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促使读者产生联想，将事物人格化，富有情趣，生动形象。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2.突出作者的情感。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06D09A1-03B6-4B0A-A66C-9385B8B156A2}"/>
              </a:ext>
            </a:extLst>
          </p:cNvPr>
          <p:cNvSpPr/>
          <p:nvPr/>
        </p:nvSpPr>
        <p:spPr>
          <a:xfrm>
            <a:off x="215056" y="2716560"/>
            <a:ext cx="6308761" cy="1241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好雨知时节，当春乃发生。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随风潜入夜，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润物细无声。</a:t>
            </a: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野径云俱黑，江船火独明。晓看红湿处，花重锦官城。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唐  杜甫  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春夜喜雨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zh-CN" sz="1600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A3ECE80-1689-427E-875A-5F4893F4DAE9}"/>
              </a:ext>
            </a:extLst>
          </p:cNvPr>
          <p:cNvSpPr/>
          <p:nvPr/>
        </p:nvSpPr>
        <p:spPr>
          <a:xfrm>
            <a:off x="-170606" y="3924598"/>
            <a:ext cx="662473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诗歌细腻生动地描绘了春夜雨景，并以拟人化的手法，写出了夜雨的神奇，喜悦之情跃然纸上。</a:t>
            </a:r>
          </a:p>
        </p:txBody>
      </p:sp>
    </p:spTree>
    <p:extLst>
      <p:ext uri="{BB962C8B-B14F-4D97-AF65-F5344CB8AC3E}">
        <p14:creationId xmlns:p14="http://schemas.microsoft.com/office/powerpoint/2010/main" xmlns="" val="1513239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DB8FB46-D24A-4FD0-9E8B-65BDF6227974}"/>
              </a:ext>
            </a:extLst>
          </p:cNvPr>
          <p:cNvSpPr/>
          <p:nvPr/>
        </p:nvSpPr>
        <p:spPr>
          <a:xfrm>
            <a:off x="45418" y="216877"/>
            <a:ext cx="6156684" cy="2797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众芳摇落独暄妍，占尽风情向小园。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疏影横斜水清浅，暗香浮动月黄昏。</a:t>
            </a: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霜禽欲下先偷眼，粉蝶如知合断魂。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algn="ctr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幸有微吟可相狎，不须檀板共金尊。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宋   林逋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山园小梅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A37F415-857E-4789-AFDB-FC378F572FD7}"/>
              </a:ext>
            </a:extLst>
          </p:cNvPr>
          <p:cNvSpPr/>
          <p:nvPr/>
        </p:nvSpPr>
        <p:spPr>
          <a:xfrm>
            <a:off x="-20662" y="3042126"/>
            <a:ext cx="6495342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这一联采用拟人的手法。“先偷眼”极写白鹤爱梅之甚，它还未来得及飞下，就迫不及待地先偷看梅花几眼；“合断魂”一词写粉蝶因爱梅而至消魂，把粉蝶对梅的喜爱之情夸张到极点。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4598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493A281-45D7-4DB7-9C0E-1B62BA395B5C}"/>
              </a:ext>
            </a:extLst>
          </p:cNvPr>
          <p:cNvSpPr/>
          <p:nvPr/>
        </p:nvSpPr>
        <p:spPr>
          <a:xfrm>
            <a:off x="189434" y="484312"/>
            <a:ext cx="6480720" cy="4374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夸张</a:t>
            </a:r>
            <a:endParaRPr lang="en-US" altLang="zh-CN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夸张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：对事物的形象、特征、作用、程度等作扩大或缩小的描述。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引起丰富联想，突出事物本质特征，鲜明地表达作者的情感态度。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典例五：“白发三千丈，缘愁似个长。”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(李白《秋浦歌》)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愁生白发，诗人用夸张的手法写白发竞有“三千丈”那么长．可见愁思的深重。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</a:t>
            </a:r>
            <a:endParaRPr lang="en-US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【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典例六</a:t>
            </a: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】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上邪，我与君相知，长命无绝衰。山无陵，江水为竭，冬雷阵阵，夏雨雪，天地合，乃敢与君绝！       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——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汉乐府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《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上邪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》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运用夸张手法描述了自然不可能发生的情况，表达了对爱情的坚贞。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455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665E466-A07D-4C7B-B27E-B9275C53664F}"/>
              </a:ext>
            </a:extLst>
          </p:cNvPr>
          <p:cNvSpPr/>
          <p:nvPr/>
        </p:nvSpPr>
        <p:spPr>
          <a:xfrm>
            <a:off x="225438" y="422917"/>
            <a:ext cx="6408712" cy="4299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对偶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对偶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：即把字数相等，结构相同或相似，意思密切相关的语句成对地排列的修辞方式。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zh-CN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从形式看，语言简练，高度概括，整齐匀称，节奏感强，有音乐美。从内容看，意义集中含蓄。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典例七：无边落木萧萧下，不尽长江滚滚来。　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登高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典例八：战士军前半死生，美人帐下犹歌舞。 （高适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燕歌行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en-US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32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D43C35A-7802-48D9-AB8B-193D51CD0326}"/>
              </a:ext>
            </a:extLst>
          </p:cNvPr>
          <p:cNvSpPr/>
          <p:nvPr/>
        </p:nvSpPr>
        <p:spPr>
          <a:xfrm>
            <a:off x="333450" y="4123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</a:rPr>
              <a:t>借代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B324775-73A4-459B-A349-A3DDBF95830C}"/>
              </a:ext>
            </a:extLst>
          </p:cNvPr>
          <p:cNvSpPr/>
          <p:nvPr/>
        </p:nvSpPr>
        <p:spPr>
          <a:xfrm>
            <a:off x="355115" y="844352"/>
            <a:ext cx="61926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借代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：借用相关的事物来代替所要表达的事物。借代可用部分代表全体，具体代替抽象，用特征代替人。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作用：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形象突出、特点鲜明、具体生动，引人联想。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典例九：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大江东去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，浪淘尽，千古风流人物。故垒西边，人道是，三国周郎赤壁。乱石穿空，惊涛拍岸，卷起千堆雪。江山如画，一时多少豪杰。遥想公瑾当年，小乔初嫁了，雄姿英发。羽扇纶巾，谈笑间，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樯橹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灰飞烟灭。故国神游，多情应笑我，早生华发。人生如梦，一尊还酹江月。 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苏轼《念奴娇 赤壁怀古》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1442" y="4252844"/>
            <a:ext cx="3930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【</a:t>
            </a:r>
            <a:r>
              <a:rPr lang="zh-CN" altLang="en-US" dirty="0">
                <a:solidFill>
                  <a:srgbClr val="FF0000"/>
                </a:solidFill>
              </a:rPr>
              <a:t>赏析</a:t>
            </a:r>
            <a:r>
              <a:rPr lang="en-US" altLang="zh-CN" dirty="0">
                <a:solidFill>
                  <a:srgbClr val="FF0000"/>
                </a:solidFill>
              </a:rPr>
              <a:t>】</a:t>
            </a:r>
            <a:r>
              <a:rPr lang="zh-CN" altLang="en-US" dirty="0">
                <a:solidFill>
                  <a:srgbClr val="FF0000"/>
                </a:solidFill>
              </a:rPr>
              <a:t>诗中用“樯橹” 代替战船。</a:t>
            </a:r>
          </a:p>
        </p:txBody>
      </p:sp>
    </p:spTree>
    <p:extLst>
      <p:ext uri="{BB962C8B-B14F-4D97-AF65-F5344CB8AC3E}">
        <p14:creationId xmlns:p14="http://schemas.microsoft.com/office/powerpoint/2010/main" xmlns="" val="3063359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2374</Words>
  <Application>Microsoft Office PowerPoint</Application>
  <PresentationFormat>自定义</PresentationFormat>
  <Paragraphs>128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2019-01-09T02:14:15Z</dcterms:created>
  <dcterms:modified xsi:type="dcterms:W3CDTF">2019-02-20T07:35:24Z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