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71"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2" r:id="rId1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3" d="100"/>
          <a:sy n="83" d="100"/>
        </p:scale>
        <p:origin x="-1566"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2021/3/24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2021/3/24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2021/3/24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2021/3/24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2021/3/24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2021/3/24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2021/3/24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2021/3/24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2021/3/24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2021/3/24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2021/3/24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2021/3/24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Autofit/>
          </a:bodyPr>
          <a:lstStyle/>
          <a:p>
            <a:r>
              <a:rPr lang="en-US" altLang="zh-CN" sz="5400" dirty="0" smtClean="0"/>
              <a:t>7《</a:t>
            </a:r>
            <a:r>
              <a:rPr lang="zh-CN" altLang="en-US" sz="5400" dirty="0" smtClean="0"/>
              <a:t>谁是最可爱的人</a:t>
            </a:r>
            <a:r>
              <a:rPr lang="en-US" altLang="zh-CN" sz="5400" dirty="0" smtClean="0"/>
              <a:t>》</a:t>
            </a:r>
            <a:br>
              <a:rPr lang="en-US" altLang="zh-CN" sz="5400" dirty="0" smtClean="0"/>
            </a:br>
            <a:r>
              <a:rPr lang="zh-CN" altLang="en-US" dirty="0" smtClean="0"/>
              <a:t>魏巍</a:t>
            </a:r>
            <a:endParaRPr lang="zh-CN" altLang="en-US" dirty="0"/>
          </a:p>
        </p:txBody>
      </p:sp>
      <p:sp>
        <p:nvSpPr>
          <p:cNvPr id="3" name="副标题 2"/>
          <p:cNvSpPr>
            <a:spLocks noGrp="1"/>
          </p:cNvSpPr>
          <p:nvPr>
            <p:ph type="subTitle" idx="1"/>
          </p:nvPr>
        </p:nvSpPr>
        <p:spPr/>
        <p:txBody>
          <a:bodyPr/>
          <a:lstStyle/>
          <a:p>
            <a:r>
              <a:rPr lang="zh-CN" altLang="en-US" dirty="0" smtClean="0"/>
              <a:t>安徽   宁国市港口初中</a:t>
            </a:r>
            <a:endParaRPr lang="en-US" altLang="zh-CN" dirty="0" smtClean="0"/>
          </a:p>
          <a:p>
            <a:r>
              <a:rPr lang="zh-CN" altLang="en-US" smtClean="0"/>
              <a:t>程家清</a:t>
            </a: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82594"/>
          </a:xfrm>
        </p:spPr>
        <p:txBody>
          <a:bodyPr>
            <a:normAutofit fontScale="90000"/>
          </a:bodyPr>
          <a:lstStyle/>
          <a:p>
            <a:r>
              <a:rPr lang="zh-CN" altLang="en-US" dirty="0" smtClean="0"/>
              <a:t>给课文分层，并概括层意</a:t>
            </a:r>
            <a:endParaRPr lang="zh-CN" altLang="en-US" dirty="0"/>
          </a:p>
        </p:txBody>
      </p:sp>
      <p:sp>
        <p:nvSpPr>
          <p:cNvPr id="3" name="内容占位符 2"/>
          <p:cNvSpPr>
            <a:spLocks noGrp="1"/>
          </p:cNvSpPr>
          <p:nvPr>
            <p:ph idx="1"/>
          </p:nvPr>
        </p:nvSpPr>
        <p:spPr>
          <a:xfrm>
            <a:off x="142844" y="928670"/>
            <a:ext cx="8858312" cy="5786478"/>
          </a:xfrm>
        </p:spPr>
        <p:txBody>
          <a:bodyPr>
            <a:normAutofit fontScale="85000" lnSpcReduction="20000"/>
          </a:bodyPr>
          <a:lstStyle/>
          <a:p>
            <a:r>
              <a:rPr lang="zh-CN" altLang="en-US" dirty="0" smtClean="0"/>
              <a:t>本文可以分为三部分：</a:t>
            </a:r>
            <a:endParaRPr lang="en-US" altLang="zh-CN" dirty="0" smtClean="0"/>
          </a:p>
          <a:p>
            <a:r>
              <a:rPr lang="zh-CN" altLang="en-US" dirty="0" smtClean="0"/>
              <a:t>第一层（第 </a:t>
            </a:r>
            <a:r>
              <a:rPr lang="en-US" altLang="zh-CN" dirty="0" smtClean="0"/>
              <a:t>1—3</a:t>
            </a:r>
            <a:r>
              <a:rPr lang="zh-CN" altLang="en-US" dirty="0" smtClean="0"/>
              <a:t>段）：用饱含激情的语言抒发在朝鲜战场的深切感受，扼要明确回答文题；</a:t>
            </a:r>
            <a:endParaRPr lang="en-US" altLang="zh-CN" dirty="0" smtClean="0"/>
          </a:p>
          <a:p>
            <a:r>
              <a:rPr lang="zh-CN" altLang="en-US" dirty="0" smtClean="0"/>
              <a:t>第二层（第</a:t>
            </a:r>
            <a:r>
              <a:rPr lang="en-US" altLang="zh-CN" dirty="0" smtClean="0"/>
              <a:t>4—14</a:t>
            </a:r>
            <a:r>
              <a:rPr lang="zh-CN" altLang="en-US" dirty="0" smtClean="0"/>
              <a:t>段）：选用三个典型事例表现志愿军战士崇高的思想品质，具体说明了文题；</a:t>
            </a:r>
            <a:endParaRPr lang="en-US" altLang="zh-CN" dirty="0" smtClean="0"/>
          </a:p>
          <a:p>
            <a:r>
              <a:rPr lang="zh-CN" altLang="en-US" dirty="0" smtClean="0"/>
              <a:t>第三层（第</a:t>
            </a:r>
            <a:r>
              <a:rPr lang="en-US" altLang="zh-CN" dirty="0" smtClean="0"/>
              <a:t>15</a:t>
            </a:r>
            <a:r>
              <a:rPr lang="zh-CN" altLang="en-US" dirty="0" smtClean="0"/>
              <a:t>段）：呼应文章开头，并用排比句，引导读者联系自己幸福安定生活认识志愿军战士“确实是我们最可爱的人”。</a:t>
            </a:r>
            <a:endParaRPr lang="en-US" altLang="zh-CN" dirty="0" smtClean="0"/>
          </a:p>
          <a:p>
            <a:r>
              <a:rPr lang="zh-CN" altLang="en-US" dirty="0" smtClean="0"/>
              <a:t>第一和第三部分以抒情议论为主，首尾呼应，揭示并深化主旨；第二部分是文章的主体，以记叙志愿军战士的三件事迹为主要内容。另外，第</a:t>
            </a:r>
            <a:r>
              <a:rPr lang="en-US" altLang="zh-CN" dirty="0" smtClean="0"/>
              <a:t>8</a:t>
            </a:r>
            <a:r>
              <a:rPr lang="zh-CN" altLang="en-US" dirty="0" smtClean="0"/>
              <a:t>、</a:t>
            </a:r>
            <a:r>
              <a:rPr lang="en-US" altLang="zh-CN" dirty="0" smtClean="0"/>
              <a:t>12</a:t>
            </a:r>
            <a:r>
              <a:rPr lang="zh-CN" altLang="en-US" dirty="0" smtClean="0"/>
              <a:t>、</a:t>
            </a:r>
            <a:r>
              <a:rPr lang="en-US" altLang="zh-CN" dirty="0" smtClean="0"/>
              <a:t>14</a:t>
            </a:r>
            <a:r>
              <a:rPr lang="zh-CN" altLang="en-US" dirty="0" smtClean="0"/>
              <a:t>段进行了集中的抒情议论，起到总结作用；</a:t>
            </a:r>
            <a:r>
              <a:rPr lang="en-US" altLang="zh-CN" dirty="0" smtClean="0"/>
              <a:t>8</a:t>
            </a:r>
            <a:r>
              <a:rPr lang="zh-CN" altLang="en-US" dirty="0" smtClean="0"/>
              <a:t>、</a:t>
            </a:r>
            <a:r>
              <a:rPr lang="en-US" altLang="zh-CN" dirty="0" smtClean="0"/>
              <a:t>12</a:t>
            </a:r>
            <a:r>
              <a:rPr lang="zh-CN" altLang="en-US" dirty="0" smtClean="0"/>
              <a:t>段句式相近，第二人称拉近距离，连续发问引起思考，反问句明确表达赞颂之情；</a:t>
            </a:r>
            <a:r>
              <a:rPr lang="en-US" altLang="zh-CN" dirty="0" smtClean="0"/>
              <a:t>14</a:t>
            </a:r>
            <a:r>
              <a:rPr lang="zh-CN" altLang="en-US" dirty="0" smtClean="0"/>
              <a:t>段更进一步，情感流露更充沛，反复与感叹句相结合，更强烈的表达对志愿军战士的赞颂。</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82594"/>
          </a:xfrm>
        </p:spPr>
        <p:txBody>
          <a:bodyPr>
            <a:normAutofit fontScale="90000"/>
          </a:bodyPr>
          <a:lstStyle/>
          <a:p>
            <a:r>
              <a:rPr lang="zh-CN" altLang="en-US" dirty="0" smtClean="0"/>
              <a:t>四思考探究</a:t>
            </a:r>
            <a:endParaRPr lang="zh-CN" altLang="en-US" dirty="0"/>
          </a:p>
        </p:txBody>
      </p:sp>
      <p:sp>
        <p:nvSpPr>
          <p:cNvPr id="3" name="内容占位符 2"/>
          <p:cNvSpPr>
            <a:spLocks noGrp="1"/>
          </p:cNvSpPr>
          <p:nvPr>
            <p:ph idx="1"/>
          </p:nvPr>
        </p:nvSpPr>
        <p:spPr>
          <a:xfrm>
            <a:off x="142844" y="857232"/>
            <a:ext cx="8858312" cy="5857916"/>
          </a:xfrm>
        </p:spPr>
        <p:txBody>
          <a:bodyPr/>
          <a:lstStyle/>
          <a:p>
            <a:r>
              <a:rPr lang="en-US" altLang="zh-CN" dirty="0" smtClean="0"/>
              <a:t>1</a:t>
            </a:r>
            <a:r>
              <a:rPr lang="zh-CN" altLang="en-US" dirty="0" smtClean="0"/>
              <a:t>、作者除了在开头结尾用抒情议论，在叙述每一个事例后，也用了抒情议论，有什么作用呢？</a:t>
            </a:r>
            <a:endParaRPr lang="en-US" altLang="zh-CN" dirty="0" smtClean="0"/>
          </a:p>
          <a:p>
            <a:r>
              <a:rPr lang="zh-CN" altLang="en-US" dirty="0" smtClean="0"/>
              <a:t>从内容上说，起到了感染读者、使读者感情与作者发生共鸣的作用；从结构上说，标志着每个事例叙述的结束，还起到了衔接与过渡的作用。</a:t>
            </a:r>
            <a:endParaRPr lang="en-US" altLang="zh-CN" dirty="0" smtClean="0"/>
          </a:p>
          <a:p>
            <a:r>
              <a:rPr lang="en-US" altLang="zh-CN" dirty="0" smtClean="0"/>
              <a:t>2</a:t>
            </a:r>
            <a:r>
              <a:rPr lang="zh-CN" altLang="en-US" dirty="0" smtClean="0"/>
              <a:t>第二段设问的目的是什么？有什么作用？</a:t>
            </a:r>
            <a:endParaRPr lang="en-US" altLang="zh-CN" dirty="0" smtClean="0"/>
          </a:p>
          <a:p>
            <a:r>
              <a:rPr lang="zh-CN" altLang="en-US" dirty="0" smtClean="0"/>
              <a:t>在于表明作者的观点，引起读者注意：我们的战士是最可爱的人。</a:t>
            </a:r>
            <a:endParaRPr lang="en-US" altLang="zh-CN" dirty="0" smtClean="0"/>
          </a:p>
          <a:p>
            <a:r>
              <a:rPr lang="zh-CN" altLang="en-US" dirty="0" smtClean="0"/>
              <a:t>提出文章的主旨，同时呼应题目；</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868346"/>
          </a:xfrm>
        </p:spPr>
        <p:txBody>
          <a:bodyPr>
            <a:normAutofit fontScale="90000"/>
          </a:bodyPr>
          <a:lstStyle/>
          <a:p>
            <a:pPr algn="l"/>
            <a:r>
              <a:rPr lang="en-US" altLang="zh-CN" sz="2800" dirty="0" smtClean="0"/>
              <a:t>3</a:t>
            </a:r>
            <a:r>
              <a:rPr lang="zh-CN" altLang="en-US" sz="2800" dirty="0" smtClean="0"/>
              <a:t>作者在叙述事件时，既用自己的语言进行叙述，又不时引用受访者的话，。结合文中相关例子体会这种写法效果。</a:t>
            </a:r>
            <a:endParaRPr lang="zh-CN" altLang="en-US" sz="2800" dirty="0"/>
          </a:p>
        </p:txBody>
      </p:sp>
      <p:sp>
        <p:nvSpPr>
          <p:cNvPr id="3" name="内容占位符 2"/>
          <p:cNvSpPr>
            <a:spLocks noGrp="1"/>
          </p:cNvSpPr>
          <p:nvPr>
            <p:ph idx="1"/>
          </p:nvPr>
        </p:nvSpPr>
        <p:spPr>
          <a:xfrm>
            <a:off x="142844" y="1071546"/>
            <a:ext cx="9001156" cy="5643602"/>
          </a:xfrm>
        </p:spPr>
        <p:txBody>
          <a:bodyPr>
            <a:normAutofit fontScale="92500" lnSpcReduction="10000"/>
          </a:bodyPr>
          <a:lstStyle/>
          <a:p>
            <a:r>
              <a:rPr lang="zh-CN" altLang="en-US" sz="2800" dirty="0" smtClean="0"/>
              <a:t>（</a:t>
            </a:r>
            <a:r>
              <a:rPr lang="en-US" altLang="zh-CN" sz="2800" dirty="0" smtClean="0"/>
              <a:t>1</a:t>
            </a:r>
            <a:r>
              <a:rPr lang="zh-CN" altLang="en-US" sz="2800" dirty="0" smtClean="0"/>
              <a:t>）根据初读时圈点标注，说出那些是作者自己的叙述，哪些是引用受访者的话？</a:t>
            </a:r>
            <a:endParaRPr lang="en-US" altLang="zh-CN" sz="2800" dirty="0" smtClean="0"/>
          </a:p>
          <a:p>
            <a:r>
              <a:rPr lang="zh-CN" altLang="en-US" sz="2800" dirty="0" smtClean="0"/>
              <a:t>学生报出页码段落及其位置，并读出来，在说明其是自叙还是引用；</a:t>
            </a:r>
            <a:endParaRPr lang="en-US" altLang="zh-CN" sz="2800" dirty="0" smtClean="0"/>
          </a:p>
          <a:p>
            <a:r>
              <a:rPr lang="zh-CN" altLang="en-US" sz="2800" dirty="0" smtClean="0"/>
              <a:t>（</a:t>
            </a:r>
            <a:r>
              <a:rPr lang="en-US" altLang="zh-CN" sz="2800" dirty="0" smtClean="0"/>
              <a:t>2</a:t>
            </a:r>
            <a:r>
              <a:rPr lang="zh-CN" altLang="en-US" sz="2800" dirty="0" smtClean="0"/>
              <a:t>）体会这种写法的表达效果：</a:t>
            </a:r>
            <a:endParaRPr lang="en-US" altLang="zh-CN" sz="2800" dirty="0" smtClean="0"/>
          </a:p>
          <a:p>
            <a:r>
              <a:rPr lang="zh-CN" altLang="en-US" sz="2800" dirty="0" smtClean="0"/>
              <a:t>示例：第一件事：第</a:t>
            </a:r>
            <a:r>
              <a:rPr lang="en-US" altLang="zh-CN" sz="2800" dirty="0" smtClean="0"/>
              <a:t>5</a:t>
            </a:r>
            <a:r>
              <a:rPr lang="zh-CN" altLang="en-US" sz="2800" dirty="0" smtClean="0"/>
              <a:t>段第一处省略号前是作者用自己的话记叙描写，省略号后是引述营长的话，引述方式是概述大意；第</a:t>
            </a:r>
            <a:r>
              <a:rPr lang="en-US" altLang="zh-CN" sz="2800" dirty="0" smtClean="0"/>
              <a:t>6</a:t>
            </a:r>
            <a:r>
              <a:rPr lang="zh-CN" altLang="en-US" sz="2800" dirty="0" smtClean="0"/>
              <a:t>段主要是作者用自己的话加以叙述；第</a:t>
            </a:r>
            <a:r>
              <a:rPr lang="en-US" altLang="zh-CN" sz="2800" dirty="0" smtClean="0"/>
              <a:t>7</a:t>
            </a:r>
            <a:r>
              <a:rPr lang="zh-CN" altLang="en-US" sz="2800" dirty="0" smtClean="0"/>
              <a:t>段主要是直接引用营长的话。</a:t>
            </a:r>
            <a:endParaRPr lang="en-US" altLang="zh-CN" sz="2800" dirty="0" smtClean="0"/>
          </a:p>
          <a:p>
            <a:r>
              <a:rPr lang="zh-CN" altLang="en-US" dirty="0" smtClean="0"/>
              <a:t>用作者的话叙述描写战斗经过，便于集中笔墨展现壮烈的战斗场面，推动情节发展；引用营长的话（包括转述和直引），不但使人感到事件真实可信，而且也使文章富于变化。</a:t>
            </a:r>
            <a:endParaRPr lang="en-US" altLang="zh-CN" dirty="0" smtClean="0"/>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82528"/>
          </a:xfrm>
        </p:spPr>
        <p:txBody>
          <a:bodyPr>
            <a:normAutofit fontScale="90000"/>
          </a:bodyPr>
          <a:lstStyle/>
          <a:p>
            <a:endParaRPr lang="zh-CN" altLang="en-US" dirty="0"/>
          </a:p>
        </p:txBody>
      </p:sp>
      <p:sp>
        <p:nvSpPr>
          <p:cNvPr id="3" name="内容占位符 2"/>
          <p:cNvSpPr>
            <a:spLocks noGrp="1"/>
          </p:cNvSpPr>
          <p:nvPr>
            <p:ph idx="1"/>
          </p:nvPr>
        </p:nvSpPr>
        <p:spPr>
          <a:xfrm>
            <a:off x="142844" y="428604"/>
            <a:ext cx="8858312" cy="6286544"/>
          </a:xfrm>
        </p:spPr>
        <p:txBody>
          <a:bodyPr>
            <a:normAutofit fontScale="92500"/>
          </a:bodyPr>
          <a:lstStyle/>
          <a:p>
            <a:r>
              <a:rPr lang="zh-CN" altLang="en-US" dirty="0" smtClean="0"/>
              <a:t>事迹二：作者用自己的语言介绍人物，推动情节发展；引用马玉祥的话，则进一步增强文章的真实感，以便于展示志愿军战士高尚的内心世界。</a:t>
            </a:r>
            <a:endParaRPr lang="en-US" altLang="zh-CN" dirty="0" smtClean="0"/>
          </a:p>
          <a:p>
            <a:r>
              <a:rPr lang="zh-CN" altLang="en-US" dirty="0" smtClean="0"/>
              <a:t>事迹三：直接引用战士对作者所提问题的回答，中间穿插描写战士的举止神态，这样写，既便于直接表现战士的幸福观，表现他们的美丽宽广的胸怀和爱国主义精神 ，还使读者感到战士仿佛就在眼前，增强了文章的形象感。</a:t>
            </a:r>
            <a:endParaRPr lang="en-US" altLang="zh-CN" dirty="0" smtClean="0"/>
          </a:p>
          <a:p>
            <a:r>
              <a:rPr lang="zh-CN" altLang="en-US" dirty="0" smtClean="0"/>
              <a:t>总之，用作者自己的语言进行叙述，有利于集中笔墨发展情节，引用被采访人的话，有利于真切展现人物的内心世界，并增加文字的可信度。二者结合，使得叙述错落变化，既典型又生动。</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11156"/>
          </a:xfrm>
        </p:spPr>
        <p:txBody>
          <a:bodyPr>
            <a:normAutofit fontScale="90000"/>
          </a:bodyPr>
          <a:lstStyle/>
          <a:p>
            <a:r>
              <a:rPr lang="zh-CN" altLang="en-US" dirty="0" smtClean="0"/>
              <a:t>五语言品味</a:t>
            </a:r>
            <a:endParaRPr lang="zh-CN" altLang="en-US" dirty="0"/>
          </a:p>
        </p:txBody>
      </p:sp>
      <p:sp>
        <p:nvSpPr>
          <p:cNvPr id="3" name="内容占位符 2"/>
          <p:cNvSpPr>
            <a:spLocks noGrp="1"/>
          </p:cNvSpPr>
          <p:nvPr>
            <p:ph idx="1"/>
          </p:nvPr>
        </p:nvSpPr>
        <p:spPr>
          <a:xfrm>
            <a:off x="214282" y="785794"/>
            <a:ext cx="8786874" cy="5857916"/>
          </a:xfrm>
        </p:spPr>
        <p:txBody>
          <a:bodyPr>
            <a:normAutofit/>
          </a:bodyPr>
          <a:lstStyle/>
          <a:p>
            <a:r>
              <a:rPr lang="en-US" altLang="zh-CN" sz="2800" dirty="0" smtClean="0"/>
              <a:t>1</a:t>
            </a:r>
            <a:r>
              <a:rPr lang="zh-CN" altLang="en-US" sz="2800" dirty="0" smtClean="0"/>
              <a:t>阅读课文第</a:t>
            </a:r>
            <a:r>
              <a:rPr lang="en-US" altLang="zh-CN" sz="2800" dirty="0" smtClean="0"/>
              <a:t>5</a:t>
            </a:r>
            <a:r>
              <a:rPr lang="zh-CN" altLang="en-US" sz="2800" dirty="0" smtClean="0"/>
              <a:t>段，思考下列问题：</a:t>
            </a:r>
            <a:endParaRPr lang="en-US" altLang="zh-CN" sz="2800" dirty="0" smtClean="0"/>
          </a:p>
          <a:p>
            <a:r>
              <a:rPr lang="zh-CN" altLang="en-US" sz="2800" dirty="0" smtClean="0"/>
              <a:t>文段中多处动作描写，请找出描写动作的词语，体会其作用。</a:t>
            </a:r>
            <a:endParaRPr lang="en-US" altLang="zh-CN" sz="2800" dirty="0" smtClean="0"/>
          </a:p>
          <a:p>
            <a:r>
              <a:rPr lang="zh-CN" altLang="en-US" sz="2800" dirty="0" smtClean="0">
                <a:solidFill>
                  <a:srgbClr val="FF0000"/>
                </a:solidFill>
              </a:rPr>
              <a:t>“喊”“摔”“扑”“抱”“掐”“摁”“衔”这些动词，形象具体的写出了我志愿军战士的勇敢善战，表现了他们英勇无畏，坚韧刚强，对敌人无比的仇恨和不屈的意志，体现了他们革命英雄主义精神。</a:t>
            </a:r>
            <a:endParaRPr lang="en-US" altLang="zh-CN" sz="2800" dirty="0" smtClean="0">
              <a:solidFill>
                <a:srgbClr val="FF0000"/>
              </a:solidFill>
            </a:endParaRPr>
          </a:p>
          <a:p>
            <a:r>
              <a:rPr lang="en-US" altLang="zh-CN" sz="2800" dirty="0" smtClean="0"/>
              <a:t>2</a:t>
            </a:r>
            <a:r>
              <a:rPr lang="zh-CN" altLang="en-US" sz="2800" dirty="0" smtClean="0"/>
              <a:t>文中举出确切的数字，是什么表达方式？有什么意义？</a:t>
            </a:r>
            <a:endParaRPr lang="en-US" altLang="zh-CN" sz="2800" dirty="0" smtClean="0"/>
          </a:p>
          <a:p>
            <a:r>
              <a:rPr lang="zh-CN" altLang="en-US" sz="2800" dirty="0" smtClean="0">
                <a:solidFill>
                  <a:srgbClr val="FF0000"/>
                </a:solidFill>
              </a:rPr>
              <a:t>说明；凸显了敌众我寡、敌强我弱的现实，烘托了志愿军战士的革命英雄主义精神。</a:t>
            </a:r>
            <a:endParaRPr lang="zh-CN" altLang="en-US" sz="28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82594"/>
          </a:xfrm>
        </p:spPr>
        <p:txBody>
          <a:bodyPr>
            <a:normAutofit fontScale="90000"/>
          </a:bodyPr>
          <a:lstStyle/>
          <a:p>
            <a:r>
              <a:rPr lang="zh-CN" altLang="en-US" dirty="0" smtClean="0"/>
              <a:t>六本文特色</a:t>
            </a:r>
            <a:endParaRPr lang="zh-CN" altLang="en-US" dirty="0"/>
          </a:p>
        </p:txBody>
      </p:sp>
      <p:sp>
        <p:nvSpPr>
          <p:cNvPr id="3" name="内容占位符 2"/>
          <p:cNvSpPr>
            <a:spLocks noGrp="1"/>
          </p:cNvSpPr>
          <p:nvPr>
            <p:ph idx="1"/>
          </p:nvPr>
        </p:nvSpPr>
        <p:spPr>
          <a:xfrm>
            <a:off x="214282" y="1000108"/>
            <a:ext cx="8786874" cy="5715040"/>
          </a:xfrm>
        </p:spPr>
        <p:txBody>
          <a:bodyPr>
            <a:normAutofit fontScale="85000" lnSpcReduction="10000"/>
          </a:bodyPr>
          <a:lstStyle/>
          <a:p>
            <a:r>
              <a:rPr lang="en-US" altLang="zh-CN" dirty="0" smtClean="0"/>
              <a:t>1</a:t>
            </a:r>
            <a:r>
              <a:rPr lang="zh-CN" altLang="en-US" dirty="0" smtClean="0"/>
              <a:t>，</a:t>
            </a:r>
            <a:r>
              <a:rPr lang="zh-CN" altLang="en-US" dirty="0" smtClean="0">
                <a:solidFill>
                  <a:srgbClr val="FF0000"/>
                </a:solidFill>
              </a:rPr>
              <a:t>精严的选材和适当的剪裁。</a:t>
            </a:r>
            <a:endParaRPr lang="en-US" altLang="zh-CN" dirty="0" smtClean="0">
              <a:solidFill>
                <a:srgbClr val="FF0000"/>
              </a:solidFill>
            </a:endParaRPr>
          </a:p>
          <a:p>
            <a:r>
              <a:rPr lang="zh-CN" altLang="en-US" dirty="0" smtClean="0"/>
              <a:t>（</a:t>
            </a:r>
            <a:r>
              <a:rPr lang="en-US" altLang="zh-CN" dirty="0" smtClean="0"/>
              <a:t>1</a:t>
            </a:r>
            <a:r>
              <a:rPr lang="zh-CN" altLang="en-US" dirty="0" smtClean="0"/>
              <a:t>）从不同方面呈现志愿军战士的高贵品质；</a:t>
            </a:r>
            <a:endParaRPr lang="en-US" altLang="zh-CN" dirty="0" smtClean="0"/>
          </a:p>
          <a:p>
            <a:r>
              <a:rPr lang="zh-CN" altLang="en-US" dirty="0" smtClean="0"/>
              <a:t>（</a:t>
            </a:r>
            <a:r>
              <a:rPr lang="en-US" altLang="zh-CN" dirty="0" smtClean="0"/>
              <a:t>2</a:t>
            </a:r>
            <a:r>
              <a:rPr lang="zh-CN" altLang="en-US" dirty="0" smtClean="0"/>
              <a:t>）叙写三个事例时，灵活变化笔法，作了适当剪裁；</a:t>
            </a:r>
            <a:endParaRPr lang="en-US" altLang="zh-CN" dirty="0" smtClean="0"/>
          </a:p>
          <a:p>
            <a:r>
              <a:rPr lang="en-US" altLang="zh-CN" dirty="0" smtClean="0"/>
              <a:t>2.</a:t>
            </a:r>
            <a:r>
              <a:rPr lang="zh-CN" altLang="en-US" dirty="0" smtClean="0">
                <a:solidFill>
                  <a:srgbClr val="FF0000"/>
                </a:solidFill>
              </a:rPr>
              <a:t>强烈的抒情和精确的议论</a:t>
            </a:r>
            <a:r>
              <a:rPr lang="zh-CN" altLang="en-US" dirty="0" smtClean="0"/>
              <a:t>；文中直接抒情的语句，起着突出中心，贯连结构和增强情感感染力的作用；精到的议论性文字，既论证和丰富、深化了文章的思想主题，又为情感的抒发作了铺垫。</a:t>
            </a:r>
            <a:endParaRPr lang="en-US" altLang="zh-CN" dirty="0" smtClean="0"/>
          </a:p>
          <a:p>
            <a:r>
              <a:rPr lang="en-US" altLang="zh-CN" dirty="0" smtClean="0"/>
              <a:t>3</a:t>
            </a:r>
            <a:r>
              <a:rPr lang="zh-CN" altLang="en-US" dirty="0" smtClean="0">
                <a:solidFill>
                  <a:srgbClr val="FF0000"/>
                </a:solidFill>
              </a:rPr>
              <a:t>准确、精炼，富有表现力的语言。</a:t>
            </a:r>
            <a:r>
              <a:rPr lang="zh-CN" altLang="en-US" dirty="0" smtClean="0"/>
              <a:t>如“就匆匆占领了汽车路边一个很低的光光的小山岗”，“路边”“很低的”“光光的”“小”等文字，既是对战场环境的真实刻画，同时又生动的写出了战斗发生的紧急和战斗面临的不利形势，更让读者从中看到志愿军战士在严峻不利条件下毅然投入战斗的刚强意志和英雄主义精神。</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课堂小结</a:t>
            </a:r>
            <a:endParaRPr lang="zh-CN" altLang="en-US" dirty="0"/>
          </a:p>
        </p:txBody>
      </p:sp>
      <p:sp>
        <p:nvSpPr>
          <p:cNvPr id="3" name="内容占位符 2"/>
          <p:cNvSpPr>
            <a:spLocks noGrp="1"/>
          </p:cNvSpPr>
          <p:nvPr>
            <p:ph idx="1"/>
          </p:nvPr>
        </p:nvSpPr>
        <p:spPr/>
        <p:txBody>
          <a:bodyPr/>
          <a:lstStyle/>
          <a:p>
            <a:r>
              <a:rPr lang="zh-CN" altLang="en-US" dirty="0" smtClean="0"/>
              <a:t>本文真实的报道了中国人民志愿军在抗美援朝中的英雄事迹，表现了志愿军战士的革命英雄主义精神、国际主义精神和爱国主义精神，并告诉我们：志愿军战士是我们最可爱的人。</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dirty="0" smtClean="0"/>
              <a:t>板书结构</a:t>
            </a:r>
            <a:endParaRPr lang="zh-CN" altLang="en-US" dirty="0"/>
          </a:p>
        </p:txBody>
      </p:sp>
      <p:sp>
        <p:nvSpPr>
          <p:cNvPr id="3" name="内容占位符 2"/>
          <p:cNvSpPr>
            <a:spLocks noGrp="1"/>
          </p:cNvSpPr>
          <p:nvPr>
            <p:ph idx="1"/>
          </p:nvPr>
        </p:nvSpPr>
        <p:spPr/>
        <p:txBody>
          <a:bodyPr>
            <a:normAutofit/>
          </a:bodyPr>
          <a:lstStyle/>
          <a:p>
            <a:endParaRPr lang="en-US" altLang="zh-CN" dirty="0" smtClean="0"/>
          </a:p>
          <a:p>
            <a:endParaRPr lang="en-US" altLang="zh-CN" dirty="0" smtClean="0"/>
          </a:p>
          <a:p>
            <a:r>
              <a:rPr lang="en-US" altLang="zh-CN" dirty="0" smtClean="0"/>
              <a:t>                                </a:t>
            </a:r>
            <a:r>
              <a:rPr lang="zh-CN" altLang="en-US" sz="2800" dirty="0" smtClean="0"/>
              <a:t>松骨峰战斗</a:t>
            </a:r>
            <a:r>
              <a:rPr lang="en-US" altLang="zh-CN" sz="2800" dirty="0" smtClean="0"/>
              <a:t>--</a:t>
            </a:r>
            <a:r>
              <a:rPr lang="zh-CN" altLang="en-US" sz="2800" dirty="0" smtClean="0"/>
              <a:t>英雄主义精神</a:t>
            </a:r>
            <a:r>
              <a:rPr lang="en-US" altLang="zh-CN" sz="2800" dirty="0" smtClean="0"/>
              <a:t>                                       </a:t>
            </a:r>
          </a:p>
          <a:p>
            <a:r>
              <a:rPr lang="zh-CN" altLang="en-US" sz="2800" dirty="0" smtClean="0"/>
              <a:t>谁是最可爱的人     火中救小孩</a:t>
            </a:r>
            <a:r>
              <a:rPr lang="en-US" altLang="zh-CN" sz="2800" dirty="0" smtClean="0"/>
              <a:t>—</a:t>
            </a:r>
            <a:r>
              <a:rPr lang="zh-CN" altLang="en-US" sz="2800" dirty="0" smtClean="0"/>
              <a:t>国际主义精神                                       </a:t>
            </a:r>
            <a:endParaRPr lang="en-US" altLang="zh-CN" sz="2800" dirty="0" smtClean="0"/>
          </a:p>
          <a:p>
            <a:r>
              <a:rPr lang="en-US" altLang="zh-CN" sz="2800" dirty="0" smtClean="0"/>
              <a:t>                                    </a:t>
            </a:r>
            <a:r>
              <a:rPr lang="zh-CN" altLang="en-US" sz="2800" dirty="0" smtClean="0"/>
              <a:t>防空洞谈话</a:t>
            </a:r>
            <a:r>
              <a:rPr lang="en-US" altLang="zh-CN" sz="2800" dirty="0" smtClean="0"/>
              <a:t>—</a:t>
            </a:r>
            <a:r>
              <a:rPr lang="zh-CN" altLang="en-US" sz="2800" dirty="0" smtClean="0"/>
              <a:t>爱国主义精神</a:t>
            </a:r>
            <a:r>
              <a:rPr lang="en-US" altLang="zh-CN" sz="2800" dirty="0" smtClean="0"/>
              <a:t>                                            </a:t>
            </a:r>
            <a:endParaRPr lang="zh-CN" altLang="en-US" sz="2800" dirty="0"/>
          </a:p>
        </p:txBody>
      </p:sp>
      <p:sp>
        <p:nvSpPr>
          <p:cNvPr id="6" name="左大括号 5"/>
          <p:cNvSpPr/>
          <p:nvPr/>
        </p:nvSpPr>
        <p:spPr>
          <a:xfrm>
            <a:off x="3286116" y="2928934"/>
            <a:ext cx="405135" cy="1571636"/>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14348" y="142853"/>
            <a:ext cx="7772400" cy="71438"/>
          </a:xfrm>
        </p:spPr>
        <p:txBody>
          <a:bodyPr>
            <a:normAutofit fontScale="90000"/>
          </a:bodyPr>
          <a:lstStyle/>
          <a:p>
            <a:endParaRPr lang="zh-CN" altLang="en-US" dirty="0"/>
          </a:p>
        </p:txBody>
      </p:sp>
      <p:sp>
        <p:nvSpPr>
          <p:cNvPr id="3" name="副标题 2"/>
          <p:cNvSpPr>
            <a:spLocks noGrp="1"/>
          </p:cNvSpPr>
          <p:nvPr>
            <p:ph type="subTitle" idx="1"/>
          </p:nvPr>
        </p:nvSpPr>
        <p:spPr>
          <a:xfrm>
            <a:off x="142844" y="714356"/>
            <a:ext cx="8858312" cy="6000792"/>
          </a:xfrm>
        </p:spPr>
        <p:txBody>
          <a:bodyPr/>
          <a:lstStyle/>
          <a:p>
            <a:pPr algn="l"/>
            <a:r>
              <a:rPr lang="zh-CN" altLang="en-US" sz="4000" dirty="0" smtClean="0"/>
              <a:t>教学目标</a:t>
            </a:r>
            <a:r>
              <a:rPr lang="zh-CN" altLang="en-US" dirty="0" smtClean="0"/>
              <a:t>：</a:t>
            </a:r>
            <a:endParaRPr lang="en-US" altLang="zh-CN" dirty="0" smtClean="0"/>
          </a:p>
          <a:p>
            <a:pPr algn="l"/>
            <a:r>
              <a:rPr lang="en-US" altLang="zh-CN" sz="3600" dirty="0" smtClean="0"/>
              <a:t>1</a:t>
            </a:r>
            <a:r>
              <a:rPr lang="zh-CN" altLang="en-US" sz="3600" dirty="0" smtClean="0"/>
              <a:t>、运用圈点批注，掌握本文围绕中心精心选材、巧妙组材的特点；</a:t>
            </a:r>
            <a:endParaRPr lang="en-US" altLang="zh-CN" sz="3600" dirty="0" smtClean="0"/>
          </a:p>
          <a:p>
            <a:pPr algn="l"/>
            <a:r>
              <a:rPr lang="en-US" altLang="zh-CN" sz="3600" dirty="0" smtClean="0"/>
              <a:t>2</a:t>
            </a:r>
            <a:r>
              <a:rPr lang="zh-CN" altLang="en-US" sz="3600" dirty="0" smtClean="0"/>
              <a:t>、通过朗读体会，学习叙述、议论、抒情相结合的写法；</a:t>
            </a:r>
            <a:endParaRPr lang="en-US" altLang="zh-CN" sz="3600" dirty="0" smtClean="0"/>
          </a:p>
          <a:p>
            <a:pPr algn="l"/>
            <a:r>
              <a:rPr lang="en-US" altLang="zh-CN" sz="3600" dirty="0" smtClean="0"/>
              <a:t>3</a:t>
            </a:r>
            <a:r>
              <a:rPr lang="zh-CN" altLang="en-US" sz="3600" dirty="0" smtClean="0"/>
              <a:t>、了解中国人民志愿军的英雄事迹，继承和发扬战士们崇高的爱国主义、国际主义和革命英雄主义精神。</a:t>
            </a:r>
            <a:endParaRPr lang="en-US" altLang="zh-CN" sz="3600" dirty="0" smtClean="0"/>
          </a:p>
          <a:p>
            <a:pPr algn="l"/>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725470"/>
          </a:xfrm>
        </p:spPr>
        <p:txBody>
          <a:bodyPr>
            <a:normAutofit fontScale="90000"/>
          </a:bodyPr>
          <a:lstStyle/>
          <a:p>
            <a:pPr algn="l"/>
            <a:r>
              <a:rPr lang="zh-CN" altLang="en-US" dirty="0" smtClean="0"/>
              <a:t>一、作者简介</a:t>
            </a:r>
            <a:endParaRPr lang="zh-CN" altLang="en-US" dirty="0"/>
          </a:p>
        </p:txBody>
      </p:sp>
      <p:sp>
        <p:nvSpPr>
          <p:cNvPr id="3" name="内容占位符 2"/>
          <p:cNvSpPr>
            <a:spLocks noGrp="1"/>
          </p:cNvSpPr>
          <p:nvPr>
            <p:ph idx="1"/>
          </p:nvPr>
        </p:nvSpPr>
        <p:spPr>
          <a:xfrm>
            <a:off x="142844" y="1142984"/>
            <a:ext cx="8858312" cy="5572164"/>
          </a:xfrm>
        </p:spPr>
        <p:txBody>
          <a:bodyPr>
            <a:normAutofit fontScale="92500" lnSpcReduction="10000"/>
          </a:bodyPr>
          <a:lstStyle/>
          <a:p>
            <a:r>
              <a:rPr lang="en-US" altLang="zh-CN" dirty="0" smtClean="0"/>
              <a:t>  </a:t>
            </a:r>
            <a:r>
              <a:rPr lang="zh-CN" altLang="en-US" dirty="0" smtClean="0"/>
              <a:t>魏巍（</a:t>
            </a:r>
            <a:r>
              <a:rPr lang="en-US" altLang="zh-CN" dirty="0" smtClean="0"/>
              <a:t>1920--2008</a:t>
            </a:r>
            <a:r>
              <a:rPr lang="zh-CN" altLang="en-US" dirty="0" smtClean="0"/>
              <a:t>），原名魏鸿杰，曾用笔名红杨树。诗人、作家。他是一位长期生活在部队中的颇负盛名的优秀作家。他的诗歌、报告文学、小说、散文、杂文都</a:t>
            </a:r>
            <a:r>
              <a:rPr lang="zh-CN" altLang="en-US" dirty="0" smtClean="0">
                <a:solidFill>
                  <a:srgbClr val="FF0000"/>
                </a:solidFill>
              </a:rPr>
              <a:t>及时反映现实生活，洋溢着饱满的政治热情。</a:t>
            </a:r>
            <a:r>
              <a:rPr lang="zh-CN" altLang="en-US" dirty="0" smtClean="0"/>
              <a:t>他</a:t>
            </a:r>
            <a:r>
              <a:rPr lang="zh-CN" altLang="en-US" dirty="0" smtClean="0">
                <a:solidFill>
                  <a:srgbClr val="FF0000"/>
                </a:solidFill>
              </a:rPr>
              <a:t>擅长把叙事、写景、议论、抒情巧妙地融为一体。</a:t>
            </a:r>
            <a:r>
              <a:rPr lang="zh-CN" altLang="en-US" dirty="0" smtClean="0"/>
              <a:t>作品</a:t>
            </a:r>
            <a:r>
              <a:rPr lang="zh-CN" altLang="en-US" dirty="0" smtClean="0">
                <a:solidFill>
                  <a:srgbClr val="FF0000"/>
                </a:solidFill>
              </a:rPr>
              <a:t>语言朴实优美，深受广大读者的喜爱。</a:t>
            </a:r>
            <a:r>
              <a:rPr lang="en-US" altLang="zh-CN" dirty="0" smtClean="0">
                <a:solidFill>
                  <a:srgbClr val="FF0000"/>
                </a:solidFill>
              </a:rPr>
              <a:t>《</a:t>
            </a:r>
            <a:r>
              <a:rPr lang="zh-CN" altLang="en-US" dirty="0" smtClean="0">
                <a:solidFill>
                  <a:srgbClr val="FF0000"/>
                </a:solidFill>
              </a:rPr>
              <a:t>谁是最可爱的人</a:t>
            </a:r>
            <a:r>
              <a:rPr lang="en-US" altLang="zh-CN" dirty="0" smtClean="0">
                <a:solidFill>
                  <a:srgbClr val="FF0000"/>
                </a:solidFill>
              </a:rPr>
              <a:t>》《</a:t>
            </a:r>
            <a:r>
              <a:rPr lang="zh-CN" altLang="en-US" dirty="0" smtClean="0">
                <a:solidFill>
                  <a:srgbClr val="FF0000"/>
                </a:solidFill>
              </a:rPr>
              <a:t>年轻人，让你的青春更美丽吧</a:t>
            </a:r>
            <a:r>
              <a:rPr lang="en-US" altLang="zh-CN" dirty="0" smtClean="0">
                <a:solidFill>
                  <a:srgbClr val="FF0000"/>
                </a:solidFill>
              </a:rPr>
              <a:t>》《</a:t>
            </a:r>
            <a:r>
              <a:rPr lang="zh-CN" altLang="en-US" dirty="0" smtClean="0">
                <a:solidFill>
                  <a:srgbClr val="FF0000"/>
                </a:solidFill>
              </a:rPr>
              <a:t>依依惜别的深情</a:t>
            </a:r>
            <a:r>
              <a:rPr lang="en-US" altLang="zh-CN" dirty="0" smtClean="0">
                <a:solidFill>
                  <a:srgbClr val="FF0000"/>
                </a:solidFill>
              </a:rPr>
              <a:t>》</a:t>
            </a:r>
            <a:r>
              <a:rPr lang="zh-CN" altLang="en-US" dirty="0" smtClean="0"/>
              <a:t>等，感情炽热，格调高昂，气势奔放，富于时代感；表现抗美援朝的</a:t>
            </a:r>
            <a:r>
              <a:rPr lang="en-US" altLang="zh-CN" dirty="0" smtClean="0">
                <a:solidFill>
                  <a:srgbClr val="FF0000"/>
                </a:solidFill>
              </a:rPr>
              <a:t>《</a:t>
            </a:r>
            <a:r>
              <a:rPr lang="zh-CN" altLang="en-US" dirty="0" smtClean="0">
                <a:solidFill>
                  <a:srgbClr val="FF0000"/>
                </a:solidFill>
              </a:rPr>
              <a:t>东方</a:t>
            </a:r>
            <a:r>
              <a:rPr lang="en-US" altLang="zh-CN" dirty="0" smtClean="0">
                <a:solidFill>
                  <a:srgbClr val="FF0000"/>
                </a:solidFill>
              </a:rPr>
              <a:t>》</a:t>
            </a:r>
            <a:r>
              <a:rPr lang="zh-CN" altLang="en-US" dirty="0" smtClean="0"/>
              <a:t>、反映红军长征的</a:t>
            </a:r>
            <a:r>
              <a:rPr lang="en-US" altLang="zh-CN" dirty="0" smtClean="0"/>
              <a:t>《</a:t>
            </a:r>
            <a:r>
              <a:rPr lang="zh-CN" altLang="en-US" dirty="0" smtClean="0">
                <a:solidFill>
                  <a:srgbClr val="FF0000"/>
                </a:solidFill>
              </a:rPr>
              <a:t>地球的红飘带</a:t>
            </a:r>
            <a:r>
              <a:rPr lang="en-US" altLang="zh-CN" dirty="0" smtClean="0">
                <a:solidFill>
                  <a:srgbClr val="FF0000"/>
                </a:solidFill>
              </a:rPr>
              <a:t>》</a:t>
            </a:r>
            <a:r>
              <a:rPr lang="zh-CN" altLang="en-US" dirty="0" smtClean="0"/>
              <a:t>、表现知识分子主题的</a:t>
            </a:r>
            <a:r>
              <a:rPr lang="en-US" altLang="zh-CN" dirty="0" smtClean="0">
                <a:solidFill>
                  <a:srgbClr val="FF0000"/>
                </a:solidFill>
              </a:rPr>
              <a:t>《</a:t>
            </a:r>
            <a:r>
              <a:rPr lang="zh-CN" altLang="en-US" dirty="0" smtClean="0">
                <a:solidFill>
                  <a:srgbClr val="FF0000"/>
                </a:solidFill>
              </a:rPr>
              <a:t>火凤凰</a:t>
            </a:r>
            <a:r>
              <a:rPr lang="en-US" altLang="zh-CN" dirty="0" smtClean="0">
                <a:solidFill>
                  <a:srgbClr val="FF0000"/>
                </a:solidFill>
              </a:rPr>
              <a:t>》</a:t>
            </a:r>
            <a:r>
              <a:rPr lang="zh-CN" altLang="en-US" dirty="0" smtClean="0"/>
              <a:t>，被称为魏巍的“中国革命战争三部曲”，代表了他在长篇小说方面的创作成就。</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654032"/>
          </a:xfrm>
        </p:spPr>
        <p:txBody>
          <a:bodyPr>
            <a:normAutofit fontScale="90000"/>
          </a:bodyPr>
          <a:lstStyle/>
          <a:p>
            <a:pPr algn="l"/>
            <a:r>
              <a:rPr lang="zh-CN" altLang="en-US" dirty="0" smtClean="0"/>
              <a:t>二背景链接：</a:t>
            </a:r>
            <a:endParaRPr lang="zh-CN" altLang="en-US" dirty="0"/>
          </a:p>
        </p:txBody>
      </p:sp>
      <p:sp>
        <p:nvSpPr>
          <p:cNvPr id="3" name="内容占位符 2"/>
          <p:cNvSpPr>
            <a:spLocks noGrp="1"/>
          </p:cNvSpPr>
          <p:nvPr>
            <p:ph idx="1"/>
          </p:nvPr>
        </p:nvSpPr>
        <p:spPr>
          <a:xfrm>
            <a:off x="142844" y="928670"/>
            <a:ext cx="8858312" cy="5786478"/>
          </a:xfrm>
        </p:spPr>
        <p:txBody>
          <a:bodyPr/>
          <a:lstStyle/>
          <a:p>
            <a:r>
              <a:rPr lang="en-US" altLang="zh-CN" dirty="0" smtClean="0"/>
              <a:t>《</a:t>
            </a:r>
            <a:r>
              <a:rPr lang="zh-CN" altLang="en-US" dirty="0" smtClean="0"/>
              <a:t>谁是最可爱的人</a:t>
            </a:r>
            <a:r>
              <a:rPr lang="en-US" altLang="zh-CN" dirty="0" smtClean="0"/>
              <a:t>》</a:t>
            </a:r>
            <a:r>
              <a:rPr lang="zh-CN" altLang="en-US" dirty="0" smtClean="0"/>
              <a:t>是一篇著名的优秀</a:t>
            </a:r>
            <a:r>
              <a:rPr lang="zh-CN" altLang="en-US" dirty="0" smtClean="0">
                <a:solidFill>
                  <a:srgbClr val="FF0000"/>
                </a:solidFill>
              </a:rPr>
              <a:t>通讯</a:t>
            </a:r>
            <a:r>
              <a:rPr lang="zh-CN" altLang="en-US" dirty="0" smtClean="0"/>
              <a:t>。</a:t>
            </a:r>
            <a:r>
              <a:rPr lang="en-US" altLang="zh-CN" dirty="0" smtClean="0"/>
              <a:t>20</a:t>
            </a:r>
            <a:r>
              <a:rPr lang="zh-CN" altLang="en-US" dirty="0" smtClean="0"/>
              <a:t>世纪</a:t>
            </a:r>
            <a:r>
              <a:rPr lang="en-US" altLang="zh-CN" dirty="0" smtClean="0"/>
              <a:t>50</a:t>
            </a:r>
            <a:r>
              <a:rPr lang="zh-CN" altLang="en-US" dirty="0" smtClean="0"/>
              <a:t>年代初，它以奔放的思想感情激起全国人民心头的汹涌波涛，鼓舞着人们投入伟大的抗美援朝斗争中去。作者魏巍在中华人民共和国成立前曾以“红杨树”为笔名发表过不少诗歌。抗美援朝期间，他曾两次到朝鲜前线，深入体验连队生活，深深感到志愿军战士是最可爱的人。回国后他提炼了三个典型事例，选用了“谁是最可爱的人”这一醒目而又发人深思的题目，表现了一个具有深远意义的主题</a:t>
            </a:r>
            <a:r>
              <a:rPr lang="en-US" altLang="zh-CN" dirty="0" smtClean="0"/>
              <a:t>-----</a:t>
            </a:r>
            <a:r>
              <a:rPr lang="zh-CN" altLang="en-US" dirty="0" smtClean="0"/>
              <a:t>我们的志愿军战士是</a:t>
            </a:r>
            <a:r>
              <a:rPr lang="zh-CN" altLang="en-US" dirty="0" smtClean="0">
                <a:solidFill>
                  <a:srgbClr val="FF0000"/>
                </a:solidFill>
              </a:rPr>
              <a:t>最可爱的人</a:t>
            </a:r>
            <a:r>
              <a:rPr lang="zh-CN" altLang="en-US" dirty="0" smtClean="0"/>
              <a: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11156"/>
          </a:xfrm>
        </p:spPr>
        <p:txBody>
          <a:bodyPr>
            <a:normAutofit fontScale="90000"/>
          </a:bodyPr>
          <a:lstStyle/>
          <a:p>
            <a:pPr algn="l"/>
            <a:r>
              <a:rPr lang="zh-CN" altLang="en-US" dirty="0" smtClean="0"/>
              <a:t>注意下列字的读音：</a:t>
            </a:r>
            <a:endParaRPr lang="zh-CN" altLang="en-US" dirty="0"/>
          </a:p>
        </p:txBody>
      </p:sp>
      <p:sp>
        <p:nvSpPr>
          <p:cNvPr id="3" name="内容占位符 2"/>
          <p:cNvSpPr>
            <a:spLocks noGrp="1"/>
          </p:cNvSpPr>
          <p:nvPr>
            <p:ph idx="1"/>
          </p:nvPr>
        </p:nvSpPr>
        <p:spPr>
          <a:xfrm>
            <a:off x="571472" y="928670"/>
            <a:ext cx="8229600" cy="5786478"/>
          </a:xfrm>
        </p:spPr>
        <p:txBody>
          <a:bodyPr>
            <a:normAutofit/>
          </a:bodyPr>
          <a:lstStyle/>
          <a:p>
            <a:pPr>
              <a:buNone/>
            </a:pPr>
            <a:r>
              <a:rPr lang="zh-CN" altLang="en-US" sz="4000" dirty="0" smtClean="0"/>
              <a:t>     </a:t>
            </a:r>
            <a:r>
              <a:rPr lang="zh-CN" altLang="en-US" sz="4000" b="1" u="sng" dirty="0" smtClean="0"/>
              <a:t>掐</a:t>
            </a:r>
            <a:r>
              <a:rPr lang="zh-CN" altLang="en-US" sz="4000" dirty="0" smtClean="0"/>
              <a:t>（        ）死        </a:t>
            </a:r>
            <a:r>
              <a:rPr lang="zh-CN" altLang="en-US" sz="4000" b="1" u="sng" dirty="0" smtClean="0"/>
              <a:t>摁</a:t>
            </a:r>
            <a:r>
              <a:rPr lang="zh-CN" altLang="en-US" sz="4000" dirty="0" smtClean="0"/>
              <a:t>（       ）住  </a:t>
            </a:r>
            <a:endParaRPr lang="en-US" altLang="zh-CN" sz="4000" dirty="0" smtClean="0"/>
          </a:p>
          <a:p>
            <a:pPr>
              <a:buNone/>
            </a:pPr>
            <a:r>
              <a:rPr lang="en-US" altLang="zh-CN" sz="4000" dirty="0" smtClean="0"/>
              <a:t>    </a:t>
            </a:r>
            <a:r>
              <a:rPr lang="zh-CN" altLang="en-US" sz="4000" dirty="0" smtClean="0"/>
              <a:t> </a:t>
            </a:r>
            <a:r>
              <a:rPr lang="zh-CN" altLang="en-US" sz="4000" b="1" u="sng" dirty="0" smtClean="0"/>
              <a:t>掰</a:t>
            </a:r>
            <a:r>
              <a:rPr lang="zh-CN" altLang="en-US" sz="4000" dirty="0" smtClean="0"/>
              <a:t>（        ）开        坚</a:t>
            </a:r>
            <a:r>
              <a:rPr lang="zh-CN" altLang="en-US" sz="4000" b="1" u="sng" dirty="0" smtClean="0"/>
              <a:t>韧</a:t>
            </a:r>
            <a:r>
              <a:rPr lang="zh-CN" altLang="en-US" sz="4000" dirty="0" smtClean="0"/>
              <a:t>（        ）</a:t>
            </a:r>
            <a:endParaRPr lang="en-US" altLang="zh-CN" sz="4000" dirty="0" smtClean="0"/>
          </a:p>
          <a:p>
            <a:pPr>
              <a:buNone/>
            </a:pPr>
            <a:r>
              <a:rPr lang="zh-CN" altLang="en-US" sz="4000" dirty="0" smtClean="0"/>
              <a:t>     </a:t>
            </a:r>
            <a:r>
              <a:rPr lang="zh-CN" altLang="en-US" sz="4000" b="1" u="sng" dirty="0" smtClean="0"/>
              <a:t>淳</a:t>
            </a:r>
            <a:r>
              <a:rPr lang="zh-CN" altLang="en-US" sz="4000" dirty="0" smtClean="0"/>
              <a:t>朴（         ）       谦</a:t>
            </a:r>
            <a:r>
              <a:rPr lang="zh-CN" altLang="en-US" sz="4000" b="1" u="sng" dirty="0" smtClean="0"/>
              <a:t>逊</a:t>
            </a:r>
            <a:r>
              <a:rPr lang="zh-CN" altLang="en-US" sz="4000" dirty="0" smtClean="0"/>
              <a:t>（        ）   </a:t>
            </a:r>
            <a:endParaRPr lang="en-US" altLang="zh-CN" sz="4000" dirty="0" smtClean="0"/>
          </a:p>
          <a:p>
            <a:pPr>
              <a:buNone/>
            </a:pPr>
            <a:r>
              <a:rPr lang="en-US" altLang="zh-CN" sz="4000" dirty="0" smtClean="0"/>
              <a:t>     </a:t>
            </a:r>
            <a:r>
              <a:rPr lang="zh-CN" altLang="en-US" sz="4000" b="1" u="sng" dirty="0" smtClean="0"/>
              <a:t>覆</a:t>
            </a:r>
            <a:r>
              <a:rPr lang="zh-CN" altLang="en-US" sz="4000" dirty="0" smtClean="0"/>
              <a:t>灭（         ）       </a:t>
            </a:r>
            <a:r>
              <a:rPr lang="zh-CN" altLang="en-US" sz="4000" b="1" u="sng" dirty="0" smtClean="0"/>
              <a:t>豁</a:t>
            </a:r>
            <a:r>
              <a:rPr lang="zh-CN" altLang="en-US" sz="4000" dirty="0" smtClean="0"/>
              <a:t>亮（        ）</a:t>
            </a:r>
            <a:endParaRPr lang="en-US" altLang="zh-CN" sz="4000" dirty="0" smtClean="0"/>
          </a:p>
          <a:p>
            <a:pPr>
              <a:buNone/>
            </a:pPr>
            <a:r>
              <a:rPr lang="en-US" altLang="zh-CN" sz="4000" dirty="0" smtClean="0"/>
              <a:t>     </a:t>
            </a:r>
            <a:r>
              <a:rPr lang="zh-CN" altLang="en-US" sz="4000" dirty="0" smtClean="0"/>
              <a:t>犁</a:t>
            </a:r>
            <a:r>
              <a:rPr lang="zh-CN" altLang="en-US" sz="4000" b="1" u="sng" dirty="0" smtClean="0"/>
              <a:t>耙</a:t>
            </a:r>
            <a:r>
              <a:rPr lang="zh-CN" altLang="en-US" sz="4000" dirty="0" smtClean="0"/>
              <a:t>（          ）      掩</a:t>
            </a:r>
            <a:r>
              <a:rPr lang="zh-CN" altLang="en-US" sz="4000" b="1" u="sng" dirty="0" smtClean="0"/>
              <a:t>埋</a:t>
            </a:r>
            <a:r>
              <a:rPr lang="zh-CN" altLang="en-US" sz="4000" dirty="0" smtClean="0"/>
              <a:t>（        ）</a:t>
            </a:r>
            <a:endParaRPr lang="zh-CN" altLang="en-US" sz="4000" dirty="0"/>
          </a:p>
        </p:txBody>
      </p:sp>
      <p:sp>
        <p:nvSpPr>
          <p:cNvPr id="4" name="TextBox 3"/>
          <p:cNvSpPr txBox="1"/>
          <p:nvPr/>
        </p:nvSpPr>
        <p:spPr>
          <a:xfrm>
            <a:off x="2214546" y="928670"/>
            <a:ext cx="962123" cy="646331"/>
          </a:xfrm>
          <a:prstGeom prst="rect">
            <a:avLst/>
          </a:prstGeom>
          <a:noFill/>
        </p:spPr>
        <p:txBody>
          <a:bodyPr wrap="none" rtlCol="0">
            <a:spAutoFit/>
          </a:bodyPr>
          <a:lstStyle/>
          <a:p>
            <a:r>
              <a:rPr lang="en-US" altLang="zh-CN" sz="3600" dirty="0" err="1" smtClean="0">
                <a:solidFill>
                  <a:srgbClr val="FF0000"/>
                </a:solidFill>
              </a:rPr>
              <a:t>qiā</a:t>
            </a:r>
            <a:r>
              <a:rPr lang="en-US" altLang="zh-CN" sz="3600" dirty="0" smtClean="0">
                <a:solidFill>
                  <a:srgbClr val="FF0000"/>
                </a:solidFill>
              </a:rPr>
              <a:t> </a:t>
            </a:r>
            <a:r>
              <a:rPr lang="en-US" altLang="zh-CN" sz="3600" dirty="0" smtClean="0"/>
              <a:t> </a:t>
            </a:r>
            <a:endParaRPr lang="zh-CN" altLang="en-US" sz="3600" dirty="0"/>
          </a:p>
        </p:txBody>
      </p:sp>
      <p:sp>
        <p:nvSpPr>
          <p:cNvPr id="5" name="TextBox 4"/>
          <p:cNvSpPr txBox="1"/>
          <p:nvPr/>
        </p:nvSpPr>
        <p:spPr>
          <a:xfrm>
            <a:off x="6072198" y="928670"/>
            <a:ext cx="785818" cy="523220"/>
          </a:xfrm>
          <a:prstGeom prst="rect">
            <a:avLst/>
          </a:prstGeom>
          <a:noFill/>
        </p:spPr>
        <p:txBody>
          <a:bodyPr wrap="square" rtlCol="0">
            <a:spAutoFit/>
          </a:bodyPr>
          <a:lstStyle/>
          <a:p>
            <a:r>
              <a:rPr lang="en-US" altLang="zh-CN" sz="2800" dirty="0" smtClean="0">
                <a:solidFill>
                  <a:srgbClr val="FF0000"/>
                </a:solidFill>
              </a:rPr>
              <a:t>è</a:t>
            </a:r>
            <a:r>
              <a:rPr lang="zh-CN" altLang="en-US" sz="2800" dirty="0" smtClean="0">
                <a:solidFill>
                  <a:srgbClr val="FF0000"/>
                </a:solidFill>
              </a:rPr>
              <a:t> </a:t>
            </a:r>
            <a:r>
              <a:rPr lang="en-US" altLang="zh-CN" sz="2800" dirty="0" smtClean="0">
                <a:solidFill>
                  <a:srgbClr val="FF0000"/>
                </a:solidFill>
              </a:rPr>
              <a:t>n</a:t>
            </a:r>
            <a:endParaRPr lang="zh-CN" altLang="en-US" sz="2800" dirty="0">
              <a:solidFill>
                <a:srgbClr val="FF0000"/>
              </a:solidFill>
            </a:endParaRPr>
          </a:p>
        </p:txBody>
      </p:sp>
      <p:sp>
        <p:nvSpPr>
          <p:cNvPr id="6" name="TextBox 5"/>
          <p:cNvSpPr txBox="1"/>
          <p:nvPr/>
        </p:nvSpPr>
        <p:spPr>
          <a:xfrm>
            <a:off x="2428860" y="1785926"/>
            <a:ext cx="692818" cy="584775"/>
          </a:xfrm>
          <a:prstGeom prst="rect">
            <a:avLst/>
          </a:prstGeom>
          <a:noFill/>
        </p:spPr>
        <p:txBody>
          <a:bodyPr wrap="none" rtlCol="0">
            <a:spAutoFit/>
          </a:bodyPr>
          <a:lstStyle/>
          <a:p>
            <a:r>
              <a:rPr lang="en-US" altLang="zh-CN" sz="3200" dirty="0" err="1" smtClean="0">
                <a:solidFill>
                  <a:srgbClr val="FF0000"/>
                </a:solidFill>
              </a:rPr>
              <a:t>bāi</a:t>
            </a:r>
            <a:endParaRPr lang="zh-CN" altLang="en-US" sz="3200" dirty="0">
              <a:solidFill>
                <a:srgbClr val="FF0000"/>
              </a:solidFill>
            </a:endParaRPr>
          </a:p>
        </p:txBody>
      </p:sp>
      <p:sp>
        <p:nvSpPr>
          <p:cNvPr id="7" name="TextBox 6"/>
          <p:cNvSpPr txBox="1"/>
          <p:nvPr/>
        </p:nvSpPr>
        <p:spPr>
          <a:xfrm>
            <a:off x="6715140" y="1785926"/>
            <a:ext cx="741934" cy="584775"/>
          </a:xfrm>
          <a:prstGeom prst="rect">
            <a:avLst/>
          </a:prstGeom>
          <a:noFill/>
        </p:spPr>
        <p:txBody>
          <a:bodyPr wrap="none" rtlCol="0">
            <a:spAutoFit/>
          </a:bodyPr>
          <a:lstStyle/>
          <a:p>
            <a:r>
              <a:rPr lang="en-US" altLang="zh-CN" sz="3200" dirty="0" err="1" smtClean="0">
                <a:solidFill>
                  <a:srgbClr val="FF0000"/>
                </a:solidFill>
              </a:rPr>
              <a:t>rèn</a:t>
            </a:r>
            <a:endParaRPr lang="zh-CN" altLang="en-US" sz="3200" dirty="0">
              <a:solidFill>
                <a:srgbClr val="FF0000"/>
              </a:solidFill>
            </a:endParaRPr>
          </a:p>
        </p:txBody>
      </p:sp>
      <p:sp>
        <p:nvSpPr>
          <p:cNvPr id="8" name="TextBox 7"/>
          <p:cNvSpPr txBox="1"/>
          <p:nvPr/>
        </p:nvSpPr>
        <p:spPr>
          <a:xfrm>
            <a:off x="2786050" y="2428868"/>
            <a:ext cx="1007007" cy="584775"/>
          </a:xfrm>
          <a:prstGeom prst="rect">
            <a:avLst/>
          </a:prstGeom>
          <a:noFill/>
        </p:spPr>
        <p:txBody>
          <a:bodyPr wrap="none" rtlCol="0">
            <a:spAutoFit/>
          </a:bodyPr>
          <a:lstStyle/>
          <a:p>
            <a:r>
              <a:rPr lang="en-US" altLang="zh-CN" sz="3200" dirty="0" err="1" smtClean="0">
                <a:solidFill>
                  <a:srgbClr val="FF0000"/>
                </a:solidFill>
              </a:rPr>
              <a:t>chún</a:t>
            </a:r>
            <a:endParaRPr lang="zh-CN" altLang="en-US" sz="3200" dirty="0">
              <a:solidFill>
                <a:srgbClr val="FF0000"/>
              </a:solidFill>
            </a:endParaRPr>
          </a:p>
        </p:txBody>
      </p:sp>
      <p:sp>
        <p:nvSpPr>
          <p:cNvPr id="9" name="TextBox 8"/>
          <p:cNvSpPr txBox="1"/>
          <p:nvPr/>
        </p:nvSpPr>
        <p:spPr>
          <a:xfrm>
            <a:off x="6643702" y="2500306"/>
            <a:ext cx="795411" cy="584775"/>
          </a:xfrm>
          <a:prstGeom prst="rect">
            <a:avLst/>
          </a:prstGeom>
          <a:noFill/>
        </p:spPr>
        <p:txBody>
          <a:bodyPr wrap="none" rtlCol="0">
            <a:spAutoFit/>
          </a:bodyPr>
          <a:lstStyle/>
          <a:p>
            <a:r>
              <a:rPr lang="en-US" altLang="zh-CN" sz="3200" dirty="0" err="1" smtClean="0">
                <a:solidFill>
                  <a:srgbClr val="FF0000"/>
                </a:solidFill>
              </a:rPr>
              <a:t>xùn</a:t>
            </a:r>
            <a:endParaRPr lang="zh-CN" altLang="en-US" sz="3200" dirty="0">
              <a:solidFill>
                <a:srgbClr val="FF0000"/>
              </a:solidFill>
            </a:endParaRPr>
          </a:p>
        </p:txBody>
      </p:sp>
      <p:sp>
        <p:nvSpPr>
          <p:cNvPr id="10" name="TextBox 9"/>
          <p:cNvSpPr txBox="1"/>
          <p:nvPr/>
        </p:nvSpPr>
        <p:spPr>
          <a:xfrm>
            <a:off x="3000364" y="3214686"/>
            <a:ext cx="526106" cy="584775"/>
          </a:xfrm>
          <a:prstGeom prst="rect">
            <a:avLst/>
          </a:prstGeom>
          <a:noFill/>
        </p:spPr>
        <p:txBody>
          <a:bodyPr wrap="none" rtlCol="0">
            <a:spAutoFit/>
          </a:bodyPr>
          <a:lstStyle/>
          <a:p>
            <a:r>
              <a:rPr lang="en-US" altLang="zh-CN" sz="3200" dirty="0" err="1" smtClean="0">
                <a:solidFill>
                  <a:srgbClr val="FF0000"/>
                </a:solidFill>
              </a:rPr>
              <a:t>fù</a:t>
            </a:r>
            <a:endParaRPr lang="zh-CN" altLang="en-US" sz="3200" dirty="0">
              <a:solidFill>
                <a:srgbClr val="FF0000"/>
              </a:solidFill>
            </a:endParaRPr>
          </a:p>
        </p:txBody>
      </p:sp>
      <p:sp>
        <p:nvSpPr>
          <p:cNvPr id="11" name="TextBox 10"/>
          <p:cNvSpPr txBox="1"/>
          <p:nvPr/>
        </p:nvSpPr>
        <p:spPr>
          <a:xfrm>
            <a:off x="6572264" y="3143248"/>
            <a:ext cx="1000132" cy="584775"/>
          </a:xfrm>
          <a:prstGeom prst="rect">
            <a:avLst/>
          </a:prstGeom>
          <a:noFill/>
        </p:spPr>
        <p:txBody>
          <a:bodyPr wrap="square" rtlCol="0">
            <a:spAutoFit/>
          </a:bodyPr>
          <a:lstStyle/>
          <a:p>
            <a:r>
              <a:rPr lang="en-US" altLang="zh-CN" sz="3200" dirty="0" err="1" smtClean="0">
                <a:solidFill>
                  <a:srgbClr val="FF0000"/>
                </a:solidFill>
              </a:rPr>
              <a:t>huò</a:t>
            </a:r>
            <a:endParaRPr lang="zh-CN" altLang="en-US" sz="3200" dirty="0">
              <a:solidFill>
                <a:srgbClr val="FF0000"/>
              </a:solidFill>
            </a:endParaRPr>
          </a:p>
        </p:txBody>
      </p:sp>
      <p:sp>
        <p:nvSpPr>
          <p:cNvPr id="12" name="TextBox 11"/>
          <p:cNvSpPr txBox="1"/>
          <p:nvPr/>
        </p:nvSpPr>
        <p:spPr>
          <a:xfrm>
            <a:off x="3071802" y="4000504"/>
            <a:ext cx="598241" cy="584775"/>
          </a:xfrm>
          <a:prstGeom prst="rect">
            <a:avLst/>
          </a:prstGeom>
          <a:noFill/>
        </p:spPr>
        <p:txBody>
          <a:bodyPr wrap="none" rtlCol="0">
            <a:spAutoFit/>
          </a:bodyPr>
          <a:lstStyle/>
          <a:p>
            <a:r>
              <a:rPr lang="en-US" altLang="zh-CN" sz="3200" dirty="0" err="1" smtClean="0">
                <a:solidFill>
                  <a:srgbClr val="FF0000"/>
                </a:solidFill>
              </a:rPr>
              <a:t>bà</a:t>
            </a:r>
            <a:endParaRPr lang="zh-CN" altLang="en-US" sz="3200" dirty="0">
              <a:solidFill>
                <a:srgbClr val="FF0000"/>
              </a:solidFill>
            </a:endParaRPr>
          </a:p>
        </p:txBody>
      </p:sp>
      <p:sp>
        <p:nvSpPr>
          <p:cNvPr id="13" name="TextBox 12"/>
          <p:cNvSpPr txBox="1"/>
          <p:nvPr/>
        </p:nvSpPr>
        <p:spPr>
          <a:xfrm>
            <a:off x="6786578" y="4000504"/>
            <a:ext cx="805029" cy="584775"/>
          </a:xfrm>
          <a:prstGeom prst="rect">
            <a:avLst/>
          </a:prstGeom>
          <a:noFill/>
        </p:spPr>
        <p:txBody>
          <a:bodyPr wrap="none" rtlCol="0">
            <a:spAutoFit/>
          </a:bodyPr>
          <a:lstStyle/>
          <a:p>
            <a:r>
              <a:rPr lang="en-US" altLang="zh-CN" sz="3200" dirty="0" err="1" smtClean="0">
                <a:solidFill>
                  <a:srgbClr val="FF0000"/>
                </a:solidFill>
              </a:rPr>
              <a:t>mái</a:t>
            </a:r>
            <a:endParaRPr lang="zh-CN" altLang="en-US" sz="32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linds(horizontal)">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linds(horizontal)">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blinds(horizontal)">
                                      <p:cBhvr>
                                        <p:cTn id="5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解释下列词义</a:t>
            </a:r>
            <a:endParaRPr lang="zh-CN" altLang="en-US" dirty="0"/>
          </a:p>
        </p:txBody>
      </p:sp>
      <p:sp>
        <p:nvSpPr>
          <p:cNvPr id="3" name="内容占位符 2"/>
          <p:cNvSpPr>
            <a:spLocks noGrp="1"/>
          </p:cNvSpPr>
          <p:nvPr>
            <p:ph idx="1"/>
          </p:nvPr>
        </p:nvSpPr>
        <p:spPr/>
        <p:txBody>
          <a:bodyPr/>
          <a:lstStyle/>
          <a:p>
            <a:r>
              <a:rPr lang="zh-CN" altLang="en-US" dirty="0" smtClean="0"/>
              <a:t>品质：</a:t>
            </a:r>
            <a:endParaRPr lang="en-US" altLang="zh-CN" dirty="0" smtClean="0"/>
          </a:p>
          <a:p>
            <a:r>
              <a:rPr lang="zh-CN" altLang="en-US" dirty="0" smtClean="0"/>
              <a:t>气质：</a:t>
            </a:r>
            <a:endParaRPr lang="en-US" altLang="zh-CN" dirty="0" smtClean="0"/>
          </a:p>
          <a:p>
            <a:endParaRPr lang="en-US" altLang="zh-CN" dirty="0" smtClean="0"/>
          </a:p>
          <a:p>
            <a:r>
              <a:rPr lang="zh-CN" altLang="en-US" dirty="0" smtClean="0"/>
              <a:t>谦逊：</a:t>
            </a:r>
            <a:endParaRPr lang="en-US" altLang="zh-CN" dirty="0" smtClean="0"/>
          </a:p>
          <a:p>
            <a:r>
              <a:rPr lang="zh-CN" altLang="en-US" dirty="0" smtClean="0"/>
              <a:t>淳朴：</a:t>
            </a:r>
            <a:endParaRPr lang="en-US" altLang="zh-CN" dirty="0" smtClean="0"/>
          </a:p>
          <a:p>
            <a:r>
              <a:rPr lang="zh-CN" altLang="en-US" dirty="0" smtClean="0"/>
              <a:t>豁亮：</a:t>
            </a:r>
            <a:endParaRPr lang="en-US" altLang="zh-CN" dirty="0" smtClean="0"/>
          </a:p>
          <a:p>
            <a:r>
              <a:rPr lang="zh-CN" altLang="en-US" dirty="0" smtClean="0"/>
              <a:t>自豪：</a:t>
            </a:r>
            <a:endParaRPr lang="en-US" altLang="zh-CN" dirty="0" smtClean="0"/>
          </a:p>
          <a:p>
            <a:endParaRPr lang="zh-CN" altLang="en-US" dirty="0"/>
          </a:p>
        </p:txBody>
      </p:sp>
      <p:sp>
        <p:nvSpPr>
          <p:cNvPr id="4" name="TextBox 3"/>
          <p:cNvSpPr txBox="1"/>
          <p:nvPr/>
        </p:nvSpPr>
        <p:spPr>
          <a:xfrm>
            <a:off x="2000232" y="1714488"/>
            <a:ext cx="5493812" cy="369332"/>
          </a:xfrm>
          <a:prstGeom prst="rect">
            <a:avLst/>
          </a:prstGeom>
          <a:noFill/>
        </p:spPr>
        <p:txBody>
          <a:bodyPr wrap="none" rtlCol="0">
            <a:spAutoFit/>
          </a:bodyPr>
          <a:lstStyle/>
          <a:p>
            <a:r>
              <a:rPr lang="zh-CN" altLang="en-US" dirty="0" smtClean="0"/>
              <a:t>行为、作风上所表现的思想、认识、品性等的本质。</a:t>
            </a:r>
            <a:endParaRPr lang="zh-CN" altLang="en-US" dirty="0"/>
          </a:p>
        </p:txBody>
      </p:sp>
      <p:sp>
        <p:nvSpPr>
          <p:cNvPr id="5" name="TextBox 4"/>
          <p:cNvSpPr txBox="1"/>
          <p:nvPr/>
        </p:nvSpPr>
        <p:spPr>
          <a:xfrm>
            <a:off x="1928794" y="2285992"/>
            <a:ext cx="6186309" cy="646331"/>
          </a:xfrm>
          <a:prstGeom prst="rect">
            <a:avLst/>
          </a:prstGeom>
          <a:noFill/>
        </p:spPr>
        <p:txBody>
          <a:bodyPr wrap="none" rtlCol="0">
            <a:spAutoFit/>
          </a:bodyPr>
          <a:lstStyle/>
          <a:p>
            <a:r>
              <a:rPr lang="zh-CN" altLang="en-US" dirty="0" smtClean="0"/>
              <a:t>人的一种比较稳定的个性特征，如活泼好动、沉默安静等；</a:t>
            </a:r>
            <a:endParaRPr lang="en-US" altLang="zh-CN" dirty="0" smtClean="0"/>
          </a:p>
          <a:p>
            <a:r>
              <a:rPr lang="zh-CN" altLang="en-US" dirty="0" smtClean="0"/>
              <a:t>泛指人的风格、气度，如文人气质。</a:t>
            </a:r>
            <a:endParaRPr lang="zh-CN" altLang="en-US" dirty="0"/>
          </a:p>
        </p:txBody>
      </p:sp>
      <p:sp>
        <p:nvSpPr>
          <p:cNvPr id="6" name="TextBox 5"/>
          <p:cNvSpPr txBox="1"/>
          <p:nvPr/>
        </p:nvSpPr>
        <p:spPr>
          <a:xfrm>
            <a:off x="1928794" y="3429000"/>
            <a:ext cx="1107996" cy="369332"/>
          </a:xfrm>
          <a:prstGeom prst="rect">
            <a:avLst/>
          </a:prstGeom>
          <a:noFill/>
        </p:spPr>
        <p:txBody>
          <a:bodyPr wrap="none" rtlCol="0">
            <a:spAutoFit/>
          </a:bodyPr>
          <a:lstStyle/>
          <a:p>
            <a:r>
              <a:rPr lang="zh-CN" altLang="en-US" dirty="0" smtClean="0"/>
              <a:t>谦虚谨慎</a:t>
            </a:r>
            <a:endParaRPr lang="zh-CN" altLang="en-US" dirty="0"/>
          </a:p>
        </p:txBody>
      </p:sp>
      <p:sp>
        <p:nvSpPr>
          <p:cNvPr id="7" name="TextBox 6"/>
          <p:cNvSpPr txBox="1"/>
          <p:nvPr/>
        </p:nvSpPr>
        <p:spPr>
          <a:xfrm>
            <a:off x="1928794" y="4000504"/>
            <a:ext cx="1107996" cy="369332"/>
          </a:xfrm>
          <a:prstGeom prst="rect">
            <a:avLst/>
          </a:prstGeom>
          <a:noFill/>
        </p:spPr>
        <p:txBody>
          <a:bodyPr wrap="none" rtlCol="0">
            <a:spAutoFit/>
          </a:bodyPr>
          <a:lstStyle/>
          <a:p>
            <a:r>
              <a:rPr lang="zh-CN" altLang="en-US" dirty="0" smtClean="0"/>
              <a:t>诚实朴素</a:t>
            </a:r>
            <a:endParaRPr lang="zh-CN" altLang="en-US" dirty="0"/>
          </a:p>
        </p:txBody>
      </p:sp>
      <p:sp>
        <p:nvSpPr>
          <p:cNvPr id="8" name="TextBox 7"/>
          <p:cNvSpPr txBox="1"/>
          <p:nvPr/>
        </p:nvSpPr>
        <p:spPr>
          <a:xfrm>
            <a:off x="1928794" y="4572008"/>
            <a:ext cx="1107996" cy="369332"/>
          </a:xfrm>
          <a:prstGeom prst="rect">
            <a:avLst/>
          </a:prstGeom>
          <a:noFill/>
        </p:spPr>
        <p:txBody>
          <a:bodyPr wrap="none" rtlCol="0">
            <a:spAutoFit/>
          </a:bodyPr>
          <a:lstStyle/>
          <a:p>
            <a:r>
              <a:rPr lang="zh-CN" altLang="en-US" dirty="0" smtClean="0"/>
              <a:t>宽敞明亮</a:t>
            </a:r>
            <a:endParaRPr lang="zh-CN" altLang="en-US" dirty="0"/>
          </a:p>
        </p:txBody>
      </p:sp>
      <p:sp>
        <p:nvSpPr>
          <p:cNvPr id="9" name="TextBox 8"/>
          <p:cNvSpPr txBox="1"/>
          <p:nvPr/>
        </p:nvSpPr>
        <p:spPr>
          <a:xfrm>
            <a:off x="1857356" y="5143512"/>
            <a:ext cx="4570482" cy="646331"/>
          </a:xfrm>
          <a:prstGeom prst="rect">
            <a:avLst/>
          </a:prstGeom>
          <a:noFill/>
        </p:spPr>
        <p:txBody>
          <a:bodyPr wrap="none" rtlCol="0">
            <a:spAutoFit/>
          </a:bodyPr>
          <a:lstStyle/>
          <a:p>
            <a:r>
              <a:rPr lang="zh-CN" altLang="en-US" dirty="0" smtClean="0"/>
              <a:t>因为自己或与自己有关的集体或个人</a:t>
            </a:r>
            <a:endParaRPr lang="en-US" altLang="zh-CN" dirty="0" smtClean="0"/>
          </a:p>
          <a:p>
            <a:r>
              <a:rPr lang="zh-CN" altLang="en-US" dirty="0" smtClean="0"/>
              <a:t>具有优良品质或取得伟大成就而感到光荣。</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725470"/>
          </a:xfrm>
        </p:spPr>
        <p:txBody>
          <a:bodyPr>
            <a:normAutofit fontScale="90000"/>
          </a:bodyPr>
          <a:lstStyle/>
          <a:p>
            <a:r>
              <a:rPr lang="zh-CN" altLang="en-US" dirty="0" smtClean="0"/>
              <a:t>三、整体感知</a:t>
            </a:r>
            <a:endParaRPr lang="zh-CN" altLang="en-US" dirty="0"/>
          </a:p>
        </p:txBody>
      </p:sp>
      <p:sp>
        <p:nvSpPr>
          <p:cNvPr id="3" name="内容占位符 2"/>
          <p:cNvSpPr>
            <a:spLocks noGrp="1"/>
          </p:cNvSpPr>
          <p:nvPr>
            <p:ph idx="1"/>
          </p:nvPr>
        </p:nvSpPr>
        <p:spPr>
          <a:xfrm>
            <a:off x="457200" y="1000108"/>
            <a:ext cx="8229600" cy="5126055"/>
          </a:xfrm>
        </p:spPr>
        <p:txBody>
          <a:bodyPr/>
          <a:lstStyle/>
          <a:p>
            <a:r>
              <a:rPr lang="zh-CN" altLang="en-US" dirty="0" smtClean="0"/>
              <a:t>圈点勾画做批注：</a:t>
            </a:r>
            <a:endParaRPr lang="en-US" altLang="zh-CN" dirty="0" smtClean="0"/>
          </a:p>
          <a:p>
            <a:r>
              <a:rPr lang="zh-CN" altLang="en-US" dirty="0" smtClean="0"/>
              <a:t>做批注是传统的读书方法之一。对于初中学生而言，边做批注边阅读，有助于他们克服一目十行、浮光掠影的不良读书习惯，培养细读推敲、悉心品味的好习惯。</a:t>
            </a:r>
            <a:endParaRPr lang="en-US" altLang="zh-CN" dirty="0" smtClean="0"/>
          </a:p>
          <a:p>
            <a:r>
              <a:rPr lang="zh-CN" altLang="en-US" dirty="0" smtClean="0"/>
              <a:t>一般来讲，可做批注之处，包括以下几种情况：</a:t>
            </a:r>
            <a:endParaRPr lang="en-US" altLang="zh-CN" dirty="0" smtClean="0"/>
          </a:p>
          <a:p>
            <a:r>
              <a:rPr lang="zh-CN" altLang="en-US" dirty="0" smtClean="0"/>
              <a:t>一是文章结构上的关节。如首尾段、过渡段作用；</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82528"/>
          </a:xfrm>
        </p:spPr>
        <p:txBody>
          <a:bodyPr>
            <a:normAutofit fontScale="90000"/>
          </a:bodyPr>
          <a:lstStyle/>
          <a:p>
            <a:endParaRPr lang="zh-CN" altLang="en-US" dirty="0"/>
          </a:p>
        </p:txBody>
      </p:sp>
      <p:sp>
        <p:nvSpPr>
          <p:cNvPr id="3" name="内容占位符 2"/>
          <p:cNvSpPr>
            <a:spLocks noGrp="1"/>
          </p:cNvSpPr>
          <p:nvPr>
            <p:ph idx="1"/>
          </p:nvPr>
        </p:nvSpPr>
        <p:spPr>
          <a:xfrm>
            <a:off x="142844" y="500042"/>
            <a:ext cx="8858312" cy="6215106"/>
          </a:xfrm>
        </p:spPr>
        <p:txBody>
          <a:bodyPr>
            <a:normAutofit lnSpcReduction="10000"/>
          </a:bodyPr>
          <a:lstStyle/>
          <a:p>
            <a:r>
              <a:rPr lang="zh-CN" altLang="en-US" dirty="0" smtClean="0"/>
              <a:t>二是文章写法上有特色的地方。如自叙与引用、议论抒情、设问、反问、排比等修辞特色地方。</a:t>
            </a:r>
            <a:endParaRPr lang="en-US" altLang="zh-CN" dirty="0" smtClean="0"/>
          </a:p>
          <a:p>
            <a:r>
              <a:rPr lang="zh-CN" altLang="en-US" dirty="0" smtClean="0"/>
              <a:t>三是阅读时有所感悟之处。如读者很自然地将自己的生活与文中内容相联系，获得思想启迪，</a:t>
            </a:r>
            <a:endParaRPr lang="en-US" altLang="zh-CN" dirty="0" smtClean="0"/>
          </a:p>
          <a:p>
            <a:pPr>
              <a:buNone/>
            </a:pPr>
            <a:r>
              <a:rPr lang="zh-CN" altLang="en-US" dirty="0" smtClean="0"/>
              <a:t>这就可以一批注的形式记下来。</a:t>
            </a:r>
            <a:endParaRPr lang="en-US" altLang="zh-CN" dirty="0" smtClean="0"/>
          </a:p>
          <a:p>
            <a:pPr>
              <a:buNone/>
            </a:pPr>
            <a:r>
              <a:rPr lang="en-US" altLang="zh-CN" dirty="0" smtClean="0"/>
              <a:t>     </a:t>
            </a:r>
            <a:r>
              <a:rPr lang="zh-CN" altLang="en-US" dirty="0" smtClean="0"/>
              <a:t>初读课文，完成以下任务：</a:t>
            </a:r>
            <a:endParaRPr lang="en-US" altLang="zh-CN" dirty="0" smtClean="0"/>
          </a:p>
          <a:p>
            <a:pPr>
              <a:buNone/>
            </a:pPr>
            <a:r>
              <a:rPr lang="zh-CN" altLang="en-US" dirty="0" smtClean="0"/>
              <a:t>（一）请在文中相应的地方做上如下批注：</a:t>
            </a:r>
            <a:endParaRPr lang="en-US" altLang="zh-CN" dirty="0" smtClean="0"/>
          </a:p>
          <a:p>
            <a:pPr>
              <a:buNone/>
            </a:pPr>
            <a:r>
              <a:rPr lang="en-US" altLang="zh-CN" dirty="0" smtClean="0"/>
              <a:t>   1</a:t>
            </a:r>
            <a:r>
              <a:rPr lang="zh-CN" altLang="en-US" dirty="0" smtClean="0"/>
              <a:t>、在文中议论、抒情的文字位置批上名称；</a:t>
            </a:r>
            <a:endParaRPr lang="en-US" altLang="zh-CN" dirty="0" smtClean="0"/>
          </a:p>
          <a:p>
            <a:pPr>
              <a:buNone/>
            </a:pPr>
            <a:r>
              <a:rPr lang="en-US" altLang="zh-CN" dirty="0" smtClean="0"/>
              <a:t>    2</a:t>
            </a:r>
            <a:r>
              <a:rPr lang="zh-CN" altLang="en-US" dirty="0" smtClean="0"/>
              <a:t>、在文中将作者用自己的语言叙述和引用受访者的话的地方做批注，表明“自叙”和“引用”。</a:t>
            </a:r>
            <a:endParaRPr lang="en-US" altLang="zh-CN" dirty="0" smtClean="0"/>
          </a:p>
          <a:p>
            <a:pPr>
              <a:buNone/>
            </a:pPr>
            <a:r>
              <a:rPr lang="en-US" altLang="zh-CN" dirty="0" smtClean="0"/>
              <a:t>    3</a:t>
            </a:r>
            <a:r>
              <a:rPr lang="zh-CN" altLang="en-US" dirty="0" smtClean="0"/>
              <a:t>、在文中设问、反问、排比文字处加以批注。</a:t>
            </a:r>
            <a:endParaRPr lang="en-US" altLang="zh-CN"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blinds(horizontal)">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11156"/>
          </a:xfrm>
        </p:spPr>
        <p:txBody>
          <a:bodyPr>
            <a:normAutofit fontScale="90000"/>
          </a:bodyPr>
          <a:lstStyle/>
          <a:p>
            <a:r>
              <a:rPr lang="zh-CN" altLang="en-US" dirty="0" smtClean="0"/>
              <a:t>（二）思考下列问题</a:t>
            </a:r>
            <a:endParaRPr lang="zh-CN" altLang="en-US" dirty="0"/>
          </a:p>
        </p:txBody>
      </p:sp>
      <p:sp>
        <p:nvSpPr>
          <p:cNvPr id="3" name="内容占位符 2"/>
          <p:cNvSpPr>
            <a:spLocks noGrp="1"/>
          </p:cNvSpPr>
          <p:nvPr>
            <p:ph idx="1"/>
          </p:nvPr>
        </p:nvSpPr>
        <p:spPr>
          <a:xfrm>
            <a:off x="142844" y="928670"/>
            <a:ext cx="8858312" cy="5786478"/>
          </a:xfrm>
        </p:spPr>
        <p:txBody>
          <a:bodyPr/>
          <a:lstStyle/>
          <a:p>
            <a:r>
              <a:rPr lang="zh-CN" altLang="en-US" dirty="0" smtClean="0"/>
              <a:t>一、文题是什么句式？这样拟题有什么好处？</a:t>
            </a:r>
            <a:endParaRPr lang="en-US" altLang="zh-CN" dirty="0" smtClean="0"/>
          </a:p>
          <a:p>
            <a:endParaRPr lang="en-US" altLang="zh-CN" dirty="0" smtClean="0"/>
          </a:p>
          <a:p>
            <a:endParaRPr lang="en-US" altLang="zh-CN" dirty="0" smtClean="0"/>
          </a:p>
          <a:p>
            <a:r>
              <a:rPr lang="zh-CN" altLang="en-US" dirty="0" smtClean="0"/>
              <a:t>二、文中叙述了志愿军战士那些事迹？分别给它们你一个小标题；并结合第三段内容，说说这些事迹分别表现了他们怎样的精神品质？填写下表：</a:t>
            </a:r>
            <a:endParaRPr lang="en-US" altLang="zh-CN" dirty="0" smtClean="0"/>
          </a:p>
          <a:p>
            <a:endParaRPr lang="en-US" altLang="zh-CN" dirty="0" smtClean="0"/>
          </a:p>
        </p:txBody>
      </p:sp>
      <p:graphicFrame>
        <p:nvGraphicFramePr>
          <p:cNvPr id="4" name="表格 3"/>
          <p:cNvGraphicFramePr>
            <a:graphicFrameLocks noGrp="1"/>
          </p:cNvGraphicFramePr>
          <p:nvPr/>
        </p:nvGraphicFramePr>
        <p:xfrm>
          <a:off x="1285852" y="4857760"/>
          <a:ext cx="6096000" cy="1483360"/>
        </p:xfrm>
        <a:graphic>
          <a:graphicData uri="http://schemas.openxmlformats.org/drawingml/2006/table">
            <a:tbl>
              <a:tblPr firstRow="1" bandRow="1">
                <a:tableStyleId>{5C22544A-7EE6-4342-B048-85BDC9FD1C3A}</a:tableStyleId>
              </a:tblPr>
              <a:tblGrid>
                <a:gridCol w="2032000"/>
                <a:gridCol w="2032000"/>
                <a:gridCol w="2032000"/>
              </a:tblGrid>
              <a:tr h="370840">
                <a:tc>
                  <a:txBody>
                    <a:bodyPr/>
                    <a:lstStyle/>
                    <a:p>
                      <a:r>
                        <a:rPr lang="zh-CN" altLang="en-US" dirty="0" smtClean="0"/>
                        <a:t>事迹</a:t>
                      </a:r>
                      <a:endParaRPr lang="zh-CN" altLang="en-US" dirty="0"/>
                    </a:p>
                  </a:txBody>
                  <a:tcPr/>
                </a:tc>
                <a:tc>
                  <a:txBody>
                    <a:bodyPr/>
                    <a:lstStyle/>
                    <a:p>
                      <a:r>
                        <a:rPr lang="zh-CN" altLang="en-US" dirty="0" smtClean="0"/>
                        <a:t>品质</a:t>
                      </a:r>
                      <a:endParaRPr lang="zh-CN" altLang="en-US" dirty="0"/>
                    </a:p>
                  </a:txBody>
                  <a:tcPr/>
                </a:tc>
                <a:tc>
                  <a:txBody>
                    <a:bodyPr/>
                    <a:lstStyle/>
                    <a:p>
                      <a:r>
                        <a:rPr lang="zh-CN" altLang="en-US" dirty="0" smtClean="0"/>
                        <a:t>精神</a:t>
                      </a:r>
                      <a:endParaRPr lang="zh-CN" altLang="en-US" dirty="0"/>
                    </a:p>
                  </a:txBody>
                  <a:tcPr/>
                </a:tc>
              </a:tr>
              <a:tr h="370840">
                <a:tc>
                  <a:txBody>
                    <a:bodyPr/>
                    <a:lstStyle/>
                    <a:p>
                      <a:r>
                        <a:rPr lang="zh-CN" altLang="en-US" dirty="0" smtClean="0"/>
                        <a:t>松骨峰战斗</a:t>
                      </a:r>
                      <a:endParaRPr lang="zh-CN" altLang="en-US" dirty="0"/>
                    </a:p>
                  </a:txBody>
                  <a:tcPr/>
                </a:tc>
                <a:tc>
                  <a:txBody>
                    <a:bodyPr/>
                    <a:lstStyle/>
                    <a:p>
                      <a:endParaRPr lang="zh-CN" altLang="en-US" dirty="0"/>
                    </a:p>
                  </a:txBody>
                  <a:tcPr/>
                </a:tc>
                <a:tc>
                  <a:txBody>
                    <a:bodyPr/>
                    <a:lstStyle/>
                    <a:p>
                      <a:endParaRPr lang="zh-CN" altLang="en-US" dirty="0"/>
                    </a:p>
                  </a:txBody>
                  <a:tcPr/>
                </a:tc>
              </a:tr>
              <a:tr h="370840">
                <a:tc>
                  <a:txBody>
                    <a:bodyPr/>
                    <a:lstStyle/>
                    <a:p>
                      <a:endParaRPr lang="zh-CN" altLang="en-US" dirty="0"/>
                    </a:p>
                  </a:txBody>
                  <a:tcPr/>
                </a:tc>
                <a:tc>
                  <a:txBody>
                    <a:bodyPr/>
                    <a:lstStyle/>
                    <a:p>
                      <a:r>
                        <a:rPr lang="zh-CN" altLang="en-US" dirty="0" smtClean="0"/>
                        <a:t>      纯洁和高尚</a:t>
                      </a:r>
                      <a:endParaRPr lang="zh-CN" altLang="en-US" dirty="0"/>
                    </a:p>
                  </a:txBody>
                  <a:tcPr/>
                </a:tc>
                <a:tc>
                  <a:txBody>
                    <a:bodyPr/>
                    <a:lstStyle/>
                    <a:p>
                      <a:endParaRPr lang="zh-CN" altLang="en-US" dirty="0"/>
                    </a:p>
                  </a:txBody>
                  <a:tcPr/>
                </a:tc>
              </a:tr>
              <a:tr h="370840">
                <a:tc>
                  <a:txBody>
                    <a:bodyPr/>
                    <a:lstStyle/>
                    <a:p>
                      <a:endParaRPr lang="zh-CN" altLang="en-US" dirty="0"/>
                    </a:p>
                  </a:txBody>
                  <a:tcPr/>
                </a:tc>
                <a:tc>
                  <a:txBody>
                    <a:bodyPr/>
                    <a:lstStyle/>
                    <a:p>
                      <a:endParaRPr lang="zh-CN" altLang="en-US" u="sng" dirty="0"/>
                    </a:p>
                  </a:txBody>
                  <a:tcPr/>
                </a:tc>
                <a:tc>
                  <a:txBody>
                    <a:bodyPr/>
                    <a:lstStyle/>
                    <a:p>
                      <a:r>
                        <a:rPr lang="zh-CN" altLang="en-US" dirty="0" smtClean="0"/>
                        <a:t>爱国主义精神</a:t>
                      </a:r>
                      <a:endParaRPr lang="zh-CN" altLang="en-US" dirty="0"/>
                    </a:p>
                  </a:txBody>
                  <a:tcPr/>
                </a:tc>
              </a:tr>
            </a:tbl>
          </a:graphicData>
        </a:graphic>
      </p:graphicFrame>
      <p:sp>
        <p:nvSpPr>
          <p:cNvPr id="6" name="TextBox 5"/>
          <p:cNvSpPr txBox="1"/>
          <p:nvPr/>
        </p:nvSpPr>
        <p:spPr>
          <a:xfrm>
            <a:off x="928662" y="1714488"/>
            <a:ext cx="7571303" cy="369332"/>
          </a:xfrm>
          <a:prstGeom prst="rect">
            <a:avLst/>
          </a:prstGeom>
          <a:noFill/>
        </p:spPr>
        <p:txBody>
          <a:bodyPr wrap="none" rtlCol="0">
            <a:spAutoFit/>
          </a:bodyPr>
          <a:lstStyle/>
          <a:p>
            <a:r>
              <a:rPr lang="zh-CN" altLang="en-US" dirty="0" smtClean="0"/>
              <a:t>本文以一个疑问句“谁是最可爱的人”作为标题，激发读者的阅读兴趣。</a:t>
            </a:r>
            <a:endParaRPr lang="zh-CN" altLang="en-US" dirty="0"/>
          </a:p>
        </p:txBody>
      </p:sp>
      <p:sp>
        <p:nvSpPr>
          <p:cNvPr id="7" name="TextBox 6"/>
          <p:cNvSpPr txBox="1"/>
          <p:nvPr/>
        </p:nvSpPr>
        <p:spPr>
          <a:xfrm>
            <a:off x="3643306" y="5214950"/>
            <a:ext cx="1338828" cy="369332"/>
          </a:xfrm>
          <a:prstGeom prst="rect">
            <a:avLst/>
          </a:prstGeom>
          <a:noFill/>
        </p:spPr>
        <p:txBody>
          <a:bodyPr wrap="none" rtlCol="0">
            <a:spAutoFit/>
          </a:bodyPr>
          <a:lstStyle/>
          <a:p>
            <a:r>
              <a:rPr lang="zh-CN" altLang="en-US" dirty="0" smtClean="0"/>
              <a:t>坚韧和刚强</a:t>
            </a:r>
            <a:endParaRPr lang="zh-CN" altLang="en-US" dirty="0"/>
          </a:p>
        </p:txBody>
      </p:sp>
      <p:sp>
        <p:nvSpPr>
          <p:cNvPr id="8" name="TextBox 7"/>
          <p:cNvSpPr txBox="1"/>
          <p:nvPr/>
        </p:nvSpPr>
        <p:spPr>
          <a:xfrm>
            <a:off x="5357818" y="5214950"/>
            <a:ext cx="2031325" cy="369332"/>
          </a:xfrm>
          <a:prstGeom prst="rect">
            <a:avLst/>
          </a:prstGeom>
          <a:noFill/>
        </p:spPr>
        <p:txBody>
          <a:bodyPr wrap="none" rtlCol="0">
            <a:spAutoFit/>
          </a:bodyPr>
          <a:lstStyle/>
          <a:p>
            <a:r>
              <a:rPr lang="zh-CN" altLang="en-US" dirty="0" smtClean="0"/>
              <a:t>革命英雄主义精神</a:t>
            </a:r>
            <a:endParaRPr lang="zh-CN" altLang="en-US" dirty="0"/>
          </a:p>
        </p:txBody>
      </p:sp>
      <p:sp>
        <p:nvSpPr>
          <p:cNvPr id="9" name="TextBox 8"/>
          <p:cNvSpPr txBox="1"/>
          <p:nvPr/>
        </p:nvSpPr>
        <p:spPr>
          <a:xfrm>
            <a:off x="1285852" y="5572140"/>
            <a:ext cx="1338828" cy="369332"/>
          </a:xfrm>
          <a:prstGeom prst="rect">
            <a:avLst/>
          </a:prstGeom>
          <a:noFill/>
        </p:spPr>
        <p:txBody>
          <a:bodyPr wrap="none" rtlCol="0">
            <a:spAutoFit/>
          </a:bodyPr>
          <a:lstStyle/>
          <a:p>
            <a:r>
              <a:rPr lang="zh-CN" altLang="en-US" dirty="0" smtClean="0"/>
              <a:t>火中救小孩</a:t>
            </a:r>
            <a:endParaRPr lang="zh-CN" altLang="en-US" dirty="0"/>
          </a:p>
        </p:txBody>
      </p:sp>
      <p:sp>
        <p:nvSpPr>
          <p:cNvPr id="11" name="TextBox 10"/>
          <p:cNvSpPr txBox="1"/>
          <p:nvPr/>
        </p:nvSpPr>
        <p:spPr>
          <a:xfrm>
            <a:off x="5572132" y="5572140"/>
            <a:ext cx="1569660" cy="369332"/>
          </a:xfrm>
          <a:prstGeom prst="rect">
            <a:avLst/>
          </a:prstGeom>
          <a:noFill/>
        </p:spPr>
        <p:txBody>
          <a:bodyPr wrap="none" rtlCol="0">
            <a:spAutoFit/>
          </a:bodyPr>
          <a:lstStyle/>
          <a:p>
            <a:r>
              <a:rPr lang="zh-CN" altLang="en-US" dirty="0" smtClean="0"/>
              <a:t>国际主义精神</a:t>
            </a:r>
            <a:endParaRPr lang="zh-CN" altLang="en-US" dirty="0"/>
          </a:p>
        </p:txBody>
      </p:sp>
      <p:sp>
        <p:nvSpPr>
          <p:cNvPr id="12" name="TextBox 11"/>
          <p:cNvSpPr txBox="1"/>
          <p:nvPr/>
        </p:nvSpPr>
        <p:spPr>
          <a:xfrm>
            <a:off x="1285852" y="5929330"/>
            <a:ext cx="1338828" cy="369332"/>
          </a:xfrm>
          <a:prstGeom prst="rect">
            <a:avLst/>
          </a:prstGeom>
          <a:noFill/>
        </p:spPr>
        <p:txBody>
          <a:bodyPr wrap="none" rtlCol="0">
            <a:spAutoFit/>
          </a:bodyPr>
          <a:lstStyle/>
          <a:p>
            <a:r>
              <a:rPr lang="zh-CN" altLang="en-US" dirty="0" smtClean="0"/>
              <a:t>防空洞谈话</a:t>
            </a:r>
            <a:endParaRPr lang="zh-CN" altLang="en-US" dirty="0"/>
          </a:p>
        </p:txBody>
      </p:sp>
      <p:sp>
        <p:nvSpPr>
          <p:cNvPr id="13" name="TextBox 12"/>
          <p:cNvSpPr txBox="1"/>
          <p:nvPr/>
        </p:nvSpPr>
        <p:spPr>
          <a:xfrm>
            <a:off x="3643306" y="6000768"/>
            <a:ext cx="1338828" cy="369332"/>
          </a:xfrm>
          <a:prstGeom prst="rect">
            <a:avLst/>
          </a:prstGeom>
          <a:noFill/>
        </p:spPr>
        <p:txBody>
          <a:bodyPr wrap="none" rtlCol="0">
            <a:spAutoFit/>
          </a:bodyPr>
          <a:lstStyle/>
          <a:p>
            <a:r>
              <a:rPr lang="zh-CN" altLang="en-US" dirty="0" smtClean="0"/>
              <a:t>淳朴和谦逊</a:t>
            </a:r>
            <a:endParaRPr lang="zh-CN" altLang="en-US" dirty="0"/>
          </a:p>
        </p:txBody>
      </p:sp>
      <p:sp>
        <p:nvSpPr>
          <p:cNvPr id="14" name="TextBox 13"/>
          <p:cNvSpPr txBox="1"/>
          <p:nvPr/>
        </p:nvSpPr>
        <p:spPr>
          <a:xfrm>
            <a:off x="7429521" y="4572008"/>
            <a:ext cx="1714480" cy="2031325"/>
          </a:xfrm>
          <a:prstGeom prst="rect">
            <a:avLst/>
          </a:prstGeom>
          <a:noFill/>
        </p:spPr>
        <p:txBody>
          <a:bodyPr wrap="square" rtlCol="0">
            <a:spAutoFit/>
          </a:bodyPr>
          <a:lstStyle/>
          <a:p>
            <a:r>
              <a:rPr lang="zh-CN" altLang="en-US" dirty="0" smtClean="0"/>
              <a:t>美丽宽广的胸怀；</a:t>
            </a:r>
            <a:endParaRPr lang="en-US" altLang="zh-CN" dirty="0" smtClean="0"/>
          </a:p>
          <a:p>
            <a:r>
              <a:rPr lang="zh-CN" altLang="en-US" dirty="0" smtClean="0"/>
              <a:t>对祖国的爱、对朝鲜人民深</a:t>
            </a:r>
            <a:endParaRPr lang="en-US" altLang="zh-CN" dirty="0" smtClean="0"/>
          </a:p>
          <a:p>
            <a:r>
              <a:rPr lang="zh-CN" altLang="en-US" dirty="0" smtClean="0"/>
              <a:t>厚同情、</a:t>
            </a:r>
            <a:endParaRPr lang="en-US" altLang="zh-CN" dirty="0" smtClean="0"/>
          </a:p>
          <a:p>
            <a:r>
              <a:rPr lang="zh-CN" altLang="en-US" dirty="0" smtClean="0"/>
              <a:t>和崇高的革命</a:t>
            </a:r>
            <a:endParaRPr lang="en-US" altLang="zh-CN" dirty="0" smtClean="0"/>
          </a:p>
          <a:p>
            <a:r>
              <a:rPr lang="zh-CN" altLang="en-US" dirty="0" smtClean="0"/>
              <a:t>英雄主义精神。</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ox(in)">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ox(in)">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blinds(horizontal)">
                                      <p:cBhvr>
                                        <p:cTn id="35" dur="500"/>
                                        <p:tgtEl>
                                          <p:spTgt spid="12"/>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additive="base">
                                        <p:cTn id="40" dur="500" fill="hold"/>
                                        <p:tgtEl>
                                          <p:spTgt spid="13"/>
                                        </p:tgtEl>
                                        <p:attrNameLst>
                                          <p:attrName>ppt_x</p:attrName>
                                        </p:attrNameLst>
                                      </p:cBhvr>
                                      <p:tavLst>
                                        <p:tav tm="0">
                                          <p:val>
                                            <p:strVal val="#ppt_x"/>
                                          </p:val>
                                        </p:tav>
                                        <p:tav tm="100000">
                                          <p:val>
                                            <p:strVal val="#ppt_x"/>
                                          </p:val>
                                        </p:tav>
                                      </p:tavLst>
                                    </p:anim>
                                    <p:anim calcmode="lin" valueType="num">
                                      <p:cBhvr additive="base">
                                        <p:cTn id="41"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1" grpId="0"/>
      <p:bldP spid="12" grpId="0"/>
      <p:bldP spid="1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TotalTime>
  <Words>1928</Words>
  <Application>WPS 演示</Application>
  <PresentationFormat>全屏显示(4:3)</PresentationFormat>
  <Paragraphs>120</Paragraphs>
  <Slides>17</Slides>
  <Notes>0</Notes>
  <HiddenSlides>0</HiddenSlides>
  <MMClips>0</MMClips>
  <ScaleCrop>false</ScaleCrop>
  <HeadingPairs>
    <vt:vector size="4" baseType="variant">
      <vt:variant>
        <vt:lpstr>主题</vt:lpstr>
      </vt:variant>
      <vt:variant>
        <vt:i4>1</vt:i4>
      </vt:variant>
      <vt:variant>
        <vt:lpstr>幻灯片标题</vt:lpstr>
      </vt:variant>
      <vt:variant>
        <vt:i4>17</vt:i4>
      </vt:variant>
    </vt:vector>
  </HeadingPairs>
  <TitlesOfParts>
    <vt:vector size="18" baseType="lpstr">
      <vt:lpstr>Office 主题</vt:lpstr>
      <vt:lpstr>7《谁是最可爱的人》 魏巍</vt:lpstr>
      <vt:lpstr>幻灯片 2</vt:lpstr>
      <vt:lpstr>一、作者简介</vt:lpstr>
      <vt:lpstr>二背景链接：</vt:lpstr>
      <vt:lpstr>注意下列字的读音：</vt:lpstr>
      <vt:lpstr>解释下列词义</vt:lpstr>
      <vt:lpstr>三、整体感知</vt:lpstr>
      <vt:lpstr>幻灯片 8</vt:lpstr>
      <vt:lpstr>（二）思考下列问题</vt:lpstr>
      <vt:lpstr>给课文分层，并概括层意</vt:lpstr>
      <vt:lpstr>四思考探究</vt:lpstr>
      <vt:lpstr>3作者在叙述事件时，既用自己的语言进行叙述，又不时引用受访者的话，。结合文中相关例子体会这种写法效果。</vt:lpstr>
      <vt:lpstr>幻灯片 13</vt:lpstr>
      <vt:lpstr>五语言品味</vt:lpstr>
      <vt:lpstr>六本文特色</vt:lpstr>
      <vt:lpstr>课堂小结</vt:lpstr>
      <vt:lpstr>板书结构</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7《谁是最可爱的人》 魏巍</dc:title>
  <dc:creator>Administrator</dc:creator>
  <cp:lastModifiedBy>程家清</cp:lastModifiedBy>
  <cp:revision>58</cp:revision>
  <dcterms:created xsi:type="dcterms:W3CDTF">2021-03-21T13:45:00Z</dcterms:created>
  <dcterms:modified xsi:type="dcterms:W3CDTF">2021-03-24T03:04:26Z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