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7" r:id="rId5"/>
    <p:sldId id="276" r:id="rId6"/>
    <p:sldId id="275" r:id="rId7"/>
    <p:sldId id="279" r:id="rId8"/>
    <p:sldId id="280" r:id="rId9"/>
    <p:sldId id="281" r:id="rId10"/>
    <p:sldId id="282" r:id="rId11"/>
    <p:sldId id="283" r:id="rId12"/>
    <p:sldId id="285" r:id="rId13"/>
    <p:sldId id="288" r:id="rId14"/>
    <p:sldId id="286" r:id="rId15"/>
    <p:sldId id="274" r:id="rId16"/>
    <p:sldId id="273" r:id="rId17"/>
    <p:sldId id="272" r:id="rId18"/>
    <p:sldId id="271" r:id="rId19"/>
    <p:sldId id="270" r:id="rId20"/>
    <p:sldId id="269" r:id="rId21"/>
    <p:sldId id="268" r:id="rId22"/>
    <p:sldId id="267" r:id="rId23"/>
    <p:sldId id="266" r:id="rId24"/>
    <p:sldId id="265" r:id="rId25"/>
    <p:sldId id="264" r:id="rId26"/>
    <p:sldId id="263" r:id="rId27"/>
    <p:sldId id="262" r:id="rId28"/>
    <p:sldId id="261" r:id="rId29"/>
    <p:sldId id="260" r:id="rId30"/>
    <p:sldId id="257" r:id="rId31"/>
    <p:sldId id="258" r:id="rId32"/>
    <p:sldId id="259" r:id="rId3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8020" y="1122680"/>
            <a:ext cx="10873105" cy="2387600"/>
          </a:xfrm>
        </p:spPr>
        <p:txBody>
          <a:bodyPr/>
          <a:p>
            <a:pPr algn="ctr"/>
            <a:r>
              <a:rPr lang="zh-CN" altLang="en-US" sz="8000" b="1">
                <a:latin typeface="黑体" panose="02010609060101010101" charset="-122"/>
                <a:ea typeface="黑体" panose="02010609060101010101" charset="-122"/>
              </a:rPr>
              <a:t>情人节的玫瑰</a:t>
            </a:r>
            <a:br>
              <a:rPr lang="zh-CN" altLang="en-US" sz="8000" b="1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8000" b="1">
                <a:latin typeface="黑体" panose="02010609060101010101" charset="-122"/>
                <a:ea typeface="黑体" panose="02010609060101010101" charset="-122"/>
              </a:rPr>
              <a:t>绽开在教室里</a:t>
            </a:r>
            <a:endParaRPr lang="zh-CN" altLang="en-US" sz="8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zh-CN" sz="4400" b="1">
                <a:latin typeface="黑体" panose="02010609060101010101" charset="-122"/>
                <a:ea typeface="黑体" panose="02010609060101010101" charset="-122"/>
              </a:rPr>
              <a:t>曾宏燕</a:t>
            </a:r>
            <a:endParaRPr lang="zh-CN" altLang="zh-CN" sz="4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3680" y="250825"/>
            <a:ext cx="11706860" cy="5926455"/>
          </a:xfrm>
        </p:spPr>
        <p:txBody>
          <a:bodyPr>
            <a:noAutofit/>
          </a:bodyPr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人物表情、动作描写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：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互递眼色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”、“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窃窃私语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”、“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左顾右盼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”表现了学生对我“惊诧”后会采取怎样的行动的一种等待、猜测和惴惴然的心理；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异样的目光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”说明学生对我“一边欣赏着手中的玫瑰，一边赞叹”这种行为感到意外和不理解；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纷纷摇头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”表现了学生急于了解未知事物的迫切心情；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逗乐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”、“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全神贯注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”、“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会意地笑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”表示学生对“我”的爱情教育的认同，说明学生在潜移默化中受到了关于爱情的教育。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77825"/>
            <a:ext cx="10515600" cy="3376295"/>
          </a:xfrm>
        </p:spPr>
        <p:txBody>
          <a:bodyPr>
            <a:normAutofit fontScale="90000"/>
          </a:bodyPr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sym typeface="+mn-ea"/>
              </a:rPr>
              <a:t>三、文中老师意味深长地说了句:“玫瑰花很美，不过，玫瑰的枝条上有刺，拿的时候要小心喔！”这句话的言外之意是什么？你们是怎样理解的？</a:t>
            </a:r>
            <a:br>
              <a:rPr lang="zh-CN" altLang="en-US" b="1">
                <a:sym typeface="+mn-ea"/>
              </a:rPr>
            </a:b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19450"/>
            <a:ext cx="10515600" cy="2957830"/>
          </a:xfrm>
        </p:spPr>
        <p:txBody>
          <a:bodyPr/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表面含义是玫瑰花枝条上的刺可能会扎上手，深层含义是告诉学生谨慎地对待爱情，否则可能会深受其害。言语中充满了对学生的爱。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四、学生给老师留的纸条上的话，说明了什么？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说明了学生对老师爱情教育的高度认同，充分说明了相机教育、因势利导起到了良好的教育效果。</a:t>
            </a:r>
            <a:endParaRPr lang="zh-CN" altLang="en-US" sz="5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285" y="365125"/>
            <a:ext cx="11438890" cy="2641600"/>
          </a:xfrm>
        </p:spPr>
        <p:txBody>
          <a:bodyPr>
            <a:normAutofit/>
          </a:bodyPr>
          <a:p>
            <a:r>
              <a:rPr lang="zh-CN" altLang="en-US" sz="6000" b="1">
                <a:latin typeface="黑体" panose="02010609060101010101" charset="-122"/>
                <a:ea typeface="黑体" panose="02010609060101010101" charset="-122"/>
              </a:rPr>
              <a:t>五、文中的老师是怎样一个呢？</a:t>
            </a:r>
            <a:br>
              <a:rPr lang="zh-CN" altLang="en-US" sz="6000" b="1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6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884805"/>
            <a:ext cx="10515600" cy="3292475"/>
          </a:xfrm>
        </p:spPr>
        <p:txBody>
          <a:bodyPr/>
          <a:p>
            <a:r>
              <a:rPr lang="zh-CN" altLang="en-US" sz="7200">
                <a:latin typeface="黑体" panose="02010609060101010101" charset="-122"/>
                <a:ea typeface="黑体" panose="02010609060101010101" charset="-122"/>
                <a:sym typeface="+mn-ea"/>
              </a:rPr>
              <a:t>既有渊博的知识，又富有爱心，还懂得教育艺术的好老师。</a:t>
            </a:r>
            <a:endParaRPr lang="zh-CN" altLang="en-US" sz="7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sz="72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6775"/>
          </a:xfrm>
        </p:spPr>
        <p:txBody>
          <a:bodyPr/>
          <a:p>
            <a:r>
              <a:rPr lang="zh-CN" altLang="en-US"/>
              <a:t>阅读</a:t>
            </a:r>
            <a:r>
              <a:rPr lang="en-US" altLang="zh-CN"/>
              <a:t>1--9</a:t>
            </a:r>
            <a:r>
              <a:rPr lang="zh-CN" altLang="en-US"/>
              <a:t>自然段，小组合作，讨论问题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230" y="1231265"/>
            <a:ext cx="11360150" cy="4946015"/>
          </a:xfrm>
        </p:spPr>
        <p:txBody>
          <a:bodyPr>
            <a:noAutofit/>
          </a:bodyPr>
          <a:p>
            <a:r>
              <a:rPr lang="en-US" altLang="zh-CN" sz="3200"/>
              <a:t>1.文中学生们有的“互递眼色”，有的“窃窃私语”，有的“左顾右盼”，表现了他们怎样的心里？</a:t>
            </a:r>
            <a:endParaRPr lang="en-US" altLang="zh-CN" sz="3200"/>
          </a:p>
          <a:p>
            <a:r>
              <a:rPr lang="en-US" altLang="zh-CN" sz="3200"/>
              <a:t>2.</a:t>
            </a:r>
            <a:r>
              <a:rPr lang="zh-CN" altLang="en-US" sz="3200"/>
              <a:t>学生为什么向我</a:t>
            </a:r>
            <a:r>
              <a:rPr lang="en-US" altLang="zh-CN" sz="3200"/>
              <a:t>“</a:t>
            </a:r>
            <a:r>
              <a:rPr lang="zh-CN" altLang="en-US" sz="3200"/>
              <a:t>投来异样的眼光</a:t>
            </a:r>
            <a:r>
              <a:rPr lang="en-US" altLang="zh-CN" sz="3200"/>
              <a:t>”</a:t>
            </a:r>
            <a:r>
              <a:rPr lang="zh-CN" altLang="en-US" sz="3200"/>
              <a:t>？</a:t>
            </a:r>
            <a:endParaRPr lang="zh-CN" altLang="en-US" sz="3200"/>
          </a:p>
          <a:p>
            <a:r>
              <a:rPr lang="en-US" altLang="zh-CN" sz="3200"/>
              <a:t>3.</a:t>
            </a:r>
            <a:r>
              <a:rPr lang="zh-CN" altLang="en-US" sz="3200"/>
              <a:t>学生们听我问关于红玫瑰的传说为什么</a:t>
            </a:r>
            <a:r>
              <a:rPr lang="en-US" altLang="zh-CN" sz="3200"/>
              <a:t>“</a:t>
            </a:r>
            <a:r>
              <a:rPr lang="zh-CN" altLang="en-US" sz="3200"/>
              <a:t>纷纷摇头</a:t>
            </a:r>
            <a:r>
              <a:rPr lang="en-US" altLang="zh-CN" sz="3200"/>
              <a:t>”</a:t>
            </a:r>
            <a:r>
              <a:rPr lang="zh-CN" altLang="en-US" sz="3200"/>
              <a:t>？</a:t>
            </a:r>
            <a:endParaRPr lang="zh-CN" altLang="en-US" sz="3200"/>
          </a:p>
          <a:p>
            <a:r>
              <a:rPr lang="en-US" altLang="zh-CN" sz="3200"/>
              <a:t>4.</a:t>
            </a:r>
            <a:r>
              <a:rPr lang="zh-CN" altLang="en-US" sz="3200"/>
              <a:t>文中说一些学生被</a:t>
            </a:r>
            <a:r>
              <a:rPr lang="en-US" altLang="zh-CN" sz="3200"/>
              <a:t>“</a:t>
            </a:r>
            <a:r>
              <a:rPr lang="zh-CN" altLang="en-US" sz="3200"/>
              <a:t>逗乐</a:t>
            </a:r>
            <a:r>
              <a:rPr lang="en-US" altLang="zh-CN" sz="3200"/>
              <a:t>”</a:t>
            </a:r>
            <a:r>
              <a:rPr lang="zh-CN" altLang="en-US" sz="3200"/>
              <a:t>了，全神贯注地听讲关于红玫瑰的传说，并</a:t>
            </a:r>
            <a:r>
              <a:rPr lang="en-US" altLang="zh-CN" sz="3200"/>
              <a:t>“</a:t>
            </a:r>
            <a:r>
              <a:rPr lang="zh-CN" altLang="en-US" sz="3200"/>
              <a:t>会意地笑了</a:t>
            </a:r>
            <a:r>
              <a:rPr lang="en-US" altLang="zh-CN" sz="3200"/>
              <a:t>”</a:t>
            </a:r>
            <a:r>
              <a:rPr lang="zh-CN" altLang="en-US" sz="3200"/>
              <a:t>，有什么作用？</a:t>
            </a:r>
            <a:endParaRPr lang="zh-CN" altLang="en-US" sz="3200"/>
          </a:p>
          <a:p>
            <a:r>
              <a:rPr lang="en-US" altLang="zh-CN" sz="3200"/>
              <a:t>5.</a:t>
            </a:r>
            <a:r>
              <a:rPr lang="zh-CN" altLang="en-US" sz="3200"/>
              <a:t>找出第</a:t>
            </a:r>
            <a:r>
              <a:rPr lang="en-US" altLang="zh-CN" sz="3200"/>
              <a:t>9</a:t>
            </a:r>
            <a:r>
              <a:rPr lang="zh-CN" altLang="en-US" sz="3200"/>
              <a:t>段</a:t>
            </a:r>
            <a:r>
              <a:rPr lang="en-US" altLang="zh-CN" sz="3200"/>
              <a:t>表现学生们心里变化</a:t>
            </a:r>
            <a:r>
              <a:rPr lang="en-US" altLang="zh-CN" sz="3200">
                <a:sym typeface="+mn-ea"/>
              </a:rPr>
              <a:t>的词语</a:t>
            </a:r>
            <a:r>
              <a:rPr lang="en-US" altLang="zh-CN" sz="3200"/>
              <a:t>，说说他们为什么会发生这样的变化？这些变化对刻画老师的形象有何作用？</a:t>
            </a:r>
            <a:endParaRPr lang="en-US" altLang="zh-CN" sz="3200"/>
          </a:p>
          <a:p>
            <a:r>
              <a:rPr lang="en-US" altLang="zh-CN" sz="3200"/>
              <a:t>6.如何理解“玫瑰花很美，不过，玫瑰的枝条上有刺，拿的时候要小心喔！”的含义？</a:t>
            </a:r>
            <a:endParaRPr lang="en-US" altLang="zh-CN" sz="3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0405" y="900430"/>
            <a:ext cx="10653395" cy="1102360"/>
          </a:xfrm>
        </p:spPr>
        <p:txBody>
          <a:bodyPr>
            <a:normAutofit fontScale="90000"/>
          </a:bodyPr>
          <a:p>
            <a:r>
              <a:rPr lang="en-US" altLang="zh-CN" b="1">
                <a:sym typeface="+mn-ea"/>
              </a:rPr>
              <a:t>1.文中学生们有的“互递眼色”，有的“窃窃私语”，有的“左顾右盼”，表现了他们怎样的心里？</a:t>
            </a:r>
            <a:br>
              <a:rPr lang="en-US" altLang="zh-CN" b="1">
                <a:sym typeface="+mn-ea"/>
              </a:rPr>
            </a:b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585" y="2534920"/>
            <a:ext cx="11212195" cy="3642360"/>
          </a:xfrm>
        </p:spPr>
        <p:txBody>
          <a:bodyPr/>
          <a:p>
            <a:r>
              <a:rPr lang="zh-CN" altLang="en-US" sz="4800" b="1"/>
              <a:t>“互递眼色”、“窃窃私语”、“左顾右盼”表现了学生对我“惊诧”后会采取怎样的行动的一种期待、猜测和惴惴然的心理</a:t>
            </a:r>
            <a:r>
              <a:rPr lang="zh-CN" altLang="en-US" sz="4000" b="1"/>
              <a:t>；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800" b="1">
                <a:sym typeface="+mn-ea"/>
              </a:rPr>
              <a:t>2.</a:t>
            </a:r>
            <a:r>
              <a:rPr lang="zh-CN" altLang="en-US" sz="4800" b="1">
                <a:sym typeface="+mn-ea"/>
              </a:rPr>
              <a:t>学生为什么向我</a:t>
            </a:r>
            <a:r>
              <a:rPr lang="en-US" altLang="zh-CN" sz="4800" b="1">
                <a:sym typeface="+mn-ea"/>
              </a:rPr>
              <a:t>“</a:t>
            </a:r>
            <a:r>
              <a:rPr lang="zh-CN" altLang="en-US" sz="4800" b="1">
                <a:sym typeface="+mn-ea"/>
              </a:rPr>
              <a:t>投来异样的眼光</a:t>
            </a:r>
            <a:r>
              <a:rPr lang="en-US" altLang="zh-CN" sz="4800" b="1">
                <a:sym typeface="+mn-ea"/>
              </a:rPr>
              <a:t>”</a:t>
            </a:r>
            <a:r>
              <a:rPr lang="zh-CN" altLang="en-US" sz="4800" b="1">
                <a:sym typeface="+mn-ea"/>
              </a:rPr>
              <a:t>？</a:t>
            </a:r>
            <a:endParaRPr lang="zh-CN" altLang="en-US" sz="4800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6000" b="1"/>
              <a:t>“异样的目光”说明学生对我“一边欣赏着手中的玫瑰，一边赞叹”这种行为感到意外和不理解。</a:t>
            </a:r>
            <a:endParaRPr lang="zh-CN" altLang="en-US" sz="60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8810" y="400685"/>
            <a:ext cx="10515600" cy="1325563"/>
          </a:xfrm>
        </p:spPr>
        <p:txBody>
          <a:bodyPr>
            <a:normAutofit fontScale="90000"/>
          </a:bodyPr>
          <a:p>
            <a:r>
              <a:rPr lang="en-US" altLang="zh-CN" sz="4800" b="1">
                <a:sym typeface="+mn-ea"/>
              </a:rPr>
              <a:t>3.</a:t>
            </a:r>
            <a:r>
              <a:rPr lang="zh-CN" altLang="en-US" sz="4800" b="1">
                <a:sym typeface="+mn-ea"/>
              </a:rPr>
              <a:t>学生们听我问关于红玫瑰的传说为什么</a:t>
            </a:r>
            <a:r>
              <a:rPr lang="en-US" altLang="zh-CN" sz="4800" b="1">
                <a:sym typeface="+mn-ea"/>
              </a:rPr>
              <a:t>“</a:t>
            </a:r>
            <a:r>
              <a:rPr lang="zh-CN" altLang="en-US" sz="4800" b="1">
                <a:sym typeface="+mn-ea"/>
              </a:rPr>
              <a:t>纷纷摇头</a:t>
            </a:r>
            <a:r>
              <a:rPr lang="en-US" altLang="zh-CN" sz="4800" b="1">
                <a:sym typeface="+mn-ea"/>
              </a:rPr>
              <a:t>”</a:t>
            </a:r>
            <a:r>
              <a:rPr lang="zh-CN" altLang="en-US" sz="4800" b="1">
                <a:sym typeface="+mn-ea"/>
              </a:rPr>
              <a:t>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/>
              <a:t>“纷纷摇头”表现了学生急于了解未知事物的迫切心情。</a:t>
            </a:r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369820"/>
          </a:xfrm>
        </p:spPr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文中说一些学生被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逗乐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了，全神贯注地听讲关于红玫瑰的传说，并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会意地笑了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，有什么作用？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783205"/>
            <a:ext cx="10515600" cy="3394075"/>
          </a:xfrm>
        </p:spPr>
        <p:txBody>
          <a:bodyPr/>
          <a:p>
            <a:r>
              <a:rPr lang="zh-CN" altLang="en-US" sz="4400" b="1"/>
              <a:t>“逗乐”、“全神贯注”、“会意地笑”表示学生对“我”的爱情教育的认同，说明因势利导地教育非常必要。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>
                <a:sym typeface="+mn-ea"/>
              </a:rPr>
              <a:t>5.</a:t>
            </a:r>
            <a:r>
              <a:rPr lang="zh-CN" altLang="en-US">
                <a:sym typeface="+mn-ea"/>
              </a:rPr>
              <a:t>找出第</a:t>
            </a:r>
            <a:r>
              <a:rPr lang="en-US" altLang="zh-CN">
                <a:sym typeface="+mn-ea"/>
              </a:rPr>
              <a:t>9</a:t>
            </a:r>
            <a:r>
              <a:rPr lang="zh-CN" altLang="en-US">
                <a:sym typeface="+mn-ea"/>
              </a:rPr>
              <a:t>段</a:t>
            </a:r>
            <a:r>
              <a:rPr lang="en-US" altLang="zh-CN">
                <a:sym typeface="+mn-ea"/>
              </a:rPr>
              <a:t>表现学生们心里变化的词语，说说他们为什么会发生这样的变化？这些变化对刻画老师的形象有何作用？</a:t>
            </a:r>
            <a:br>
              <a:rPr lang="en-US" altLang="zh-CN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6000" b="1"/>
              <a:t>复习目标：</a:t>
            </a:r>
            <a:endParaRPr lang="zh-CN" altLang="zh-CN" sz="60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645" y="1825625"/>
            <a:ext cx="11019155" cy="4351655"/>
          </a:xfrm>
        </p:spPr>
        <p:txBody>
          <a:bodyPr/>
          <a:p>
            <a:r>
              <a:rPr lang="en-US" altLang="zh-CN" sz="4800" b="1"/>
              <a:t>1.</a:t>
            </a:r>
            <a:r>
              <a:rPr lang="zh-CN" altLang="en-US" sz="4800" b="1"/>
              <a:t>掌握本文相关文学常识、重点字词</a:t>
            </a:r>
            <a:endParaRPr lang="zh-CN" altLang="en-US" sz="4800" b="1"/>
          </a:p>
          <a:p>
            <a:r>
              <a:rPr lang="en-US" altLang="zh-CN" sz="4800" b="1"/>
              <a:t>2.</a:t>
            </a:r>
            <a:r>
              <a:rPr lang="zh-CN" altLang="en-US" sz="4800" b="1"/>
              <a:t>熟</a:t>
            </a:r>
            <a:r>
              <a:rPr lang="en-US" altLang="zh-CN" sz="4800" b="1"/>
              <a:t>读课文，梳理脉络</a:t>
            </a:r>
            <a:r>
              <a:rPr lang="zh-CN" altLang="en-US" sz="4800" b="1"/>
              <a:t>，</a:t>
            </a:r>
            <a:r>
              <a:rPr lang="en-US" altLang="zh-CN" sz="4800" b="1"/>
              <a:t>理解文章主旨。</a:t>
            </a:r>
            <a:endParaRPr lang="en-US" altLang="zh-CN" sz="4800" b="1"/>
          </a:p>
          <a:p>
            <a:r>
              <a:rPr lang="en-US" altLang="zh-CN" sz="4800" b="1"/>
              <a:t>3.理解文中人物的“言外之意”。</a:t>
            </a:r>
            <a:endParaRPr lang="en-US" altLang="zh-CN" sz="4800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zh-CN" altLang="en-US"/>
            </a:br>
            <a:r>
              <a:rPr lang="zh-CN" altLang="en-US" sz="4800">
                <a:latin typeface="黑体" panose="02010609060101010101" charset="-122"/>
                <a:ea typeface="黑体" panose="02010609060101010101" charset="-122"/>
              </a:rPr>
              <a:t>一、大声</a:t>
            </a:r>
            <a:r>
              <a:rPr lang="zh-CN" altLang="en-US" sz="4800">
                <a:latin typeface="黑体" panose="02010609060101010101" charset="-122"/>
                <a:ea typeface="黑体" panose="02010609060101010101" charset="-122"/>
                <a:sym typeface="+mn-ea"/>
              </a:rPr>
              <a:t>读课文，疏通文字、梳理脉络</a:t>
            </a:r>
            <a:endParaRPr lang="zh-CN" altLang="en-US" sz="48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）给下列红色字注音并解释词语：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1.笑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靥</a:t>
            </a:r>
            <a:endParaRPr lang="zh-CN" altLang="en-US" sz="4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2.惊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诧</a:t>
            </a:r>
            <a:endParaRPr lang="zh-CN" altLang="en-US" sz="4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殷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红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萦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绕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5.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簇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拥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520" y="377190"/>
            <a:ext cx="10515600" cy="1325880"/>
          </a:xfrm>
        </p:spPr>
        <p:txBody>
          <a:bodyPr/>
          <a:p>
            <a:r>
              <a:rPr lang="zh-CN" altLang="en-US" b="1">
                <a:sym typeface="+mn-ea"/>
              </a:rPr>
              <a:t>给下列红色字注音并解释词语：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3050" y="1253490"/>
            <a:ext cx="11715115" cy="4923790"/>
          </a:xfrm>
        </p:spPr>
        <p:txBody>
          <a:bodyPr/>
          <a:p>
            <a:endParaRPr lang="zh-CN" altLang="en-US"/>
          </a:p>
          <a:p>
            <a:r>
              <a:rPr lang="zh-CN" altLang="en-US" sz="4000" b="1">
                <a:sym typeface="+mn-ea"/>
              </a:rPr>
              <a:t>1.笑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靥</a:t>
            </a:r>
            <a:r>
              <a:rPr lang="zh-CN" altLang="en-US" sz="4400" b="1">
                <a:sym typeface="+mn-ea"/>
              </a:rPr>
              <a:t>(yè)：笑时脸上露出的酒窝，也指笑脸。           靥，面颊上的酒窝。</a:t>
            </a:r>
            <a:endParaRPr lang="zh-CN" altLang="en-US" sz="44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2.惊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诧</a:t>
            </a:r>
            <a:r>
              <a:rPr lang="zh-CN" altLang="en-US" sz="4400" b="1">
                <a:sym typeface="+mn-ea"/>
              </a:rPr>
              <a:t>（chà）：惊讶，觉得奇怪。</a:t>
            </a:r>
            <a:endParaRPr lang="zh-CN" altLang="en-US" sz="44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3.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殷</a:t>
            </a:r>
            <a:r>
              <a:rPr lang="zh-CN" altLang="en-US" sz="4400" b="1">
                <a:sym typeface="+mn-ea"/>
              </a:rPr>
              <a:t>红（yān）：黑红色。</a:t>
            </a:r>
            <a:endParaRPr lang="zh-CN" altLang="en-US" sz="4400" b="1">
              <a:sym typeface="+mn-ea"/>
            </a:endParaRPr>
          </a:p>
          <a:p>
            <a:r>
              <a:rPr lang="zh-CN" altLang="en-US" sz="4000" b="1">
                <a:sym typeface="+mn-ea"/>
              </a:rPr>
              <a:t>4.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萦</a:t>
            </a:r>
            <a:r>
              <a:rPr lang="zh-CN" altLang="en-US" sz="4400" b="1">
                <a:sym typeface="+mn-ea"/>
              </a:rPr>
              <a:t>绕（yíng）：缠绕。</a:t>
            </a:r>
            <a:endParaRPr lang="zh-CN" altLang="en-US" sz="4400" b="1">
              <a:sym typeface="+mn-ea"/>
            </a:endParaRPr>
          </a:p>
          <a:p>
            <a:r>
              <a:rPr lang="en-US" altLang="zh-CN" sz="4000" b="1">
                <a:sym typeface="+mn-ea"/>
              </a:rPr>
              <a:t>5.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簇</a:t>
            </a:r>
            <a:r>
              <a:rPr lang="zh-CN" altLang="en-US" sz="4000" b="1">
                <a:sym typeface="+mn-ea"/>
              </a:rPr>
              <a:t>拥（</a:t>
            </a:r>
            <a:r>
              <a:rPr lang="en-US" altLang="zh-CN" sz="4000" b="1">
                <a:sym typeface="+mn-ea"/>
              </a:rPr>
              <a:t>cu</a:t>
            </a:r>
            <a:r>
              <a:rPr lang="zh-CN" altLang="en-US" sz="4000" b="1">
                <a:sym typeface="+mn-ea"/>
              </a:rPr>
              <a:t>）</a:t>
            </a:r>
            <a:r>
              <a:rPr lang="en-US" altLang="zh-CN" sz="4000" b="1">
                <a:sym typeface="+mn-ea"/>
              </a:rPr>
              <a:t>:</a:t>
            </a:r>
            <a:r>
              <a:rPr lang="zh-CN" altLang="zh-CN" sz="4400" b="1">
                <a:sym typeface="+mn-ea"/>
              </a:rPr>
              <a:t>紧紧围着。</a:t>
            </a:r>
            <a:endParaRPr lang="zh-CN" altLang="zh-CN" sz="4400" b="1">
              <a:sym typeface="+mn-ea"/>
            </a:endParaRPr>
          </a:p>
          <a:p>
            <a:endParaRPr lang="zh-CN" altLang="zh-CN" sz="4400" b="1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41095"/>
            <a:ext cx="10515600" cy="503618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60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66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>
                <a:latin typeface="黑体" panose="02010609060101010101" charset="-122"/>
                <a:ea typeface="黑体" panose="02010609060101010101" charset="-122"/>
              </a:rPr>
              <a:t>）梳理脉络</a:t>
            </a:r>
            <a:endParaRPr lang="zh-CN" altLang="en-US" sz="6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6600" b="1">
                <a:latin typeface="黑体" panose="02010609060101010101" charset="-122"/>
                <a:ea typeface="黑体" panose="02010609060101010101" charset="-122"/>
              </a:rPr>
              <a:t>整理出本文的六要素：</a:t>
            </a:r>
            <a:endParaRPr lang="zh-CN" altLang="en-US" sz="66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6600" b="1">
                <a:latin typeface="黑体" panose="02010609060101010101" charset="-122"/>
                <a:ea typeface="黑体" panose="02010609060101010101" charset="-122"/>
              </a:rPr>
              <a:t>时间、地点、人物、事件起因、经过、结果</a:t>
            </a:r>
            <a:r>
              <a:rPr lang="zh-CN" altLang="en-US" sz="4800"/>
              <a:t>。</a:t>
            </a:r>
            <a:endParaRPr lang="zh-CN" altLang="en-US" sz="4800"/>
          </a:p>
          <a:p>
            <a:endParaRPr lang="zh-CN" altLang="en-US" sz="4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97155"/>
            <a:ext cx="11052175" cy="1593850"/>
          </a:xfrm>
        </p:spPr>
        <p:txBody>
          <a:bodyPr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梳理脉络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956310"/>
            <a:ext cx="11555730" cy="522097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本文的六要素：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 时间：情人节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地点：教室里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人物：老师和学生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事件起因：情人节的玫瑰绽开在教室里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经过：教师娓娓动听的讲解经玫瑰与情人节的来历，使学生认识到爱情的美好和崇高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结果：教师的“爱情教育”得到了学生的认同，获得了成功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二、小组合作，讨论问题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8460" y="1427480"/>
            <a:ext cx="11435080" cy="4749800"/>
          </a:xfrm>
        </p:spPr>
        <p:txBody>
          <a:bodyPr/>
          <a:p>
            <a:endParaRPr lang="zh-CN" altLang="en-US"/>
          </a:p>
          <a:p>
            <a:r>
              <a:rPr lang="en-US" altLang="zh-CN" sz="4000" b="1"/>
              <a:t>1.</a:t>
            </a:r>
            <a:r>
              <a:rPr lang="zh-CN" altLang="en-US" sz="4000" b="1"/>
              <a:t>老师是如何一步步引导学生的？请找出文中描写老师态度与心理的句子，分析老师各段语言内容的侧重点。</a:t>
            </a:r>
            <a:endParaRPr lang="zh-CN" altLang="en-US" sz="4000" b="1"/>
          </a:p>
          <a:p>
            <a:r>
              <a:rPr lang="en-US" altLang="zh-CN" sz="4000" b="1"/>
              <a:t>2.</a:t>
            </a:r>
            <a:r>
              <a:rPr lang="zh-CN" altLang="en-US" sz="4000" b="1"/>
              <a:t>学生的心理随着老师的讲解，发生了怎样细微的变化？找出文中的场面描写和神态、动作的描写，做具体分析。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645" y="365125"/>
            <a:ext cx="11019155" cy="1644650"/>
          </a:xfrm>
        </p:spPr>
        <p:txBody>
          <a:bodyPr>
            <a:normAutofit fontScale="90000"/>
          </a:bodyPr>
          <a:p>
            <a:r>
              <a:rPr lang="en-US" altLang="zh-CN" b="1"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sym typeface="+mn-ea"/>
              </a:rPr>
              <a:t>老师是如何一步步引导学生的？请找出文中描写老师态度与心理的句子，分析老师各段语言内容的侧重点。</a:t>
            </a:r>
            <a:br>
              <a:rPr lang="zh-CN" altLang="en-US" b="1">
                <a:latin typeface="黑体" panose="02010609060101010101" charset="-122"/>
                <a:ea typeface="黑体" panose="02010609060101010101" charset="-122"/>
              </a:rPr>
            </a:b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645" y="1893570"/>
            <a:ext cx="11523345" cy="4770755"/>
          </a:xfrm>
        </p:spPr>
        <p:txBody>
          <a:bodyPr>
            <a:normAutofit fontScale="90000"/>
          </a:bodyPr>
          <a:p>
            <a:r>
              <a:rPr lang="zh-CN" altLang="en-US"/>
              <a:t>    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玫瑰绽放在课桌上，心头掠过惊诧——笑呵呵地说玫瑰装点语文课——缓缓地说这是即兴的教育话题——娓娓道出（红玫瑰的传说——爱情的花语——中西方的情人节）——意味深长地说玫瑰有刺，拿时小心。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老师用幽默与睿智的语言缓和课堂气氛，拉近与学生的距离，在融洽的氛围中，讲出红玫瑰的爱情故事、爱情花语及中外的情人节。学生在语言的世界里领略唯有人类才有的美好爱情，那圣洁的情感在潜移默化中渗入孩子的心田。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" y="365125"/>
            <a:ext cx="11806555" cy="1736090"/>
          </a:xfrm>
        </p:spPr>
        <p:txBody>
          <a:bodyPr>
            <a:noAutofit/>
          </a:bodyPr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学生的心理随着老师的讲解，发生了怎样细微的变化？找出文中的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场面描写和神态、动作的描写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，做具体分析。</a:t>
            </a:r>
            <a:b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10" y="1950085"/>
            <a:ext cx="12003405" cy="4646930"/>
          </a:xfrm>
        </p:spPr>
        <p:txBody>
          <a:bodyPr/>
          <a:p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</a:t>
            </a:r>
            <a:r>
              <a:rPr lang="zh-CN" altLang="en-US" sz="4000" b="1">
                <a:solidFill>
                  <a:srgbClr val="FF0000"/>
                </a:solidFill>
              </a:rPr>
              <a:t>环境描写</a:t>
            </a:r>
            <a:r>
              <a:rPr lang="zh-CN" altLang="en-US" sz="3200" b="1"/>
              <a:t>：</a:t>
            </a:r>
            <a:r>
              <a:rPr lang="zh-CN" altLang="en-US" sz="4400" b="1"/>
              <a:t>如“</a:t>
            </a:r>
            <a:r>
              <a:rPr lang="zh-CN" altLang="en-US" sz="4400" b="1">
                <a:solidFill>
                  <a:srgbClr val="FF0000"/>
                </a:solidFill>
              </a:rPr>
              <a:t>教室里出现了瞬时的安静</a:t>
            </a:r>
            <a:r>
              <a:rPr lang="zh-CN" altLang="en-US" sz="4400" b="1"/>
              <a:t>”表现出同学们被我的话语所打动，对我充满了好奇，十分渴望了解我接下来会说什么。</a:t>
            </a:r>
            <a:endParaRPr lang="zh-CN" altLang="en-US" sz="4400" b="1"/>
          </a:p>
          <a:p>
            <a:r>
              <a:rPr lang="zh-CN" altLang="en-US" sz="4400" b="1"/>
              <a:t>“</a:t>
            </a:r>
            <a:r>
              <a:rPr lang="zh-CN" altLang="en-US" sz="4400" b="1">
                <a:solidFill>
                  <a:srgbClr val="FF0000"/>
                </a:solidFill>
              </a:rPr>
              <a:t>教室里的气氛也一下子轻松了</a:t>
            </a:r>
            <a:r>
              <a:rPr lang="zh-CN" altLang="en-US" sz="4400" b="1"/>
              <a:t>”等，表明了我的话语感染了学生，我得到了学生进一步的认同，这些场面描写都烘托了课堂气氛，推动了情节的发展。</a:t>
            </a:r>
            <a:endParaRPr lang="zh-CN" altLang="en-US" sz="4400" b="1"/>
          </a:p>
          <a:p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1980</Words>
  <Application>WPS 演示</Application>
  <PresentationFormat/>
  <Paragraphs>105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Arial</vt:lpstr>
      <vt:lpstr>宋体</vt:lpstr>
      <vt:lpstr>Wingdings</vt:lpstr>
      <vt:lpstr>黑体</vt:lpstr>
      <vt:lpstr>微软雅黑</vt:lpstr>
      <vt:lpstr>Calibri Light</vt:lpstr>
      <vt:lpstr>Calibri</vt:lpstr>
      <vt:lpstr>Office 主题</vt:lpstr>
      <vt:lpstr>情人节的玫瑰 绽开在教室里</vt:lpstr>
      <vt:lpstr>复习目标：</vt:lpstr>
      <vt:lpstr> 一、大声读课文，疏通文字、梳理脉络</vt:lpstr>
      <vt:lpstr>给下列红色字注音并解释词语：</vt:lpstr>
      <vt:lpstr> </vt:lpstr>
      <vt:lpstr>梳理脉络 </vt:lpstr>
      <vt:lpstr>二、小组合作，讨论问题</vt:lpstr>
      <vt:lpstr>1.老师是如何一步步引导学生的？请找出文中描写老师态度与心理的句子，分析老师各段语言内容的侧重点。 </vt:lpstr>
      <vt:lpstr>2.学生的心理随着老师的讲解，发生了怎样细微的变化？找出文中的场面描写和神态、动作的描写，做具体分析。 </vt:lpstr>
      <vt:lpstr>PowerPoint 演示文稿</vt:lpstr>
      <vt:lpstr>三、文中老师意味深长地说了句:“玫瑰花很美，不过，玫瑰的枝条上有刺，拿的时候要小心喔！”这句话的言外之意是什么？你们是怎样理解的？  </vt:lpstr>
      <vt:lpstr>四、学生给老师留的纸条上的话，说明了什么？</vt:lpstr>
      <vt:lpstr>五、文中的老师是怎样一个呢？ </vt:lpstr>
      <vt:lpstr>阅读1--9自然段，小组合作，讨论问题</vt:lpstr>
      <vt:lpstr>1.文中学生们有的“互递眼色”，有的“窃窃私语”，有的“左顾右盼”，表现了他们怎样的心里？ </vt:lpstr>
      <vt:lpstr>2.学生为什么向我“投来异样的眼光”？</vt:lpstr>
      <vt:lpstr>3.学生们听我问关于红玫瑰的传说为什么“纷纷摇头”？ </vt:lpstr>
      <vt:lpstr>4.文中说一些学生被“逗乐”了，全神贯注地听讲关于红玫瑰的传说，并“会意地笑了”，有什么作用？ </vt:lpstr>
      <vt:lpstr>5.找出第9段表现学生们心里变化的词语，说说他们为什么会发生这样的变化？这些变化对刻画老师的形象有何作用？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xianmin</cp:lastModifiedBy>
  <cp:revision/>
  <dcterms:created xsi:type="dcterms:W3CDTF">2016-11-23T06:56:00Z</dcterms:created>
  <dcterms:modified xsi:type="dcterms:W3CDTF">2018-08-19T04:36:33Z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