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26"/>
  </p:notesMasterIdLst>
  <p:sldIdLst>
    <p:sldId id="256" r:id="rId2"/>
    <p:sldId id="315" r:id="rId3"/>
    <p:sldId id="337" r:id="rId4"/>
    <p:sldId id="316" r:id="rId5"/>
    <p:sldId id="338" r:id="rId6"/>
    <p:sldId id="317" r:id="rId7"/>
    <p:sldId id="259" r:id="rId8"/>
    <p:sldId id="339" r:id="rId9"/>
    <p:sldId id="340" r:id="rId10"/>
    <p:sldId id="341" r:id="rId11"/>
    <p:sldId id="342" r:id="rId12"/>
    <p:sldId id="318" r:id="rId13"/>
    <p:sldId id="346" r:id="rId14"/>
    <p:sldId id="261" r:id="rId15"/>
    <p:sldId id="343" r:id="rId16"/>
    <p:sldId id="344" r:id="rId17"/>
    <p:sldId id="345" r:id="rId18"/>
    <p:sldId id="348" r:id="rId19"/>
    <p:sldId id="334" r:id="rId20"/>
    <p:sldId id="333" r:id="rId21"/>
    <p:sldId id="265" r:id="rId22"/>
    <p:sldId id="267" r:id="rId23"/>
    <p:sldId id="336" r:id="rId24"/>
    <p:sldId id="266" r:id="rId25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>
          <p15:clr>
            <a:srgbClr val="A4A3A4"/>
          </p15:clr>
        </p15:guide>
        <p15:guide id="2" pos="39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19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49" autoAdjust="0"/>
  </p:normalViewPr>
  <p:slideViewPr>
    <p:cSldViewPr>
      <p:cViewPr varScale="1">
        <p:scale>
          <a:sx n="121" d="100"/>
          <a:sy n="121" d="100"/>
        </p:scale>
        <p:origin x="162" y="114"/>
      </p:cViewPr>
      <p:guideLst>
        <p:guide orient="horz" pos="2149"/>
        <p:guide pos="39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9AAE4-74D6-4BDB-9657-4697EE08EC19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3FFA9-B819-4E6B-BCAC-1D8DFC914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74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6253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3FFA9-B819-4E6B-BCAC-1D8DFC91472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718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8259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6" y="6022082"/>
            <a:ext cx="12164567" cy="83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6780" indent="0">
              <a:buNone/>
              <a:defRPr sz="2400"/>
            </a:lvl5pPr>
            <a:lvl6pPr marL="2720975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.baidu.com/search/detail?ct=503316480&amp;z=0&amp;tn=baiduimagedetail&amp;ipn=d&amp;word=%E5%AD%A6%E7%94%9F%E4%B8%8A%E8%AF%BE%E5%8D%A1%E9%80%9A&amp;step_word=&amp;ie=utf-8&amp;in=&amp;cl=2&amp;lm=-1&amp;st=-1&amp;hd=&amp;latest=&amp;copyright=&amp;cs=2877012191,2728710821&amp;os=548889802,2370192766&amp;simid=4232478734,536334601&amp;pn=10&amp;rn=1&amp;di=15180&amp;ln=918&amp;fr=&amp;fmq=1563751011228_R&amp;ic=&amp;s=undefined&amp;se=&amp;sme=&amp;tab=0&amp;width=&amp;height=&amp;face=undefined&amp;is=0,0&amp;istype=2&amp;ist=&amp;jit=&amp;bdtype=0&amp;spn=0&amp;pi=0&amp;gsm=0&amp;objurl=http://thumbs.dreamstime.com/x/%D4%CC%CA%C4%D0%A3%BA%A2%D7%D3-64068279.jpg&amp;rpstart=0&amp;rpnum=0&amp;adpicid=0&amp;force=undefine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.baidu.com/search/detail?ct=503316480&amp;z=0&amp;tn=baiduimagedetail&amp;ipn=d&amp;word=%E5%AD%A6%E7%94%9F%E4%B8%8A%E8%AF%BE%E5%8D%A1%E9%80%9A&amp;step_word=&amp;ie=utf-8&amp;in=&amp;cl=2&amp;lm=-1&amp;st=-1&amp;hd=&amp;latest=&amp;copyright=&amp;cs=2934709922,2881045204&amp;os=2295119934,2057749260&amp;simid=0,0&amp;pn=11&amp;rn=1&amp;di=19580&amp;ln=922&amp;fr=&amp;fmq=1563751845591_R&amp;ic=&amp;s=undefined&amp;se=&amp;sme=&amp;tab=0&amp;width=&amp;height=&amp;face=undefined&amp;is=0,0&amp;istype=2&amp;ist=&amp;jit=&amp;bdtype=0&amp;spn=0&amp;pi=0&amp;gsm=0&amp;objurl=http://img.mp.itc.cn/q_70,c_zoom,w_640/upload/20170606/4b86c1134de0400a86dbdcc424e29528_th.jpg&amp;rpstart=0&amp;rpnum=0&amp;adpicid=0&amp;force=undefine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5"/>
          <a:stretch>
            <a:fillRect/>
          </a:stretch>
        </p:blipFill>
        <p:spPr>
          <a:xfrm>
            <a:off x="0" y="1812132"/>
            <a:ext cx="12190413" cy="5045867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3695252" y="393586"/>
            <a:ext cx="4799908" cy="5336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latin typeface="方正姚体" panose="02010601030101010101" charset="-122"/>
                <a:ea typeface="方正姚体" panose="02010601030101010101" charset="-122"/>
              </a:rPr>
              <a:t>统编教材六年级上册第八单元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256858" y="2162374"/>
            <a:ext cx="6815635" cy="13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 b="1" dirty="0" smtClean="0">
                <a:latin typeface="+mj-ea"/>
                <a:ea typeface="+mj-ea"/>
                <a:cs typeface="Times New Roman" panose="02020603050405020304" pitchFamily="18" charset="0"/>
              </a:rPr>
              <a:t>26 </a:t>
            </a:r>
            <a:r>
              <a:rPr lang="zh-CN" altLang="en-US" sz="8000" b="1" dirty="0">
                <a:latin typeface="+mj-ea"/>
                <a:ea typeface="+mj-ea"/>
                <a:cs typeface="Times New Roman" panose="02020603050405020304" pitchFamily="18" charset="0"/>
              </a:rPr>
              <a:t>好的故事</a:t>
            </a:r>
          </a:p>
        </p:txBody>
      </p:sp>
      <p:pic>
        <p:nvPicPr>
          <p:cNvPr id="10" name="图片 9" descr="微信图片_20180719103944_副本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089" y="196850"/>
            <a:ext cx="824946" cy="824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2746" y="3914448"/>
            <a:ext cx="2167184" cy="66678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733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</p:txBody>
      </p:sp>
      <p:sp>
        <p:nvSpPr>
          <p:cNvPr id="4" name="矩形 4"/>
          <p:cNvSpPr/>
          <p:nvPr/>
        </p:nvSpPr>
        <p:spPr>
          <a:xfrm>
            <a:off x="791531" y="1328219"/>
            <a:ext cx="10859203" cy="33747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    灯火渐渐地缩小了，在预告石油的已经不多；石油又不是老牌，早熏得灯罩很昏暗。鞭爆的繁响在四近，烟草的烟雾在身边：是昏沉的夜。</a:t>
            </a:r>
          </a:p>
        </p:txBody>
      </p:sp>
      <p:grpSp>
        <p:nvGrpSpPr>
          <p:cNvPr id="19459" name="组合 2"/>
          <p:cNvGrpSpPr/>
          <p:nvPr/>
        </p:nvGrpSpPr>
        <p:grpSpPr>
          <a:xfrm>
            <a:off x="139681" y="170552"/>
            <a:ext cx="2493109" cy="1136503"/>
            <a:chOff x="263" y="333"/>
            <a:chExt cx="2945" cy="1341"/>
          </a:xfrm>
        </p:grpSpPr>
        <p:pic>
          <p:nvPicPr>
            <p:cNvPr id="19460" name="图片 1" descr="12348606_124513429199_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" y="333"/>
              <a:ext cx="2945" cy="13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1" name="文本框 6"/>
            <p:cNvSpPr txBox="1"/>
            <p:nvPr/>
          </p:nvSpPr>
          <p:spPr>
            <a:xfrm>
              <a:off x="543" y="663"/>
              <a:ext cx="2483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733" b="1">
                  <a:solidFill>
                    <a:srgbClr val="FC02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课文解读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00524" y="4752540"/>
            <a:ext cx="10095185" cy="16312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环境描写。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交代了“好的故事”产生的背景，渲染一派</a:t>
            </a: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昏暗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混沌的现实气氛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074063" y="2221336"/>
            <a:ext cx="4300507" cy="6350"/>
          </a:xfrm>
          <a:prstGeom prst="line">
            <a:avLst/>
          </a:prstGeom>
          <a:ln w="28575">
            <a:solidFill>
              <a:srgbClr val="3FD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136470" y="3036145"/>
            <a:ext cx="4158709" cy="0"/>
          </a:xfrm>
          <a:prstGeom prst="line">
            <a:avLst/>
          </a:prstGeom>
          <a:ln w="28575">
            <a:solidFill>
              <a:srgbClr val="3FD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02640" y="3823443"/>
            <a:ext cx="9108947" cy="0"/>
          </a:xfrm>
          <a:prstGeom prst="line">
            <a:avLst/>
          </a:prstGeom>
          <a:ln w="28575">
            <a:solidFill>
              <a:srgbClr val="3FD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767176" y="3967357"/>
            <a:ext cx="2242922" cy="707886"/>
          </a:xfrm>
          <a:prstGeom prst="rect">
            <a:avLst/>
          </a:prstGeom>
          <a:solidFill>
            <a:srgbClr val="F0FEC8"/>
          </a:solidFill>
          <a:ln w="9525" cap="flat" cmpd="sng">
            <a:solidFill>
              <a:srgbClr val="B8F72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点明时间</a:t>
            </a:r>
          </a:p>
        </p:txBody>
      </p:sp>
    </p:spTree>
    <p:extLst>
      <p:ext uri="{BB962C8B-B14F-4D97-AF65-F5344CB8AC3E}">
        <p14:creationId xmlns:p14="http://schemas.microsoft.com/office/powerpoint/2010/main" val="231490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文本框 5"/>
          <p:cNvSpPr txBox="1"/>
          <p:nvPr/>
        </p:nvSpPr>
        <p:spPr>
          <a:xfrm>
            <a:off x="821160" y="737745"/>
            <a:ext cx="10548093" cy="748783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>
            <a:spAutoFit/>
          </a:bodyPr>
          <a:lstStyle/>
          <a:p>
            <a:pPr lvl="0"/>
            <a:r>
              <a:rPr lang="zh-CN" altLang="en-US" sz="4266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自由读第</a:t>
            </a:r>
            <a:r>
              <a:rPr lang="en-US" altLang="zh-CN" sz="426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2-3</a:t>
            </a:r>
            <a:r>
              <a:rPr lang="zh-CN" altLang="en-US" sz="4266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自然段，你了解到了什么？</a:t>
            </a:r>
          </a:p>
        </p:txBody>
      </p:sp>
      <p:sp>
        <p:nvSpPr>
          <p:cNvPr id="4" name="矩形 4"/>
          <p:cNvSpPr/>
          <p:nvPr/>
        </p:nvSpPr>
        <p:spPr>
          <a:xfrm>
            <a:off x="982006" y="1497530"/>
            <a:ext cx="10416877" cy="26182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533"/>
              </a:spcBef>
            </a:pP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闭了眼睛，向后一仰，靠在椅背上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；捏着《初学记》的手搁在膝髁上。</a:t>
            </a:r>
          </a:p>
          <a:p>
            <a:pPr>
              <a:lnSpc>
                <a:spcPct val="125000"/>
              </a:lnSpc>
              <a:spcBef>
                <a:spcPts val="533"/>
              </a:spcBef>
            </a:pP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在朦胧中，看见一个好的故事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" name="文本框 1"/>
          <p:cNvSpPr/>
          <p:nvPr/>
        </p:nvSpPr>
        <p:spPr>
          <a:xfrm>
            <a:off x="1212693" y="4487990"/>
            <a:ext cx="10061323" cy="1667892"/>
          </a:xfrm>
          <a:prstGeom prst="wedgeRectCallout">
            <a:avLst>
              <a:gd name="adj1" fmla="val -2176"/>
              <a:gd name="adj2" fmla="val -68699"/>
            </a:avLst>
          </a:prstGeom>
          <a:solidFill>
            <a:srgbClr val="FFE1FF"/>
          </a:solidFill>
          <a:ln w="9525" cap="flat" cmpd="sng">
            <a:solidFill>
              <a:srgbClr val="FEA5FF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4266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266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表明这个“好的故事”其实是作者在梦中所见。</a:t>
            </a:r>
          </a:p>
        </p:txBody>
      </p:sp>
    </p:spTree>
    <p:extLst>
      <p:ext uri="{BB962C8B-B14F-4D97-AF65-F5344CB8AC3E}">
        <p14:creationId xmlns:p14="http://schemas.microsoft.com/office/powerpoint/2010/main" val="142972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4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7221336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2190413" cy="6859588"/>
          </a:xfrm>
          <a:prstGeom prst="rect">
            <a:avLst/>
          </a:prstGeom>
        </p:spPr>
      </p:pic>
      <p:pic>
        <p:nvPicPr>
          <p:cNvPr id="7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97890" y="327660"/>
            <a:ext cx="1984375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研读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故事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</p:txBody>
      </p:sp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2100645" y="947581"/>
            <a:ext cx="8280920" cy="4968552"/>
          </a:xfrm>
          <a:prstGeom prst="roundRect">
            <a:avLst>
              <a:gd name="adj" fmla="val 16667"/>
            </a:avLst>
          </a:prstGeom>
          <a:solidFill>
            <a:srgbClr val="FFFFFF">
              <a:alpha val="93999"/>
            </a:srgbClr>
          </a:solidFill>
          <a:ln w="12700" cap="flat" cmpd="sng">
            <a:solidFill>
              <a:srgbClr val="548135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437329" y="822908"/>
            <a:ext cx="7920880" cy="489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想一想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:</a:t>
            </a:r>
          </a:p>
          <a:p>
            <a:pPr lvl="0" defTabSz="914400">
              <a:lnSpc>
                <a:spcPct val="150000"/>
              </a:lnSpc>
            </a:pP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）“好的故事”主要集中在哪几个自然段？</a:t>
            </a:r>
          </a:p>
          <a:p>
            <a:pPr lvl="0" defTabSz="914400">
              <a:lnSpc>
                <a:spcPct val="150000"/>
              </a:lnSpc>
            </a:pP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32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）自然段中提到了哪些景物，请你圈画出来，读一读，边读边体会它们构成了一幅怎样的画面？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087" y="788539"/>
            <a:ext cx="10613700" cy="173355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5000"/>
              </a:lnSpc>
            </a:pPr>
            <a:r>
              <a:rPr lang="en-US" altLang="zh-CN" sz="4266" b="1"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4266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作者是从哪几个方面来具体描述这个故事的？</a:t>
            </a:r>
          </a:p>
        </p:txBody>
      </p:sp>
      <p:sp>
        <p:nvSpPr>
          <p:cNvPr id="4" name="矩形 4"/>
          <p:cNvSpPr/>
          <p:nvPr/>
        </p:nvSpPr>
        <p:spPr>
          <a:xfrm>
            <a:off x="1726975" y="2564192"/>
            <a:ext cx="9610532" cy="9129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609539" indent="-609539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我仿佛</a:t>
            </a:r>
            <a:r>
              <a:rPr lang="zh-CN" altLang="en-US" sz="426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记得曾坐小船经过山阴道</a:t>
            </a:r>
            <a:r>
              <a:rPr lang="zh-CN" altLang="en-US" sz="4266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  <a:r>
              <a:rPr lang="zh-CN" altLang="en-US" sz="4266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…</a:t>
            </a:r>
            <a:endParaRPr lang="zh-CN" altLang="en-US" sz="4266" b="1" dirty="0">
              <a:solidFill>
                <a:srgbClr val="0000FF"/>
              </a:solidFill>
              <a:latin typeface="宋体" panose="02010600030101010101" pitchFamily="2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1726975" y="4409683"/>
            <a:ext cx="9610532" cy="91294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609539" indent="-609539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现在我</a:t>
            </a:r>
            <a:r>
              <a:rPr lang="zh-CN" altLang="en-US" sz="4266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所见的故事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也如此。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78982" y="3590643"/>
            <a:ext cx="4033476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266" b="1" dirty="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回忆中的山阴道</a:t>
            </a:r>
            <a:endParaRPr lang="en-US" altLang="zh-CN" sz="4266" b="1" dirty="0">
              <a:solidFill>
                <a:srgbClr val="FF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0990" y="5499559"/>
            <a:ext cx="3483646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266" b="1" dirty="0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现实中的梦境</a:t>
            </a:r>
          </a:p>
        </p:txBody>
      </p:sp>
    </p:spTree>
    <p:extLst>
      <p:ext uri="{BB962C8B-B14F-4D97-AF65-F5344CB8AC3E}">
        <p14:creationId xmlns:p14="http://schemas.microsoft.com/office/powerpoint/2010/main" val="337178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1176655" y="316230"/>
            <a:ext cx="6120130" cy="1490345"/>
          </a:xfrm>
          <a:prstGeom prst="wedgeRoundRectCallout">
            <a:avLst>
              <a:gd name="adj1" fmla="val -20834"/>
              <a:gd name="adj2" fmla="val 85279"/>
              <a:gd name="adj3" fmla="val 1666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两岸的“乌桕、新禾、野花”代表着新的事物，“丛树和枯树”代表着旧的事物，它们融合在一起，体现出一种新旧交替的现象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176655" y="2337435"/>
            <a:ext cx="65532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我仿佛记得坐小船经过山阴道，两岸边的乌桕，新禾，野花，鸡，狗，丛树和枯树，茅屋，塔，伽蓝，农夫和村妇，村女，晒着的衣裳，和尚，蓑笠，天，云，竹，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6" name="椭圆 16"/>
          <p:cNvSpPr>
            <a:spLocks noChangeArrowheads="1"/>
          </p:cNvSpPr>
          <p:nvPr/>
        </p:nvSpPr>
        <p:spPr bwMode="auto">
          <a:xfrm>
            <a:off x="1619811" y="3250723"/>
            <a:ext cx="695325" cy="420687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2903855" y="2809875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pic>
        <p:nvPicPr>
          <p:cNvPr id="27653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9176385" y="1719580"/>
            <a:ext cx="2795270" cy="4004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16"/>
          <p:cNvSpPr>
            <a:spLocks noChangeArrowheads="1"/>
          </p:cNvSpPr>
          <p:nvPr/>
        </p:nvSpPr>
        <p:spPr bwMode="auto">
          <a:xfrm>
            <a:off x="4035425" y="2793365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11" name="椭圆 16"/>
          <p:cNvSpPr>
            <a:spLocks noChangeArrowheads="1"/>
          </p:cNvSpPr>
          <p:nvPr/>
        </p:nvSpPr>
        <p:spPr bwMode="auto">
          <a:xfrm>
            <a:off x="1882775" y="2793365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12" name="椭圆 16"/>
          <p:cNvSpPr>
            <a:spLocks noChangeArrowheads="1"/>
          </p:cNvSpPr>
          <p:nvPr/>
        </p:nvSpPr>
        <p:spPr bwMode="auto">
          <a:xfrm>
            <a:off x="6530340" y="2848610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 flipH="1">
            <a:off x="9172575" y="654685"/>
            <a:ext cx="2921000" cy="813435"/>
          </a:xfrm>
          <a:prstGeom prst="wedgeRoundRectCallout">
            <a:avLst>
              <a:gd name="adj1" fmla="val -15695"/>
              <a:gd name="adj2" fmla="val 103161"/>
              <a:gd name="adj3" fmla="val 16667"/>
            </a:avLst>
          </a:prstGeom>
          <a:noFill/>
          <a:ln w="28575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341485" y="831215"/>
            <a:ext cx="275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我圈出了这些景物</a:t>
            </a:r>
          </a:p>
        </p:txBody>
      </p:sp>
      <p:sp>
        <p:nvSpPr>
          <p:cNvPr id="27" name="椭圆形标注 26"/>
          <p:cNvSpPr/>
          <p:nvPr/>
        </p:nvSpPr>
        <p:spPr>
          <a:xfrm>
            <a:off x="1668145" y="4906170"/>
            <a:ext cx="7091357" cy="1627242"/>
          </a:xfrm>
          <a:prstGeom prst="wedgeEllipseCallout">
            <a:avLst>
              <a:gd name="adj1" fmla="val -2223"/>
              <a:gd name="adj2" fmla="val -97341"/>
            </a:avLst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917700" y="5163185"/>
            <a:ext cx="67754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而“农夫和村妇，村女，晒着的衣裳，和尚，蓑笠，天，云，竹，茅屋，狗，塔，村”，则展现了一种慵懒的田间生活的样子；它们构成了鲁迅所向往的美好的梦境。</a:t>
            </a:r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518785" y="3255645"/>
            <a:ext cx="194437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2273300" y="3669665"/>
            <a:ext cx="194437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1176655" y="3653155"/>
            <a:ext cx="8001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4460875" y="3636645"/>
            <a:ext cx="8001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520690" y="3691890"/>
            <a:ext cx="8001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6508750" y="3675380"/>
            <a:ext cx="5207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1917700" y="4090035"/>
            <a:ext cx="5207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1237615" y="4072890"/>
            <a:ext cx="5207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5" grpId="0" bldLvl="0" animBg="1"/>
      <p:bldP spid="25" grpId="1" animBg="1"/>
      <p:bldP spid="26" grpId="0"/>
      <p:bldP spid="26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190551" y="659302"/>
            <a:ext cx="6534210" cy="5484578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  <p:txBody>
          <a:bodyPr wrap="square" anchor="t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4000" b="1" noProof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36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倒影在澄碧的小河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中，随着每一打桨，各各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夹带了闪烁的日光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并水里的萍藻游鱼，一同荡漾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。诸影诸物，无不解散，而且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摇动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互相融和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刚一融和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却又退缩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复近于原形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边缘都参差如夏云头</a:t>
            </a:r>
            <a:r>
              <a:rPr lang="zh-CN" altLang="en-US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镶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着日光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发出水银色焰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5602" name="文本框 1"/>
          <p:cNvSpPr txBox="1"/>
          <p:nvPr/>
        </p:nvSpPr>
        <p:spPr>
          <a:xfrm>
            <a:off x="6627560" y="549474"/>
            <a:ext cx="574388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这些景物呈现出什么特点？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" name="图片 1" descr="摄图网_500747992_bann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95861">
            <a:off x="6869268" y="1459491"/>
            <a:ext cx="5332494" cy="3591954"/>
          </a:xfrm>
          <a:prstGeom prst="rect">
            <a:avLst/>
          </a:prstGeom>
          <a:effectLst>
            <a:softEdge rad="63500"/>
          </a:effectLst>
          <a:scene3d>
            <a:camera prst="orthographicFront">
              <a:rot lat="0" lon="0" rev="30000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4469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2558" y="45418"/>
            <a:ext cx="11881320" cy="6008387"/>
            <a:chOff x="740" y="356"/>
            <a:chExt cx="13210" cy="6697"/>
          </a:xfrm>
        </p:grpSpPr>
        <p:sp>
          <p:nvSpPr>
            <p:cNvPr id="27650" name="矩形 4"/>
            <p:cNvSpPr/>
            <p:nvPr/>
          </p:nvSpPr>
          <p:spPr>
            <a:xfrm>
              <a:off x="740" y="547"/>
              <a:ext cx="7846" cy="65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25000"/>
                </a:lnSpc>
              </a:pPr>
              <a:r>
                <a:rPr lang="zh-CN" altLang="en-US" sz="4266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这是作者对故乡绮丽风光的真实描写。这些描写有形、有声、有色、有香，散发着</a:t>
              </a:r>
              <a:r>
                <a:rPr lang="zh-CN" altLang="en-US" sz="4266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浓郁的乡土风味</a:t>
              </a:r>
              <a:r>
                <a:rPr lang="zh-CN" altLang="en-US" sz="4266" b="1" dirty="0">
                  <a:latin typeface="宋体" panose="02010600030101010101" pitchFamily="2" charset="-122"/>
                  <a:ea typeface="宋体" panose="02010600030101010101" pitchFamily="2" charset="-122"/>
                </a:rPr>
                <a:t>和</a:t>
              </a:r>
              <a:r>
                <a:rPr lang="zh-CN" altLang="en-US" sz="4266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生活气息</a:t>
              </a:r>
              <a:r>
                <a:rPr lang="zh-CN" altLang="en-US" sz="4266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，真实地</a:t>
              </a:r>
              <a:r>
                <a:rPr lang="zh-CN" altLang="en-US" sz="4266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展现了江南水乡千姿百态、琳琅满目的优美风光</a:t>
              </a:r>
              <a:r>
                <a:rPr lang="zh-CN" altLang="en-US" sz="4266" b="1" dirty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</a:p>
          </p:txBody>
        </p:sp>
        <p:pic>
          <p:nvPicPr>
            <p:cNvPr id="3" name="图片 2" descr="摄图网_500717170_banner"/>
            <p:cNvPicPr>
              <a:picLocks noChangeAspect="1"/>
            </p:cNvPicPr>
            <p:nvPr/>
          </p:nvPicPr>
          <p:blipFill>
            <a:blip r:embed="rId3"/>
            <a:srcRect l="3759"/>
            <a:stretch>
              <a:fillRect/>
            </a:stretch>
          </p:blipFill>
          <p:spPr>
            <a:xfrm rot="21261553">
              <a:off x="9034" y="356"/>
              <a:ext cx="4916" cy="3406"/>
            </a:xfrm>
            <a:prstGeom prst="rect">
              <a:avLst/>
            </a:prstGeom>
            <a:effectLst>
              <a:reflection blurRad="6350" stA="50000" endA="300" endPos="55500" dist="50800" dir="5400000" sy="-100000" algn="bl" rotWithShape="0"/>
              <a:softEdge rad="63500"/>
            </a:effectLst>
            <a:scene3d>
              <a:camera prst="orthographicFront">
                <a:rot lat="0" lon="0" rev="21300000"/>
              </a:camera>
              <a:lightRig rig="threePt" dir="t"/>
            </a:scene3d>
          </p:spPr>
        </p:pic>
      </p:grpSp>
    </p:spTree>
    <p:extLst>
      <p:ext uri="{BB962C8B-B14F-4D97-AF65-F5344CB8AC3E}">
        <p14:creationId xmlns:p14="http://schemas.microsoft.com/office/powerpoint/2010/main" val="268206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840208" y="339864"/>
            <a:ext cx="10509998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河边枯柳树下的几株瘦削的一丈红，该是村女种的罢。大红花和斑红花，都在水里面浮动，忽而碎散，拉长了，如缕缕的胭脂水，然而没有晕。茅屋，狗，塔，村女，云，……也都浮动着。大红花一朵朵全被拉长了，这时是泼剌奔迸的红锦带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14284" y="4892221"/>
            <a:ext cx="10998884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生动表现出红花色彩鲜艳、斑斓多姿的特点，也具体地反映了“这故事很美丽，幽雅，有趣”。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167175" y="1882713"/>
            <a:ext cx="6973509" cy="10583"/>
          </a:xfrm>
          <a:prstGeom prst="line">
            <a:avLst/>
          </a:prstGeom>
          <a:ln w="28575">
            <a:solidFill>
              <a:srgbClr val="FF6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11635" y="2636148"/>
            <a:ext cx="10175608" cy="2117"/>
          </a:xfrm>
          <a:prstGeom prst="line">
            <a:avLst/>
          </a:prstGeom>
          <a:ln w="28575">
            <a:solidFill>
              <a:srgbClr val="FF6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11635" y="3338791"/>
            <a:ext cx="2300518" cy="12698"/>
          </a:xfrm>
          <a:prstGeom prst="line">
            <a:avLst/>
          </a:prstGeom>
          <a:ln w="28575">
            <a:solidFill>
              <a:srgbClr val="FF6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657124" y="4066828"/>
            <a:ext cx="7411601" cy="10583"/>
          </a:xfrm>
          <a:prstGeom prst="line">
            <a:avLst/>
          </a:prstGeom>
          <a:ln w="28575">
            <a:solidFill>
              <a:srgbClr val="FF6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47614" y="4826612"/>
            <a:ext cx="4122730" cy="2117"/>
          </a:xfrm>
          <a:prstGeom prst="line">
            <a:avLst/>
          </a:prstGeom>
          <a:ln w="28575">
            <a:solidFill>
              <a:srgbClr val="FF66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794678" y="4195928"/>
            <a:ext cx="1146468" cy="666786"/>
          </a:xfrm>
          <a:prstGeom prst="rect">
            <a:avLst/>
          </a:prstGeom>
          <a:solidFill>
            <a:srgbClr val="D7FFFF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3733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</a:p>
        </p:txBody>
      </p:sp>
    </p:spTree>
    <p:extLst>
      <p:ext uri="{BB962C8B-B14F-4D97-AF65-F5344CB8AC3E}">
        <p14:creationId xmlns:p14="http://schemas.microsoft.com/office/powerpoint/2010/main" val="33757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12165" y="468964"/>
            <a:ext cx="3483646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266" b="1">
                <a:solidFill>
                  <a:srgbClr val="FF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现实中的梦境</a:t>
            </a:r>
          </a:p>
        </p:txBody>
      </p:sp>
      <p:sp>
        <p:nvSpPr>
          <p:cNvPr id="4" name="矩形 4"/>
          <p:cNvSpPr/>
          <p:nvPr/>
        </p:nvSpPr>
        <p:spPr>
          <a:xfrm>
            <a:off x="840208" y="1914458"/>
            <a:ext cx="10509998" cy="23083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水中的青天的底子，一切事物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统在上面交错，织成一篇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，永是生动，永是展开，我看不见这一篇的结束。</a:t>
            </a:r>
          </a:p>
        </p:txBody>
      </p:sp>
      <p:sp>
        <p:nvSpPr>
          <p:cNvPr id="11" name="文本框 10"/>
          <p:cNvSpPr/>
          <p:nvPr/>
        </p:nvSpPr>
        <p:spPr>
          <a:xfrm>
            <a:off x="5138598" y="1091183"/>
            <a:ext cx="5092037" cy="783193"/>
          </a:xfrm>
          <a:prstGeom prst="wedgeRoundRectCallout">
            <a:avLst>
              <a:gd name="adj1" fmla="val 41634"/>
              <a:gd name="adj2" fmla="val 73736"/>
              <a:gd name="adj3" fmla="val 16667"/>
            </a:avLst>
          </a:prstGeom>
          <a:solidFill>
            <a:srgbClr val="FEE8FF"/>
          </a:solidFill>
          <a:ln w="9525" cap="flat" cmpd="sng">
            <a:solidFill>
              <a:srgbClr val="FFADD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4000" b="1" noProof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与记忆中的景致相似。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718468" y="3448843"/>
            <a:ext cx="1468775" cy="423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12166" y="4250954"/>
            <a:ext cx="10372432" cy="245567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表达了作者对美好生活的憧憬，也说明了美好的事物终将代替丑恶的现实，光明一定会驱散黑暗。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070894" y="4191695"/>
            <a:ext cx="3616913" cy="4233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169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11" grpId="0" bldLvl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0.imgtn.bdimg.com/it/u=2877012191,2728710821&amp;fm=26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17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AutoShape 4" descr="http://img0.imgtn.bdimg.com/it/u=2877012191,2728710821&amp;fm=26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8415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125" name="Picture 5" descr="I:\报道组\部编版教材解读\微信图片_20190722155557.jpg微信图片_2019072215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855" y="1172210"/>
            <a:ext cx="6934835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796290" y="1378585"/>
            <a:ext cx="6544945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37"/>
          <p:cNvSpPr txBox="1"/>
          <p:nvPr/>
        </p:nvSpPr>
        <p:spPr>
          <a:xfrm>
            <a:off x="784860" y="1446530"/>
            <a:ext cx="6686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“这故事很美丽，幽雅，有趣。许多美的人和美的事，错综起来像一天云锦，而且万颗奔星似的飞动着，同时又展开去，以至于无穷。 ”</a:t>
            </a:r>
          </a:p>
        </p:txBody>
      </p:sp>
      <p:pic>
        <p:nvPicPr>
          <p:cNvPr id="8" name="Picture 10" descr="91661ef7fc97310ebc98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97890" y="312420"/>
            <a:ext cx="277241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读一读，谈体会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05130" y="3733165"/>
            <a:ext cx="6734810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Picture 5" descr="I:\报道组\部编版教材解读\微信图片_20190722155557.jpg微信图片_2019072215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345" y="3036570"/>
            <a:ext cx="6934835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779780" y="3242945"/>
            <a:ext cx="6544945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0" name="Picture 5" descr="I:\报道组\部编版教材解读\微信图片_20190722155557.jpg微信图片_2019072215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590" y="4885690"/>
            <a:ext cx="6934835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圆角矩形 20"/>
          <p:cNvSpPr/>
          <p:nvPr/>
        </p:nvSpPr>
        <p:spPr>
          <a:xfrm>
            <a:off x="835025" y="5092065"/>
            <a:ext cx="6544945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37"/>
          <p:cNvSpPr txBox="1"/>
          <p:nvPr/>
        </p:nvSpPr>
        <p:spPr>
          <a:xfrm>
            <a:off x="942975" y="3354705"/>
            <a:ext cx="61214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“现在我所见的故事也如此。水中的青天的底子，一切事物统在上面交错，织成一篇，永是生动，永是展开，我看不见这一篇的结束”</a:t>
            </a:r>
          </a:p>
        </p:txBody>
      </p:sp>
      <p:sp>
        <p:nvSpPr>
          <p:cNvPr id="22" name="文本框 37"/>
          <p:cNvSpPr txBox="1"/>
          <p:nvPr/>
        </p:nvSpPr>
        <p:spPr>
          <a:xfrm>
            <a:off x="912495" y="5249545"/>
            <a:ext cx="6301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“现在我所见的故事清楚起来了，美丽，幽雅，有趣，而且分明。青天上面，有无数美的人和美的事，我一一看见，一一知道。”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8274" y="282181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7763510" y="1155700"/>
            <a:ext cx="3752850" cy="1224915"/>
          </a:xfrm>
          <a:prstGeom prst="cloudCallout">
            <a:avLst>
              <a:gd name="adj1" fmla="val 21748"/>
              <a:gd name="adj2" fmla="val 81196"/>
            </a:avLst>
          </a:prstGeom>
          <a:noFill/>
          <a:ln w="28575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361680" y="1353185"/>
            <a:ext cx="2846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试着多读几遍，你读出了什么？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5231110" y="281020"/>
            <a:ext cx="3246120" cy="830580"/>
          </a:xfrm>
          <a:prstGeom prst="wedgeRoundRectCallout">
            <a:avLst>
              <a:gd name="adj1" fmla="val -69635"/>
              <a:gd name="adj2" fmla="val 103468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211539" y="383693"/>
            <a:ext cx="3334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这句话表达出鲁迅思想深处对理想的执著追求。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000" dirty="0"/>
          </a:p>
        </p:txBody>
      </p:sp>
      <p:sp>
        <p:nvSpPr>
          <p:cNvPr id="29" name="圆角矩形标注 28"/>
          <p:cNvSpPr/>
          <p:nvPr/>
        </p:nvSpPr>
        <p:spPr>
          <a:xfrm>
            <a:off x="4389120" y="2256790"/>
            <a:ext cx="3763010" cy="830580"/>
          </a:xfrm>
          <a:prstGeom prst="wedgeRoundRectCallout">
            <a:avLst>
              <a:gd name="adj1" fmla="val -53085"/>
              <a:gd name="adj2" fmla="val 88283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801870" y="2380615"/>
            <a:ext cx="3749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这句话表达了“我”的感情在美好的遐想中逐渐升华和清晰。</a:t>
            </a:r>
            <a:endParaRPr lang="zh-CN" altLang="en-US" sz="2000"/>
          </a:p>
        </p:txBody>
      </p:sp>
      <p:sp>
        <p:nvSpPr>
          <p:cNvPr id="31" name="圆角矩形标注 30"/>
          <p:cNvSpPr/>
          <p:nvPr/>
        </p:nvSpPr>
        <p:spPr>
          <a:xfrm>
            <a:off x="4297045" y="4057650"/>
            <a:ext cx="7219950" cy="1050925"/>
          </a:xfrm>
          <a:prstGeom prst="wedgeRoundRectCallout">
            <a:avLst>
              <a:gd name="adj1" fmla="val -45281"/>
              <a:gd name="adj2" fmla="val 81241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297680" y="4086225"/>
            <a:ext cx="72186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鲁迅先生描绘的故事，不仅是一种精神慰藉，更是一种美好的人生信仰和坚执的人生追求，随着故事的逐渐清晰，作者的感情在逐渐掘进的过程中已达到一个高峰，进入一个超我的境界。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19" grpId="0" animBg="1"/>
      <p:bldP spid="19" grpId="1" animBg="1"/>
      <p:bldP spid="21" grpId="0" animBg="1"/>
      <p:bldP spid="21" grpId="1" animBg="1"/>
      <p:bldP spid="11" grpId="0"/>
      <p:bldP spid="11" grpId="1"/>
      <p:bldP spid="22" grpId="0"/>
      <p:bldP spid="22" grpId="1"/>
      <p:bldP spid="23" grpId="0" animBg="1"/>
      <p:bldP spid="23" grpId="1" animBg="1"/>
      <p:bldP spid="24" grpId="0"/>
      <p:bldP spid="24" grpId="1"/>
      <p:bldP spid="25" grpId="0" animBg="1"/>
      <p:bldP spid="25" grpId="1" animBg="1"/>
      <p:bldP spid="26" grpId="0"/>
      <p:bldP spid="26" grpId="1"/>
      <p:bldP spid="29" grpId="0" animBg="1"/>
      <p:bldP spid="29" grpId="1" animBg="1"/>
      <p:bldP spid="30" grpId="0"/>
      <p:bldP spid="30" grpId="1"/>
      <p:bldP spid="31" grpId="0" animBg="1"/>
      <p:bldP spid="31" grpId="1" animBg="1"/>
      <p:bldP spid="32" grpId="0"/>
      <p:bldP spid="3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7221336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2900" y="-34290"/>
            <a:ext cx="9243060" cy="6932295"/>
          </a:xfrm>
          <a:prstGeom prst="rect">
            <a:avLst/>
          </a:prstGeom>
        </p:spPr>
      </p:pic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661285" y="1989455"/>
            <a:ext cx="7395845" cy="2767965"/>
          </a:xfrm>
          <a:prstGeom prst="roundRect">
            <a:avLst>
              <a:gd name="adj" fmla="val 16667"/>
            </a:avLst>
          </a:prstGeom>
          <a:solidFill>
            <a:srgbClr val="FFFFFF">
              <a:alpha val="93999"/>
            </a:srgbClr>
          </a:solidFill>
          <a:ln w="12700" cap="flat" cmpd="sng">
            <a:solidFill>
              <a:srgbClr val="548135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853055" y="2204720"/>
            <a:ext cx="726694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朗读要求：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自由朗读课文，读准字音，读通句子，遇到难读的词语或句子做上记号，并多读几遍。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2.思考文中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好的故事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指什么？文章主要讲了什么？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97890" y="327660"/>
            <a:ext cx="1984375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初读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故事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2.imgtn.bdimg.com/it/u=2934709922,2881045204&amp;fm=26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17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97890" y="327660"/>
            <a:ext cx="133477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想一想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" y="3407097"/>
            <a:ext cx="2166424" cy="304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 descr="I:\报道组\部编版教材解读\有的人\微信图片_20190722200426.jpg微信图片_20190722200426"/>
          <p:cNvPicPr>
            <a:picLocks noChangeAspect="1"/>
          </p:cNvPicPr>
          <p:nvPr/>
        </p:nvPicPr>
        <p:blipFill>
          <a:blip r:embed="rId5" cstate="print"/>
          <a:srcRect l="3472" r="2208"/>
          <a:stretch>
            <a:fillRect/>
          </a:stretch>
        </p:blipFill>
        <p:spPr>
          <a:xfrm>
            <a:off x="2534286" y="160338"/>
            <a:ext cx="9426574" cy="6509816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066800" y="1088390"/>
            <a:ext cx="3091180" cy="1900555"/>
          </a:xfrm>
          <a:prstGeom prst="cloudCallout">
            <a:avLst>
              <a:gd name="adj1" fmla="val -32013"/>
              <a:gd name="adj2" fmla="val 77385"/>
            </a:avLst>
          </a:prstGeom>
          <a:solidFill>
            <a:schemeClr val="bg1"/>
          </a:solidFill>
          <a:ln w="28575" cmpd="sng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68425" y="1508760"/>
            <a:ext cx="30168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联系课后阅读链接，谈谈你是怎么理解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昏沉的夜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dirty="0"/>
          </a:p>
        </p:txBody>
      </p:sp>
      <p:sp>
        <p:nvSpPr>
          <p:cNvPr id="11" name="云形标注 10"/>
          <p:cNvSpPr/>
          <p:nvPr/>
        </p:nvSpPr>
        <p:spPr>
          <a:xfrm>
            <a:off x="2005647" y="3474085"/>
            <a:ext cx="2759075" cy="1663700"/>
          </a:xfrm>
          <a:prstGeom prst="cloudCallout">
            <a:avLst>
              <a:gd name="adj1" fmla="val -63601"/>
              <a:gd name="adj2" fmla="val 53549"/>
            </a:avLst>
          </a:prstGeom>
          <a:solidFill>
            <a:schemeClr val="bg1"/>
          </a:solidFill>
          <a:ln w="28575" cmpd="sng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338772" y="3729990"/>
            <a:ext cx="22561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我们可以从哪几个角度理解“昏沉的夜”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dirty="0"/>
          </a:p>
        </p:txBody>
      </p:sp>
      <p:sp>
        <p:nvSpPr>
          <p:cNvPr id="13" name="圆角矩形 12"/>
          <p:cNvSpPr/>
          <p:nvPr/>
        </p:nvSpPr>
        <p:spPr>
          <a:xfrm>
            <a:off x="3181032" y="2836545"/>
            <a:ext cx="6162675" cy="103949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①空气的窒息、昏沉，令人厌恶，是对当时社会现实的折射。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82980" y="1543685"/>
            <a:ext cx="3259455" cy="98996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应该是过年的夜晚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138679" y="5012569"/>
            <a:ext cx="6162675" cy="118046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②昏沉的夜”：作者在畅想了“好的故事”的美丽、幽雅、有趣之后，却只见“昏暗的灯光”，迎来现实的残酷、理想的幻灭。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4494392" y="932557"/>
            <a:ext cx="3744595" cy="1728470"/>
          </a:xfrm>
          <a:prstGeom prst="wedgeRoundRectCallout">
            <a:avLst>
              <a:gd name="adj1" fmla="val -21256"/>
              <a:gd name="adj2" fmla="val 76267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743559" y="905192"/>
            <a:ext cx="3557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此文写于1925年，当时的中国极其混乱，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帝国主义正在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迫害中国，广大的劳动人民活较艰苦。在这种艰难的情况下，作者同广大人民一样，期望美好的未来尽快来到，故作此文寄以希望。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9222105" y="1753235"/>
            <a:ext cx="2918460" cy="4192905"/>
          </a:xfrm>
          <a:prstGeom prst="wedgeRoundRectCallout">
            <a:avLst>
              <a:gd name="adj1" fmla="val -67045"/>
              <a:gd name="adj2" fmla="val 33916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418954" y="1976755"/>
            <a:ext cx="25419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来《新青年》的团体散掉了,有的高升,有的退隐,有的前进,我又经验了一回同一战阵中的伙伴还是会这么变化,并且落得一“作家”的头衔,依然在沙漠中走来走去,不过已经逃不出在散漫的刊物上做文字,叫做随便谈谈。有了小感触,就写些短文,夸大点说,就是散文诗,以后印成一本,谓之《野草》。——鲁迅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2468880" y="1899920"/>
            <a:ext cx="7681595" cy="1268095"/>
          </a:xfrm>
          <a:prstGeom prst="wedgeRoundRectCallout">
            <a:avLst>
              <a:gd name="adj1" fmla="val -49107"/>
              <a:gd name="adj2" fmla="val 91261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通过作者对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昏沉的夜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的描绘，你如何理解文章中的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，你从中体会到了什么？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385185" y="3749040"/>
            <a:ext cx="7555230" cy="23609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昏沉的夜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现实世界；好的故事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想象世界。在对比中使用象征的手法，让人感受到美好的理想与黑暗现实不可调和的矛盾。表现了作者对于人生的现实与哲学的深沉思考，寄寓了作者深邃的理想和执著的追求。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0" grpId="1"/>
      <p:bldP spid="11" grpId="0" animBg="1"/>
      <p:bldP spid="11" grpId="1" animBg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9" grpId="0" animBg="1"/>
      <p:bldP spid="19" grpId="1" animBg="1"/>
      <p:bldP spid="20" grpId="0"/>
      <p:bldP spid="20" grpId="1"/>
      <p:bldP spid="21" grpId="0" bldLvl="0" animBg="1"/>
      <p:bldP spid="2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"/>
          <p:cNvSpPr>
            <a:spLocks noChangeArrowheads="1"/>
          </p:cNvSpPr>
          <p:nvPr/>
        </p:nvSpPr>
        <p:spPr bwMode="auto">
          <a:xfrm>
            <a:off x="1" y="643255"/>
            <a:ext cx="12190412" cy="5687620"/>
          </a:xfrm>
          <a:prstGeom prst="roundRect">
            <a:avLst>
              <a:gd name="adj" fmla="val 16667"/>
            </a:avLst>
          </a:prstGeom>
          <a:solidFill>
            <a:srgbClr val="FFFFFF">
              <a:alpha val="87057"/>
            </a:srgbClr>
          </a:solidFill>
          <a:ln w="12700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  <a:sym typeface="Calibri" panose="020F0502020204030204" pitchFamily="34" charset="0"/>
              </a:rPr>
              <a:t>鲁迅的《影的告别》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人睡到不知道时候的时候，就会有影来告别，说出那些话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——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有我所不乐意的在天堂里，我不愿去；有我所不乐意的在地狱里，我不愿去；有我所不乐意的在你们将来的黄金世界里，我不愿去。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然而你就是我所不乐意的。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朋友，我不想跟随你了，我不愿住。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我不愿意！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呜乎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呜乎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，我不愿意，我不如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彷徨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于无地。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我不过一个影，要别你而沉没在黑暗里了。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然而黑暗又会吞并我，然而光明又会使我消失。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然而我不愿彷徨于明暗之间，我不如在黑暗里沉没。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然而我终于彷徨于明暗之间，我不知道是黄昏还是黎明。我姑且举灰黑的手装作喝干一杯酒，我将在不知道时候的时候独自远行。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呜乎呜乎，倘若黄昏，黑夜自然会来沉没我，否则我要被白天消失，如果现是黎明。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朋友，时候近了。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我将向黑暗里彷徨于无地。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你还想我的赠品。我能献你甚么呢？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无已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，则仍是黑暗和虚空而已。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但是，我愿意只是黑暗，或者会消失于你的白天；我愿意只是虚空，决不占你的心地。</a:t>
            </a: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我愿意这样，朋友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——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我独自远行，不但没有你，并且再没有别的影在黑暗里。只有我被黑暗沉没，那世界全属于我自己。</a:t>
            </a:r>
          </a:p>
          <a:p>
            <a:pPr algn="r"/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一九二四年九月二十四日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r"/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  <a:sym typeface="Calibri" panose="020F0502020204030204" pitchFamily="34" charset="0"/>
              </a:rPr>
              <a:t>——选自鲁迅《野草》</a:t>
            </a:r>
            <a:endParaRPr lang="zh-CN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1126654" y="1125538"/>
            <a:ext cx="2664296" cy="864096"/>
          </a:xfrm>
          <a:prstGeom prst="wedgeEllipseCallout">
            <a:avLst>
              <a:gd name="adj1" fmla="val -35170"/>
              <a:gd name="adj2" fmla="val 9534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表示叹息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4246265" y="1158323"/>
            <a:ext cx="3744416" cy="798525"/>
          </a:xfrm>
          <a:prstGeom prst="wedgeEllipseCallout">
            <a:avLst>
              <a:gd name="adj1" fmla="val -50376"/>
              <a:gd name="adj2" fmla="val 81256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游移不定，不知往哪里走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5015086" y="3511188"/>
            <a:ext cx="3744416" cy="1214505"/>
          </a:xfrm>
          <a:prstGeom prst="wedgeEllipseCallout">
            <a:avLst>
              <a:gd name="adj1" fmla="val -54727"/>
              <a:gd name="adj2" fmla="val 70938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没有别的。已，这里表示确定语气</a:t>
            </a:r>
          </a:p>
        </p:txBody>
      </p:sp>
      <p:pic>
        <p:nvPicPr>
          <p:cNvPr id="8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1004" y="89994"/>
            <a:ext cx="682625" cy="5532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10271670" y="89994"/>
            <a:ext cx="1666240" cy="477466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66614" y="3069754"/>
            <a:ext cx="8064896" cy="3034141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28575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中不乐意的“天堂”“地狱”“黄金世界”“你”指的是旧中国黑暗的现状，鲁迅不愿再跟随；文中多次出现“不知道”，反映着鲁迅内心对美好未来与黑暗现实的矛盾。</a:t>
            </a:r>
          </a:p>
        </p:txBody>
      </p:sp>
      <p:pic>
        <p:nvPicPr>
          <p:cNvPr id="6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51" y="117426"/>
            <a:ext cx="707340" cy="8534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897890" y="117426"/>
            <a:ext cx="2100972" cy="1020494"/>
          </a:xfrm>
          <a:prstGeom prst="doubleWave">
            <a:avLst>
              <a:gd name="adj1" fmla="val 6500"/>
              <a:gd name="adj2" fmla="val 1000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54" y="226428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4299585" y="684530"/>
            <a:ext cx="7001510" cy="1409065"/>
          </a:xfrm>
          <a:prstGeom prst="cloudCallout">
            <a:avLst>
              <a:gd name="adj1" fmla="val 21748"/>
              <a:gd name="adj2" fmla="val 81196"/>
            </a:avLst>
          </a:prstGeom>
          <a:noFill/>
          <a:ln w="28575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511031" y="1137920"/>
            <a:ext cx="6790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kumimoji="1"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影的告别</a:t>
            </a:r>
            <a:r>
              <a:rPr kumimoji="1" lang="en-US" altLang="zh-CN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kumimoji="1"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表达了什么样的思想感情呢？</a:t>
            </a:r>
            <a:endParaRPr lang="zh-CN" altLang="en-US" sz="28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3" grpId="1" animBg="1"/>
      <p:bldP spid="2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897890" y="327660"/>
            <a:ext cx="166624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54" y="226428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3839845" y="447040"/>
            <a:ext cx="7492365" cy="1963420"/>
          </a:xfrm>
          <a:prstGeom prst="cloudCallout">
            <a:avLst>
              <a:gd name="adj1" fmla="val 21748"/>
              <a:gd name="adj2" fmla="val 81196"/>
            </a:avLst>
          </a:prstGeom>
          <a:noFill/>
          <a:ln w="28575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441190" y="994410"/>
            <a:ext cx="6062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对比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影的告别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好的故事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的语言，你觉得鲁迅先生的散文诗在写作上有何特点？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23108" y="2715414"/>
            <a:ext cx="7124571" cy="3256280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28575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鲁迅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善于将某些比较抽象的精神品质化为具体可感的形象，赋予文章以深刻含义，寄托自己内心的真实感受，留给读者深刻的印象，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影的告别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文章大多语言较为尖锐犀利，而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一文言辞则较为优美，富有诗化美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5"/>
          <p:cNvSpPr>
            <a:spLocks noChangeArrowheads="1"/>
          </p:cNvSpPr>
          <p:nvPr/>
        </p:nvSpPr>
        <p:spPr bwMode="auto">
          <a:xfrm>
            <a:off x="1638263" y="1556827"/>
            <a:ext cx="6616171" cy="2302434"/>
          </a:xfrm>
          <a:prstGeom prst="wedgeRoundRectCallout">
            <a:avLst>
              <a:gd name="adj1" fmla="val 32829"/>
              <a:gd name="adj2" fmla="val 68421"/>
              <a:gd name="adj3" fmla="val 16667"/>
            </a:avLst>
          </a:prstGeom>
          <a:solidFill>
            <a:schemeClr val="bg1">
              <a:alpha val="39999"/>
            </a:schemeClr>
          </a:solidFill>
          <a:ln w="25400">
            <a:solidFill>
              <a:srgbClr val="92D050"/>
            </a:solidFill>
            <a:miter lim="800000"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推荐阅读：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）散文诗集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）有兴趣还可以阅读鲁迅的另外一本散文集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pic>
        <p:nvPicPr>
          <p:cNvPr id="6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897890" y="327660"/>
            <a:ext cx="166624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479" y="246367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24"/>
          <p:cNvSpPr txBox="1"/>
          <p:nvPr/>
        </p:nvSpPr>
        <p:spPr>
          <a:xfrm>
            <a:off x="675130" y="2090120"/>
            <a:ext cx="10897297" cy="45563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搁在   膝髁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错综   云锦   乌桕   伽蓝   蓑笠    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萍 藻    荡漾    参 差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火焰   </a:t>
            </a:r>
          </a:p>
          <a:p>
            <a:pPr lvl="0">
              <a:lnSpc>
                <a:spcPct val="170000"/>
              </a:lnSpc>
            </a:pP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瘦削   胭脂   泼剌   瞬间   凝视   骤然   蹙眉   投掷   陡然   虹霓   </a:t>
            </a:r>
          </a:p>
        </p:txBody>
      </p:sp>
      <p:sp>
        <p:nvSpPr>
          <p:cNvPr id="3" name="TextBox 24"/>
          <p:cNvSpPr txBox="1"/>
          <p:nvPr/>
        </p:nvSpPr>
        <p:spPr>
          <a:xfrm>
            <a:off x="679363" y="2092236"/>
            <a:ext cx="10897297" cy="45563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70000"/>
              </a:lnSpc>
            </a:pP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搁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在   </a:t>
            </a:r>
            <a:r>
              <a:rPr lang="zh-CN" altLang="en-US" sz="4266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膝</a:t>
            </a:r>
            <a:r>
              <a:rPr lang="zh-CN" altLang="en-US" sz="4266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髁</a:t>
            </a:r>
            <a:r>
              <a:rPr lang="zh-CN" altLang="en-US" sz="4266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错</a:t>
            </a:r>
            <a:r>
              <a:rPr lang="zh-CN" altLang="en-US" sz="4266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综</a:t>
            </a:r>
            <a:r>
              <a:rPr lang="zh-CN" altLang="en-US" sz="4266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云</a:t>
            </a:r>
            <a:r>
              <a:rPr lang="zh-CN" altLang="en-US" sz="4266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锦</a:t>
            </a:r>
            <a:r>
              <a:rPr lang="zh-CN" altLang="en-US" sz="4266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乌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桕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伽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蓝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蓑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笠 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 藻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    荡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 差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火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焰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</a:p>
          <a:p>
            <a:pPr lvl="0">
              <a:lnSpc>
                <a:spcPct val="170000"/>
              </a:lnSpc>
            </a:pP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瘦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削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胭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脂   泼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剌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瞬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间   </a:t>
            </a:r>
            <a:r>
              <a:rPr lang="zh-CN" altLang="en-US" sz="4266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凝</a:t>
            </a:r>
            <a:r>
              <a:rPr lang="zh-CN" altLang="en-US" sz="4266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视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骤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蹙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眉   投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掷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陡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   虹</a:t>
            </a:r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霓</a:t>
            </a:r>
            <a:r>
              <a:rPr lang="zh-CN" altLang="en-US" sz="4266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4266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澄碧</a:t>
            </a:r>
            <a:endParaRPr lang="zh-CN" altLang="en-US" sz="4266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1267" name="组合 2"/>
          <p:cNvGrpSpPr/>
          <p:nvPr/>
        </p:nvGrpSpPr>
        <p:grpSpPr>
          <a:xfrm>
            <a:off x="139681" y="170552"/>
            <a:ext cx="2493109" cy="1136503"/>
            <a:chOff x="263" y="333"/>
            <a:chExt cx="2945" cy="1341"/>
          </a:xfrm>
        </p:grpSpPr>
        <p:pic>
          <p:nvPicPr>
            <p:cNvPr id="11268" name="图片 1" descr="12348606_124513429199_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" y="333"/>
              <a:ext cx="2945" cy="13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6"/>
            <p:cNvSpPr txBox="1"/>
            <p:nvPr/>
          </p:nvSpPr>
          <p:spPr>
            <a:xfrm>
              <a:off x="543" y="663"/>
              <a:ext cx="2483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733" b="1">
                  <a:solidFill>
                    <a:srgbClr val="FC02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字词学习</a:t>
              </a:r>
            </a:p>
          </p:txBody>
        </p:sp>
      </p:grpSp>
      <p:grpSp>
        <p:nvGrpSpPr>
          <p:cNvPr id="11270" name="组合 6"/>
          <p:cNvGrpSpPr/>
          <p:nvPr/>
        </p:nvGrpSpPr>
        <p:grpSpPr>
          <a:xfrm>
            <a:off x="3944953" y="663671"/>
            <a:ext cx="3367179" cy="1411633"/>
            <a:chOff x="4625" y="78"/>
            <a:chExt cx="3977" cy="1668"/>
          </a:xfrm>
        </p:grpSpPr>
        <p:sp>
          <p:nvSpPr>
            <p:cNvPr id="10" name="文本框 9"/>
            <p:cNvSpPr txBox="1"/>
            <p:nvPr/>
          </p:nvSpPr>
          <p:spPr>
            <a:xfrm>
              <a:off x="6389" y="645"/>
              <a:ext cx="2213" cy="872"/>
            </a:xfrm>
            <a:prstGeom prst="roundRect">
              <a:avLst/>
            </a:prstGeom>
            <a:ln w="28575">
              <a:solidFill>
                <a:srgbClr val="92D05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fontAlgn="base"/>
              <a:r>
                <a:rPr lang="zh-CN" altLang="en-US" sz="3733" b="1" noProof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</a:p>
          </p:txBody>
        </p:sp>
        <p:pic>
          <p:nvPicPr>
            <p:cNvPr id="11272" name="图片 2" descr="timg (4)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64" t="64716" r="68234" b="7780"/>
            <a:stretch>
              <a:fillRect/>
            </a:stretch>
          </p:blipFill>
          <p:spPr>
            <a:xfrm>
              <a:off x="4625" y="78"/>
              <a:ext cx="2369" cy="16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751319" y="1986416"/>
            <a:ext cx="84020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ɡē</a:t>
            </a: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3193634" y="1986416"/>
            <a:ext cx="84020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kē</a:t>
            </a: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884630" y="1986416"/>
            <a:ext cx="133967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zōnɡ</a:t>
            </a: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6823245" y="1986415"/>
            <a:ext cx="133967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jǐn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8732229" y="1986415"/>
            <a:ext cx="1337559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jiù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0095185" y="1961019"/>
            <a:ext cx="133967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qié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681478" y="3067892"/>
            <a:ext cx="1339676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suō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624325" y="3067893"/>
            <a:ext cx="131851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pínɡ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684638" y="3067892"/>
            <a:ext cx="131851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zǎo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5671928" y="3067893"/>
            <a:ext cx="13206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yànɡ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411601" y="3091172"/>
            <a:ext cx="13206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cēn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8376676" y="3101754"/>
            <a:ext cx="1318512" cy="625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466" b="1" dirty="0" err="1">
                <a:solidFill>
                  <a:srgbClr val="0000FF"/>
                </a:solidFill>
                <a:latin typeface="+mn-ea"/>
                <a:ea typeface="+mn-ea"/>
              </a:rPr>
              <a:t>cī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0376667" y="3067892"/>
            <a:ext cx="131851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yàn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1117454" y="4189579"/>
            <a:ext cx="13206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xuē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529088" y="4189579"/>
            <a:ext cx="13206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yān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049710" y="4189579"/>
            <a:ext cx="131851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là</a:t>
            </a: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6260285" y="4189580"/>
            <a:ext cx="1320628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shùn</a:t>
            </a:r>
          </a:p>
        </p:txBody>
      </p: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10048625" y="4189580"/>
            <a:ext cx="131851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zhòu</a:t>
            </a: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740737" y="5302802"/>
            <a:ext cx="859255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cù</a:t>
            </a: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3132259" y="5302802"/>
            <a:ext cx="103703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zhì</a:t>
            </a: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4419025" y="5302802"/>
            <a:ext cx="1037032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dǒu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6992556" y="5302801"/>
            <a:ext cx="758835" cy="666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 smtClean="0">
                <a:solidFill>
                  <a:srgbClr val="0000FF"/>
                </a:solidFill>
                <a:latin typeface="+mn-ea"/>
                <a:ea typeface="+mn-ea"/>
              </a:rPr>
              <a:t>ní</a:t>
            </a:r>
            <a:r>
              <a:rPr lang="en-US" altLang="zh-CN" sz="3733" b="1" dirty="0" smtClean="0">
                <a:solidFill>
                  <a:srgbClr val="0000FF"/>
                </a:solidFill>
                <a:latin typeface="+mn-ea"/>
                <a:ea typeface="+mn-ea"/>
              </a:rPr>
              <a:t>   </a:t>
            </a:r>
            <a:endParaRPr lang="en-US" altLang="zh-CN" sz="3733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8116361" y="4189580"/>
            <a:ext cx="1377771" cy="66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</a:rPr>
              <a:t>ní</a:t>
            </a:r>
            <a:r>
              <a:rPr lang="en-US" altLang="zh-CN" sz="3733" b="1" dirty="0" err="1">
                <a:solidFill>
                  <a:srgbClr val="0000FF"/>
                </a:solidFill>
                <a:latin typeface="+mn-ea"/>
                <a:ea typeface="+mn-ea"/>
                <a:sym typeface="+mn-ea"/>
              </a:rPr>
              <a:t>nɡ</a:t>
            </a:r>
            <a:endParaRPr lang="en-US" altLang="zh-CN" sz="3733" b="1" dirty="0" err="1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8049198" y="5157986"/>
            <a:ext cx="18069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spcBef>
                <a:spcPts val="1600"/>
              </a:spcBef>
              <a:spcAft>
                <a:spcPct val="0"/>
              </a:spcAft>
              <a:defRPr/>
            </a:pPr>
            <a:r>
              <a:rPr lang="en-US" altLang="zh-CN" sz="4000" dirty="0" err="1">
                <a:solidFill>
                  <a:srgbClr val="0519AA"/>
                </a:solidFill>
              </a:rPr>
              <a:t>chéng</a:t>
            </a:r>
            <a:endParaRPr lang="en-US" altLang="zh-CN" sz="3733" b="1" dirty="0">
              <a:solidFill>
                <a:srgbClr val="0519AA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bldLvl="0" animBg="1"/>
      <p:bldP spid="4" grpId="0" bldLvl="0" animBg="1"/>
      <p:bldP spid="4" grpId="1" bldLvl="0" animBg="1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 bldLvl="0" animBg="1"/>
      <p:bldP spid="22" grpId="1" bldLvl="0" animBg="1"/>
      <p:bldP spid="23" grpId="0" bldLvl="0" animBg="1"/>
      <p:bldP spid="23" grpId="1" bldLvl="0" animBg="1"/>
      <p:bldP spid="24" grpId="0" bldLvl="0" animBg="1"/>
      <p:bldP spid="24" grpId="1" bldLvl="0" animBg="1"/>
      <p:bldP spid="25" grpId="0" bldLvl="0" animBg="1"/>
      <p:bldP spid="25" grpId="1" bldLvl="0" animBg="1"/>
      <p:bldP spid="26" grpId="0" bldLvl="0" animBg="1"/>
      <p:bldP spid="26" grpId="1" bldLvl="0" animBg="1"/>
      <p:bldP spid="28" grpId="0" bldLvl="0" animBg="1"/>
      <p:bldP spid="28" grpId="1" bldLvl="0" animBg="1"/>
      <p:bldP spid="29" grpId="0" bldLvl="0" animBg="1"/>
      <p:bldP spid="29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6"/>
          <a:stretch>
            <a:fillRect/>
          </a:stretch>
        </p:blipFill>
        <p:spPr bwMode="auto">
          <a:xfrm>
            <a:off x="9618345" y="2577465"/>
            <a:ext cx="2388741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2"/>
          <p:cNvSpPr>
            <a:spLocks noChangeArrowheads="1"/>
          </p:cNvSpPr>
          <p:nvPr/>
        </p:nvSpPr>
        <p:spPr bwMode="auto">
          <a:xfrm>
            <a:off x="1103630" y="1222375"/>
            <a:ext cx="8319135" cy="5338445"/>
          </a:xfrm>
          <a:prstGeom prst="roundRect">
            <a:avLst>
              <a:gd name="adj" fmla="val 16667"/>
            </a:avLst>
          </a:prstGeom>
          <a:solidFill>
            <a:srgbClr val="FFFFFF">
              <a:alpha val="87057"/>
            </a:srgbClr>
          </a:solidFill>
          <a:ln w="12700">
            <a:solidFill>
              <a:srgbClr val="548135"/>
            </a:solidFill>
            <a:miter lim="800000"/>
          </a:ln>
        </p:spPr>
        <p:txBody>
          <a:bodyPr anchor="ctr"/>
          <a:lstStyle/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（1）借助课文注释理解词语。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山阴道：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我国历史上著名的风景优美的地方。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（2）借助古典文籍理解词语。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萍藻：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即浮萍。《淮南子·墬形训》：“蔈生萍藻，萍藻生浮草。”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长短、高低不齐的样子。出处：《诗经。周南.关雎》：“参差荇菜，左右流之。”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（3）借助字典词典理解词语。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鞭爆：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就是鞭炮。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膝踝：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膝上骨，大腿骨。</a:t>
            </a:r>
            <a:endParaRPr lang="en-US" altLang="zh-CN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乌桕：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一种落叶乔木。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伽蓝：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梵语“僧伽蓝摩”的略称，意思是僧众所住的园林，后泛指寺庙。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一丈红：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即蜀葵，茎高六七尺，六月开花，形大，有红、紫、白、黄等颜色。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泼剌：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文中意思同“泼辣”。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皱蹙：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皱缩。</a:t>
            </a:r>
          </a:p>
        </p:txBody>
      </p:sp>
      <p:pic>
        <p:nvPicPr>
          <p:cNvPr id="5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897890" y="301625"/>
            <a:ext cx="165481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 txBox="1"/>
          <p:nvPr/>
        </p:nvSpPr>
        <p:spPr>
          <a:xfrm>
            <a:off x="1037032" y="1199118"/>
            <a:ext cx="9993599" cy="93332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根据词语的意思，在文中找出这些词语。</a:t>
            </a:r>
          </a:p>
        </p:txBody>
      </p:sp>
      <p:sp>
        <p:nvSpPr>
          <p:cNvPr id="14338" name="Rectangle 3"/>
          <p:cNvSpPr txBox="1"/>
          <p:nvPr/>
        </p:nvSpPr>
        <p:spPr>
          <a:xfrm>
            <a:off x="1083592" y="1899645"/>
            <a:ext cx="10778780" cy="461796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457154" indent="-457154" fontAlgn="base">
              <a:lnSpc>
                <a:spcPct val="130000"/>
              </a:lnSpc>
            </a:pPr>
            <a:r>
              <a:rPr lang="zh-CN" altLang="en-US" sz="3733" b="1" noProof="1">
                <a:latin typeface="宋体" panose="02010600030101010101" pitchFamily="2" charset="-122"/>
                <a:ea typeface="宋体" panose="02010600030101010101" pitchFamily="2" charset="-122"/>
              </a:rPr>
              <a:t>（         ）：幽静而雅致。</a:t>
            </a:r>
            <a:endParaRPr lang="en-US" altLang="zh-CN" sz="3733" b="1" noProof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154" indent="-457154" fontAlgn="base">
              <a:lnSpc>
                <a:spcPct val="130000"/>
              </a:lnSpc>
            </a:pPr>
            <a:r>
              <a:rPr lang="zh-CN" altLang="en-US" sz="3733" b="1" noProof="1">
                <a:latin typeface="宋体" panose="02010600030101010101" pitchFamily="2" charset="-122"/>
                <a:ea typeface="宋体" panose="02010600030101010101" pitchFamily="2" charset="-122"/>
              </a:rPr>
              <a:t>（         ）：纵横交叉。</a:t>
            </a:r>
          </a:p>
          <a:p>
            <a:pPr marL="457154" indent="-457154" fontAlgn="base">
              <a:lnSpc>
                <a:spcPct val="130000"/>
              </a:lnSpc>
            </a:pPr>
            <a:r>
              <a:rPr lang="zh-CN" altLang="en-US" sz="3733" b="1" noProof="1">
                <a:latin typeface="宋体" panose="02010600030101010101" pitchFamily="2" charset="-122"/>
                <a:ea typeface="宋体" panose="02010600030101010101" pitchFamily="2" charset="-122"/>
              </a:rPr>
              <a:t>（         ）：清而明净。</a:t>
            </a:r>
          </a:p>
          <a:p>
            <a:pPr marL="457154" indent="-457154" fontAlgn="base">
              <a:lnSpc>
                <a:spcPct val="130000"/>
              </a:lnSpc>
            </a:pPr>
            <a:r>
              <a:rPr lang="zh-CN" altLang="en-US" sz="3733" b="1" noProof="1">
                <a:latin typeface="宋体" panose="02010600030101010101" pitchFamily="2" charset="-122"/>
                <a:ea typeface="宋体" panose="02010600030101010101" pitchFamily="2" charset="-122"/>
              </a:rPr>
              <a:t>（         ）：（水波）一起一伏地动。</a:t>
            </a:r>
          </a:p>
          <a:p>
            <a:pPr marL="457154" indent="-457154" fontAlgn="base">
              <a:lnSpc>
                <a:spcPct val="130000"/>
              </a:lnSpc>
            </a:pPr>
            <a:r>
              <a:rPr lang="zh-CN" altLang="en-US" sz="3733" b="1" noProof="1">
                <a:latin typeface="宋体" panose="02010600030101010101" pitchFamily="2" charset="-122"/>
                <a:ea typeface="宋体" panose="02010600030101010101" pitchFamily="2" charset="-122"/>
              </a:rPr>
              <a:t>（         ）：</a:t>
            </a:r>
            <a:r>
              <a:rPr lang="zh-CN" altLang="en-US" sz="3733" b="1" spc="-200" noProof="1">
                <a:latin typeface="宋体" panose="02010600030101010101" pitchFamily="2" charset="-122"/>
                <a:ea typeface="宋体" panose="02010600030101010101" pitchFamily="2" charset="-122"/>
              </a:rPr>
              <a:t>长短、高低、大小不齐；不一致。</a:t>
            </a:r>
          </a:p>
          <a:p>
            <a:pPr marL="457154" indent="-457154" fontAlgn="base">
              <a:lnSpc>
                <a:spcPct val="130000"/>
              </a:lnSpc>
            </a:pPr>
            <a:r>
              <a:rPr lang="zh-CN" altLang="en-US" sz="3733" b="1" noProof="1">
                <a:latin typeface="宋体" panose="02010600030101010101" pitchFamily="2" charset="-122"/>
                <a:ea typeface="宋体" panose="02010600030101010101" pitchFamily="2" charset="-122"/>
              </a:rPr>
              <a:t>（         ）：不整齐；没有秩序。</a:t>
            </a:r>
          </a:p>
        </p:txBody>
      </p:sp>
      <p:sp>
        <p:nvSpPr>
          <p:cNvPr id="12" name="Text Box 4"/>
          <p:cNvSpPr txBox="1"/>
          <p:nvPr/>
        </p:nvSpPr>
        <p:spPr>
          <a:xfrm>
            <a:off x="2177767" y="2045675"/>
            <a:ext cx="1244438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733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幽雅</a:t>
            </a:r>
          </a:p>
        </p:txBody>
      </p:sp>
      <p:sp>
        <p:nvSpPr>
          <p:cNvPr id="13" name="Text Box 4"/>
          <p:cNvSpPr txBox="1"/>
          <p:nvPr/>
        </p:nvSpPr>
        <p:spPr>
          <a:xfrm>
            <a:off x="2107926" y="2763132"/>
            <a:ext cx="1223274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733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错综</a:t>
            </a:r>
          </a:p>
        </p:txBody>
      </p:sp>
      <p:sp>
        <p:nvSpPr>
          <p:cNvPr id="14" name="Text Box 4"/>
          <p:cNvSpPr txBox="1"/>
          <p:nvPr/>
        </p:nvSpPr>
        <p:spPr>
          <a:xfrm>
            <a:off x="2143905" y="3537731"/>
            <a:ext cx="1244438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733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澄碧</a:t>
            </a:r>
          </a:p>
        </p:txBody>
      </p:sp>
      <p:sp>
        <p:nvSpPr>
          <p:cNvPr id="15" name="Text Box 4"/>
          <p:cNvSpPr txBox="1"/>
          <p:nvPr/>
        </p:nvSpPr>
        <p:spPr>
          <a:xfrm>
            <a:off x="2122741" y="4267886"/>
            <a:ext cx="1244438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733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荡漾</a:t>
            </a:r>
          </a:p>
        </p:txBody>
      </p:sp>
      <p:sp>
        <p:nvSpPr>
          <p:cNvPr id="16" name="Text Box 4"/>
          <p:cNvSpPr txBox="1"/>
          <p:nvPr/>
        </p:nvSpPr>
        <p:spPr>
          <a:xfrm>
            <a:off x="2046551" y="4983226"/>
            <a:ext cx="1246554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733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参差</a:t>
            </a:r>
          </a:p>
        </p:txBody>
      </p:sp>
      <p:sp>
        <p:nvSpPr>
          <p:cNvPr id="17" name="Text Box 4"/>
          <p:cNvSpPr txBox="1"/>
          <p:nvPr/>
        </p:nvSpPr>
        <p:spPr>
          <a:xfrm>
            <a:off x="2152370" y="5728195"/>
            <a:ext cx="1244438" cy="6667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733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凌乱</a:t>
            </a:r>
          </a:p>
        </p:txBody>
      </p:sp>
      <p:grpSp>
        <p:nvGrpSpPr>
          <p:cNvPr id="16393" name="组合 1"/>
          <p:cNvGrpSpPr/>
          <p:nvPr/>
        </p:nvGrpSpPr>
        <p:grpSpPr>
          <a:xfrm>
            <a:off x="222222" y="272139"/>
            <a:ext cx="3303686" cy="862287"/>
            <a:chOff x="491" y="334"/>
            <a:chExt cx="3902" cy="1021"/>
          </a:xfrm>
        </p:grpSpPr>
        <p:sp>
          <p:nvSpPr>
            <p:cNvPr id="16394" name="文本框 7"/>
            <p:cNvSpPr txBox="1"/>
            <p:nvPr/>
          </p:nvSpPr>
          <p:spPr>
            <a:xfrm>
              <a:off x="1397" y="468"/>
              <a:ext cx="2996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4266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词语解释</a:t>
              </a:r>
            </a:p>
          </p:txBody>
        </p:sp>
        <p:pic>
          <p:nvPicPr>
            <p:cNvPr id="16395" name="图片 3" descr="tim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1" y="334"/>
              <a:ext cx="1004" cy="101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79302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7221336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2900" y="-34290"/>
            <a:ext cx="9243060" cy="693229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854325" y="45085"/>
            <a:ext cx="2285365" cy="8343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云形标注 2"/>
          <p:cNvSpPr/>
          <p:nvPr/>
        </p:nvSpPr>
        <p:spPr>
          <a:xfrm>
            <a:off x="4654550" y="1197610"/>
            <a:ext cx="3159760" cy="1341120"/>
          </a:xfrm>
          <a:prstGeom prst="cloudCallout">
            <a:avLst>
              <a:gd name="adj1" fmla="val -40557"/>
              <a:gd name="adj2" fmla="val -74325"/>
            </a:avLst>
          </a:prstGeom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19675" y="1483995"/>
            <a:ext cx="26028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究竟指什么呢？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" r="3275"/>
          <a:stretch>
            <a:fillRect/>
          </a:stretch>
        </p:blipFill>
        <p:spPr bwMode="auto">
          <a:xfrm>
            <a:off x="306070" y="1600835"/>
            <a:ext cx="4191635" cy="3508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897890" y="327660"/>
            <a:ext cx="1714500" cy="642938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资料扩展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15535" y="1534160"/>
            <a:ext cx="67227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	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好的故事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选自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是鲁迅写于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1924—1926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的散文诗集，它是中国现代散文诗的一个艺术高峰。鲁迅在这部诗集中，通过对“我”的严格解剖，反映了在当时的黑暗社会中，有相当一部分要求进步，寻求光明，又处处碰壁的，找不到出路的小资产阶级知识分子的思想状态，记录了鲁迅自己由革命民主主义者走向共产主义战士这一转变过程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/>
          </a:p>
        </p:txBody>
      </p:sp>
      <p:sp>
        <p:nvSpPr>
          <p:cNvPr id="11" name="云形标注 10"/>
          <p:cNvSpPr/>
          <p:nvPr/>
        </p:nvSpPr>
        <p:spPr>
          <a:xfrm>
            <a:off x="6819900" y="168910"/>
            <a:ext cx="3886835" cy="1156335"/>
          </a:xfrm>
          <a:prstGeom prst="cloudCallout">
            <a:avLst>
              <a:gd name="adj1" fmla="val -30933"/>
              <a:gd name="adj2" fmla="val 78327"/>
            </a:avLst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29500" y="347345"/>
            <a:ext cx="2994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指的是鲁迅先生的一个美好梦境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2"/>
          <p:cNvGrpSpPr/>
          <p:nvPr/>
        </p:nvGrpSpPr>
        <p:grpSpPr>
          <a:xfrm>
            <a:off x="139681" y="170552"/>
            <a:ext cx="2493109" cy="1136503"/>
            <a:chOff x="263" y="333"/>
            <a:chExt cx="2945" cy="1341"/>
          </a:xfrm>
        </p:grpSpPr>
        <p:pic>
          <p:nvPicPr>
            <p:cNvPr id="17410" name="图片 1" descr="12348606_124513429199_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" y="333"/>
              <a:ext cx="2945" cy="13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文本框 6"/>
            <p:cNvSpPr txBox="1"/>
            <p:nvPr/>
          </p:nvSpPr>
          <p:spPr>
            <a:xfrm>
              <a:off x="543" y="663"/>
              <a:ext cx="2483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733" b="1">
                  <a:solidFill>
                    <a:srgbClr val="FC02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整体感知</a:t>
              </a:r>
            </a:p>
          </p:txBody>
        </p:sp>
      </p:grpSp>
      <p:sp>
        <p:nvSpPr>
          <p:cNvPr id="17412" name="文本框 5"/>
          <p:cNvSpPr txBox="1"/>
          <p:nvPr/>
        </p:nvSpPr>
        <p:spPr>
          <a:xfrm>
            <a:off x="634918" y="1734566"/>
            <a:ext cx="10975604" cy="789884"/>
          </a:xfrm>
          <a:prstGeom prst="rect">
            <a:avLst/>
          </a:prstGeom>
          <a:noFill/>
          <a:ln w="9525">
            <a:noFill/>
          </a:ln>
        </p:spPr>
        <p:txBody>
          <a:bodyPr lIns="91428" tIns="45714" rIns="91428" bIns="45714">
            <a:spAutoFit/>
          </a:bodyPr>
          <a:lstStyle/>
          <a:p>
            <a:pPr marL="609539" indent="-609539">
              <a:buFont typeface="Wingdings" panose="05000000000000000000" pitchFamily="2" charset="2"/>
              <a:buChar char="u"/>
            </a:pPr>
            <a:r>
              <a:rPr lang="zh-CN" altLang="en-US" sz="4533" b="1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根据课文内容填空，并给课文划分层次。</a:t>
            </a: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185179" y="2949374"/>
            <a:ext cx="9974552" cy="2934634"/>
          </a:xfrm>
          <a:prstGeom prst="roundRect">
            <a:avLst/>
          </a:prstGeom>
          <a:solidFill>
            <a:srgbClr val="E1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078" fontAlgn="base">
              <a:lnSpc>
                <a:spcPct val="130000"/>
              </a:lnSpc>
              <a:defRPr/>
            </a:pP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lang="en-US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实际上是</a:t>
            </a:r>
            <a:r>
              <a:rPr lang="en-US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在昏沉的夜里看书时</a:t>
            </a:r>
            <a:r>
              <a:rPr lang="en-US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。故事很美丽，</a:t>
            </a:r>
            <a:r>
              <a:rPr lang="en-US" altLang="zh-CN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4266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，有趣。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50767" y="4032967"/>
            <a:ext cx="5133136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所做的一个梦的梦境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15849" y="4907036"/>
            <a:ext cx="1284326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zh-CN" altLang="en-US" sz="4266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幽静</a:t>
            </a:r>
          </a:p>
        </p:txBody>
      </p:sp>
    </p:spTree>
    <p:extLst>
      <p:ext uri="{BB962C8B-B14F-4D97-AF65-F5344CB8AC3E}">
        <p14:creationId xmlns:p14="http://schemas.microsoft.com/office/powerpoint/2010/main" val="359153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7" grpId="0" bldLvl="0" animBg="1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"/>
          <p:cNvSpPr txBox="1"/>
          <p:nvPr/>
        </p:nvSpPr>
        <p:spPr>
          <a:xfrm>
            <a:off x="2463479" y="634043"/>
            <a:ext cx="8897308" cy="18746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309">
              <a:lnSpc>
                <a:spcPct val="125000"/>
              </a:lnSpc>
              <a:spcBef>
                <a:spcPts val="1067"/>
              </a:spcBef>
            </a:pPr>
            <a:r>
              <a:rPr lang="zh-CN" altLang="en-US" sz="4266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第一部分（      ）：</a:t>
            </a:r>
          </a:p>
          <a:p>
            <a:pPr defTabSz="914309">
              <a:lnSpc>
                <a:spcPct val="125000"/>
              </a:lnSpc>
              <a:spcBef>
                <a:spcPts val="1067"/>
              </a:spcBef>
            </a:pPr>
            <a:r>
              <a:rPr lang="zh-CN" altLang="en-US" sz="4266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交代</a:t>
            </a:r>
            <a:r>
              <a:rPr lang="en-US" altLang="zh-CN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好的故事</a:t>
            </a:r>
            <a:r>
              <a:rPr lang="en-US" altLang="zh-CN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产生的背景。</a:t>
            </a:r>
          </a:p>
        </p:txBody>
      </p:sp>
      <p:sp>
        <p:nvSpPr>
          <p:cNvPr id="18434" name="文本框 6"/>
          <p:cNvSpPr txBox="1"/>
          <p:nvPr/>
        </p:nvSpPr>
        <p:spPr>
          <a:xfrm>
            <a:off x="2463480" y="2513398"/>
            <a:ext cx="8895192" cy="18746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309">
              <a:lnSpc>
                <a:spcPct val="125000"/>
              </a:lnSpc>
              <a:spcBef>
                <a:spcPts val="1067"/>
              </a:spcBef>
            </a:pPr>
            <a:r>
              <a:rPr lang="zh-CN" altLang="en-US" sz="4266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第二部分（      ）：</a:t>
            </a:r>
          </a:p>
          <a:p>
            <a:pPr defTabSz="914309">
              <a:lnSpc>
                <a:spcPct val="125000"/>
              </a:lnSpc>
              <a:spcBef>
                <a:spcPts val="1067"/>
              </a:spcBef>
            </a:pPr>
            <a:r>
              <a:rPr lang="zh-CN" altLang="en-US" sz="4266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展现</a:t>
            </a:r>
            <a:r>
              <a:rPr lang="en-US" altLang="zh-CN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好的故事</a:t>
            </a:r>
            <a:r>
              <a:rPr lang="en-US" altLang="zh-CN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4266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的具体内容</a:t>
            </a:r>
            <a:r>
              <a:rPr lang="zh-CN" altLang="en-US" sz="4266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63480" y="4416032"/>
            <a:ext cx="8895192" cy="18746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309" fontAlgn="base">
              <a:lnSpc>
                <a:spcPct val="125000"/>
              </a:lnSpc>
              <a:spcBef>
                <a:spcPts val="1067"/>
              </a:spcBef>
            </a:pPr>
            <a:r>
              <a:rPr lang="zh-CN" altLang="en-US" sz="4266" b="1" spc="-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第三部分（        ）：</a:t>
            </a:r>
          </a:p>
          <a:p>
            <a:pPr defTabSz="914309" fontAlgn="base">
              <a:lnSpc>
                <a:spcPct val="125000"/>
              </a:lnSpc>
              <a:spcBef>
                <a:spcPts val="1067"/>
              </a:spcBef>
            </a:pPr>
            <a:r>
              <a:rPr lang="zh-CN" altLang="en-US" sz="4266" b="1" spc="-200" noProof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4266" b="1" spc="-20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感叹</a:t>
            </a:r>
            <a:r>
              <a:rPr lang="en-US" altLang="zh-CN" sz="4266" b="1" spc="-20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4266" b="1" spc="-20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好的故事</a:t>
            </a:r>
            <a:r>
              <a:rPr lang="en-US" altLang="zh-CN" sz="4266" b="1" spc="-20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4266" b="1" spc="-200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破灭。</a:t>
            </a:r>
            <a:endParaRPr lang="zh-CN" altLang="en-US" sz="4266" b="1" spc="-200" noProof="1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0342" y="735630"/>
            <a:ext cx="1011815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26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1-3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70342" y="2653080"/>
            <a:ext cx="1011815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26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4-8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544944" y="4532435"/>
            <a:ext cx="1287532" cy="748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/>
            <a:r>
              <a:rPr lang="en-US" altLang="zh-CN" sz="426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9-12</a:t>
            </a:r>
          </a:p>
        </p:txBody>
      </p:sp>
      <p:sp>
        <p:nvSpPr>
          <p:cNvPr id="2" name="矩形 1"/>
          <p:cNvSpPr/>
          <p:nvPr/>
        </p:nvSpPr>
        <p:spPr>
          <a:xfrm>
            <a:off x="982005" y="1495412"/>
            <a:ext cx="874070" cy="3785652"/>
          </a:xfrm>
          <a:prstGeom prst="rect">
            <a:avLst/>
          </a:prstGeom>
          <a:solidFill>
            <a:srgbClr val="FEF3D2"/>
          </a:solidFill>
          <a:ln w="9525">
            <a:noFill/>
          </a:ln>
        </p:spPr>
        <p:txBody>
          <a:bodyPr>
            <a:spAutoFit/>
          </a:bodyPr>
          <a:lstStyle/>
          <a:p>
            <a:pPr lvl="0" algn="ctr">
              <a:lnSpc>
                <a:spcPct val="125000"/>
              </a:lnSpc>
            </a:pPr>
            <a:r>
              <a:rPr lang="zh-CN" altLang="en-US" sz="4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段落划分</a:t>
            </a:r>
          </a:p>
        </p:txBody>
      </p:sp>
    </p:spTree>
    <p:extLst>
      <p:ext uri="{BB962C8B-B14F-4D97-AF65-F5344CB8AC3E}">
        <p14:creationId xmlns:p14="http://schemas.microsoft.com/office/powerpoint/2010/main" val="326486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8" grpId="0"/>
      <p:bldP spid="15" grpId="0"/>
      <p:bldP spid="16" grpId="0"/>
      <p:bldP spid="17" grpId="0"/>
      <p:bldP spid="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2293</Words>
  <Application>Microsoft Office PowerPoint</Application>
  <PresentationFormat>自定义</PresentationFormat>
  <Paragraphs>168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等线</vt:lpstr>
      <vt:lpstr>方正姚体</vt:lpstr>
      <vt:lpstr>黑体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Users</cp:lastModifiedBy>
  <cp:revision>32</cp:revision>
  <dcterms:created xsi:type="dcterms:W3CDTF">2019-07-21T14:22:00Z</dcterms:created>
  <dcterms:modified xsi:type="dcterms:W3CDTF">2021-12-30T06:53:32Z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