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765" r:id="rId3"/>
    <p:sldId id="527" r:id="rId4"/>
    <p:sldId id="689" r:id="rId5"/>
    <p:sldId id="690" r:id="rId6"/>
    <p:sldId id="691" r:id="rId7"/>
    <p:sldId id="692" r:id="rId8"/>
    <p:sldId id="693" r:id="rId9"/>
    <p:sldId id="694" r:id="rId10"/>
    <p:sldId id="268" r:id="rId11"/>
    <p:sldId id="568" r:id="rId12"/>
    <p:sldId id="632" r:id="rId13"/>
    <p:sldId id="573" r:id="rId14"/>
    <p:sldId id="530" r:id="rId15"/>
    <p:sldId id="656" r:id="rId16"/>
    <p:sldId id="695" r:id="rId17"/>
    <p:sldId id="696" r:id="rId18"/>
    <p:sldId id="630" r:id="rId19"/>
  </p:sldIdLst>
  <p:sldSz cx="9144000" cy="6858000" type="screen4x3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E8FA"/>
    <a:srgbClr val="FFCCFF"/>
    <a:srgbClr val="E7F070"/>
    <a:srgbClr val="D9FEFF"/>
    <a:srgbClr val="82E4EE"/>
    <a:srgbClr val="93D8ED"/>
    <a:srgbClr val="0000FF"/>
    <a:srgbClr val="FEFB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9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354" y="-264"/>
      </p:cViewPr>
      <p:guideLst>
        <p:guide orient="horz" pos="216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DF38-9F2B-46E6-93DF-C3B91E25D8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57D72-A17D-4C57-9831-665667F8F7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808731"/>
            <a:ext cx="8139178" cy="624845"/>
          </a:xfrm>
        </p:spPr>
        <p:txBody>
          <a:bodyPr rIns="63500" anchor="t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6"/>
            <a:ext cx="8139178" cy="1077985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C7ACCC9-45E8-491A-B5E5-B31251E9E9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7921E32-1E42-41FB-94BD-69192B6902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AC312C4-B4B8-4CF5-AB34-81BC10DE9D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D25E428-9285-41D4-825D-39882AFB1F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B8F2B47-C2F6-4245-98AB-9073197DD0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CE19662-75A7-4444-82D5-69EEB490E2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D56E73-F1D5-46F5-B2EA-0E6F7B271C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0C43842-44C8-48A6-9342-96F1D177F3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E35FCEE-9836-4D9A-AEB9-CBEF130899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852D61C-877B-4B31-BE20-4A03BD332A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E231B60-ACD0-460C-9AAE-747CC72BC1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7F81A12-6977-4DA5-817D-62735B85DA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E137A69-8A4F-4978-8F6B-3D5B91C92A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0452D3F-74DF-476C-B037-C5D877AA40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1E17FD4-3859-4A51-9B63-DBE86FA2C7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A3233E2-8DD1-41C4-8EE5-A311C8C5AF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592D42F-7ED6-459D-B421-0DEED76122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E60F01A-592F-4561-B2A4-7978F8C5AE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BAE8366-6E56-4C76-9208-C4175D4EF3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E7C8CD4-32FD-4FAC-855B-6A6074AD35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A223BD-BA7D-4CED-82E4-FE35F410B5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3D58A52-5541-48EC-98C2-ECF8BACDD6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09841A3-4845-4DE8-BCDC-B378E1D81B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2E23743-E144-4FEE-B97B-506711886F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7849B78-C442-4778-A1CD-D423A78A46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61153E7-9210-47E0-AD6D-16BDB9F386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EEED545-08CB-4201-96F9-14F6DC8F4A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1EBE5CE-AC1F-424E-B79A-58F7BF20B5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07F3A09-BB82-4833-8F83-397B94388F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57E4234-946B-4E3A-8F1C-A1304F3B88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BFE2AC0-B022-4E13-9B1D-3FDCC4BF2C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378E3A-41A9-4CFE-A822-9308CEA06B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4AEA77-8AAD-4C23-B581-DC25F5D855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290119" y="6315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6BCB301-F2F9-4E1F-B16E-3058011C55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B09D694-0897-49A0-8C6D-D3C877E2A9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CA98AAA-3203-4030-AE45-89BFD29823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1E18AF3-5806-4A79-9BB6-2E868218F6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9265FAE-F98A-46CC-AA85-7C06AE68F5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BCC305E-F872-4FFE-B716-01B310E2C9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1018D2A-8B35-433B-B1D2-94947E21F4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6968AC9-D888-47A5-AE18-76EEE08886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49C7723-4DDA-4701-981D-9FDD11D9FC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AFD11AD-729E-41E9-B614-B7F857392D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E7666CF-11DF-4DCE-9516-946B1735D8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47CFB3F-8453-4EC0-8547-A6DD363542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3812A2B-774C-47A6-B689-284149CFFE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B753A2A-E6D8-4772-B106-DBD0150572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82F88F2-59C5-465F-BDDD-A6FC21789A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178F10E-E381-43F2-A98B-8E9A099AEC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4B12CD9-25DE-4C75-86D3-CCCD1212CC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5B7E96A-EE97-4919-8E22-6C064B8C06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61F09EE-6275-4748-A040-22433CD4E0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80FC7F1-96EE-45BD-BF23-C226D12522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0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9" Type="http://schemas.openxmlformats.org/officeDocument/2006/relationships/tags" Target="../tags/tag165.xml"/><Relationship Id="rId58" Type="http://schemas.openxmlformats.org/officeDocument/2006/relationships/tags" Target="../tags/tag164.xml"/><Relationship Id="rId57" Type="http://schemas.openxmlformats.org/officeDocument/2006/relationships/tags" Target="../tags/tag163.xml"/><Relationship Id="rId56" Type="http://schemas.openxmlformats.org/officeDocument/2006/relationships/tags" Target="../tags/tag162.xml"/><Relationship Id="rId55" Type="http://schemas.openxmlformats.org/officeDocument/2006/relationships/tags" Target="../tags/tag161.xml"/><Relationship Id="rId54" Type="http://schemas.openxmlformats.org/officeDocument/2006/relationships/tags" Target="../tags/tag160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54"/>
            </p:custDataLst>
          </p:nvPr>
        </p:nvSpPr>
        <p:spPr bwMode="auto">
          <a:xfrm>
            <a:off x="502444" y="431800"/>
            <a:ext cx="8139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55"/>
            </p:custDataLst>
          </p:nvPr>
        </p:nvSpPr>
        <p:spPr bwMode="auto">
          <a:xfrm>
            <a:off x="502444" y="1295401"/>
            <a:ext cx="8139113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6"/>
            </p:custDataLst>
          </p:nvPr>
        </p:nvSpPr>
        <p:spPr>
          <a:xfrm>
            <a:off x="659606" y="6350001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7"/>
            </p:custDataLst>
          </p:nvPr>
        </p:nvSpPr>
        <p:spPr>
          <a:xfrm>
            <a:off x="3087291" y="6350001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8"/>
            </p:custDataLst>
          </p:nvPr>
        </p:nvSpPr>
        <p:spPr>
          <a:xfrm>
            <a:off x="6457950" y="6350001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1B9EAD1-8999-49FE-976E-3429CB1208F9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5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xStyles>
    <p:titleStyle>
      <a:lvl1pPr algn="l" rtl="0" fontAlgn="base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2"/>
          <p:cNvPicPr>
            <a:picLocks noChangeAspect="1" noChangeArrowheads="1"/>
          </p:cNvPicPr>
          <p:nvPr/>
        </p:nvPicPr>
        <p:blipFill>
          <a:blip r:embed="rId1" cstate="email"/>
          <a:srcRect t="33211" b="4099"/>
          <a:stretch>
            <a:fillRect/>
          </a:stretch>
        </p:blipFill>
        <p:spPr bwMode="auto">
          <a:xfrm>
            <a:off x="0" y="2"/>
            <a:ext cx="9144000" cy="6857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640" y="4095692"/>
            <a:ext cx="9144000" cy="2762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 flipV="1">
            <a:off x="1794272" y="5549900"/>
            <a:ext cx="5586413" cy="2540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TextBox 10"/>
          <p:cNvSpPr txBox="1">
            <a:spLocks noChangeArrowheads="1"/>
          </p:cNvSpPr>
          <p:nvPr/>
        </p:nvSpPr>
        <p:spPr bwMode="auto">
          <a:xfrm>
            <a:off x="1794272" y="4550156"/>
            <a:ext cx="54733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请你支持我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640556" y="833438"/>
            <a:ext cx="5367338" cy="165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设想对方的反应，打消疑虑</a:t>
            </a:r>
            <a:endParaRPr lang="en-US" altLang="zh-CN" sz="36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7219" y="2590801"/>
            <a:ext cx="774263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5600"/>
              </a:lnSpc>
            </a:pPr>
            <a:r>
              <a:rPr lang="zh-CN" altLang="en-US" sz="3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在小组交流之前要设想自己所要说服对象可能的担心，想办法打消他的疑虑。</a:t>
            </a:r>
            <a:endParaRPr lang="zh-CN" altLang="en-US" sz="3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688181" y="896938"/>
            <a:ext cx="6149579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用语礼貌，理由清楚</a:t>
            </a:r>
            <a:endParaRPr lang="en-US" altLang="zh-CN" sz="4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00088" y="2493963"/>
            <a:ext cx="798671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5600"/>
              </a:lnSpc>
            </a:pPr>
            <a:r>
              <a:rPr lang="zh-CN" altLang="en-US" sz="3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在交流时，要多使用“请”“您”等礼貌用语。在内容上要把自己的想法和理由具体讲清楚。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708423" y="936625"/>
            <a:ext cx="672226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表演时态度要大方，口齿要清晰</a:t>
            </a:r>
            <a:endParaRPr lang="en-US" altLang="zh-CN" sz="4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58416" y="2522538"/>
            <a:ext cx="774263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5600"/>
              </a:lnSpc>
            </a:pPr>
            <a:r>
              <a:rPr lang="zh-CN" altLang="en-US" sz="3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其他组员要认真听，有疑问或不同意见要等别人发言完毕后再提出。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1456" y="584091"/>
            <a:ext cx="646331" cy="64633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6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2241" y="584884"/>
            <a:ext cx="646331" cy="64633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6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9453" y="584884"/>
            <a:ext cx="646331" cy="64633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  <a:endParaRPr lang="zh-CN" altLang="en-US" sz="36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95476" y="583297"/>
            <a:ext cx="646331" cy="64633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endParaRPr lang="zh-CN" altLang="en-US" sz="36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5" name="图片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26319" y="3392488"/>
            <a:ext cx="1447800" cy="310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6" name="组合 14"/>
          <p:cNvGrpSpPr/>
          <p:nvPr/>
        </p:nvGrpSpPr>
        <p:grpSpPr bwMode="auto">
          <a:xfrm>
            <a:off x="3588544" y="1501775"/>
            <a:ext cx="4774406" cy="5217294"/>
            <a:chOff x="4839248" y="887104"/>
            <a:chExt cx="6365564" cy="5218249"/>
          </a:xfrm>
        </p:grpSpPr>
        <p:sp>
          <p:nvSpPr>
            <p:cNvPr id="14" name="思想气泡: 云 2"/>
            <p:cNvSpPr/>
            <p:nvPr/>
          </p:nvSpPr>
          <p:spPr>
            <a:xfrm>
              <a:off x="4839248" y="887104"/>
              <a:ext cx="6365564" cy="4790365"/>
            </a:xfrm>
            <a:prstGeom prst="cloudCallout">
              <a:avLst>
                <a:gd name="adj1" fmla="val -66715"/>
                <a:gd name="adj2" fmla="val 17379"/>
              </a:avLst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3200" b="1" noProof="1">
                <a:solidFill>
                  <a:srgbClr val="FF00FF"/>
                </a:solidFill>
              </a:endParaRPr>
            </a:p>
          </p:txBody>
        </p:sp>
        <p:sp>
          <p:nvSpPr>
            <p:cNvPr id="15368" name="矩形 11"/>
            <p:cNvSpPr>
              <a:spLocks noChangeArrowheads="1"/>
            </p:cNvSpPr>
            <p:nvPr/>
          </p:nvSpPr>
          <p:spPr bwMode="auto">
            <a:xfrm>
              <a:off x="5306915" y="1498121"/>
              <a:ext cx="5297395" cy="4607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妈妈，我想跟您商量一件事：您和爸爸有时候忙于工作，没有时间陪我玩，我觉得很孤单，您能让我在家养一只小狗陪我玩耍吗？</a:t>
              </a:r>
              <a:endParaRPr lang="zh-CN" altLang="en-US" sz="3600" dirty="0"/>
            </a:p>
          </p:txBody>
        </p:sp>
      </p:grpSp>
      <p:sp>
        <p:nvSpPr>
          <p:cNvPr id="18" name="文本框 1"/>
          <p:cNvSpPr txBox="1"/>
          <p:nvPr/>
        </p:nvSpPr>
        <p:spPr>
          <a:xfrm>
            <a:off x="3784998" y="418138"/>
            <a:ext cx="1916906" cy="1446550"/>
          </a:xfrm>
          <a:prstGeom prst="rect">
            <a:avLst/>
          </a:prstGeom>
          <a:solidFill>
            <a:schemeClr val="accent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先说想法</a:t>
            </a:r>
            <a:endParaRPr lang="zh-CN" altLang="en-US" sz="4400" b="1" noProof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>
            <a:spLocks noChangeArrowheads="1"/>
          </p:cNvSpPr>
          <p:nvPr/>
        </p:nvSpPr>
        <p:spPr bwMode="auto">
          <a:xfrm>
            <a:off x="879872" y="1662113"/>
            <a:ext cx="7104459" cy="291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妈妈，我会好好照顾小狗，每个星期都帮狗狗洗澡，不会让它把家里弄乱弄脏。这样既有助于我养成爱劳动的习惯，也可以培养我的责任感。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pic>
        <p:nvPicPr>
          <p:cNvPr id="16386" name="图片 6" descr="d2d8537153e628a50f2e1604d4ae07de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65835" y="3565526"/>
            <a:ext cx="3337322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"/>
          <p:cNvSpPr txBox="1"/>
          <p:nvPr/>
        </p:nvSpPr>
        <p:spPr>
          <a:xfrm>
            <a:off x="3559969" y="16500"/>
            <a:ext cx="1915716" cy="1446550"/>
          </a:xfrm>
          <a:prstGeom prst="rect">
            <a:avLst/>
          </a:prstGeom>
          <a:solidFill>
            <a:schemeClr val="accent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讲清理由</a:t>
            </a:r>
            <a:endParaRPr lang="zh-CN" altLang="en-US" sz="4400" b="1" noProof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5"/>
          <p:cNvSpPr>
            <a:spLocks noChangeArrowheads="1"/>
          </p:cNvSpPr>
          <p:nvPr/>
        </p:nvSpPr>
        <p:spPr bwMode="auto">
          <a:xfrm>
            <a:off x="654844" y="1306513"/>
            <a:ext cx="3377804" cy="511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妈妈，养只小狗可以让我身心放松，给我带来快乐。狗狗喜欢自由地奔跑，我会经常带它去公园玩，陪它玩耍的同时，我也得到了体育锻炼。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pic>
        <p:nvPicPr>
          <p:cNvPr id="17410" name="图片 3" descr="9EF08588BD242D69280DB9D0BBE06BDFAE94F6B5_size150_w1080_h1080.jpe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70773" y="708026"/>
            <a:ext cx="3907631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61237" y="2819401"/>
            <a:ext cx="1633123" cy="310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4" name="组合 14"/>
          <p:cNvGrpSpPr/>
          <p:nvPr/>
        </p:nvGrpSpPr>
        <p:grpSpPr bwMode="auto">
          <a:xfrm>
            <a:off x="3526632" y="1270000"/>
            <a:ext cx="4774406" cy="4789488"/>
            <a:chOff x="4839248" y="887104"/>
            <a:chExt cx="6365564" cy="4790365"/>
          </a:xfrm>
        </p:grpSpPr>
        <p:sp>
          <p:nvSpPr>
            <p:cNvPr id="14" name="思想气泡: 云 2"/>
            <p:cNvSpPr/>
            <p:nvPr/>
          </p:nvSpPr>
          <p:spPr>
            <a:xfrm>
              <a:off x="4839248" y="887104"/>
              <a:ext cx="6365564" cy="4790365"/>
            </a:xfrm>
            <a:prstGeom prst="cloudCallout">
              <a:avLst>
                <a:gd name="adj1" fmla="val -66715"/>
                <a:gd name="adj2" fmla="val 17379"/>
              </a:avLst>
            </a:prstGeom>
            <a:solidFill>
              <a:srgbClr val="D9FEFF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3200" b="1" noProof="1">
                <a:solidFill>
                  <a:srgbClr val="FF00FF"/>
                </a:solidFill>
              </a:endParaRPr>
            </a:p>
          </p:txBody>
        </p:sp>
        <p:sp>
          <p:nvSpPr>
            <p:cNvPr id="18436" name="矩形 11"/>
            <p:cNvSpPr>
              <a:spLocks noChangeArrowheads="1"/>
            </p:cNvSpPr>
            <p:nvPr/>
          </p:nvSpPr>
          <p:spPr bwMode="auto">
            <a:xfrm>
              <a:off x="5306915" y="1498121"/>
              <a:ext cx="5297395" cy="4042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妈妈，您也不用担心养小狗会影响我的学习。我平时只在完成学习任务和放假的时候跟它玩，绝对不会把时间和精力都放在小狗身上的</a:t>
              </a:r>
              <a:r>
                <a:rPr lang="zh-CN" altLang="en-US" sz="32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 </a:t>
              </a:r>
              <a:endParaRPr lang="zh-CN" altLang="en-US" sz="3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文本框 1"/>
          <p:cNvSpPr txBox="1"/>
          <p:nvPr/>
        </p:nvSpPr>
        <p:spPr>
          <a:xfrm>
            <a:off x="3417094" y="-19217"/>
            <a:ext cx="1915716" cy="1446550"/>
          </a:xfrm>
          <a:prstGeom prst="rect">
            <a:avLst/>
          </a:prstGeom>
          <a:solidFill>
            <a:schemeClr val="accent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noProof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打消疑虑</a:t>
            </a:r>
            <a:endParaRPr lang="zh-CN" altLang="en-US" sz="4400" b="1" noProof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6176" y="2230094"/>
            <a:ext cx="3930555" cy="2093523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4"/>
          <p:cNvSpPr txBox="1"/>
          <p:nvPr/>
        </p:nvSpPr>
        <p:spPr>
          <a:xfrm>
            <a:off x="1504120" y="2568778"/>
            <a:ext cx="3103616" cy="92333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r>
              <a:rPr lang="zh-CN" altLang="en-US" sz="5400" b="1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感谢观看！</a:t>
            </a:r>
            <a:endParaRPr lang="zh-CN" altLang="en-US" sz="5400" b="1" noProof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9" name="图片 5" descr="true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88719" y="403226"/>
            <a:ext cx="4155281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554832" y="1993900"/>
            <a:ext cx="7660481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4400"/>
              </a:lnSpc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在生活中，我们经常会遇到一些需要得到别人的应允才可以去实施的一些情况，这时候就需要我们去说服别人，得到别人的同意与支持。本次口语交际的主题就是要求我们说服别人，支持我们做一件事情。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1456" y="614869"/>
            <a:ext cx="595035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2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2241" y="615662"/>
            <a:ext cx="595035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2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9453" y="615662"/>
            <a:ext cx="595035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endParaRPr lang="zh-CN" altLang="en-US" sz="32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95476" y="614075"/>
            <a:ext cx="595035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容</a:t>
            </a:r>
            <a:endParaRPr lang="zh-CN" altLang="en-US" sz="32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89385" y="2106613"/>
            <a:ext cx="6896100" cy="275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520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     假如现在你要去找老师，希望他同意你办一份报纸并提供必要的帮助。想一想，应该怎么跟老师交流呢？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17"/>
          <p:cNvSpPr txBox="1"/>
          <p:nvPr/>
        </p:nvSpPr>
        <p:spPr>
          <a:xfrm>
            <a:off x="221456" y="614869"/>
            <a:ext cx="595035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2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241" y="615662"/>
            <a:ext cx="595035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2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9454" y="615662"/>
            <a:ext cx="595035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</a:t>
            </a:r>
            <a:endParaRPr lang="zh-CN" altLang="en-US" sz="32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95475" y="614075"/>
            <a:ext cx="595035" cy="58477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</a:t>
            </a:r>
            <a:endParaRPr lang="zh-CN" altLang="en-US" sz="32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862013" y="1457325"/>
            <a:ext cx="6836569" cy="4414838"/>
            <a:chOff x="1149249" y="1456861"/>
            <a:chExt cx="9115212" cy="4415877"/>
          </a:xfrm>
        </p:grpSpPr>
        <p:grpSp>
          <p:nvGrpSpPr>
            <p:cNvPr id="6146" name="组合 5"/>
            <p:cNvGrpSpPr/>
            <p:nvPr/>
          </p:nvGrpSpPr>
          <p:grpSpPr bwMode="auto">
            <a:xfrm>
              <a:off x="4838513" y="1456861"/>
              <a:ext cx="5425948" cy="3296654"/>
              <a:chOff x="4838513" y="1456861"/>
              <a:chExt cx="5425948" cy="3296654"/>
            </a:xfrm>
          </p:grpSpPr>
          <p:sp>
            <p:nvSpPr>
              <p:cNvPr id="5" name="思想气泡: 云 2"/>
              <p:cNvSpPr/>
              <p:nvPr/>
            </p:nvSpPr>
            <p:spPr>
              <a:xfrm>
                <a:off x="4838513" y="1456861"/>
                <a:ext cx="5425948" cy="3105881"/>
              </a:xfrm>
              <a:prstGeom prst="cloudCallout">
                <a:avLst>
                  <a:gd name="adj1" fmla="val -66715"/>
                  <a:gd name="adj2" fmla="val 17379"/>
                </a:avLst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3200" b="1" noProof="1">
                  <a:solidFill>
                    <a:srgbClr val="FF00FF"/>
                  </a:solidFill>
                </a:endParaRPr>
              </a:p>
            </p:txBody>
          </p:sp>
          <p:sp>
            <p:nvSpPr>
              <p:cNvPr id="6148" name="矩形 6"/>
              <p:cNvSpPr>
                <a:spLocks noChangeArrowheads="1"/>
              </p:cNvSpPr>
              <p:nvPr/>
            </p:nvSpPr>
            <p:spPr bwMode="auto">
              <a:xfrm>
                <a:off x="5406301" y="1839211"/>
                <a:ext cx="4545222" cy="2914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ts val="4400"/>
                  </a:lnSpc>
                </a:pPr>
                <a:r>
                  <a:rPr lang="zh-CN" altLang="en-US" sz="36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礼貌诚恳地说明来意。如：“请问您现在有时间吗？我想和您谈一件事情。”</a:t>
                </a:r>
                <a:endParaRPr lang="zh-CN" altLang="en-US" sz="3600" dirty="0"/>
              </a:p>
            </p:txBody>
          </p:sp>
        </p:grpSp>
        <p:pic>
          <p:nvPicPr>
            <p:cNvPr id="6149" name="Picture 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flipH="1">
              <a:off x="1149249" y="2194940"/>
              <a:ext cx="2315167" cy="367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770335" y="1528763"/>
            <a:ext cx="6416278" cy="3930737"/>
            <a:chOff x="1026691" y="1529329"/>
            <a:chExt cx="8555190" cy="3929979"/>
          </a:xfrm>
        </p:grpSpPr>
        <p:pic>
          <p:nvPicPr>
            <p:cNvPr id="7170" name="图片 6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26691" y="1529329"/>
              <a:ext cx="1845298" cy="270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71" name="组合 9"/>
            <p:cNvGrpSpPr/>
            <p:nvPr/>
          </p:nvGrpSpPr>
          <p:grpSpPr bwMode="auto">
            <a:xfrm>
              <a:off x="4362088" y="1542027"/>
              <a:ext cx="5219793" cy="3917281"/>
              <a:chOff x="4362088" y="1542027"/>
              <a:chExt cx="5219793" cy="3917281"/>
            </a:xfrm>
          </p:grpSpPr>
          <p:sp>
            <p:nvSpPr>
              <p:cNvPr id="6" name="思想气泡: 云 2"/>
              <p:cNvSpPr/>
              <p:nvPr/>
            </p:nvSpPr>
            <p:spPr>
              <a:xfrm>
                <a:off x="4362088" y="1542027"/>
                <a:ext cx="5219793" cy="3166451"/>
              </a:xfrm>
              <a:prstGeom prst="cloudCallout">
                <a:avLst>
                  <a:gd name="adj1" fmla="val -77683"/>
                  <a:gd name="adj2" fmla="val -15095"/>
                </a:avLst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3200" b="1" noProof="1">
                  <a:solidFill>
                    <a:srgbClr val="FF00FF"/>
                  </a:solidFill>
                </a:endParaRPr>
              </a:p>
            </p:txBody>
          </p:sp>
          <p:sp>
            <p:nvSpPr>
              <p:cNvPr id="7173" name="矩形 7"/>
              <p:cNvSpPr>
                <a:spLocks noChangeArrowheads="1"/>
              </p:cNvSpPr>
              <p:nvPr/>
            </p:nvSpPr>
            <p:spPr bwMode="auto">
              <a:xfrm>
                <a:off x="4967785" y="1982104"/>
                <a:ext cx="4459549" cy="3477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ts val="4400"/>
                  </a:lnSpc>
                </a:pPr>
                <a:r>
                  <a:rPr lang="zh-CN" altLang="en-US" sz="36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把办报纸的设想讲清楚，尤其是办报的目的，以及可能给同学带来的好处。</a:t>
                </a:r>
                <a:endParaRPr lang="zh-CN" altLang="en-US" sz="3600" dirty="0"/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1531144" y="1498601"/>
            <a:ext cx="6235304" cy="3946525"/>
            <a:chOff x="2041317" y="1498718"/>
            <a:chExt cx="8313295" cy="3946092"/>
          </a:xfrm>
        </p:grpSpPr>
        <p:grpSp>
          <p:nvGrpSpPr>
            <p:cNvPr id="8194" name="组合 6"/>
            <p:cNvGrpSpPr/>
            <p:nvPr/>
          </p:nvGrpSpPr>
          <p:grpSpPr bwMode="auto">
            <a:xfrm>
              <a:off x="2041317" y="1498718"/>
              <a:ext cx="4909876" cy="3286301"/>
              <a:chOff x="2041317" y="1498718"/>
              <a:chExt cx="4909876" cy="3286301"/>
            </a:xfrm>
          </p:grpSpPr>
          <p:sp>
            <p:nvSpPr>
              <p:cNvPr id="6" name="思想气泡: 云 2"/>
              <p:cNvSpPr/>
              <p:nvPr/>
            </p:nvSpPr>
            <p:spPr>
              <a:xfrm>
                <a:off x="2041317" y="1498718"/>
                <a:ext cx="4909876" cy="2531785"/>
              </a:xfrm>
              <a:prstGeom prst="cloudCallout">
                <a:avLst>
                  <a:gd name="adj1" fmla="val 73088"/>
                  <a:gd name="adj2" fmla="val 23217"/>
                </a:avLst>
              </a:prstGeom>
              <a:gradFill flip="none" rotWithShape="1">
                <a:gsLst>
                  <a:gs pos="0">
                    <a:srgbClr val="00B0F0">
                      <a:tint val="66000"/>
                      <a:satMod val="160000"/>
                    </a:srgbClr>
                  </a:gs>
                  <a:gs pos="50000">
                    <a:srgbClr val="00B0F0">
                      <a:tint val="44500"/>
                      <a:satMod val="160000"/>
                    </a:srgbClr>
                  </a:gs>
                  <a:gs pos="100000">
                    <a:srgbClr val="00B0F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3200" b="1" noProof="1">
                  <a:solidFill>
                    <a:srgbClr val="FF00FF"/>
                  </a:solidFill>
                </a:endParaRPr>
              </a:p>
            </p:txBody>
          </p:sp>
          <p:sp>
            <p:nvSpPr>
              <p:cNvPr id="8196" name="矩形 7"/>
              <p:cNvSpPr>
                <a:spLocks noChangeArrowheads="1"/>
              </p:cNvSpPr>
              <p:nvPr/>
            </p:nvSpPr>
            <p:spPr bwMode="auto">
              <a:xfrm>
                <a:off x="2563714" y="1871721"/>
                <a:ext cx="3865260" cy="2913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ts val="4400"/>
                  </a:lnSpc>
                </a:pPr>
                <a:r>
                  <a:rPr lang="zh-CN" altLang="en-US" sz="36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设想老师可能的担心，想办法打消老师的疑虑。</a:t>
                </a:r>
                <a:endParaRPr lang="zh-CN" altLang="en-US" sz="3600" dirty="0"/>
              </a:p>
            </p:txBody>
          </p:sp>
        </p:grpSp>
        <p:pic>
          <p:nvPicPr>
            <p:cNvPr id="8197" name="图片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424061" y="2342206"/>
              <a:ext cx="1930551" cy="3102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1309688" y="1498601"/>
            <a:ext cx="6442472" cy="4416232"/>
            <a:chOff x="1746913" y="1498717"/>
            <a:chExt cx="8589130" cy="4415969"/>
          </a:xfrm>
        </p:grpSpPr>
        <p:grpSp>
          <p:nvGrpSpPr>
            <p:cNvPr id="9218" name="组合 9"/>
            <p:cNvGrpSpPr/>
            <p:nvPr/>
          </p:nvGrpSpPr>
          <p:grpSpPr bwMode="auto">
            <a:xfrm>
              <a:off x="1746913" y="1498717"/>
              <a:ext cx="5204908" cy="4415969"/>
              <a:chOff x="1746913" y="1498717"/>
              <a:chExt cx="5204908" cy="4415969"/>
            </a:xfrm>
          </p:grpSpPr>
          <p:sp>
            <p:nvSpPr>
              <p:cNvPr id="6" name="思想气泡: 云 2"/>
              <p:cNvSpPr/>
              <p:nvPr/>
            </p:nvSpPr>
            <p:spPr>
              <a:xfrm>
                <a:off x="1746913" y="1498717"/>
                <a:ext cx="5204908" cy="3578011"/>
              </a:xfrm>
              <a:prstGeom prst="cloudCallout">
                <a:avLst>
                  <a:gd name="adj1" fmla="val 73088"/>
                  <a:gd name="adj2" fmla="val 23217"/>
                </a:avLst>
              </a:prstGeom>
              <a:gradFill flip="none" rotWithShape="1">
                <a:gsLst>
                  <a:gs pos="0">
                    <a:srgbClr val="FF33CC">
                      <a:tint val="66000"/>
                      <a:satMod val="160000"/>
                    </a:srgbClr>
                  </a:gs>
                  <a:gs pos="50000">
                    <a:srgbClr val="FF33CC">
                      <a:tint val="44500"/>
                      <a:satMod val="160000"/>
                    </a:srgbClr>
                  </a:gs>
                  <a:gs pos="100000">
                    <a:srgbClr val="FF33CC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3200" b="1" noProof="1">
                  <a:solidFill>
                    <a:srgbClr val="FF00FF"/>
                  </a:solidFill>
                </a:endParaRPr>
              </a:p>
            </p:txBody>
          </p:sp>
          <p:sp>
            <p:nvSpPr>
              <p:cNvPr id="9220" name="矩形 7"/>
              <p:cNvSpPr>
                <a:spLocks noChangeArrowheads="1"/>
              </p:cNvSpPr>
              <p:nvPr/>
            </p:nvSpPr>
            <p:spPr bwMode="auto">
              <a:xfrm>
                <a:off x="2481827" y="1872796"/>
                <a:ext cx="4043147" cy="4041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ts val="4400"/>
                  </a:lnSpc>
                </a:pPr>
                <a:r>
                  <a:rPr lang="zh-CN" altLang="en-US" sz="40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36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注意语气、语调，用商量的语气，要使用礼貌用语，请求的内容要说得清楚、明白。</a:t>
                </a:r>
                <a:endPara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9221" name="图片 6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8114273" y="2018242"/>
              <a:ext cx="2221770" cy="3687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554832" y="1993901"/>
            <a:ext cx="7660481" cy="228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本次“口语交际”的话题有三个：</a:t>
            </a:r>
            <a:endParaRPr lang="en-US" altLang="zh-CN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）说服妈妈，让她同意你在家里养一只小狗。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）说服同学，在班里成立“生物角”。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）说服校长，在学校组织一次义卖活动。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839391" y="3122614"/>
            <a:ext cx="8062913" cy="152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5600"/>
              </a:lnSpc>
            </a:pPr>
            <a:r>
              <a:rPr lang="zh-CN" altLang="en-US" sz="3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从三个话题中选择一个自己最想尝试的话题。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1456" y="584091"/>
            <a:ext cx="646331" cy="64633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6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2241" y="584884"/>
            <a:ext cx="646331" cy="64633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6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9453" y="584884"/>
            <a:ext cx="646331" cy="64633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36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95476" y="583297"/>
            <a:ext cx="646331" cy="646331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3600" noProof="1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731044" y="1590675"/>
            <a:ext cx="690443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选择话题，分清说服对象</a:t>
            </a:r>
            <a:endParaRPr lang="en-US" altLang="zh-CN" sz="4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</Words>
  <Application>WPS 演示</Application>
  <PresentationFormat>全屏显示(4:3)</PresentationFormat>
  <Paragraphs>83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黑体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923</cp:revision>
  <dcterms:created xsi:type="dcterms:W3CDTF">2018-03-12T14:29:00Z</dcterms:created>
  <dcterms:modified xsi:type="dcterms:W3CDTF">2021-07-27T09:28:24Z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