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4"/>
  </p:notesMasterIdLst>
  <p:handoutMasterIdLst>
    <p:handoutMasterId r:id="rId45"/>
  </p:handoutMasterIdLst>
  <p:sldIdLst>
    <p:sldId id="1520" r:id="rId2"/>
    <p:sldId id="1782" r:id="rId3"/>
    <p:sldId id="1846" r:id="rId4"/>
    <p:sldId id="1784" r:id="rId5"/>
    <p:sldId id="1786" r:id="rId6"/>
    <p:sldId id="1837" r:id="rId7"/>
    <p:sldId id="1838" r:id="rId8"/>
    <p:sldId id="1847" r:id="rId9"/>
    <p:sldId id="1296" r:id="rId10"/>
    <p:sldId id="1360" r:id="rId11"/>
    <p:sldId id="856" r:id="rId12"/>
    <p:sldId id="1788" r:id="rId13"/>
    <p:sldId id="1790" r:id="rId14"/>
    <p:sldId id="1792" r:id="rId15"/>
    <p:sldId id="1821" r:id="rId16"/>
    <p:sldId id="1794" r:id="rId17"/>
    <p:sldId id="1831" r:id="rId18"/>
    <p:sldId id="1842" r:id="rId19"/>
    <p:sldId id="1804" r:id="rId20"/>
    <p:sldId id="1805" r:id="rId21"/>
    <p:sldId id="1806" r:id="rId22"/>
    <p:sldId id="1808" r:id="rId23"/>
    <p:sldId id="1832" r:id="rId24"/>
    <p:sldId id="1809" r:id="rId25"/>
    <p:sldId id="1789" r:id="rId26"/>
    <p:sldId id="1810" r:id="rId27"/>
    <p:sldId id="1384" r:id="rId28"/>
    <p:sldId id="1755" r:id="rId29"/>
    <p:sldId id="1811" r:id="rId30"/>
    <p:sldId id="1848" r:id="rId31"/>
    <p:sldId id="1849" r:id="rId32"/>
    <p:sldId id="1850" r:id="rId33"/>
    <p:sldId id="1851" r:id="rId34"/>
    <p:sldId id="1756" r:id="rId35"/>
    <p:sldId id="1844" r:id="rId36"/>
    <p:sldId id="1746" r:id="rId37"/>
    <p:sldId id="1770" r:id="rId38"/>
    <p:sldId id="1834" r:id="rId39"/>
    <p:sldId id="1852" r:id="rId40"/>
    <p:sldId id="1778" r:id="rId41"/>
    <p:sldId id="1853" r:id="rId42"/>
    <p:sldId id="1519" r:id="rId43"/>
  </p:sldIdLst>
  <p:sldSz cx="12190413" cy="6859588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E6F2"/>
    <a:srgbClr val="0000CC"/>
    <a:srgbClr val="00CCFF"/>
    <a:srgbClr val="B4C7E7"/>
    <a:srgbClr val="0000FF"/>
    <a:srgbClr val="0066FF"/>
    <a:srgbClr val="9BBD59"/>
    <a:srgbClr val="7BC14A"/>
    <a:srgbClr val="FFD966"/>
    <a:srgbClr val="F3EFE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152" autoAdjust="0"/>
    <p:restoredTop sz="96727" autoAdjust="0"/>
  </p:normalViewPr>
  <p:slideViewPr>
    <p:cSldViewPr>
      <p:cViewPr>
        <p:scale>
          <a:sx n="100" d="100"/>
          <a:sy n="100" d="100"/>
        </p:scale>
        <p:origin x="-78" y="468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  <a:pPr/>
              <a:t>2017/12/21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81113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  <a:pPr/>
              <a:t>2017/12/21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5096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0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7CD490C1-7E7E-423A-91D8-058624AF834B}" type="datetimeFigureOut">
              <a:rPr lang="zh-CN" altLang="en-US" smtClean="0"/>
              <a:pPr/>
              <a:t>2017/12/21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7823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EA5C5624-0453-40A9-9FFF-DD435B6A2D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82130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64" r:id="rId3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slide" Target="slide36.xml"/><Relationship Id="rId4" Type="http://schemas.openxmlformats.org/officeDocument/2006/relationships/slide" Target="slide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 descr="C:\Users\Administrator\Desktop\大一轮 英语 改版1.10\图片\新建文件夹1.22\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971" b="1"/>
          <a:stretch/>
        </p:blipFill>
        <p:spPr bwMode="auto">
          <a:xfrm>
            <a:off x="406" y="0"/>
            <a:ext cx="121896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组合 28"/>
          <p:cNvGrpSpPr/>
          <p:nvPr/>
        </p:nvGrpSpPr>
        <p:grpSpPr>
          <a:xfrm>
            <a:off x="-1275" y="3707638"/>
            <a:ext cx="12192000" cy="1375395"/>
            <a:chOff x="-1524000" y="2705990"/>
            <a:chExt cx="12192000" cy="1375395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组合 30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5" name="标题 2"/>
          <p:cNvSpPr txBox="1">
            <a:spLocks/>
          </p:cNvSpPr>
          <p:nvPr/>
        </p:nvSpPr>
        <p:spPr>
          <a:xfrm>
            <a:off x="2753334" y="3767471"/>
            <a:ext cx="7806368" cy="67043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第五单元   </a:t>
            </a:r>
            <a:r>
              <a:rPr lang="en-US" altLang="zh-CN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《</a:t>
            </a:r>
            <a:r>
              <a:rPr lang="zh-CN" altLang="en-US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庄子</a:t>
            </a:r>
            <a:r>
              <a:rPr lang="en-US" altLang="zh-CN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》</a:t>
            </a:r>
            <a:r>
              <a:rPr lang="zh-CN" altLang="en-US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选读 </a:t>
            </a:r>
            <a:endParaRPr lang="en-US" altLang="zh-CN" sz="2400" b="1" kern="100" dirty="0">
              <a:solidFill>
                <a:schemeClr val="tx1">
                  <a:lumMod val="65000"/>
                  <a:lumOff val="35000"/>
                </a:schemeClr>
              </a:solidFill>
              <a:latin typeface="Times New Roman"/>
              <a:ea typeface="微软雅黑" pitchFamily="34" charset="-122"/>
              <a:cs typeface="Times New Roman"/>
            </a:endParaRPr>
          </a:p>
        </p:txBody>
      </p:sp>
      <p:sp>
        <p:nvSpPr>
          <p:cNvPr id="16" name="标题 2"/>
          <p:cNvSpPr txBox="1">
            <a:spLocks/>
          </p:cNvSpPr>
          <p:nvPr/>
        </p:nvSpPr>
        <p:spPr>
          <a:xfrm>
            <a:off x="2782838" y="4346759"/>
            <a:ext cx="9246528" cy="81122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一、无端崖之辞</a:t>
            </a:r>
          </a:p>
        </p:txBody>
      </p:sp>
    </p:spTree>
    <p:extLst>
      <p:ext uri="{BB962C8B-B14F-4D97-AF65-F5344CB8AC3E}">
        <p14:creationId xmlns:p14="http://schemas.microsoft.com/office/powerpoint/2010/main" xmlns="" val="948288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2105" y="3075851"/>
            <a:ext cx="954620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预读先学 </a:t>
            </a:r>
            <a:r>
              <a:rPr lang="en-US" altLang="zh-CN" sz="4000" b="1" dirty="0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</a:t>
            </a:r>
            <a:r>
              <a:rPr lang="zh-CN" altLang="en-US" sz="4000" dirty="0" smtClean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</a:t>
            </a: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文本内容，知文理学基础</a:t>
            </a:r>
            <a:endParaRPr lang="en-US" altLang="zh-CN" sz="4000" dirty="0">
              <a:solidFill>
                <a:schemeClr val="bg1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9845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02946" y="837506"/>
            <a:ext cx="10512513" cy="572462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释文</a:t>
            </a:r>
            <a:r>
              <a:rPr lang="zh-CN" altLang="en-US" sz="2800" b="1" kern="100" dirty="0" smtClean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题</a:t>
            </a:r>
            <a:endParaRPr lang="en-US" altLang="zh-CN" sz="2800" b="1" kern="100" dirty="0" smtClean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先秦诸子中，庄子和他的后学们最注重也最擅长营造艺术表现形式，他们营造的艺术表现形式最鲜明的特点就是奇，他们善于运用奇特、夸张和丰富的想象，讲述各种各样的寓言故事，将自己所要表达的哲学思想，寄寓寓言故事中，通过想象和虚构的形象世界来象征暗示。连他们自己都说自己的学说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谬悠之说、荒唐之言、无端崖之辞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，即迂远的说教、荒唐的言论、无头绪无边际的言辞。本课所录七则选文正体现了庄子学说的这一特点。这些选文大都采用寓言故事的形式，运用夸张的手法。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知文明理</a:t>
            </a:r>
            <a:endParaRPr lang="zh-CN" altLang="en-US" sz="1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7976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57940" y="868303"/>
            <a:ext cx="11002525" cy="378562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明主旨</a:t>
            </a:r>
            <a:endParaRPr lang="en-US" altLang="zh-CN" sz="2800" b="1" kern="100" dirty="0" smtClean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本课所录七则选文，主要通过寓言故事来反映庄子的思想态度。庄子笔下的寓言故事及寓言故事中奇丽诡谲的艺术形象，是其哲学思想的反映，同时也是其深沉情感迂回曲折的流露。本课选文主要反映了庄子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无为而治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的政治主张，表达了庄子对至高的人生境界和人生气象的推崇与赞美，对荣华富贵、权势名利鄙弃的思想感情。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3863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语言积累</a:t>
            </a:r>
            <a:endParaRPr lang="zh-CN" altLang="en-US" sz="1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2558" y="299784"/>
            <a:ext cx="11449272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词语理解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通假字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今汝怵</a:t>
            </a:r>
            <a:r>
              <a:rPr lang="zh-CN" altLang="zh-CN" sz="2800" kern="100" dirty="0">
                <a:solidFill>
                  <a:srgbClr val="000000"/>
                </a:solidFill>
                <a:latin typeface="Times New Roman"/>
                <a:ea typeface="华文细黑"/>
                <a:cs typeface="Times New Roman"/>
              </a:rPr>
              <a:t>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目之志　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牵巨钩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宋体"/>
                <a:ea typeface="华文细黑"/>
                <a:cs typeface="Courier New"/>
              </a:rPr>
              <a:t>  </a:t>
            </a:r>
            <a:r>
              <a:rPr lang="zh-CN" altLang="en-US" sz="2800" kern="100" dirty="0" smtClean="0">
                <a:latin typeface="宋体"/>
                <a:ea typeface="华文细黑"/>
                <a:cs typeface="Courier New"/>
              </a:rPr>
              <a:t>没而下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骛扬而奋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苍梧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灌渎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⑦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⑧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夫处穷闾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 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pic>
        <p:nvPicPr>
          <p:cNvPr id="1026" name="图片 1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6016"/>
          <a:stretch/>
        </p:blipFill>
        <p:spPr bwMode="auto">
          <a:xfrm>
            <a:off x="2094065" y="2430512"/>
            <a:ext cx="400741" cy="424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5015086" y="170160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瞬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11230" y="1701602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恂目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，眨眼、眼睛转动</a:t>
            </a:r>
            <a:endParaRPr lang="zh-CN" altLang="en-US" sz="2800" dirty="0"/>
          </a:p>
        </p:txBody>
      </p:sp>
      <p:sp>
        <p:nvSpPr>
          <p:cNvPr id="16" name="矩形 15"/>
          <p:cNvSpPr/>
          <p:nvPr/>
        </p:nvSpPr>
        <p:spPr>
          <a:xfrm>
            <a:off x="4543355" y="233225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陷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984483" y="233051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沉陷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430910" y="292573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鳍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655046" y="297858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鱼鳍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070870" y="357381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以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471347" y="362665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自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710830" y="427472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趋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187185" y="427472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趋向、奔向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710830" y="486995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悦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112275" y="492279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喜欢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710830" y="551802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返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934966" y="553876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返回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895283" y="616609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隘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231110" y="618684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狭窄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7392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8" grpId="0"/>
      <p:bldP spid="8" grpId="1"/>
      <p:bldP spid="16" grpId="0"/>
      <p:bldP spid="16" grpId="1"/>
      <p:bldP spid="17" grpId="0"/>
      <p:bldP spid="17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6574" y="-98598"/>
            <a:ext cx="1147850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一词多义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672493" y="1588046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顾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02718" y="765498"/>
            <a:ext cx="102971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谓从者曰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子布、元表诸人各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妻子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但欲求死，不复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利害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23" name="左大括号 22"/>
          <p:cNvSpPr/>
          <p:nvPr/>
        </p:nvSpPr>
        <p:spPr>
          <a:xfrm>
            <a:off x="1533064" y="959900"/>
            <a:ext cx="169654" cy="178001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2493" y="4489946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引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02718" y="2925738"/>
            <a:ext cx="1029714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引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之盈贯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引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河水灌民田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操军不利，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引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次江北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引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颈而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鸣：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引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赵使者蔺相如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14" name="左大括号 13"/>
          <p:cNvSpPr/>
          <p:nvPr/>
        </p:nvSpPr>
        <p:spPr>
          <a:xfrm>
            <a:off x="1555177" y="3141762"/>
            <a:ext cx="169654" cy="301617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968259" y="83750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回头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84483" y="153842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顾念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91291" y="218649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考虑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74926" y="297858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拉开弓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13463" y="364581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引导，疏导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47134" y="427472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后退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80227" y="494196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伸长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583038" y="557087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延请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3750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8" grpId="0"/>
      <p:bldP spid="8" grpId="1"/>
      <p:bldP spid="10" grpId="0"/>
      <p:bldP spid="10" grpId="1"/>
      <p:bldP spid="11" grpId="0"/>
      <p:bldP spid="11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53795" y="1204175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16619" y="189434"/>
            <a:ext cx="891509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矢复沓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余自齐安舟行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临汝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还家门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向晚意不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，驱车登古原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</a:t>
            </a:r>
            <a:endParaRPr lang="zh-CN" altLang="en-US" sz="2800" dirty="0"/>
          </a:p>
        </p:txBody>
      </p:sp>
      <p:sp>
        <p:nvSpPr>
          <p:cNvPr id="16" name="左大括号 15"/>
          <p:cNvSpPr/>
          <p:nvPr/>
        </p:nvSpPr>
        <p:spPr>
          <a:xfrm>
            <a:off x="1630710" y="310116"/>
            <a:ext cx="169654" cy="244741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6614" y="3811924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干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74726" y="3061384"/>
            <a:ext cx="891509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饰小说以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县令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置之河之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森然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13" name="左大括号 12"/>
          <p:cNvSpPr/>
          <p:nvPr/>
        </p:nvSpPr>
        <p:spPr>
          <a:xfrm>
            <a:off x="1643529" y="3232470"/>
            <a:ext cx="169654" cy="183395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2918" y="31011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往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66337" y="94256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到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去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34966" y="161043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出嫁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023198" y="220565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舒畅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618265" y="314176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求，请求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252584" y="380016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岸，边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608219" y="443790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直冲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0295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4" grpId="0"/>
      <p:bldP spid="14" grpId="1"/>
      <p:bldP spid="15" grpId="0"/>
      <p:bldP spid="15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7492" y="368309"/>
            <a:ext cx="1125233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古今异义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虽然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，臣之质死久矣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今义：用在上半句，下半句往往有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可是、但是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等跟它呼应，表示承认甲事为事实，但乙事并不因为甲事而不成立。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夫揭竿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今义：疲劳；使疲劳，使劳累；操劳。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08115" y="1756187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虽是这样。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1608115" y="4293890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指纶，钓鱼竿上的丝线。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60734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3" grpId="0"/>
      <p:bldP spid="1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6574" y="438576"/>
            <a:ext cx="1125233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饰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小说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以干县令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今义：一种叙事性的文学体裁，通过人物的塑造和情节、环境的描述来概括地表现社会生活。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逡巡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今义：有所顾虑而徘徊或不敢前进。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67872" y="1192322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指偏颇琐屑的言论。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1630710" y="371782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退却。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73722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3" grpId="0"/>
      <p:bldP spid="1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6574" y="438576"/>
            <a:ext cx="1125233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搜于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国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中三日三夜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今义：国家。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于是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鸱得腐鼠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今义：表示后一事紧接着前一事，后一事往往是由前一事引起的。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67872" y="119232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都城。</a:t>
            </a:r>
            <a:endParaRPr lang="zh-CN" altLang="en-US" sz="28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30710" y="3122598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在这个时候。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3176689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5" grpId="0"/>
      <p:bldP spid="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0550" y="324676"/>
            <a:ext cx="10297144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虚词归纳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8291" y="2421682"/>
            <a:ext cx="764347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42338" y="1406941"/>
            <a:ext cx="124976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尝试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寡人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______________________________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吾无以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质矣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北海之帝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忽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国以礼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12" name="左大括号 11"/>
          <p:cNvSpPr/>
          <p:nvPr/>
        </p:nvSpPr>
        <p:spPr>
          <a:xfrm>
            <a:off x="840386" y="1480551"/>
            <a:ext cx="169654" cy="2546789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815194" y="1413570"/>
            <a:ext cx="80682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spc="-2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前</a:t>
            </a:r>
            <a:r>
              <a:rPr lang="en-US" altLang="zh-CN" sz="2800" kern="100" spc="-2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2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spc="-2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2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读</a:t>
            </a:r>
            <a:r>
              <a:rPr lang="en-US" altLang="zh-CN" sz="2800" kern="100" spc="-200" dirty="0" err="1">
                <a:solidFill>
                  <a:srgbClr val="C00000"/>
                </a:solidFill>
                <a:latin typeface="Times New Roman"/>
                <a:ea typeface="华文细黑"/>
              </a:rPr>
              <a:t>wèi</a:t>
            </a:r>
            <a:r>
              <a:rPr lang="zh-CN" altLang="zh-CN" sz="2800" kern="100" spc="-2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，介词，替；后</a:t>
            </a:r>
            <a:r>
              <a:rPr lang="en-US" altLang="zh-CN" sz="2800" kern="100" spc="-2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2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spc="-2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2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读</a:t>
            </a:r>
            <a:r>
              <a:rPr lang="en-US" altLang="zh-CN" sz="2800" kern="100" spc="-200" dirty="0" err="1">
                <a:solidFill>
                  <a:srgbClr val="C00000"/>
                </a:solidFill>
                <a:latin typeface="Times New Roman"/>
                <a:ea typeface="华文细黑"/>
              </a:rPr>
              <a:t>wéi</a:t>
            </a:r>
            <a:r>
              <a:rPr lang="zh-CN" altLang="zh-CN" sz="2800" kern="100" spc="-2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，动词，砍</a:t>
            </a:r>
            <a:endParaRPr lang="zh-CN" altLang="en-US" sz="2800" kern="100" spc="-2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602243" y="2114486"/>
            <a:ext cx="42931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读</a:t>
            </a:r>
            <a:r>
              <a:rPr lang="en-US" altLang="zh-CN" sz="2800" kern="100" dirty="0" err="1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wéi</a:t>
            </a: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，动词，作为，当做</a:t>
            </a:r>
            <a:endParaRPr lang="zh-CN" altLang="en-US" sz="2800" kern="100" spc="-2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646934" y="2762558"/>
            <a:ext cx="28568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读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</a:rPr>
              <a:t>wéi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，动词，是</a:t>
            </a:r>
            <a:endParaRPr lang="zh-CN" altLang="en-US" sz="2800" kern="100" spc="-2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854846" y="3410630"/>
            <a:ext cx="3215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读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</a:rPr>
              <a:t>wéi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，动词，治理</a:t>
            </a:r>
            <a:endParaRPr lang="zh-CN" altLang="en-US" sz="2800" kern="100" spc="-2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6912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6" grpId="0"/>
      <p:bldP spid="26" grpId="1"/>
      <p:bldP spid="27" grpId="0"/>
      <p:bldP spid="27" grpId="1"/>
      <p:bldP spid="28" grpId="0"/>
      <p:bldP spid="2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2124" y="412889"/>
            <a:ext cx="11369459" cy="5961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81489" y="405458"/>
            <a:ext cx="11086325" cy="5875451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作者简介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庄子，名周，字子休。一般认为其生年约为公元前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369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年，卒年约为公元前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286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年，战国时宋国蒙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今河南商丘东北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，曾做过蒙城漆园吏。他是战国时期著名的思想家和散文家，是继老子之后先秦道家学派的主要代表人物。庄周的生平已不可详考，但《庄子》一书和其他史料可作印证。估计他出身于没落的贵族家庭，生活贫苦，住在穷闾陋巷，困窘时以织屦为生，弄得面黄肌瘦，据说楚王派人迎他到楚国去做国相，他却拒绝了。庄子学问渊博，能言善辩，是一个因愤世、厌世而遁世的没落知识分子。他鄙弃荣华富贵、权势名利，力图在乱世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中保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701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7843" y="-29503"/>
            <a:ext cx="1163455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词类活用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郢人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垩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漫其鼻端：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窥青天：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凿一窍：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离而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其不可与经于世亦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矣：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商之所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短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君岂有斗升之水而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万乘之主：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862958" y="693490"/>
            <a:ext cx="73271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名词作状语，用白色土</a:t>
            </a:r>
            <a:endParaRPr lang="zh-CN" altLang="en-US" sz="2800" dirty="0"/>
          </a:p>
        </p:txBody>
      </p:sp>
      <p:pic>
        <p:nvPicPr>
          <p:cNvPr id="2050" name="Picture 2" descr="\\司瑞晴\e\2017源文件！！！！\同步\语文【续润卿】先秦诸子散文  稿件\錎s.T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3370" y="2792857"/>
            <a:ext cx="351316" cy="345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2710830" y="1341562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名词作状语，向上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82838" y="1970470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名词作状语，每天</a:t>
            </a:r>
          </a:p>
        </p:txBody>
      </p:sp>
      <p:sp>
        <p:nvSpPr>
          <p:cNvPr id="16" name="矩形 15"/>
          <p:cNvSpPr/>
          <p:nvPr/>
        </p:nvSpPr>
        <p:spPr>
          <a:xfrm>
            <a:off x="2749927" y="2618542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名词作动词，沉入水底</a:t>
            </a:r>
          </a:p>
        </p:txBody>
      </p:sp>
      <p:sp>
        <p:nvSpPr>
          <p:cNvPr id="17" name="矩形 16"/>
          <p:cNvSpPr/>
          <p:nvPr/>
        </p:nvSpPr>
        <p:spPr>
          <a:xfrm>
            <a:off x="2782838" y="3266614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名词作动词，做成干肉</a:t>
            </a:r>
          </a:p>
        </p:txBody>
      </p:sp>
      <p:sp>
        <p:nvSpPr>
          <p:cNvPr id="19" name="矩形 18"/>
          <p:cNvSpPr/>
          <p:nvPr/>
        </p:nvSpPr>
        <p:spPr>
          <a:xfrm>
            <a:off x="4799062" y="3914686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形容词作动词，相差很远</a:t>
            </a:r>
          </a:p>
        </p:txBody>
      </p:sp>
      <p:sp>
        <p:nvSpPr>
          <p:cNvPr id="20" name="矩形 19"/>
          <p:cNvSpPr/>
          <p:nvPr/>
        </p:nvSpPr>
        <p:spPr>
          <a:xfrm>
            <a:off x="3112869" y="4562758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形容词作动词，不擅长　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159102" y="5077973"/>
            <a:ext cx="4134465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活下去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399933" y="5662042"/>
            <a:ext cx="3775393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觉悟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030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2" grpId="0"/>
      <p:bldP spid="2" grpId="1"/>
      <p:bldP spid="14" grpId="0"/>
      <p:bldP spid="14" grpId="1"/>
      <p:bldP spid="16" grpId="0"/>
      <p:bldP spid="16" grpId="1"/>
      <p:bldP spid="17" grpId="0"/>
      <p:bldP spid="17" grpId="1"/>
      <p:bldP spid="19" grpId="0"/>
      <p:bldP spid="19" grpId="1"/>
      <p:bldP spid="20" grpId="0"/>
      <p:bldP spid="20" grpId="1"/>
      <p:bldP spid="24" grpId="0"/>
      <p:bldP spid="24" grpId="1"/>
      <p:bldP spid="25" grpId="0"/>
      <p:bldP spid="25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6574" y="-26590"/>
            <a:ext cx="11405311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特殊句式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当是时，犹象人也。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是射之射，非不射之射也。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我，东海之波臣也。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措杯水其肘上。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投竿东海。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故往贷粟于监河侯。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搜于国中三日三夜。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夫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鹓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发于南海而飞于北海。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子何为者邪？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13242" y="74633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59102" y="132239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13242" y="198963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68303" y="266512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省略句</a:t>
            </a:r>
          </a:p>
        </p:txBody>
      </p:sp>
      <p:sp>
        <p:nvSpPr>
          <p:cNvPr id="20" name="矩形 19"/>
          <p:cNvSpPr/>
          <p:nvPr/>
        </p:nvSpPr>
        <p:spPr>
          <a:xfrm>
            <a:off x="2710830" y="328577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省略句</a:t>
            </a:r>
          </a:p>
        </p:txBody>
      </p:sp>
      <p:sp>
        <p:nvSpPr>
          <p:cNvPr id="21" name="矩形 20"/>
          <p:cNvSpPr/>
          <p:nvPr/>
        </p:nvSpPr>
        <p:spPr>
          <a:xfrm>
            <a:off x="4045103" y="3933850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介宾短语后置句</a:t>
            </a:r>
          </a:p>
        </p:txBody>
      </p:sp>
      <p:sp>
        <p:nvSpPr>
          <p:cNvPr id="22" name="矩形 21"/>
          <p:cNvSpPr/>
          <p:nvPr/>
        </p:nvSpPr>
        <p:spPr>
          <a:xfrm>
            <a:off x="4150990" y="4562758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介宾短语后置句</a:t>
            </a:r>
          </a:p>
        </p:txBody>
      </p:sp>
      <p:sp>
        <p:nvSpPr>
          <p:cNvPr id="23" name="矩形 22"/>
          <p:cNvSpPr/>
          <p:nvPr/>
        </p:nvSpPr>
        <p:spPr>
          <a:xfrm>
            <a:off x="5485263" y="5157986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介宾短语后置句</a:t>
            </a:r>
          </a:p>
        </p:txBody>
      </p:sp>
      <p:sp>
        <p:nvSpPr>
          <p:cNvPr id="24" name="矩形 23"/>
          <p:cNvSpPr/>
          <p:nvPr/>
        </p:nvSpPr>
        <p:spPr>
          <a:xfrm>
            <a:off x="3107065" y="585890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宾语前置句</a:t>
            </a:r>
          </a:p>
        </p:txBody>
      </p:sp>
      <p:pic>
        <p:nvPicPr>
          <p:cNvPr id="1026" name="Picture 2" descr="\\0于迎\i\2017\语文\【续润卿】先秦诸子散文  稿件\刍鸟S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64163" y="5354922"/>
            <a:ext cx="316427" cy="307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33939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2" grpId="0"/>
      <p:bldP spid="12" grpId="1"/>
      <p:bldP spid="13" grpId="0"/>
      <p:bldP spid="13" grpId="1"/>
      <p:bldP spid="15" grpId="0"/>
      <p:bldP spid="15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47843" y="323572"/>
            <a:ext cx="1163455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语句翻译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郢人垩漫其鼻端，若蝇翼，使匠石斫之。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今汝怵然有恂目之志，尔于中也殆矣夫！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</a:t>
            </a:r>
          </a:p>
        </p:txBody>
      </p:sp>
      <p:sp>
        <p:nvSpPr>
          <p:cNvPr id="4" name="矩形 3"/>
          <p:cNvSpPr/>
          <p:nvPr/>
        </p:nvSpPr>
        <p:spPr>
          <a:xfrm>
            <a:off x="498852" y="1547708"/>
            <a:ext cx="10636914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有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个郢地人，白色土弄脏了他的鼻尖，大小厚薄像苍蝇的翅膀一样，他让一位名为石的工匠用斧头砍掉这一小白点。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0599" y="3419916"/>
            <a:ext cx="1095922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现在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你有惊恐目眩之意，你对于射中目标可能性太小了！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3962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9" grpId="0"/>
      <p:bldP spid="9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574" y="255047"/>
            <a:ext cx="1140531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人皆有七窍以视听食息，此独无有，尝试凿之。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饰小说以干县令，其于大达亦远矣！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</a:t>
            </a:r>
          </a:p>
        </p:txBody>
      </p:sp>
      <p:sp>
        <p:nvSpPr>
          <p:cNvPr id="4" name="矩形 3"/>
          <p:cNvSpPr/>
          <p:nvPr/>
        </p:nvSpPr>
        <p:spPr>
          <a:xfrm>
            <a:off x="498852" y="832983"/>
            <a:ext cx="10636914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人人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都有一口、两耳、两眼睛、两鼻孔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七窍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，来看、听、饮食、呼吸，这浑沌偏偏没有，试着给他凿开七窍吧。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8582" y="2775458"/>
            <a:ext cx="10959223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粉饰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肤浅小语来游说一县之长，这样对于获得很贤达的地位来说也差得太远了！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12254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9" grpId="0"/>
      <p:bldP spid="9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61819" y="189434"/>
            <a:ext cx="10636914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周昨来，有中道而呼者。周顾视车辙中，有鲋鱼焉。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我且南游吴越之王，激西江之水而迎子，可乎？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吾失我常与，我无所处。吾得斗升之水然活耳。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5654" y="765498"/>
            <a:ext cx="10427325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我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昨天来的时候，道中有呼救的声音。我回头看看路上车轮辗过的小坑洼处，有条鲫鱼在那里挣扎。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3827" y="2709714"/>
            <a:ext cx="10427325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我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将要到南方去游说吴国越国国王，引蜀江的水来迎接你，行吧？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4606" y="4647666"/>
            <a:ext cx="10427325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我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失去了我平日相处的水，我没有安身的地方。眼下我能得到斗升之水就可以活命了。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8759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726740"/>
            <a:ext cx="1147850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文本名句</a:t>
            </a:r>
            <a:endParaRPr lang="zh-CN" altLang="zh-CN" sz="2800" b="1" kern="100" dirty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名言警句</a:t>
            </a:r>
            <a:endParaRPr lang="zh-CN" altLang="en-US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566" y="1341562"/>
            <a:ext cx="1114092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夫至人者，上窥青天，下潜黄泉，挥斥八极，神气不变。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饰小说以干县令，其于大达亦远矣！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1082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726740"/>
            <a:ext cx="1147850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文外名句</a:t>
            </a:r>
            <a:endParaRPr lang="zh-CN" altLang="zh-CN" sz="2800" b="1" kern="100" dirty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566" y="1485578"/>
            <a:ext cx="11364853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吾生也有涯，而知也无涯。以有涯随无涯，殆已！已而为知者，殆而已矣！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人皆知有用之用，而莫知无用之用也。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圣人不死，大盗不止。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彼窃钩者诛，窃国者为诸侯。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7" name="图片 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47628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7985" y="3076446"/>
            <a:ext cx="96744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精读研析 </a:t>
            </a:r>
            <a:r>
              <a:rPr lang="en-US" altLang="zh-CN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读课文题点，析思路明答案</a:t>
            </a:r>
            <a:endParaRPr lang="en-US" altLang="zh-CN" sz="4000" dirty="0">
              <a:solidFill>
                <a:schemeClr val="bg1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5220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9115" y="722217"/>
            <a:ext cx="1114092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郢人斫垩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这则寓言故事的寓意是什么？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要点突破</a:t>
            </a:r>
            <a:endParaRPr lang="zh-CN" altLang="en-US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69115" y="155132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7" name="矩形 6"/>
          <p:cNvSpPr/>
          <p:nvPr/>
        </p:nvSpPr>
        <p:spPr>
          <a:xfrm>
            <a:off x="469115" y="2127386"/>
            <a:ext cx="11386607" cy="130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生活中志趣相投的人很难遇到，要好好珍惜。没有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，自己的才能也就不能得到很好的发挥了。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3856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7344" y="477466"/>
            <a:ext cx="1147850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结合现实，谈谈你对第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则寓言故事的理解。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703113" y="693490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4" name="矩形 3"/>
          <p:cNvSpPr/>
          <p:nvPr/>
        </p:nvSpPr>
        <p:spPr>
          <a:xfrm>
            <a:off x="426323" y="1307692"/>
            <a:ext cx="11273868" cy="19780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违背了事物的发展规律，即使是好心做事，也会造成惨重的后果，不能不引起人们的警觉。例如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文革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大跃进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、盲目建设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开发区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等等。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5882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311" y="1342018"/>
            <a:ext cx="11035085" cy="23865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750523" y="1450282"/>
            <a:ext cx="10548257" cy="197951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持独立的人格，追求逍遥无所待的精神自由。庄子的思想核心是虚无主义和唯心主义。其源出于老子，又从消极和唯心主义方面发展了老子的学说。魏晋以后，与老子并称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0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258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7344" y="477466"/>
            <a:ext cx="1147850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则寓言故事告诉我们什么道理？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311230" y="693489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4" name="矩形 3"/>
          <p:cNvSpPr/>
          <p:nvPr/>
        </p:nvSpPr>
        <p:spPr>
          <a:xfrm>
            <a:off x="426323" y="1263290"/>
            <a:ext cx="11273868" cy="130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人生在世，应当有大志向、大抱负，才能达到目的，才能真正参与社会生活、参与国家管理。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9621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7344" y="477466"/>
            <a:ext cx="1147850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简析第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则寓言的寓意。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511030" y="693488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4" name="矩形 3"/>
          <p:cNvSpPr/>
          <p:nvPr/>
        </p:nvSpPr>
        <p:spPr>
          <a:xfrm>
            <a:off x="426323" y="1263290"/>
            <a:ext cx="11273868" cy="25950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鲋鱼在车辙中只要借斗升之水即可活命，如果等庄子去游说吴越之王，开凿运河，把蜀江的水引过来，鲋鱼早就死了。远水解不了近渴，这是常识。这个故事揭露了监河侯假大方、真吝啬的伪善面目，讽刺了说大话、讲空话、不解决实际问题的人的惯用伎俩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5183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7344" y="477466"/>
            <a:ext cx="1147850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这七则小故事突出的表现方法和艺术特色是什么？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4" name="TextBox 43">
            <a:hlinkClick r:id="rId2" action="ppaction://hlinksldjump"/>
          </p:cNvPr>
          <p:cNvSpPr txBox="1"/>
          <p:nvPr/>
        </p:nvSpPr>
        <p:spPr>
          <a:xfrm>
            <a:off x="8574249" y="70340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xmlns="" val="523155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0368" y="335080"/>
            <a:ext cx="11615478" cy="60339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善于借用寓言说理，创造出诸多奇特无比的形象。这些故事很少枯燥说教，而是借用生动活泼的寓言形式，让人在或开怀或沉思中感悟主旨，受到启迪。他把深刻的哲理形象地寄寓于虚妄的故事之中，在一种超现实的艺术氛围里巧妙地表现思想</a:t>
            </a:r>
            <a:r>
              <a:rPr lang="zh-CN" altLang="zh-CN" sz="27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7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700" kern="100" dirty="0" smtClean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想象丰富，意境开阔。如任公子钓鱼一事，可谓天外奇谈；匠石运斤成风，斫垩不伤，亦是无稽之谈。但这些丰富的想象却使文章汪洋恣肆，充满浪漫主义色彩</a:t>
            </a:r>
            <a:r>
              <a:rPr lang="zh-CN" altLang="zh-CN" sz="27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7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700" kern="100" dirty="0" smtClean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比喻、夸张、对比等手法的成功运用，让寓言故事生动形象，摇曳多姿。如将权迷心窍的惠子喻为得腐鼠而吓鹓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700" kern="100" dirty="0" smtClean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700" kern="100" dirty="0" smtClean="0">
                <a:latin typeface="Times New Roman"/>
                <a:ea typeface="华文细黑"/>
                <a:cs typeface="Times New Roman"/>
              </a:rPr>
              <a:t>的鸱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，通俗易懂；将任公子垂钓与辁才讽说之徒急于钓到大鱼进行对比，说明强求必不得；能工巧匠并不稀奇，胆大如斗的人也不少见，但匠石运斤成风则是夸张，具有强烈的世俗化色彩。</a:t>
            </a:r>
            <a:endParaRPr lang="zh-CN" altLang="zh-CN" sz="2700" kern="100" dirty="0">
              <a:effectLst/>
              <a:latin typeface="宋体"/>
              <a:cs typeface="Courier New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39222" y="4792871"/>
            <a:ext cx="333421" cy="345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82301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2558" y="654732"/>
            <a:ext cx="11478502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则选文中看，作为一个领导者，应当如何使自己的行为造福于人民、造福于社会、造福于国家？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延伸探究</a:t>
            </a:r>
            <a:endParaRPr lang="zh-CN" altLang="en-US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>
            <a:hlinkClick r:id="rId2" action="ppaction://hlinksldjump"/>
          </p:cNvPr>
          <p:cNvSpPr txBox="1"/>
          <p:nvPr/>
        </p:nvSpPr>
        <p:spPr>
          <a:xfrm>
            <a:off x="4727054" y="1485578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pic>
        <p:nvPicPr>
          <p:cNvPr id="8" name="图片 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42063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59695" y="762717"/>
            <a:ext cx="11089017" cy="25950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任何决策都必须从客观规律出发，必须尊重事物发展的一般规律，不能想当然地处理问题，也不能不顾实际情况做出决定。否则，即便出发点是好的，愿望是良好的，也同样会造成很大的伤害，甚至会造成无法挽回的损失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3" name="图片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0256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7763" y="2925738"/>
            <a:ext cx="96744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多读厚积 </a:t>
            </a:r>
            <a:r>
              <a:rPr lang="en-US" altLang="zh-CN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读优秀作文，积素养提技能</a:t>
            </a:r>
            <a:endParaRPr lang="en-US" altLang="zh-CN" sz="4000" dirty="0">
              <a:solidFill>
                <a:schemeClr val="bg1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5667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9000" y="189434"/>
            <a:ext cx="11478502" cy="460431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何慕浮云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淡泊名利追求理想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这世上，浮华的东西太美，吸引着人们爱美的心；金钱与名利的诱惑太大，使太多的人想要靠近。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然而，用尽自己的一生成为家喻户晓之人，却也逃不过青春与年华的流逝；一生被众人顶礼膜拜，却终究逃不过孤独一死的结局。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一言以蔽之，名与利，如是而已。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【</a:t>
            </a:r>
            <a:r>
              <a:rPr lang="zh-CN" altLang="en-US" sz="2800" b="1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思悟亮点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】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画线句子有什么作用？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39022" y="4192265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  <p:sp>
        <p:nvSpPr>
          <p:cNvPr id="7" name="矩形 6"/>
          <p:cNvSpPr/>
          <p:nvPr/>
        </p:nvSpPr>
        <p:spPr>
          <a:xfrm>
            <a:off x="478582" y="4791682"/>
            <a:ext cx="11478502" cy="130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然而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一转，引出了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追求名利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最终的结局，发人深省；自然得出结论，提出中心论点。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5190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2650" y="363086"/>
            <a:ext cx="1170922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这位女演奏家衣着朴素地站在舞台上，她的一句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人要隐于音乐背后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唤醒了那些做着追名逐利美梦的人们。有些人目光的焦点并非音乐本身，而是表演者如何有名、衣着如何华丽，而台上的表演者亦是以有名为荣。在功名的驱使下，人们都忘记了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人要隐于音乐背后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的真谛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画线句子的含意是什么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2000" kern="100" dirty="0"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2650" y="3789834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  <p:sp>
        <p:nvSpPr>
          <p:cNvPr id="8" name="矩形 7"/>
          <p:cNvSpPr/>
          <p:nvPr/>
        </p:nvSpPr>
        <p:spPr>
          <a:xfrm>
            <a:off x="377344" y="4418742"/>
            <a:ext cx="11478502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人追求的应是音乐本身，而不是虚名。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2467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2559" y="245559"/>
            <a:ext cx="11665296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滚滚红尘，名似浮云利如暖风。从红得发紫的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芙蓉姐姐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凤姐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，再从红十字会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推出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郭美美在网上大炫富有，太多的人为了出名不择手段、煞费苦心，只要能出名，无所不为。有的人甚至不惜丑化自己，还有的人因为负面新闻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出名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而兴奋自豪。倘若他们出不了名，就会对善人善事品头论足，说他们做好事是别有用心。追利的心蒙蔽了他们的眼睛，使他们看不到世间的真善美，看不到生活的真谛。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段告诉我们什么道理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2000" kern="100" dirty="0"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31110" y="4293890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  <p:sp>
        <p:nvSpPr>
          <p:cNvPr id="5" name="矩形 4"/>
          <p:cNvSpPr/>
          <p:nvPr/>
        </p:nvSpPr>
        <p:spPr>
          <a:xfrm>
            <a:off x="406574" y="4869954"/>
            <a:ext cx="11478502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对名利的过度追求，让人忽视了真善美，不能正确理解生活的真谛。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9924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8408" y="569134"/>
            <a:ext cx="11256890" cy="539660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39991" y="909514"/>
            <a:ext cx="10653740" cy="4706413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ts val="5500"/>
              </a:lnSpc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背景扫描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战国时代，各种学派纷纷登台表演，形成了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百家争鸣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空前活跃的局面。老庄的道家学派，与儒家和名家学派是相对的，尤其表现为对儒家思想的尖锐批判。庄子作为道家学派的代表人物，其思想立场是鲜明突出的。他对黑暗的社会现实强烈不满，追求绝对的思想自由，排除一切功利目的和一切人为的桎梏，清静无为、逍遥自由。在这种情况下，《庄子》就产生了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41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49352" y="-58402"/>
            <a:ext cx="11252330" cy="62245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480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不畏浮云遮望眼。放眼古今，淡泊名利的身影依稀可辨。陶渊明因为不慕名利，才会弃官归隐，吟唱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采菊东篱下，悠然见南山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的意境；邓稼先因对忙碌的研究工作甘之乐之？袁隆平因为不慕名利，才会把自己当做普通的农民，隐身水田荒泽。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indent="30480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心中有追求的人，才不会被盛名宠坏。为了心中的追求，诺贝尔不惧环境的艰苦，不畏实验的危险，不怕旁人的嘲笑；为了心中的追求，居里夫人不穿华丽的衣服，不在意容貌的修饰，不为已有的名利所累；为了心中的追求，马克思不怕专制政府的驱逐，不屑反动言论的污蔑，从容地等待死神的召唤。与毕生的事业相比，不论赞誉或者批评，也不论贫穷或者富有，都不重要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两段是从哪个角度进行论证的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2000" kern="100" dirty="0"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3368" y="6166098"/>
            <a:ext cx="11478502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这两段从正面进行了论证，用典型事例论证论点。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99262" y="566204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</p:spTree>
    <p:extLst>
      <p:ext uri="{BB962C8B-B14F-4D97-AF65-F5344CB8AC3E}">
        <p14:creationId xmlns:p14="http://schemas.microsoft.com/office/powerpoint/2010/main" xmlns="" val="2788430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48783" y="245559"/>
            <a:ext cx="11364853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浮名亦浮云。放下浮名，才会看到很多名利背后的真善美；平息热衷于功名利禄的心，才会注意到沿途美丽的风景。何慕浮名？海德格尔说：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诗意地栖居，才是人生的真谛。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最后一段有什么作用？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83038" y="2392065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  <p:sp>
        <p:nvSpPr>
          <p:cNvPr id="5" name="矩形 4"/>
          <p:cNvSpPr/>
          <p:nvPr/>
        </p:nvSpPr>
        <p:spPr>
          <a:xfrm>
            <a:off x="593368" y="2925738"/>
            <a:ext cx="11478502" cy="130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Courier New"/>
              </a:rPr>
              <a:t>文章最后旗帜鲜明地指出了对待名利正确的态度和做法，并用名言收束全文，增加了文章底蕴。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  <p:pic>
        <p:nvPicPr>
          <p:cNvPr id="7" name="图片 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89019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4" descr="C:\Users\Administrator\Desktop\大一轮 英语 改版1.10\图片\新建文件夹1.22\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971" b="1"/>
          <a:stretch/>
        </p:blipFill>
        <p:spPr bwMode="auto">
          <a:xfrm>
            <a:off x="406" y="0"/>
            <a:ext cx="121896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-1275" y="3707638"/>
            <a:ext cx="12192000" cy="1375395"/>
            <a:chOff x="-1524000" y="2705990"/>
            <a:chExt cx="12192000" cy="1375395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5" name="矩形 14"/>
          <p:cNvSpPr/>
          <p:nvPr/>
        </p:nvSpPr>
        <p:spPr>
          <a:xfrm>
            <a:off x="3987002" y="3645818"/>
            <a:ext cx="4648455" cy="88674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400" b="1" dirty="0" smtClean="0">
                <a:solidFill>
                  <a:srgbClr val="0000FF"/>
                </a:solidFill>
                <a:effectLst/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4400" b="1" dirty="0">
              <a:solidFill>
                <a:srgbClr val="0000FF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6612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2124" y="280971"/>
            <a:ext cx="11369459" cy="60810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515796" y="167024"/>
            <a:ext cx="10867880" cy="599907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ts val="5500"/>
              </a:lnSpc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单元导读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本单元的重点是欣赏庄子的散文。《汉书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艺文志》著录《庄子》有五十二篇。西晋著名学者郭象加以删定，并注释了三十三篇，分内篇、外篇、杂篇三部分。内篇有七篇，即《逍遥游》《齐物论》《养生主》《人间世》《德充符》《大宗师》《应帝王》；外篇有十五篇，包括《田子方》《秋水》等；杂篇有十一篇，包括《徐无鬼》《外物》《列御寇》等。郭象注精深、独特，为历代所推崇，因此该本唐代以后广为流传，渐渐成了定本。大多数学者都认为，内篇基本上出自庄子本人，外、杂篇则基本上出自庄子的后学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798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7860" y="90771"/>
            <a:ext cx="11597986" cy="65848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78582" y="-26590"/>
            <a:ext cx="10867880" cy="6686955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无端崖之辞》讲了七个小故事，思想高远，手法奇特。庄子善于讲故事，他把自己对人生的感悟蕴藏在这些故事里面。庄子善用各种修辞手法，语言的运用达到炉火纯青之境，尤其善于夸张描写。写意则意象浑厚，绘景则瑰奇非凡，状物则活灵活现，画人则形神毕现。我们学习时要重点体味故事的内涵，学习文中的表现手法。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鹏之徙于南冥》先是带我们进入一个奇幻的世界，这里有鲲、鹏、蜩、学鸠、冥灵、大椿等林林总总、千差万别的奇异景物。作者反复运用对比，引出他心目中人生的最高境界。接着进一步阐述，只有真正做到忘掉自己、忘掉一切，才能达到人生的大境界。最后提出要把无用当做有用，才能实现逍遥游。我们学习时要注意分析文中的艺术形象，从而把握庄子的人生境界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417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8408" y="559032"/>
            <a:ext cx="11256890" cy="539660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37184" y="549474"/>
            <a:ext cx="10930630" cy="594008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东海之大乐》阐述了这样一个观点：人生在世，应该追求大的境界，只有摆脱种种局限，才能使境界不断得到提升。由于庄子强调直觉体悟，所以他很少做纯理论的阐述，而是把深奥的哲理化作具体生动的艺术形象，文章能够深入浅出，这是我们学习时应该多加注意的地方。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《尊生》提出了很值得重视、也很深刻的尊生思想。在常人眼中，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是最尊贵的东西，而在庄子及其后学眼中，生命的价值才是无与伦比的。我们学习时应透过奇特荒诞、生动形象的寓言故事，去体味、领悟其中的哲理。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7614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93940" y="1536913"/>
            <a:ext cx="10925827" cy="27432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22598" y="1452023"/>
            <a:ext cx="10504120" cy="2625843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恶乎往而不可》中，庄子认为在人的一生中有时会面临一些困境，我们应该从困境中发掘出光明的前景。我们除了领略庄子的哲思外，还应该关注文中形体残缺、畸变、丑陋的人物形象，从他们身上理解庄子的良苦用心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4789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33675" cy="79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96912"/>
            <a:ext cx="2733675" cy="400110"/>
          </a:xfrm>
          <a:prstGeom prst="rect">
            <a:avLst/>
          </a:prstGeom>
          <a:solidFill>
            <a:schemeClr val="accent6">
              <a:lumMod val="75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812173" y="2675920"/>
            <a:ext cx="684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hlinkClick r:id="rId3" action="ppaction://hlinksldjump"/>
          </p:cNvPr>
          <p:cNvSpPr txBox="1"/>
          <p:nvPr/>
        </p:nvSpPr>
        <p:spPr>
          <a:xfrm>
            <a:off x="2782838" y="2152700"/>
            <a:ext cx="6903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预读先学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2800" b="1" dirty="0">
                <a:solidFill>
                  <a:srgbClr val="3114AC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读文本内容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，知文理学基础</a:t>
            </a:r>
            <a:endParaRPr lang="en-US" altLang="zh-CN" sz="2800" b="1" dirty="0">
              <a:solidFill>
                <a:srgbClr val="3114AC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812173" y="3707997"/>
            <a:ext cx="6840000" cy="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hlinkClick r:id="rId4" action="ppaction://hlinksldjump"/>
          </p:cNvPr>
          <p:cNvSpPr txBox="1"/>
          <p:nvPr/>
        </p:nvSpPr>
        <p:spPr>
          <a:xfrm>
            <a:off x="2782838" y="3184815"/>
            <a:ext cx="6903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精读研析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2800" b="1" dirty="0">
                <a:solidFill>
                  <a:srgbClr val="3114AC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读课文题点，析思路明答案</a:t>
            </a:r>
            <a:endParaRPr lang="en-US" altLang="zh-CN" sz="2800" b="1" dirty="0">
              <a:solidFill>
                <a:srgbClr val="3114AC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20" name="TextBox 19">
            <a:hlinkClick r:id="rId5" action="ppaction://hlinksldjump"/>
          </p:cNvPr>
          <p:cNvSpPr txBox="1"/>
          <p:nvPr/>
        </p:nvSpPr>
        <p:spPr>
          <a:xfrm>
            <a:off x="2782838" y="4274726"/>
            <a:ext cx="6903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多读厚积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</a:t>
            </a:r>
            <a:r>
              <a:rPr lang="zh-CN" altLang="en-US" sz="2800" b="1" dirty="0">
                <a:solidFill>
                  <a:srgbClr val="3114AC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读优秀作文，积素养提技能</a:t>
            </a:r>
            <a:endParaRPr lang="en-US" altLang="zh-CN" sz="2800" b="1" dirty="0">
              <a:solidFill>
                <a:srgbClr val="3114AC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787790" y="4797946"/>
            <a:ext cx="684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51266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6808</TotalTime>
  <Words>5193</Words>
  <Application>Microsoft Office PowerPoint</Application>
  <PresentationFormat>自定义</PresentationFormat>
  <Paragraphs>244</Paragraphs>
  <Slides>42</Slides>
  <Notes>0</Notes>
  <HiddenSlides>2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3" baseType="lpstr">
      <vt:lpstr>7_Office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Administrator</dc:creator>
  <dc:description>语文备课大师【全免费】</dc:description>
  <cp:lastModifiedBy>Administrator</cp:lastModifiedBy>
  <cp:revision>语文备课大师【全免费】</cp:revision>
  <dcterms:created xsi:type="dcterms:W3CDTF">2014-11-27T01:03:00Z</dcterms:created>
  <dcterms:modified xsi:type="dcterms:W3CDTF">2017-12-21T02:42:55Z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2052-10.1.0.5458</vt:lpwstr>
  </property>
  <property fmtid="{64440492-4C8B-11D1-8B70-080036B11A03}" pid="4">
    <vt:lpwstr>语文备课大师【全免费】</vt:lpwstr>
  </property>
</Properties>
</file>