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229.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18.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69.xml" ContentType="application/vnd.openxmlformats-officedocument.presentationml.slide+xml"/>
  <Override PartName="/ppt/slides/slide221.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55.xml" ContentType="application/vnd.openxmlformats-officedocument.presentationml.slide+xml"/>
  <Override PartName="/ppt/theme/theme2.xml" ContentType="application/vnd.openxmlformats-officedocument.them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6.xml" ContentType="application/vnd.openxmlformats-officedocument.presentationml.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13.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s/slide216.xml" ContentType="application/vnd.openxmlformats-officedocument.presentationml.slide+xml"/>
  <Override PartName="/ppt/slides/slide234.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23.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2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231.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220.xml" ContentType="application/vnd.openxmlformats-officedocument.presentationml.slide+xml"/>
  <Override PartName="/ppt/notesSlides/notesSlide11.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notesSlides/notesSlide23.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slides/slide51.xml" ContentType="application/vnd.openxmlformats-officedocument.presentationml.slide+xml"/>
  <Override PartName="/ppt/slides/slide233.xml" ContentType="application/vnd.openxmlformats-officedocument.presentationml.slide+xml"/>
  <Override PartName="/ppt/slideLayouts/slideLayout14.xml" ContentType="application/vnd.openxmlformats-officedocument.presentationml.slideLayout+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6"/>
  </p:notesMasterIdLst>
  <p:sldIdLst>
    <p:sldId id="261" r:id="rId2"/>
    <p:sldId id="353" r:id="rId3"/>
    <p:sldId id="409" r:id="rId4"/>
    <p:sldId id="408" r:id="rId5"/>
    <p:sldId id="410" r:id="rId6"/>
    <p:sldId id="411" r:id="rId7"/>
    <p:sldId id="413" r:id="rId8"/>
    <p:sldId id="816" r:id="rId9"/>
    <p:sldId id="817" r:id="rId10"/>
    <p:sldId id="818" r:id="rId11"/>
    <p:sldId id="819" r:id="rId12"/>
    <p:sldId id="820" r:id="rId13"/>
    <p:sldId id="821" r:id="rId14"/>
    <p:sldId id="822" r:id="rId15"/>
    <p:sldId id="823" r:id="rId16"/>
    <p:sldId id="417" r:id="rId17"/>
    <p:sldId id="288" r:id="rId18"/>
    <p:sldId id="380" r:id="rId19"/>
    <p:sldId id="824" r:id="rId20"/>
    <p:sldId id="825" r:id="rId21"/>
    <p:sldId id="826" r:id="rId22"/>
    <p:sldId id="827" r:id="rId23"/>
    <p:sldId id="828" r:id="rId24"/>
    <p:sldId id="829" r:id="rId25"/>
    <p:sldId id="360" r:id="rId26"/>
    <p:sldId id="830" r:id="rId27"/>
    <p:sldId id="831" r:id="rId28"/>
    <p:sldId id="832" r:id="rId29"/>
    <p:sldId id="833" r:id="rId30"/>
    <p:sldId id="834" r:id="rId31"/>
    <p:sldId id="835" r:id="rId32"/>
    <p:sldId id="836" r:id="rId33"/>
    <p:sldId id="837" r:id="rId34"/>
    <p:sldId id="838" r:id="rId35"/>
    <p:sldId id="335" r:id="rId36"/>
    <p:sldId id="381" r:id="rId37"/>
    <p:sldId id="839" r:id="rId38"/>
    <p:sldId id="840" r:id="rId39"/>
    <p:sldId id="841" r:id="rId40"/>
    <p:sldId id="842" r:id="rId41"/>
    <p:sldId id="843" r:id="rId42"/>
    <p:sldId id="844" r:id="rId43"/>
    <p:sldId id="845" r:id="rId44"/>
    <p:sldId id="846" r:id="rId45"/>
    <p:sldId id="847" r:id="rId46"/>
    <p:sldId id="848" r:id="rId47"/>
    <p:sldId id="849" r:id="rId48"/>
    <p:sldId id="850" r:id="rId49"/>
    <p:sldId id="851" r:id="rId50"/>
    <p:sldId id="852" r:id="rId51"/>
    <p:sldId id="853" r:id="rId52"/>
    <p:sldId id="854" r:id="rId53"/>
    <p:sldId id="855" r:id="rId54"/>
    <p:sldId id="856" r:id="rId55"/>
    <p:sldId id="945" r:id="rId56"/>
    <p:sldId id="362" r:id="rId57"/>
    <p:sldId id="857" r:id="rId58"/>
    <p:sldId id="858" r:id="rId59"/>
    <p:sldId id="648" r:id="rId60"/>
    <p:sldId id="859" r:id="rId61"/>
    <p:sldId id="860" r:id="rId62"/>
    <p:sldId id="861" r:id="rId63"/>
    <p:sldId id="862" r:id="rId64"/>
    <p:sldId id="863" r:id="rId65"/>
    <p:sldId id="864" r:id="rId66"/>
    <p:sldId id="865" r:id="rId67"/>
    <p:sldId id="330" r:id="rId68"/>
    <p:sldId id="343" r:id="rId69"/>
    <p:sldId id="389" r:id="rId70"/>
    <p:sldId id="866" r:id="rId71"/>
    <p:sldId id="867" r:id="rId72"/>
    <p:sldId id="868" r:id="rId73"/>
    <p:sldId id="869" r:id="rId74"/>
    <p:sldId id="870" r:id="rId75"/>
    <p:sldId id="946" r:id="rId76"/>
    <p:sldId id="871" r:id="rId77"/>
    <p:sldId id="376" r:id="rId78"/>
    <p:sldId id="872" r:id="rId79"/>
    <p:sldId id="873" r:id="rId80"/>
    <p:sldId id="874" r:id="rId81"/>
    <p:sldId id="875" r:id="rId82"/>
    <p:sldId id="876" r:id="rId83"/>
    <p:sldId id="354" r:id="rId84"/>
    <p:sldId id="390" r:id="rId85"/>
    <p:sldId id="877" r:id="rId86"/>
    <p:sldId id="878" r:id="rId87"/>
    <p:sldId id="879" r:id="rId88"/>
    <p:sldId id="880" r:id="rId89"/>
    <p:sldId id="947" r:id="rId90"/>
    <p:sldId id="881" r:id="rId91"/>
    <p:sldId id="882" r:id="rId92"/>
    <p:sldId id="377" r:id="rId93"/>
    <p:sldId id="883" r:id="rId94"/>
    <p:sldId id="884" r:id="rId95"/>
    <p:sldId id="885" r:id="rId96"/>
    <p:sldId id="886" r:id="rId97"/>
    <p:sldId id="887" r:id="rId98"/>
    <p:sldId id="888" r:id="rId99"/>
    <p:sldId id="948" r:id="rId100"/>
    <p:sldId id="889" r:id="rId101"/>
    <p:sldId id="890" r:id="rId102"/>
    <p:sldId id="891" r:id="rId103"/>
    <p:sldId id="892" r:id="rId104"/>
    <p:sldId id="893" r:id="rId105"/>
    <p:sldId id="894" r:id="rId106"/>
    <p:sldId id="895" r:id="rId107"/>
    <p:sldId id="896" r:id="rId108"/>
    <p:sldId id="897" r:id="rId109"/>
    <p:sldId id="900" r:id="rId110"/>
    <p:sldId id="901" r:id="rId111"/>
    <p:sldId id="491" r:id="rId112"/>
    <p:sldId id="494" r:id="rId113"/>
    <p:sldId id="495" r:id="rId114"/>
    <p:sldId id="711" r:id="rId115"/>
    <p:sldId id="712" r:id="rId116"/>
    <p:sldId id="496" r:id="rId117"/>
    <p:sldId id="715" r:id="rId118"/>
    <p:sldId id="498" r:id="rId119"/>
    <p:sldId id="502" r:id="rId120"/>
    <p:sldId id="902" r:id="rId121"/>
    <p:sldId id="903" r:id="rId122"/>
    <p:sldId id="503" r:id="rId123"/>
    <p:sldId id="904" r:id="rId124"/>
    <p:sldId id="905" r:id="rId125"/>
    <p:sldId id="906" r:id="rId126"/>
    <p:sldId id="504" r:id="rId127"/>
    <p:sldId id="949" r:id="rId128"/>
    <p:sldId id="950" r:id="rId129"/>
    <p:sldId id="907" r:id="rId130"/>
    <p:sldId id="710" r:id="rId131"/>
    <p:sldId id="908" r:id="rId132"/>
    <p:sldId id="909" r:id="rId133"/>
    <p:sldId id="513" r:id="rId134"/>
    <p:sldId id="741" r:id="rId135"/>
    <p:sldId id="744" r:id="rId136"/>
    <p:sldId id="745" r:id="rId137"/>
    <p:sldId id="746" r:id="rId138"/>
    <p:sldId id="747" r:id="rId139"/>
    <p:sldId id="748" r:id="rId140"/>
    <p:sldId id="910" r:id="rId141"/>
    <p:sldId id="911" r:id="rId142"/>
    <p:sldId id="742" r:id="rId143"/>
    <p:sldId id="912" r:id="rId144"/>
    <p:sldId id="913" r:id="rId145"/>
    <p:sldId id="749" r:id="rId146"/>
    <p:sldId id="750" r:id="rId147"/>
    <p:sldId id="751" r:id="rId148"/>
    <p:sldId id="752" r:id="rId149"/>
    <p:sldId id="743" r:id="rId150"/>
    <p:sldId id="914" r:id="rId151"/>
    <p:sldId id="915" r:id="rId152"/>
    <p:sldId id="916" r:id="rId153"/>
    <p:sldId id="753" r:id="rId154"/>
    <p:sldId id="754" r:id="rId155"/>
    <p:sldId id="755" r:id="rId156"/>
    <p:sldId id="756" r:id="rId157"/>
    <p:sldId id="757" r:id="rId158"/>
    <p:sldId id="758" r:id="rId159"/>
    <p:sldId id="538" r:id="rId160"/>
    <p:sldId id="492" r:id="rId161"/>
    <p:sldId id="532" r:id="rId162"/>
    <p:sldId id="917" r:id="rId163"/>
    <p:sldId id="951" r:id="rId164"/>
    <p:sldId id="918" r:id="rId165"/>
    <p:sldId id="952" r:id="rId166"/>
    <p:sldId id="533" r:id="rId167"/>
    <p:sldId id="528" r:id="rId168"/>
    <p:sldId id="535" r:id="rId169"/>
    <p:sldId id="919" r:id="rId170"/>
    <p:sldId id="920" r:id="rId171"/>
    <p:sldId id="921" r:id="rId172"/>
    <p:sldId id="953" r:id="rId173"/>
    <p:sldId id="922" r:id="rId174"/>
    <p:sldId id="954" r:id="rId175"/>
    <p:sldId id="536" r:id="rId176"/>
    <p:sldId id="529" r:id="rId177"/>
    <p:sldId id="546" r:id="rId178"/>
    <p:sldId id="923" r:id="rId179"/>
    <p:sldId id="955" r:id="rId180"/>
    <p:sldId id="924" r:id="rId181"/>
    <p:sldId id="925" r:id="rId182"/>
    <p:sldId id="956" r:id="rId183"/>
    <p:sldId id="530" r:id="rId184"/>
    <p:sldId id="926" r:id="rId185"/>
    <p:sldId id="551" r:id="rId186"/>
    <p:sldId id="927" r:id="rId187"/>
    <p:sldId id="928" r:id="rId188"/>
    <p:sldId id="929" r:id="rId189"/>
    <p:sldId id="930" r:id="rId190"/>
    <p:sldId id="931" r:id="rId191"/>
    <p:sldId id="932" r:id="rId192"/>
    <p:sldId id="493" r:id="rId193"/>
    <p:sldId id="563" r:id="rId194"/>
    <p:sldId id="569" r:id="rId195"/>
    <p:sldId id="957" r:id="rId196"/>
    <p:sldId id="573" r:id="rId197"/>
    <p:sldId id="564" r:id="rId198"/>
    <p:sldId id="594" r:id="rId199"/>
    <p:sldId id="778" r:id="rId200"/>
    <p:sldId id="779" r:id="rId201"/>
    <p:sldId id="780" r:id="rId202"/>
    <p:sldId id="781" r:id="rId203"/>
    <p:sldId id="782" r:id="rId204"/>
    <p:sldId id="595" r:id="rId205"/>
    <p:sldId id="565" r:id="rId206"/>
    <p:sldId id="605" r:id="rId207"/>
    <p:sldId id="933" r:id="rId208"/>
    <p:sldId id="934" r:id="rId209"/>
    <p:sldId id="935" r:id="rId210"/>
    <p:sldId id="936" r:id="rId211"/>
    <p:sldId id="937" r:id="rId212"/>
    <p:sldId id="606" r:id="rId213"/>
    <p:sldId id="775" r:id="rId214"/>
    <p:sldId id="789" r:id="rId215"/>
    <p:sldId id="958" r:id="rId216"/>
    <p:sldId id="959" r:id="rId217"/>
    <p:sldId id="790" r:id="rId218"/>
    <p:sldId id="776" r:id="rId219"/>
    <p:sldId id="799" r:id="rId220"/>
    <p:sldId id="938" r:id="rId221"/>
    <p:sldId id="939" r:id="rId222"/>
    <p:sldId id="940" r:id="rId223"/>
    <p:sldId id="941" r:id="rId224"/>
    <p:sldId id="942" r:id="rId225"/>
    <p:sldId id="960" r:id="rId226"/>
    <p:sldId id="800" r:id="rId227"/>
    <p:sldId id="943" r:id="rId228"/>
    <p:sldId id="944" r:id="rId229"/>
    <p:sldId id="801" r:id="rId230"/>
    <p:sldId id="803" r:id="rId231"/>
    <p:sldId id="804" r:id="rId232"/>
    <p:sldId id="805" r:id="rId233"/>
    <p:sldId id="806" r:id="rId234"/>
    <p:sldId id="807" r:id="rId2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389"/>
    <a:srgbClr val="CD242B"/>
    <a:srgbClr val="FFEDAB"/>
    <a:srgbClr val="E20000"/>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presProps" Target="presProp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27" Type="http://schemas.openxmlformats.org/officeDocument/2006/relationships/slide" Target="slides/slide226.xml"/><Relationship Id="rId201" Type="http://schemas.openxmlformats.org/officeDocument/2006/relationships/slide" Target="slides/slide200.xml"/><Relationship Id="rId222" Type="http://schemas.openxmlformats.org/officeDocument/2006/relationships/slide" Target="slides/slide22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3" Type="http://schemas.openxmlformats.org/officeDocument/2006/relationships/slide" Target="slides/slide232.xml"/><Relationship Id="rId238" Type="http://schemas.openxmlformats.org/officeDocument/2006/relationships/viewProps" Target="viewProps.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tableStyles" Target="tableStyles.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notesMaster" Target="notesMasters/notesMaster1.xml"/><Relationship Id="rId26" Type="http://schemas.openxmlformats.org/officeDocument/2006/relationships/slide" Target="slides/slide25.xml"/><Relationship Id="rId231" Type="http://schemas.openxmlformats.org/officeDocument/2006/relationships/slide" Target="slides/slide230.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18224847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3373804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4445595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32778123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27662684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36390260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16417153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30366654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38052679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3476131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17652560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40881333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6336187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12742337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32913655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19379936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37485945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32594061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4282248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2022708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3122047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30674978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19687081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29967561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37058825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2456104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609180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19483059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3850608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37085829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95871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13208091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4376524" y="538157"/>
            <a:ext cx="77215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考点二</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4481754" y="874706"/>
            <a:ext cx="58120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188542" y="538157"/>
            <a:ext cx="77215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考点三</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5293772" y="874706"/>
            <a:ext cx="58120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
        <p:nvSpPr>
          <p:cNvPr id="3" name="同侧圆角矩形 2"/>
          <p:cNvSpPr/>
          <p:nvPr userDrawn="1"/>
        </p:nvSpPr>
        <p:spPr>
          <a:xfrm>
            <a:off x="6001268" y="538157"/>
            <a:ext cx="77215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考点四</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6106498" y="874706"/>
            <a:ext cx="58120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6813904" y="538157"/>
            <a:ext cx="77215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考点五</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6919134" y="874706"/>
            <a:ext cx="58120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3549370" y="538157"/>
            <a:ext cx="77144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考点一</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3630744" y="874706"/>
            <a:ext cx="62591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6.xml"/><Relationship Id="rId3" Type="http://schemas.openxmlformats.org/officeDocument/2006/relationships/slideLayout" Target="../slideLayouts/slideLayout3.xml"/><Relationship Id="rId21" Type="http://schemas.openxmlformats.org/officeDocument/2006/relationships/slide" Target="../slides/slide159.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20" Type="http://schemas.openxmlformats.org/officeDocument/2006/relationships/slide" Target="../slides/slide11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67.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 Target="../slides/slide19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专题三</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877985" cy="369332"/>
          </a:xfrm>
          <a:prstGeom prst="rect">
            <a:avLst/>
          </a:prstGeom>
          <a:noFill/>
        </p:spPr>
        <p:txBody>
          <a:bodyPr wrap="none" rtlCol="0">
            <a:spAutoFit/>
          </a:bodyPr>
          <a:lstStyle/>
          <a:p>
            <a:r>
              <a:rPr lang="zh-CN" altLang="zh-CN" sz="1800" b="1" dirty="0" smtClean="0">
                <a:solidFill>
                  <a:srgbClr val="C00000"/>
                </a:solidFill>
              </a:rPr>
              <a:t>第二板块　从答题角度寻求突破方法</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3556719" y="607236"/>
            <a:ext cx="768345"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考点一</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4369355" y="607236"/>
            <a:ext cx="768345"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考点二</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4" name="同侧圆角矩形 13">
            <a:hlinkClick r:id="rId20" action="ppaction://hlinksldjump" tooltip="点击进入"/>
          </p:cNvPr>
          <p:cNvSpPr/>
          <p:nvPr userDrawn="1"/>
        </p:nvSpPr>
        <p:spPr>
          <a:xfrm>
            <a:off x="5182081" y="610414"/>
            <a:ext cx="768345"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考点三</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8" name="同侧圆角矩形 17">
            <a:hlinkClick r:id="rId21" action="ppaction://hlinksldjump" tooltip="点击进入"/>
          </p:cNvPr>
          <p:cNvSpPr/>
          <p:nvPr userDrawn="1"/>
        </p:nvSpPr>
        <p:spPr>
          <a:xfrm>
            <a:off x="5994717" y="610414"/>
            <a:ext cx="768345"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考点四</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9" name="同侧圆角矩形 18">
            <a:hlinkClick r:id="rId22" action="ppaction://hlinksldjump" tooltip="点击进入"/>
          </p:cNvPr>
          <p:cNvSpPr/>
          <p:nvPr userDrawn="1"/>
        </p:nvSpPr>
        <p:spPr>
          <a:xfrm>
            <a:off x="6797169" y="613592"/>
            <a:ext cx="768345"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考点五</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101.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102.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103.xml.rels><?xml version="1.0" encoding="UTF-8" standalone="yes"?>
<Relationships xmlns="http://schemas.openxmlformats.org/package/2006/relationships"><Relationship Id="rId3" Type="http://schemas.openxmlformats.org/officeDocument/2006/relationships/slide" Target="slide83.xml"/><Relationship Id="rId7" Type="http://schemas.openxmlformats.org/officeDocument/2006/relationships/slide" Target="slide104.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92.xml"/><Relationship Id="rId5" Type="http://schemas.openxmlformats.org/officeDocument/2006/relationships/slide" Target="slide84.xml"/><Relationship Id="rId4" Type="http://schemas.openxmlformats.org/officeDocument/2006/relationships/image" Target="../media/image15.jpeg"/></Relationships>
</file>

<file path=ppt/slides/_rels/slide104.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105.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106.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107.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108.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109.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111.xml.rels><?xml version="1.0" encoding="UTF-8" standalone="yes"?>
<Relationships xmlns="http://schemas.openxmlformats.org/package/2006/relationships"><Relationship Id="rId3" Type="http://schemas.openxmlformats.org/officeDocument/2006/relationships/slide" Target="slide118.xml"/><Relationship Id="rId2" Type="http://schemas.openxmlformats.org/officeDocument/2006/relationships/slide" Target="slide112.xml"/><Relationship Id="rId1" Type="http://schemas.openxmlformats.org/officeDocument/2006/relationships/slideLayout" Target="../slideLayouts/slideLayout11.xml"/><Relationship Id="rId4" Type="http://schemas.openxmlformats.org/officeDocument/2006/relationships/slide" Target="slide133.xml"/></Relationships>
</file>

<file path=ppt/slides/_rels/slide112.xml.rels><?xml version="1.0" encoding="UTF-8" standalone="yes"?>
<Relationships xmlns="http://schemas.openxmlformats.org/package/2006/relationships"><Relationship Id="rId3" Type="http://schemas.openxmlformats.org/officeDocument/2006/relationships/slide" Target="slide116.xml"/><Relationship Id="rId2" Type="http://schemas.openxmlformats.org/officeDocument/2006/relationships/slide" Target="slide113.xml"/><Relationship Id="rId1" Type="http://schemas.openxmlformats.org/officeDocument/2006/relationships/slideLayout" Target="../slideLayouts/slideLayout11.xml"/><Relationship Id="rId6" Type="http://schemas.openxmlformats.org/officeDocument/2006/relationships/slide" Target="slide133.xml"/><Relationship Id="rId5" Type="http://schemas.openxmlformats.org/officeDocument/2006/relationships/slide" Target="slide118.xml"/><Relationship Id="rId4" Type="http://schemas.openxmlformats.org/officeDocument/2006/relationships/slide" Target="slide112.xml"/></Relationships>
</file>

<file path=ppt/slides/_rels/slide113.xml.rels><?xml version="1.0" encoding="UTF-8" standalone="yes"?>
<Relationships xmlns="http://schemas.openxmlformats.org/package/2006/relationships"><Relationship Id="rId3" Type="http://schemas.openxmlformats.org/officeDocument/2006/relationships/slide" Target="slide116.xml"/><Relationship Id="rId2" Type="http://schemas.openxmlformats.org/officeDocument/2006/relationships/slide" Target="slide113.xml"/><Relationship Id="rId1" Type="http://schemas.openxmlformats.org/officeDocument/2006/relationships/slideLayout" Target="../slideLayouts/slideLayout11.xml"/><Relationship Id="rId6" Type="http://schemas.openxmlformats.org/officeDocument/2006/relationships/slide" Target="slide133.xml"/><Relationship Id="rId5" Type="http://schemas.openxmlformats.org/officeDocument/2006/relationships/slide" Target="slide118.xml"/><Relationship Id="rId4" Type="http://schemas.openxmlformats.org/officeDocument/2006/relationships/slide" Target="slide112.xml"/></Relationships>
</file>

<file path=ppt/slides/_rels/slide114.xml.rels><?xml version="1.0" encoding="UTF-8" standalone="yes"?>
<Relationships xmlns="http://schemas.openxmlformats.org/package/2006/relationships"><Relationship Id="rId3" Type="http://schemas.openxmlformats.org/officeDocument/2006/relationships/slide" Target="slide116.xml"/><Relationship Id="rId2" Type="http://schemas.openxmlformats.org/officeDocument/2006/relationships/slide" Target="slide113.xml"/><Relationship Id="rId1" Type="http://schemas.openxmlformats.org/officeDocument/2006/relationships/slideLayout" Target="../slideLayouts/slideLayout11.xml"/><Relationship Id="rId6" Type="http://schemas.openxmlformats.org/officeDocument/2006/relationships/slide" Target="slide133.xml"/><Relationship Id="rId5" Type="http://schemas.openxmlformats.org/officeDocument/2006/relationships/slide" Target="slide118.xml"/><Relationship Id="rId4" Type="http://schemas.openxmlformats.org/officeDocument/2006/relationships/slide" Target="slide112.xml"/></Relationships>
</file>

<file path=ppt/slides/_rels/slide115.xml.rels><?xml version="1.0" encoding="UTF-8" standalone="yes"?>
<Relationships xmlns="http://schemas.openxmlformats.org/package/2006/relationships"><Relationship Id="rId3" Type="http://schemas.openxmlformats.org/officeDocument/2006/relationships/slide" Target="slide116.xml"/><Relationship Id="rId2" Type="http://schemas.openxmlformats.org/officeDocument/2006/relationships/slide" Target="slide113.xml"/><Relationship Id="rId1" Type="http://schemas.openxmlformats.org/officeDocument/2006/relationships/slideLayout" Target="../slideLayouts/slideLayout11.xml"/><Relationship Id="rId6" Type="http://schemas.openxmlformats.org/officeDocument/2006/relationships/slide" Target="slide133.xml"/><Relationship Id="rId5" Type="http://schemas.openxmlformats.org/officeDocument/2006/relationships/slide" Target="slide118.xml"/><Relationship Id="rId4" Type="http://schemas.openxmlformats.org/officeDocument/2006/relationships/slide" Target="slide112.xml"/></Relationships>
</file>

<file path=ppt/slides/_rels/slide116.xml.rels><?xml version="1.0" encoding="UTF-8" standalone="yes"?>
<Relationships xmlns="http://schemas.openxmlformats.org/package/2006/relationships"><Relationship Id="rId3" Type="http://schemas.openxmlformats.org/officeDocument/2006/relationships/slide" Target="slide116.xml"/><Relationship Id="rId2" Type="http://schemas.openxmlformats.org/officeDocument/2006/relationships/slide" Target="slide113.xml"/><Relationship Id="rId1" Type="http://schemas.openxmlformats.org/officeDocument/2006/relationships/slideLayout" Target="../slideLayouts/slideLayout11.xml"/><Relationship Id="rId6" Type="http://schemas.openxmlformats.org/officeDocument/2006/relationships/slide" Target="slide133.xml"/><Relationship Id="rId5" Type="http://schemas.openxmlformats.org/officeDocument/2006/relationships/slide" Target="slide118.xml"/><Relationship Id="rId4" Type="http://schemas.openxmlformats.org/officeDocument/2006/relationships/slide" Target="slide112.xml"/></Relationships>
</file>

<file path=ppt/slides/_rels/slide117.xml.rels><?xml version="1.0" encoding="UTF-8" standalone="yes"?>
<Relationships xmlns="http://schemas.openxmlformats.org/package/2006/relationships"><Relationship Id="rId3" Type="http://schemas.openxmlformats.org/officeDocument/2006/relationships/slide" Target="slide116.xml"/><Relationship Id="rId7" Type="http://schemas.openxmlformats.org/officeDocument/2006/relationships/image" Target="../media/image16.jpeg"/><Relationship Id="rId2" Type="http://schemas.openxmlformats.org/officeDocument/2006/relationships/slide" Target="slide113.xml"/><Relationship Id="rId1" Type="http://schemas.openxmlformats.org/officeDocument/2006/relationships/slideLayout" Target="../slideLayouts/slideLayout11.xml"/><Relationship Id="rId6" Type="http://schemas.openxmlformats.org/officeDocument/2006/relationships/slide" Target="slide133.xml"/><Relationship Id="rId5" Type="http://schemas.openxmlformats.org/officeDocument/2006/relationships/slide" Target="slide118.xml"/><Relationship Id="rId4" Type="http://schemas.openxmlformats.org/officeDocument/2006/relationships/slide" Target="slide112.xml"/></Relationships>
</file>

<file path=ppt/slides/_rels/slide118.xml.rels><?xml version="1.0" encoding="UTF-8" standalone="yes"?>
<Relationships xmlns="http://schemas.openxmlformats.org/package/2006/relationships"><Relationship Id="rId8" Type="http://schemas.openxmlformats.org/officeDocument/2006/relationships/slide" Target="slide193.xml"/><Relationship Id="rId3" Type="http://schemas.openxmlformats.org/officeDocument/2006/relationships/slide" Target="slide122.xml"/><Relationship Id="rId7" Type="http://schemas.openxmlformats.org/officeDocument/2006/relationships/slide" Target="slide118.xml"/><Relationship Id="rId2" Type="http://schemas.openxmlformats.org/officeDocument/2006/relationships/slide" Target="slide119.xml"/><Relationship Id="rId1" Type="http://schemas.openxmlformats.org/officeDocument/2006/relationships/slideLayout" Target="../slideLayouts/slideLayout11.xml"/><Relationship Id="rId6" Type="http://schemas.openxmlformats.org/officeDocument/2006/relationships/slide" Target="slide112.xml"/><Relationship Id="rId11" Type="http://schemas.openxmlformats.org/officeDocument/2006/relationships/slide" Target="slide133.xml"/><Relationship Id="rId5" Type="http://schemas.openxmlformats.org/officeDocument/2006/relationships/slide" Target="slide130.xml"/><Relationship Id="rId10" Type="http://schemas.openxmlformats.org/officeDocument/2006/relationships/slide" Target="slide200.xml"/><Relationship Id="rId4" Type="http://schemas.openxmlformats.org/officeDocument/2006/relationships/slide" Target="slide126.xml"/><Relationship Id="rId9" Type="http://schemas.openxmlformats.org/officeDocument/2006/relationships/slide" Target="slide197.xml"/></Relationships>
</file>

<file path=ppt/slides/_rels/slide119.xml.rels><?xml version="1.0" encoding="UTF-8" standalone="yes"?>
<Relationships xmlns="http://schemas.openxmlformats.org/package/2006/relationships"><Relationship Id="rId8" Type="http://schemas.openxmlformats.org/officeDocument/2006/relationships/slide" Target="slide193.xml"/><Relationship Id="rId3" Type="http://schemas.openxmlformats.org/officeDocument/2006/relationships/slide" Target="slide122.xml"/><Relationship Id="rId7" Type="http://schemas.openxmlformats.org/officeDocument/2006/relationships/slide" Target="slide118.xml"/><Relationship Id="rId2" Type="http://schemas.openxmlformats.org/officeDocument/2006/relationships/slide" Target="slide119.xml"/><Relationship Id="rId1" Type="http://schemas.openxmlformats.org/officeDocument/2006/relationships/slideLayout" Target="../slideLayouts/slideLayout11.xml"/><Relationship Id="rId6" Type="http://schemas.openxmlformats.org/officeDocument/2006/relationships/slide" Target="slide112.xml"/><Relationship Id="rId11" Type="http://schemas.openxmlformats.org/officeDocument/2006/relationships/slide" Target="slide133.xml"/><Relationship Id="rId5" Type="http://schemas.openxmlformats.org/officeDocument/2006/relationships/slide" Target="slide130.xml"/><Relationship Id="rId10" Type="http://schemas.openxmlformats.org/officeDocument/2006/relationships/slide" Target="slide200.xml"/><Relationship Id="rId4" Type="http://schemas.openxmlformats.org/officeDocument/2006/relationships/slide" Target="slide126.xml"/><Relationship Id="rId9" Type="http://schemas.openxmlformats.org/officeDocument/2006/relationships/slide" Target="slide19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8" Type="http://schemas.openxmlformats.org/officeDocument/2006/relationships/slide" Target="slide193.xml"/><Relationship Id="rId3" Type="http://schemas.openxmlformats.org/officeDocument/2006/relationships/slide" Target="slide122.xml"/><Relationship Id="rId7" Type="http://schemas.openxmlformats.org/officeDocument/2006/relationships/slide" Target="slide118.xml"/><Relationship Id="rId2" Type="http://schemas.openxmlformats.org/officeDocument/2006/relationships/slide" Target="slide119.xml"/><Relationship Id="rId1" Type="http://schemas.openxmlformats.org/officeDocument/2006/relationships/slideLayout" Target="../slideLayouts/slideLayout11.xml"/><Relationship Id="rId6" Type="http://schemas.openxmlformats.org/officeDocument/2006/relationships/slide" Target="slide112.xml"/><Relationship Id="rId11" Type="http://schemas.openxmlformats.org/officeDocument/2006/relationships/slide" Target="slide133.xml"/><Relationship Id="rId5" Type="http://schemas.openxmlformats.org/officeDocument/2006/relationships/slide" Target="slide130.xml"/><Relationship Id="rId10" Type="http://schemas.openxmlformats.org/officeDocument/2006/relationships/slide" Target="slide200.xml"/><Relationship Id="rId4" Type="http://schemas.openxmlformats.org/officeDocument/2006/relationships/slide" Target="slide126.xml"/><Relationship Id="rId9" Type="http://schemas.openxmlformats.org/officeDocument/2006/relationships/slide" Target="slide197.xml"/></Relationships>
</file>

<file path=ppt/slides/_rels/slide121.xml.rels><?xml version="1.0" encoding="UTF-8" standalone="yes"?>
<Relationships xmlns="http://schemas.openxmlformats.org/package/2006/relationships"><Relationship Id="rId8" Type="http://schemas.openxmlformats.org/officeDocument/2006/relationships/slide" Target="slide193.xml"/><Relationship Id="rId3" Type="http://schemas.openxmlformats.org/officeDocument/2006/relationships/slide" Target="slide122.xml"/><Relationship Id="rId7" Type="http://schemas.openxmlformats.org/officeDocument/2006/relationships/slide" Target="slide118.xml"/><Relationship Id="rId2" Type="http://schemas.openxmlformats.org/officeDocument/2006/relationships/slide" Target="slide119.xml"/><Relationship Id="rId1" Type="http://schemas.openxmlformats.org/officeDocument/2006/relationships/slideLayout" Target="../slideLayouts/slideLayout11.xml"/><Relationship Id="rId6" Type="http://schemas.openxmlformats.org/officeDocument/2006/relationships/slide" Target="slide112.xml"/><Relationship Id="rId11" Type="http://schemas.openxmlformats.org/officeDocument/2006/relationships/slide" Target="slide133.xml"/><Relationship Id="rId5" Type="http://schemas.openxmlformats.org/officeDocument/2006/relationships/slide" Target="slide130.xml"/><Relationship Id="rId10" Type="http://schemas.openxmlformats.org/officeDocument/2006/relationships/slide" Target="slide200.xml"/><Relationship Id="rId4" Type="http://schemas.openxmlformats.org/officeDocument/2006/relationships/slide" Target="slide126.xml"/><Relationship Id="rId9" Type="http://schemas.openxmlformats.org/officeDocument/2006/relationships/slide" Target="slide197.xml"/></Relationships>
</file>

<file path=ppt/slides/_rels/slide122.xml.rels><?xml version="1.0" encoding="UTF-8" standalone="yes"?>
<Relationships xmlns="http://schemas.openxmlformats.org/package/2006/relationships"><Relationship Id="rId8" Type="http://schemas.openxmlformats.org/officeDocument/2006/relationships/slide" Target="slide193.xml"/><Relationship Id="rId3" Type="http://schemas.openxmlformats.org/officeDocument/2006/relationships/slide" Target="slide122.xml"/><Relationship Id="rId7" Type="http://schemas.openxmlformats.org/officeDocument/2006/relationships/slide" Target="slide118.xml"/><Relationship Id="rId2" Type="http://schemas.openxmlformats.org/officeDocument/2006/relationships/slide" Target="slide119.xml"/><Relationship Id="rId1" Type="http://schemas.openxmlformats.org/officeDocument/2006/relationships/slideLayout" Target="../slideLayouts/slideLayout11.xml"/><Relationship Id="rId6" Type="http://schemas.openxmlformats.org/officeDocument/2006/relationships/slide" Target="slide112.xml"/><Relationship Id="rId11" Type="http://schemas.openxmlformats.org/officeDocument/2006/relationships/slide" Target="slide133.xml"/><Relationship Id="rId5" Type="http://schemas.openxmlformats.org/officeDocument/2006/relationships/slide" Target="slide130.xml"/><Relationship Id="rId10" Type="http://schemas.openxmlformats.org/officeDocument/2006/relationships/slide" Target="slide200.xml"/><Relationship Id="rId4" Type="http://schemas.openxmlformats.org/officeDocument/2006/relationships/slide" Target="slide126.xml"/><Relationship Id="rId9" Type="http://schemas.openxmlformats.org/officeDocument/2006/relationships/slide" Target="slide197.xml"/></Relationships>
</file>

<file path=ppt/slides/_rels/slide123.xml.rels><?xml version="1.0" encoding="UTF-8" standalone="yes"?>
<Relationships xmlns="http://schemas.openxmlformats.org/package/2006/relationships"><Relationship Id="rId8" Type="http://schemas.openxmlformats.org/officeDocument/2006/relationships/slide" Target="slide193.xml"/><Relationship Id="rId3" Type="http://schemas.openxmlformats.org/officeDocument/2006/relationships/slide" Target="slide122.xml"/><Relationship Id="rId7" Type="http://schemas.openxmlformats.org/officeDocument/2006/relationships/slide" Target="slide118.xml"/><Relationship Id="rId2" Type="http://schemas.openxmlformats.org/officeDocument/2006/relationships/slide" Target="slide119.xml"/><Relationship Id="rId1" Type="http://schemas.openxmlformats.org/officeDocument/2006/relationships/slideLayout" Target="../slideLayouts/slideLayout11.xml"/><Relationship Id="rId6" Type="http://schemas.openxmlformats.org/officeDocument/2006/relationships/slide" Target="slide112.xml"/><Relationship Id="rId11" Type="http://schemas.openxmlformats.org/officeDocument/2006/relationships/slide" Target="slide133.xml"/><Relationship Id="rId5" Type="http://schemas.openxmlformats.org/officeDocument/2006/relationships/slide" Target="slide130.xml"/><Relationship Id="rId10" Type="http://schemas.openxmlformats.org/officeDocument/2006/relationships/slide" Target="slide200.xml"/><Relationship Id="rId4" Type="http://schemas.openxmlformats.org/officeDocument/2006/relationships/slide" Target="slide126.xml"/><Relationship Id="rId9" Type="http://schemas.openxmlformats.org/officeDocument/2006/relationships/slide" Target="slide197.xml"/></Relationships>
</file>

<file path=ppt/slides/_rels/slide124.xml.rels><?xml version="1.0" encoding="UTF-8" standalone="yes"?>
<Relationships xmlns="http://schemas.openxmlformats.org/package/2006/relationships"><Relationship Id="rId8" Type="http://schemas.openxmlformats.org/officeDocument/2006/relationships/slide" Target="slide193.xml"/><Relationship Id="rId3" Type="http://schemas.openxmlformats.org/officeDocument/2006/relationships/slide" Target="slide122.xml"/><Relationship Id="rId7" Type="http://schemas.openxmlformats.org/officeDocument/2006/relationships/slide" Target="slide118.xml"/><Relationship Id="rId2" Type="http://schemas.openxmlformats.org/officeDocument/2006/relationships/slide" Target="slide119.xml"/><Relationship Id="rId1" Type="http://schemas.openxmlformats.org/officeDocument/2006/relationships/slideLayout" Target="../slideLayouts/slideLayout11.xml"/><Relationship Id="rId6" Type="http://schemas.openxmlformats.org/officeDocument/2006/relationships/slide" Target="slide112.xml"/><Relationship Id="rId11" Type="http://schemas.openxmlformats.org/officeDocument/2006/relationships/slide" Target="slide133.xml"/><Relationship Id="rId5" Type="http://schemas.openxmlformats.org/officeDocument/2006/relationships/slide" Target="slide130.xml"/><Relationship Id="rId10" Type="http://schemas.openxmlformats.org/officeDocument/2006/relationships/slide" Target="slide200.xml"/><Relationship Id="rId4" Type="http://schemas.openxmlformats.org/officeDocument/2006/relationships/slide" Target="slide126.xml"/><Relationship Id="rId9" Type="http://schemas.openxmlformats.org/officeDocument/2006/relationships/slide" Target="slide197.xml"/></Relationships>
</file>

<file path=ppt/slides/_rels/slide125.xml.rels><?xml version="1.0" encoding="UTF-8" standalone="yes"?>
<Relationships xmlns="http://schemas.openxmlformats.org/package/2006/relationships"><Relationship Id="rId8" Type="http://schemas.openxmlformats.org/officeDocument/2006/relationships/slide" Target="slide193.xml"/><Relationship Id="rId3" Type="http://schemas.openxmlformats.org/officeDocument/2006/relationships/slide" Target="slide122.xml"/><Relationship Id="rId7" Type="http://schemas.openxmlformats.org/officeDocument/2006/relationships/slide" Target="slide118.xml"/><Relationship Id="rId2" Type="http://schemas.openxmlformats.org/officeDocument/2006/relationships/slide" Target="slide119.xml"/><Relationship Id="rId1" Type="http://schemas.openxmlformats.org/officeDocument/2006/relationships/slideLayout" Target="../slideLayouts/slideLayout11.xml"/><Relationship Id="rId6" Type="http://schemas.openxmlformats.org/officeDocument/2006/relationships/slide" Target="slide112.xml"/><Relationship Id="rId11" Type="http://schemas.openxmlformats.org/officeDocument/2006/relationships/slide" Target="slide133.xml"/><Relationship Id="rId5" Type="http://schemas.openxmlformats.org/officeDocument/2006/relationships/slide" Target="slide130.xml"/><Relationship Id="rId10" Type="http://schemas.openxmlformats.org/officeDocument/2006/relationships/slide" Target="slide200.xml"/><Relationship Id="rId4" Type="http://schemas.openxmlformats.org/officeDocument/2006/relationships/slide" Target="slide126.xml"/><Relationship Id="rId9" Type="http://schemas.openxmlformats.org/officeDocument/2006/relationships/slide" Target="slide197.xml"/></Relationships>
</file>

<file path=ppt/slides/_rels/slide126.xml.rels><?xml version="1.0" encoding="UTF-8" standalone="yes"?>
<Relationships xmlns="http://schemas.openxmlformats.org/package/2006/relationships"><Relationship Id="rId8" Type="http://schemas.openxmlformats.org/officeDocument/2006/relationships/slide" Target="slide193.xml"/><Relationship Id="rId3" Type="http://schemas.openxmlformats.org/officeDocument/2006/relationships/slide" Target="slide122.xml"/><Relationship Id="rId7" Type="http://schemas.openxmlformats.org/officeDocument/2006/relationships/slide" Target="slide118.xml"/><Relationship Id="rId2" Type="http://schemas.openxmlformats.org/officeDocument/2006/relationships/slide" Target="slide119.xml"/><Relationship Id="rId1" Type="http://schemas.openxmlformats.org/officeDocument/2006/relationships/slideLayout" Target="../slideLayouts/slideLayout11.xml"/><Relationship Id="rId6" Type="http://schemas.openxmlformats.org/officeDocument/2006/relationships/slide" Target="slide112.xml"/><Relationship Id="rId11" Type="http://schemas.openxmlformats.org/officeDocument/2006/relationships/slide" Target="slide133.xml"/><Relationship Id="rId5" Type="http://schemas.openxmlformats.org/officeDocument/2006/relationships/slide" Target="slide130.xml"/><Relationship Id="rId10" Type="http://schemas.openxmlformats.org/officeDocument/2006/relationships/slide" Target="slide200.xml"/><Relationship Id="rId4" Type="http://schemas.openxmlformats.org/officeDocument/2006/relationships/slide" Target="slide126.xml"/><Relationship Id="rId9" Type="http://schemas.openxmlformats.org/officeDocument/2006/relationships/slide" Target="slide197.xml"/></Relationships>
</file>

<file path=ppt/slides/_rels/slide127.xml.rels><?xml version="1.0" encoding="UTF-8" standalone="yes"?>
<Relationships xmlns="http://schemas.openxmlformats.org/package/2006/relationships"><Relationship Id="rId8" Type="http://schemas.openxmlformats.org/officeDocument/2006/relationships/slide" Target="slide193.xml"/><Relationship Id="rId3" Type="http://schemas.openxmlformats.org/officeDocument/2006/relationships/slide" Target="slide122.xml"/><Relationship Id="rId7" Type="http://schemas.openxmlformats.org/officeDocument/2006/relationships/slide" Target="slide118.xml"/><Relationship Id="rId2" Type="http://schemas.openxmlformats.org/officeDocument/2006/relationships/slide" Target="slide119.xml"/><Relationship Id="rId1" Type="http://schemas.openxmlformats.org/officeDocument/2006/relationships/slideLayout" Target="../slideLayouts/slideLayout11.xml"/><Relationship Id="rId6" Type="http://schemas.openxmlformats.org/officeDocument/2006/relationships/slide" Target="slide112.xml"/><Relationship Id="rId11" Type="http://schemas.openxmlformats.org/officeDocument/2006/relationships/slide" Target="slide133.xml"/><Relationship Id="rId5" Type="http://schemas.openxmlformats.org/officeDocument/2006/relationships/slide" Target="slide130.xml"/><Relationship Id="rId10" Type="http://schemas.openxmlformats.org/officeDocument/2006/relationships/slide" Target="slide200.xml"/><Relationship Id="rId4" Type="http://schemas.openxmlformats.org/officeDocument/2006/relationships/slide" Target="slide126.xml"/><Relationship Id="rId9" Type="http://schemas.openxmlformats.org/officeDocument/2006/relationships/slide" Target="slide197.xml"/></Relationships>
</file>

<file path=ppt/slides/_rels/slide128.xml.rels><?xml version="1.0" encoding="UTF-8" standalone="yes"?>
<Relationships xmlns="http://schemas.openxmlformats.org/package/2006/relationships"><Relationship Id="rId8" Type="http://schemas.openxmlformats.org/officeDocument/2006/relationships/slide" Target="slide193.xml"/><Relationship Id="rId3" Type="http://schemas.openxmlformats.org/officeDocument/2006/relationships/slide" Target="slide122.xml"/><Relationship Id="rId7" Type="http://schemas.openxmlformats.org/officeDocument/2006/relationships/slide" Target="slide118.xml"/><Relationship Id="rId2" Type="http://schemas.openxmlformats.org/officeDocument/2006/relationships/slide" Target="slide119.xml"/><Relationship Id="rId1" Type="http://schemas.openxmlformats.org/officeDocument/2006/relationships/slideLayout" Target="../slideLayouts/slideLayout11.xml"/><Relationship Id="rId6" Type="http://schemas.openxmlformats.org/officeDocument/2006/relationships/slide" Target="slide112.xml"/><Relationship Id="rId11" Type="http://schemas.openxmlformats.org/officeDocument/2006/relationships/slide" Target="slide133.xml"/><Relationship Id="rId5" Type="http://schemas.openxmlformats.org/officeDocument/2006/relationships/slide" Target="slide130.xml"/><Relationship Id="rId10" Type="http://schemas.openxmlformats.org/officeDocument/2006/relationships/slide" Target="slide200.xml"/><Relationship Id="rId4" Type="http://schemas.openxmlformats.org/officeDocument/2006/relationships/slide" Target="slide126.xml"/><Relationship Id="rId9" Type="http://schemas.openxmlformats.org/officeDocument/2006/relationships/slide" Target="slide197.xml"/></Relationships>
</file>

<file path=ppt/slides/_rels/slide129.xml.rels><?xml version="1.0" encoding="UTF-8" standalone="yes"?>
<Relationships xmlns="http://schemas.openxmlformats.org/package/2006/relationships"><Relationship Id="rId8" Type="http://schemas.openxmlformats.org/officeDocument/2006/relationships/slide" Target="slide193.xml"/><Relationship Id="rId3" Type="http://schemas.openxmlformats.org/officeDocument/2006/relationships/slide" Target="slide122.xml"/><Relationship Id="rId7" Type="http://schemas.openxmlformats.org/officeDocument/2006/relationships/slide" Target="slide118.xml"/><Relationship Id="rId2" Type="http://schemas.openxmlformats.org/officeDocument/2006/relationships/slide" Target="slide119.xml"/><Relationship Id="rId1" Type="http://schemas.openxmlformats.org/officeDocument/2006/relationships/slideLayout" Target="../slideLayouts/slideLayout11.xml"/><Relationship Id="rId6" Type="http://schemas.openxmlformats.org/officeDocument/2006/relationships/slide" Target="slide112.xml"/><Relationship Id="rId11" Type="http://schemas.openxmlformats.org/officeDocument/2006/relationships/slide" Target="slide133.xml"/><Relationship Id="rId5" Type="http://schemas.openxmlformats.org/officeDocument/2006/relationships/slide" Target="slide130.xml"/><Relationship Id="rId10" Type="http://schemas.openxmlformats.org/officeDocument/2006/relationships/slide" Target="slide200.xml"/><Relationship Id="rId4" Type="http://schemas.openxmlformats.org/officeDocument/2006/relationships/slide" Target="slide126.xml"/><Relationship Id="rId9" Type="http://schemas.openxmlformats.org/officeDocument/2006/relationships/slide" Target="slide19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8" Type="http://schemas.openxmlformats.org/officeDocument/2006/relationships/slide" Target="slide193.xml"/><Relationship Id="rId3" Type="http://schemas.openxmlformats.org/officeDocument/2006/relationships/slide" Target="slide122.xml"/><Relationship Id="rId7" Type="http://schemas.openxmlformats.org/officeDocument/2006/relationships/slide" Target="slide118.xml"/><Relationship Id="rId2" Type="http://schemas.openxmlformats.org/officeDocument/2006/relationships/slide" Target="slide119.xml"/><Relationship Id="rId1" Type="http://schemas.openxmlformats.org/officeDocument/2006/relationships/slideLayout" Target="../slideLayouts/slideLayout11.xml"/><Relationship Id="rId6" Type="http://schemas.openxmlformats.org/officeDocument/2006/relationships/slide" Target="slide112.xml"/><Relationship Id="rId11" Type="http://schemas.openxmlformats.org/officeDocument/2006/relationships/slide" Target="slide133.xml"/><Relationship Id="rId5" Type="http://schemas.openxmlformats.org/officeDocument/2006/relationships/slide" Target="slide130.xml"/><Relationship Id="rId10" Type="http://schemas.openxmlformats.org/officeDocument/2006/relationships/slide" Target="slide200.xml"/><Relationship Id="rId4" Type="http://schemas.openxmlformats.org/officeDocument/2006/relationships/slide" Target="slide126.xml"/><Relationship Id="rId9" Type="http://schemas.openxmlformats.org/officeDocument/2006/relationships/slide" Target="slide197.xml"/></Relationships>
</file>

<file path=ppt/slides/_rels/slide131.xml.rels><?xml version="1.0" encoding="UTF-8" standalone="yes"?>
<Relationships xmlns="http://schemas.openxmlformats.org/package/2006/relationships"><Relationship Id="rId8" Type="http://schemas.openxmlformats.org/officeDocument/2006/relationships/slide" Target="slide193.xml"/><Relationship Id="rId3" Type="http://schemas.openxmlformats.org/officeDocument/2006/relationships/slide" Target="slide122.xml"/><Relationship Id="rId7" Type="http://schemas.openxmlformats.org/officeDocument/2006/relationships/slide" Target="slide118.xml"/><Relationship Id="rId2" Type="http://schemas.openxmlformats.org/officeDocument/2006/relationships/slide" Target="slide119.xml"/><Relationship Id="rId1" Type="http://schemas.openxmlformats.org/officeDocument/2006/relationships/slideLayout" Target="../slideLayouts/slideLayout11.xml"/><Relationship Id="rId6" Type="http://schemas.openxmlformats.org/officeDocument/2006/relationships/slide" Target="slide112.xml"/><Relationship Id="rId11" Type="http://schemas.openxmlformats.org/officeDocument/2006/relationships/slide" Target="slide133.xml"/><Relationship Id="rId5" Type="http://schemas.openxmlformats.org/officeDocument/2006/relationships/slide" Target="slide130.xml"/><Relationship Id="rId10" Type="http://schemas.openxmlformats.org/officeDocument/2006/relationships/slide" Target="slide200.xml"/><Relationship Id="rId4" Type="http://schemas.openxmlformats.org/officeDocument/2006/relationships/slide" Target="slide126.xml"/><Relationship Id="rId9" Type="http://schemas.openxmlformats.org/officeDocument/2006/relationships/slide" Target="slide197.xml"/></Relationships>
</file>

<file path=ppt/slides/_rels/slide132.xml.rels><?xml version="1.0" encoding="UTF-8" standalone="yes"?>
<Relationships xmlns="http://schemas.openxmlformats.org/package/2006/relationships"><Relationship Id="rId8" Type="http://schemas.openxmlformats.org/officeDocument/2006/relationships/slide" Target="slide193.xml"/><Relationship Id="rId3" Type="http://schemas.openxmlformats.org/officeDocument/2006/relationships/slide" Target="slide122.xml"/><Relationship Id="rId7" Type="http://schemas.openxmlformats.org/officeDocument/2006/relationships/slide" Target="slide118.xml"/><Relationship Id="rId12" Type="http://schemas.openxmlformats.org/officeDocument/2006/relationships/image" Target="../media/image17.jpeg"/><Relationship Id="rId2" Type="http://schemas.openxmlformats.org/officeDocument/2006/relationships/slide" Target="slide119.xml"/><Relationship Id="rId1" Type="http://schemas.openxmlformats.org/officeDocument/2006/relationships/slideLayout" Target="../slideLayouts/slideLayout11.xml"/><Relationship Id="rId6" Type="http://schemas.openxmlformats.org/officeDocument/2006/relationships/slide" Target="slide112.xml"/><Relationship Id="rId11" Type="http://schemas.openxmlformats.org/officeDocument/2006/relationships/slide" Target="slide133.xml"/><Relationship Id="rId5" Type="http://schemas.openxmlformats.org/officeDocument/2006/relationships/slide" Target="slide130.xml"/><Relationship Id="rId10" Type="http://schemas.openxmlformats.org/officeDocument/2006/relationships/slide" Target="slide200.xml"/><Relationship Id="rId4" Type="http://schemas.openxmlformats.org/officeDocument/2006/relationships/slide" Target="slide126.xml"/><Relationship Id="rId9" Type="http://schemas.openxmlformats.org/officeDocument/2006/relationships/slide" Target="slide197.xml"/></Relationships>
</file>

<file path=ppt/slides/_rels/slide133.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12.xml"/><Relationship Id="rId7" Type="http://schemas.openxmlformats.org/officeDocument/2006/relationships/slide" Target="slide200.xml"/><Relationship Id="rId2" Type="http://schemas.openxmlformats.org/officeDocument/2006/relationships/slide" Target="slide134.xml"/><Relationship Id="rId1" Type="http://schemas.openxmlformats.org/officeDocument/2006/relationships/slideLayout" Target="../slideLayouts/slideLayout11.xml"/><Relationship Id="rId6" Type="http://schemas.openxmlformats.org/officeDocument/2006/relationships/slide" Target="slide197.xml"/><Relationship Id="rId5" Type="http://schemas.openxmlformats.org/officeDocument/2006/relationships/slide" Target="slide193.xml"/><Relationship Id="rId10" Type="http://schemas.openxmlformats.org/officeDocument/2006/relationships/slide" Target="slide149.xml"/><Relationship Id="rId4" Type="http://schemas.openxmlformats.org/officeDocument/2006/relationships/slide" Target="slide118.xml"/><Relationship Id="rId9" Type="http://schemas.openxmlformats.org/officeDocument/2006/relationships/slide" Target="slide142.xml"/></Relationships>
</file>

<file path=ppt/slides/_rels/slide134.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118.xml"/><Relationship Id="rId7" Type="http://schemas.openxmlformats.org/officeDocument/2006/relationships/slide" Target="slide133.xml"/><Relationship Id="rId2" Type="http://schemas.openxmlformats.org/officeDocument/2006/relationships/slide" Target="slide112.xml"/><Relationship Id="rId1" Type="http://schemas.openxmlformats.org/officeDocument/2006/relationships/slideLayout" Target="../slideLayouts/slideLayout11.xml"/><Relationship Id="rId6" Type="http://schemas.openxmlformats.org/officeDocument/2006/relationships/slide" Target="slide200.xml"/><Relationship Id="rId5" Type="http://schemas.openxmlformats.org/officeDocument/2006/relationships/slide" Target="slide197.xml"/><Relationship Id="rId10" Type="http://schemas.openxmlformats.org/officeDocument/2006/relationships/slide" Target="slide149.xml"/><Relationship Id="rId4" Type="http://schemas.openxmlformats.org/officeDocument/2006/relationships/slide" Target="slide193.xml"/><Relationship Id="rId9" Type="http://schemas.openxmlformats.org/officeDocument/2006/relationships/slide" Target="slide142.xml"/></Relationships>
</file>

<file path=ppt/slides/_rels/slide135.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118.xml"/><Relationship Id="rId7" Type="http://schemas.openxmlformats.org/officeDocument/2006/relationships/slide" Target="slide133.xml"/><Relationship Id="rId2" Type="http://schemas.openxmlformats.org/officeDocument/2006/relationships/slide" Target="slide112.xml"/><Relationship Id="rId1" Type="http://schemas.openxmlformats.org/officeDocument/2006/relationships/slideLayout" Target="../slideLayouts/slideLayout11.xml"/><Relationship Id="rId6" Type="http://schemas.openxmlformats.org/officeDocument/2006/relationships/slide" Target="slide200.xml"/><Relationship Id="rId5" Type="http://schemas.openxmlformats.org/officeDocument/2006/relationships/slide" Target="slide197.xml"/><Relationship Id="rId10" Type="http://schemas.openxmlformats.org/officeDocument/2006/relationships/slide" Target="slide149.xml"/><Relationship Id="rId4" Type="http://schemas.openxmlformats.org/officeDocument/2006/relationships/slide" Target="slide193.xml"/><Relationship Id="rId9" Type="http://schemas.openxmlformats.org/officeDocument/2006/relationships/slide" Target="slide142.xml"/></Relationships>
</file>

<file path=ppt/slides/_rels/slide136.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118.xml"/><Relationship Id="rId7" Type="http://schemas.openxmlformats.org/officeDocument/2006/relationships/slide" Target="slide133.xml"/><Relationship Id="rId2" Type="http://schemas.openxmlformats.org/officeDocument/2006/relationships/slide" Target="slide112.xml"/><Relationship Id="rId1" Type="http://schemas.openxmlformats.org/officeDocument/2006/relationships/slideLayout" Target="../slideLayouts/slideLayout11.xml"/><Relationship Id="rId6" Type="http://schemas.openxmlformats.org/officeDocument/2006/relationships/slide" Target="slide200.xml"/><Relationship Id="rId5" Type="http://schemas.openxmlformats.org/officeDocument/2006/relationships/slide" Target="slide197.xml"/><Relationship Id="rId10" Type="http://schemas.openxmlformats.org/officeDocument/2006/relationships/slide" Target="slide149.xml"/><Relationship Id="rId4" Type="http://schemas.openxmlformats.org/officeDocument/2006/relationships/slide" Target="slide193.xml"/><Relationship Id="rId9" Type="http://schemas.openxmlformats.org/officeDocument/2006/relationships/slide" Target="slide142.xml"/></Relationships>
</file>

<file path=ppt/slides/_rels/slide137.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118.xml"/><Relationship Id="rId7" Type="http://schemas.openxmlformats.org/officeDocument/2006/relationships/slide" Target="slide133.xml"/><Relationship Id="rId2" Type="http://schemas.openxmlformats.org/officeDocument/2006/relationships/slide" Target="slide112.xml"/><Relationship Id="rId1" Type="http://schemas.openxmlformats.org/officeDocument/2006/relationships/slideLayout" Target="../slideLayouts/slideLayout11.xml"/><Relationship Id="rId6" Type="http://schemas.openxmlformats.org/officeDocument/2006/relationships/slide" Target="slide200.xml"/><Relationship Id="rId5" Type="http://schemas.openxmlformats.org/officeDocument/2006/relationships/slide" Target="slide197.xml"/><Relationship Id="rId10" Type="http://schemas.openxmlformats.org/officeDocument/2006/relationships/slide" Target="slide149.xml"/><Relationship Id="rId4" Type="http://schemas.openxmlformats.org/officeDocument/2006/relationships/slide" Target="slide193.xml"/><Relationship Id="rId9" Type="http://schemas.openxmlformats.org/officeDocument/2006/relationships/slide" Target="slide142.xml"/></Relationships>
</file>

<file path=ppt/slides/_rels/slide138.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118.xml"/><Relationship Id="rId7" Type="http://schemas.openxmlformats.org/officeDocument/2006/relationships/slide" Target="slide133.xml"/><Relationship Id="rId2" Type="http://schemas.openxmlformats.org/officeDocument/2006/relationships/slide" Target="slide112.xml"/><Relationship Id="rId1" Type="http://schemas.openxmlformats.org/officeDocument/2006/relationships/slideLayout" Target="../slideLayouts/slideLayout11.xml"/><Relationship Id="rId6" Type="http://schemas.openxmlformats.org/officeDocument/2006/relationships/slide" Target="slide200.xml"/><Relationship Id="rId5" Type="http://schemas.openxmlformats.org/officeDocument/2006/relationships/slide" Target="slide197.xml"/><Relationship Id="rId10" Type="http://schemas.openxmlformats.org/officeDocument/2006/relationships/slide" Target="slide149.xml"/><Relationship Id="rId4" Type="http://schemas.openxmlformats.org/officeDocument/2006/relationships/slide" Target="slide193.xml"/><Relationship Id="rId9" Type="http://schemas.openxmlformats.org/officeDocument/2006/relationships/slide" Target="slide142.xml"/></Relationships>
</file>

<file path=ppt/slides/_rels/slide139.xml.rels><?xml version="1.0" encoding="UTF-8" standalone="yes"?>
<Relationships xmlns="http://schemas.openxmlformats.org/package/2006/relationships"><Relationship Id="rId8" Type="http://schemas.openxmlformats.org/officeDocument/2006/relationships/slide" Target="slide134.xml"/><Relationship Id="rId13" Type="http://schemas.openxmlformats.org/officeDocument/2006/relationships/image" Target="../media/image18.jpeg"/><Relationship Id="rId3" Type="http://schemas.openxmlformats.org/officeDocument/2006/relationships/slide" Target="slide118.xml"/><Relationship Id="rId7" Type="http://schemas.openxmlformats.org/officeDocument/2006/relationships/slide" Target="slide133.xml"/><Relationship Id="rId12" Type="http://schemas.openxmlformats.org/officeDocument/2006/relationships/image" Target="../media/image13.jpeg"/><Relationship Id="rId2" Type="http://schemas.openxmlformats.org/officeDocument/2006/relationships/slide" Target="slide112.xml"/><Relationship Id="rId1" Type="http://schemas.openxmlformats.org/officeDocument/2006/relationships/slideLayout" Target="../slideLayouts/slideLayout11.xml"/><Relationship Id="rId6" Type="http://schemas.openxmlformats.org/officeDocument/2006/relationships/slide" Target="slide200.xml"/><Relationship Id="rId11" Type="http://schemas.openxmlformats.org/officeDocument/2006/relationships/image" Target="../media/image12.jpeg"/><Relationship Id="rId5" Type="http://schemas.openxmlformats.org/officeDocument/2006/relationships/slide" Target="slide197.xml"/><Relationship Id="rId10" Type="http://schemas.openxmlformats.org/officeDocument/2006/relationships/slide" Target="slide149.xml"/><Relationship Id="rId4" Type="http://schemas.openxmlformats.org/officeDocument/2006/relationships/slide" Target="slide193.xml"/><Relationship Id="rId9" Type="http://schemas.openxmlformats.org/officeDocument/2006/relationships/slide" Target="slide14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118.xml"/><Relationship Id="rId7" Type="http://schemas.openxmlformats.org/officeDocument/2006/relationships/slide" Target="slide133.xml"/><Relationship Id="rId2" Type="http://schemas.openxmlformats.org/officeDocument/2006/relationships/slide" Target="slide112.xml"/><Relationship Id="rId1" Type="http://schemas.openxmlformats.org/officeDocument/2006/relationships/slideLayout" Target="../slideLayouts/slideLayout11.xml"/><Relationship Id="rId6" Type="http://schemas.openxmlformats.org/officeDocument/2006/relationships/slide" Target="slide200.xml"/><Relationship Id="rId11" Type="http://schemas.openxmlformats.org/officeDocument/2006/relationships/image" Target="../media/image19.jpeg"/><Relationship Id="rId5" Type="http://schemas.openxmlformats.org/officeDocument/2006/relationships/slide" Target="slide197.xml"/><Relationship Id="rId10" Type="http://schemas.openxmlformats.org/officeDocument/2006/relationships/slide" Target="slide149.xml"/><Relationship Id="rId4" Type="http://schemas.openxmlformats.org/officeDocument/2006/relationships/slide" Target="slide193.xml"/><Relationship Id="rId9" Type="http://schemas.openxmlformats.org/officeDocument/2006/relationships/slide" Target="slide142.xml"/></Relationships>
</file>

<file path=ppt/slides/_rels/slide141.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118.xml"/><Relationship Id="rId7" Type="http://schemas.openxmlformats.org/officeDocument/2006/relationships/slide" Target="slide133.xml"/><Relationship Id="rId2" Type="http://schemas.openxmlformats.org/officeDocument/2006/relationships/slide" Target="slide112.xml"/><Relationship Id="rId1" Type="http://schemas.openxmlformats.org/officeDocument/2006/relationships/slideLayout" Target="../slideLayouts/slideLayout11.xml"/><Relationship Id="rId6" Type="http://schemas.openxmlformats.org/officeDocument/2006/relationships/slide" Target="slide200.xml"/><Relationship Id="rId11" Type="http://schemas.openxmlformats.org/officeDocument/2006/relationships/image" Target="../media/image20.jpeg"/><Relationship Id="rId5" Type="http://schemas.openxmlformats.org/officeDocument/2006/relationships/slide" Target="slide197.xml"/><Relationship Id="rId10" Type="http://schemas.openxmlformats.org/officeDocument/2006/relationships/slide" Target="slide149.xml"/><Relationship Id="rId4" Type="http://schemas.openxmlformats.org/officeDocument/2006/relationships/slide" Target="slide193.xml"/><Relationship Id="rId9" Type="http://schemas.openxmlformats.org/officeDocument/2006/relationships/slide" Target="slide142.xml"/></Relationships>
</file>

<file path=ppt/slides/_rels/slide142.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118.xml"/><Relationship Id="rId7" Type="http://schemas.openxmlformats.org/officeDocument/2006/relationships/slide" Target="slide133.xml"/><Relationship Id="rId2" Type="http://schemas.openxmlformats.org/officeDocument/2006/relationships/slide" Target="slide112.xml"/><Relationship Id="rId1" Type="http://schemas.openxmlformats.org/officeDocument/2006/relationships/slideLayout" Target="../slideLayouts/slideLayout11.xml"/><Relationship Id="rId6" Type="http://schemas.openxmlformats.org/officeDocument/2006/relationships/slide" Target="slide200.xml"/><Relationship Id="rId5" Type="http://schemas.openxmlformats.org/officeDocument/2006/relationships/slide" Target="slide197.xml"/><Relationship Id="rId10" Type="http://schemas.openxmlformats.org/officeDocument/2006/relationships/slide" Target="slide149.xml"/><Relationship Id="rId4" Type="http://schemas.openxmlformats.org/officeDocument/2006/relationships/slide" Target="slide193.xml"/><Relationship Id="rId9" Type="http://schemas.openxmlformats.org/officeDocument/2006/relationships/slide" Target="slide142.xml"/></Relationships>
</file>

<file path=ppt/slides/_rels/slide143.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118.xml"/><Relationship Id="rId7" Type="http://schemas.openxmlformats.org/officeDocument/2006/relationships/slide" Target="slide133.xml"/><Relationship Id="rId2" Type="http://schemas.openxmlformats.org/officeDocument/2006/relationships/slide" Target="slide112.xml"/><Relationship Id="rId1" Type="http://schemas.openxmlformats.org/officeDocument/2006/relationships/slideLayout" Target="../slideLayouts/slideLayout11.xml"/><Relationship Id="rId6" Type="http://schemas.openxmlformats.org/officeDocument/2006/relationships/slide" Target="slide200.xml"/><Relationship Id="rId11" Type="http://schemas.openxmlformats.org/officeDocument/2006/relationships/image" Target="../media/image21.jpeg"/><Relationship Id="rId5" Type="http://schemas.openxmlformats.org/officeDocument/2006/relationships/slide" Target="slide197.xml"/><Relationship Id="rId10" Type="http://schemas.openxmlformats.org/officeDocument/2006/relationships/slide" Target="slide149.xml"/><Relationship Id="rId4" Type="http://schemas.openxmlformats.org/officeDocument/2006/relationships/slide" Target="slide193.xml"/><Relationship Id="rId9" Type="http://schemas.openxmlformats.org/officeDocument/2006/relationships/slide" Target="slide142.xml"/></Relationships>
</file>

<file path=ppt/slides/_rels/slide144.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12.xml"/><Relationship Id="rId7" Type="http://schemas.openxmlformats.org/officeDocument/2006/relationships/slide" Target="slide200.xml"/><Relationship Id="rId12" Type="http://schemas.openxmlformats.org/officeDocument/2006/relationships/package" Target="../embeddings/Microsoft_Word___11.docx"/><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slide" Target="slide197.xml"/><Relationship Id="rId11" Type="http://schemas.openxmlformats.org/officeDocument/2006/relationships/slide" Target="slide149.xml"/><Relationship Id="rId5" Type="http://schemas.openxmlformats.org/officeDocument/2006/relationships/slide" Target="slide193.xml"/><Relationship Id="rId10" Type="http://schemas.openxmlformats.org/officeDocument/2006/relationships/slide" Target="slide142.xml"/><Relationship Id="rId4" Type="http://schemas.openxmlformats.org/officeDocument/2006/relationships/slide" Target="slide118.xml"/><Relationship Id="rId9" Type="http://schemas.openxmlformats.org/officeDocument/2006/relationships/slide" Target="slide134.xml"/></Relationships>
</file>

<file path=ppt/slides/_rels/slide145.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12.xml"/><Relationship Id="rId7" Type="http://schemas.openxmlformats.org/officeDocument/2006/relationships/slide" Target="slide200.xml"/><Relationship Id="rId12" Type="http://schemas.openxmlformats.org/officeDocument/2006/relationships/package" Target="../embeddings/Microsoft_Word___22.docx"/><Relationship Id="rId2" Type="http://schemas.openxmlformats.org/officeDocument/2006/relationships/slideLayout" Target="../slideLayouts/slideLayout11.xml"/><Relationship Id="rId1" Type="http://schemas.openxmlformats.org/officeDocument/2006/relationships/vmlDrawing" Target="../drawings/vmlDrawing2.vml"/><Relationship Id="rId6" Type="http://schemas.openxmlformats.org/officeDocument/2006/relationships/slide" Target="slide197.xml"/><Relationship Id="rId11" Type="http://schemas.openxmlformats.org/officeDocument/2006/relationships/slide" Target="slide149.xml"/><Relationship Id="rId5" Type="http://schemas.openxmlformats.org/officeDocument/2006/relationships/slide" Target="slide193.xml"/><Relationship Id="rId10" Type="http://schemas.openxmlformats.org/officeDocument/2006/relationships/slide" Target="slide142.xml"/><Relationship Id="rId4" Type="http://schemas.openxmlformats.org/officeDocument/2006/relationships/slide" Target="slide118.xml"/><Relationship Id="rId9" Type="http://schemas.openxmlformats.org/officeDocument/2006/relationships/slide" Target="slide134.xml"/></Relationships>
</file>

<file path=ppt/slides/_rels/slide146.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12.xml"/><Relationship Id="rId7" Type="http://schemas.openxmlformats.org/officeDocument/2006/relationships/slide" Target="slide200.xml"/><Relationship Id="rId12" Type="http://schemas.openxmlformats.org/officeDocument/2006/relationships/package" Target="../embeddings/Microsoft_Word___33.docx"/><Relationship Id="rId2" Type="http://schemas.openxmlformats.org/officeDocument/2006/relationships/slideLayout" Target="../slideLayouts/slideLayout11.xml"/><Relationship Id="rId1" Type="http://schemas.openxmlformats.org/officeDocument/2006/relationships/vmlDrawing" Target="../drawings/vmlDrawing3.vml"/><Relationship Id="rId6" Type="http://schemas.openxmlformats.org/officeDocument/2006/relationships/slide" Target="slide197.xml"/><Relationship Id="rId11" Type="http://schemas.openxmlformats.org/officeDocument/2006/relationships/slide" Target="slide149.xml"/><Relationship Id="rId5" Type="http://schemas.openxmlformats.org/officeDocument/2006/relationships/slide" Target="slide193.xml"/><Relationship Id="rId10" Type="http://schemas.openxmlformats.org/officeDocument/2006/relationships/slide" Target="slide142.xml"/><Relationship Id="rId4" Type="http://schemas.openxmlformats.org/officeDocument/2006/relationships/slide" Target="slide118.xml"/><Relationship Id="rId9" Type="http://schemas.openxmlformats.org/officeDocument/2006/relationships/slide" Target="slide134.xml"/></Relationships>
</file>

<file path=ppt/slides/_rels/slide147.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12.xml"/><Relationship Id="rId7" Type="http://schemas.openxmlformats.org/officeDocument/2006/relationships/slide" Target="slide200.xml"/><Relationship Id="rId12" Type="http://schemas.openxmlformats.org/officeDocument/2006/relationships/package" Target="../embeddings/Microsoft_Word___44.docx"/><Relationship Id="rId2" Type="http://schemas.openxmlformats.org/officeDocument/2006/relationships/slideLayout" Target="../slideLayouts/slideLayout11.xml"/><Relationship Id="rId1" Type="http://schemas.openxmlformats.org/officeDocument/2006/relationships/vmlDrawing" Target="../drawings/vmlDrawing4.vml"/><Relationship Id="rId6" Type="http://schemas.openxmlformats.org/officeDocument/2006/relationships/slide" Target="slide197.xml"/><Relationship Id="rId11" Type="http://schemas.openxmlformats.org/officeDocument/2006/relationships/slide" Target="slide149.xml"/><Relationship Id="rId5" Type="http://schemas.openxmlformats.org/officeDocument/2006/relationships/slide" Target="slide193.xml"/><Relationship Id="rId10" Type="http://schemas.openxmlformats.org/officeDocument/2006/relationships/slide" Target="slide142.xml"/><Relationship Id="rId4" Type="http://schemas.openxmlformats.org/officeDocument/2006/relationships/slide" Target="slide118.xml"/><Relationship Id="rId9" Type="http://schemas.openxmlformats.org/officeDocument/2006/relationships/slide" Target="slide134.xml"/></Relationships>
</file>

<file path=ppt/slides/_rels/slide148.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12.xml"/><Relationship Id="rId7" Type="http://schemas.openxmlformats.org/officeDocument/2006/relationships/slide" Target="slide200.xml"/><Relationship Id="rId12" Type="http://schemas.openxmlformats.org/officeDocument/2006/relationships/package" Target="../embeddings/Microsoft_Word___55.docx"/><Relationship Id="rId2" Type="http://schemas.openxmlformats.org/officeDocument/2006/relationships/slideLayout" Target="../slideLayouts/slideLayout11.xml"/><Relationship Id="rId1" Type="http://schemas.openxmlformats.org/officeDocument/2006/relationships/vmlDrawing" Target="../drawings/vmlDrawing5.vml"/><Relationship Id="rId6" Type="http://schemas.openxmlformats.org/officeDocument/2006/relationships/slide" Target="slide197.xml"/><Relationship Id="rId11" Type="http://schemas.openxmlformats.org/officeDocument/2006/relationships/slide" Target="slide149.xml"/><Relationship Id="rId5" Type="http://schemas.openxmlformats.org/officeDocument/2006/relationships/slide" Target="slide193.xml"/><Relationship Id="rId10" Type="http://schemas.openxmlformats.org/officeDocument/2006/relationships/slide" Target="slide142.xml"/><Relationship Id="rId4" Type="http://schemas.openxmlformats.org/officeDocument/2006/relationships/slide" Target="slide118.xml"/><Relationship Id="rId9" Type="http://schemas.openxmlformats.org/officeDocument/2006/relationships/slide" Target="slide134.xml"/></Relationships>
</file>

<file path=ppt/slides/_rels/slide149.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118.xml"/><Relationship Id="rId7" Type="http://schemas.openxmlformats.org/officeDocument/2006/relationships/slide" Target="slide133.xml"/><Relationship Id="rId2" Type="http://schemas.openxmlformats.org/officeDocument/2006/relationships/slide" Target="slide112.xml"/><Relationship Id="rId1" Type="http://schemas.openxmlformats.org/officeDocument/2006/relationships/slideLayout" Target="../slideLayouts/slideLayout11.xml"/><Relationship Id="rId6" Type="http://schemas.openxmlformats.org/officeDocument/2006/relationships/slide" Target="slide200.xml"/><Relationship Id="rId5" Type="http://schemas.openxmlformats.org/officeDocument/2006/relationships/slide" Target="slide197.xml"/><Relationship Id="rId10" Type="http://schemas.openxmlformats.org/officeDocument/2006/relationships/slide" Target="slide149.xml"/><Relationship Id="rId4" Type="http://schemas.openxmlformats.org/officeDocument/2006/relationships/slide" Target="slide193.xml"/><Relationship Id="rId9" Type="http://schemas.openxmlformats.org/officeDocument/2006/relationships/slide" Target="slide14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118.xml"/><Relationship Id="rId7" Type="http://schemas.openxmlformats.org/officeDocument/2006/relationships/slide" Target="slide133.xml"/><Relationship Id="rId2" Type="http://schemas.openxmlformats.org/officeDocument/2006/relationships/slide" Target="slide112.xml"/><Relationship Id="rId1" Type="http://schemas.openxmlformats.org/officeDocument/2006/relationships/slideLayout" Target="../slideLayouts/slideLayout11.xml"/><Relationship Id="rId6" Type="http://schemas.openxmlformats.org/officeDocument/2006/relationships/slide" Target="slide200.xml"/><Relationship Id="rId5" Type="http://schemas.openxmlformats.org/officeDocument/2006/relationships/slide" Target="slide197.xml"/><Relationship Id="rId10" Type="http://schemas.openxmlformats.org/officeDocument/2006/relationships/slide" Target="slide149.xml"/><Relationship Id="rId4" Type="http://schemas.openxmlformats.org/officeDocument/2006/relationships/slide" Target="slide193.xml"/><Relationship Id="rId9" Type="http://schemas.openxmlformats.org/officeDocument/2006/relationships/slide" Target="slide142.xml"/></Relationships>
</file>

<file path=ppt/slides/_rels/slide151.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118.xml"/><Relationship Id="rId7" Type="http://schemas.openxmlformats.org/officeDocument/2006/relationships/slide" Target="slide133.xml"/><Relationship Id="rId2" Type="http://schemas.openxmlformats.org/officeDocument/2006/relationships/slide" Target="slide112.xml"/><Relationship Id="rId1" Type="http://schemas.openxmlformats.org/officeDocument/2006/relationships/slideLayout" Target="../slideLayouts/slideLayout11.xml"/><Relationship Id="rId6" Type="http://schemas.openxmlformats.org/officeDocument/2006/relationships/slide" Target="slide200.xml"/><Relationship Id="rId5" Type="http://schemas.openxmlformats.org/officeDocument/2006/relationships/slide" Target="slide197.xml"/><Relationship Id="rId10" Type="http://schemas.openxmlformats.org/officeDocument/2006/relationships/slide" Target="slide149.xml"/><Relationship Id="rId4" Type="http://schemas.openxmlformats.org/officeDocument/2006/relationships/slide" Target="slide193.xml"/><Relationship Id="rId9" Type="http://schemas.openxmlformats.org/officeDocument/2006/relationships/slide" Target="slide142.xml"/></Relationships>
</file>

<file path=ppt/slides/_rels/slide152.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118.xml"/><Relationship Id="rId7" Type="http://schemas.openxmlformats.org/officeDocument/2006/relationships/slide" Target="slide133.xml"/><Relationship Id="rId2" Type="http://schemas.openxmlformats.org/officeDocument/2006/relationships/slide" Target="slide112.xml"/><Relationship Id="rId1" Type="http://schemas.openxmlformats.org/officeDocument/2006/relationships/slideLayout" Target="../slideLayouts/slideLayout11.xml"/><Relationship Id="rId6" Type="http://schemas.openxmlformats.org/officeDocument/2006/relationships/slide" Target="slide200.xml"/><Relationship Id="rId5" Type="http://schemas.openxmlformats.org/officeDocument/2006/relationships/slide" Target="slide197.xml"/><Relationship Id="rId10" Type="http://schemas.openxmlformats.org/officeDocument/2006/relationships/slide" Target="slide149.xml"/><Relationship Id="rId4" Type="http://schemas.openxmlformats.org/officeDocument/2006/relationships/slide" Target="slide193.xml"/><Relationship Id="rId9" Type="http://schemas.openxmlformats.org/officeDocument/2006/relationships/slide" Target="slide142.xml"/></Relationships>
</file>

<file path=ppt/slides/_rels/slide153.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118.xml"/><Relationship Id="rId7" Type="http://schemas.openxmlformats.org/officeDocument/2006/relationships/slide" Target="slide133.xml"/><Relationship Id="rId2" Type="http://schemas.openxmlformats.org/officeDocument/2006/relationships/slide" Target="slide112.xml"/><Relationship Id="rId1" Type="http://schemas.openxmlformats.org/officeDocument/2006/relationships/slideLayout" Target="../slideLayouts/slideLayout11.xml"/><Relationship Id="rId6" Type="http://schemas.openxmlformats.org/officeDocument/2006/relationships/slide" Target="slide200.xml"/><Relationship Id="rId5" Type="http://schemas.openxmlformats.org/officeDocument/2006/relationships/slide" Target="slide197.xml"/><Relationship Id="rId10" Type="http://schemas.openxmlformats.org/officeDocument/2006/relationships/slide" Target="slide149.xml"/><Relationship Id="rId4" Type="http://schemas.openxmlformats.org/officeDocument/2006/relationships/slide" Target="slide193.xml"/><Relationship Id="rId9" Type="http://schemas.openxmlformats.org/officeDocument/2006/relationships/slide" Target="slide142.xml"/></Relationships>
</file>

<file path=ppt/slides/_rels/slide154.xml.rels><?xml version="1.0" encoding="UTF-8" standalone="yes"?>
<Relationships xmlns="http://schemas.openxmlformats.org/package/2006/relationships"><Relationship Id="rId8" Type="http://schemas.openxmlformats.org/officeDocument/2006/relationships/slide" Target="slide134.xml"/><Relationship Id="rId13" Type="http://schemas.openxmlformats.org/officeDocument/2006/relationships/image" Target="../media/image18.jpeg"/><Relationship Id="rId3" Type="http://schemas.openxmlformats.org/officeDocument/2006/relationships/slide" Target="slide118.xml"/><Relationship Id="rId7" Type="http://schemas.openxmlformats.org/officeDocument/2006/relationships/slide" Target="slide133.xml"/><Relationship Id="rId12" Type="http://schemas.openxmlformats.org/officeDocument/2006/relationships/image" Target="../media/image13.jpeg"/><Relationship Id="rId2" Type="http://schemas.openxmlformats.org/officeDocument/2006/relationships/slide" Target="slide112.xml"/><Relationship Id="rId1" Type="http://schemas.openxmlformats.org/officeDocument/2006/relationships/slideLayout" Target="../slideLayouts/slideLayout11.xml"/><Relationship Id="rId6" Type="http://schemas.openxmlformats.org/officeDocument/2006/relationships/slide" Target="slide200.xml"/><Relationship Id="rId11" Type="http://schemas.openxmlformats.org/officeDocument/2006/relationships/image" Target="../media/image12.jpeg"/><Relationship Id="rId5" Type="http://schemas.openxmlformats.org/officeDocument/2006/relationships/slide" Target="slide197.xml"/><Relationship Id="rId10" Type="http://schemas.openxmlformats.org/officeDocument/2006/relationships/slide" Target="slide149.xml"/><Relationship Id="rId4" Type="http://schemas.openxmlformats.org/officeDocument/2006/relationships/slide" Target="slide193.xml"/><Relationship Id="rId9" Type="http://schemas.openxmlformats.org/officeDocument/2006/relationships/slide" Target="slide142.xml"/><Relationship Id="rId14" Type="http://schemas.openxmlformats.org/officeDocument/2006/relationships/image" Target="../media/image19.jpeg"/></Relationships>
</file>

<file path=ppt/slides/_rels/slide155.xml.rels><?xml version="1.0" encoding="UTF-8" standalone="yes"?>
<Relationships xmlns="http://schemas.openxmlformats.org/package/2006/relationships"><Relationship Id="rId8" Type="http://schemas.openxmlformats.org/officeDocument/2006/relationships/slide" Target="slide134.xml"/><Relationship Id="rId13" Type="http://schemas.openxmlformats.org/officeDocument/2006/relationships/image" Target="../media/image29.jpeg"/><Relationship Id="rId3" Type="http://schemas.openxmlformats.org/officeDocument/2006/relationships/slide" Target="slide118.xml"/><Relationship Id="rId7" Type="http://schemas.openxmlformats.org/officeDocument/2006/relationships/slide" Target="slide133.xml"/><Relationship Id="rId12" Type="http://schemas.openxmlformats.org/officeDocument/2006/relationships/image" Target="../media/image28.jpeg"/><Relationship Id="rId2" Type="http://schemas.openxmlformats.org/officeDocument/2006/relationships/slide" Target="slide112.xml"/><Relationship Id="rId1" Type="http://schemas.openxmlformats.org/officeDocument/2006/relationships/slideLayout" Target="../slideLayouts/slideLayout11.xml"/><Relationship Id="rId6" Type="http://schemas.openxmlformats.org/officeDocument/2006/relationships/slide" Target="slide200.xml"/><Relationship Id="rId11" Type="http://schemas.openxmlformats.org/officeDocument/2006/relationships/image" Target="../media/image27.jpeg"/><Relationship Id="rId5" Type="http://schemas.openxmlformats.org/officeDocument/2006/relationships/slide" Target="slide197.xml"/><Relationship Id="rId10" Type="http://schemas.openxmlformats.org/officeDocument/2006/relationships/slide" Target="slide149.xml"/><Relationship Id="rId4" Type="http://schemas.openxmlformats.org/officeDocument/2006/relationships/slide" Target="slide193.xml"/><Relationship Id="rId9" Type="http://schemas.openxmlformats.org/officeDocument/2006/relationships/slide" Target="slide142.xml"/></Relationships>
</file>

<file path=ppt/slides/_rels/slide156.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118.xml"/><Relationship Id="rId7" Type="http://schemas.openxmlformats.org/officeDocument/2006/relationships/slide" Target="slide133.xml"/><Relationship Id="rId2" Type="http://schemas.openxmlformats.org/officeDocument/2006/relationships/slide" Target="slide112.xml"/><Relationship Id="rId1" Type="http://schemas.openxmlformats.org/officeDocument/2006/relationships/slideLayout" Target="../slideLayouts/slideLayout11.xml"/><Relationship Id="rId6" Type="http://schemas.openxmlformats.org/officeDocument/2006/relationships/slide" Target="slide200.xml"/><Relationship Id="rId5" Type="http://schemas.openxmlformats.org/officeDocument/2006/relationships/slide" Target="slide197.xml"/><Relationship Id="rId10" Type="http://schemas.openxmlformats.org/officeDocument/2006/relationships/slide" Target="slide149.xml"/><Relationship Id="rId4" Type="http://schemas.openxmlformats.org/officeDocument/2006/relationships/slide" Target="slide193.xml"/><Relationship Id="rId9" Type="http://schemas.openxmlformats.org/officeDocument/2006/relationships/slide" Target="slide142.xml"/></Relationships>
</file>

<file path=ppt/slides/_rels/slide157.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118.xml"/><Relationship Id="rId7" Type="http://schemas.openxmlformats.org/officeDocument/2006/relationships/slide" Target="slide133.xml"/><Relationship Id="rId2" Type="http://schemas.openxmlformats.org/officeDocument/2006/relationships/slide" Target="slide112.xml"/><Relationship Id="rId1" Type="http://schemas.openxmlformats.org/officeDocument/2006/relationships/slideLayout" Target="../slideLayouts/slideLayout11.xml"/><Relationship Id="rId6" Type="http://schemas.openxmlformats.org/officeDocument/2006/relationships/slide" Target="slide200.xml"/><Relationship Id="rId11" Type="http://schemas.openxmlformats.org/officeDocument/2006/relationships/image" Target="../media/image27.jpeg"/><Relationship Id="rId5" Type="http://schemas.openxmlformats.org/officeDocument/2006/relationships/slide" Target="slide197.xml"/><Relationship Id="rId10" Type="http://schemas.openxmlformats.org/officeDocument/2006/relationships/slide" Target="slide149.xml"/><Relationship Id="rId4" Type="http://schemas.openxmlformats.org/officeDocument/2006/relationships/slide" Target="slide193.xml"/><Relationship Id="rId9" Type="http://schemas.openxmlformats.org/officeDocument/2006/relationships/slide" Target="slide142.xml"/></Relationships>
</file>

<file path=ppt/slides/_rels/slide158.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118.xml"/><Relationship Id="rId7" Type="http://schemas.openxmlformats.org/officeDocument/2006/relationships/slide" Target="slide133.xml"/><Relationship Id="rId2" Type="http://schemas.openxmlformats.org/officeDocument/2006/relationships/slide" Target="slide112.xml"/><Relationship Id="rId1" Type="http://schemas.openxmlformats.org/officeDocument/2006/relationships/slideLayout" Target="../slideLayouts/slideLayout11.xml"/><Relationship Id="rId6" Type="http://schemas.openxmlformats.org/officeDocument/2006/relationships/slide" Target="slide200.xml"/><Relationship Id="rId5" Type="http://schemas.openxmlformats.org/officeDocument/2006/relationships/slide" Target="slide197.xml"/><Relationship Id="rId10" Type="http://schemas.openxmlformats.org/officeDocument/2006/relationships/slide" Target="slide149.xml"/><Relationship Id="rId4" Type="http://schemas.openxmlformats.org/officeDocument/2006/relationships/slide" Target="slide193.xml"/><Relationship Id="rId9" Type="http://schemas.openxmlformats.org/officeDocument/2006/relationships/slide" Target="slide142.xml"/></Relationships>
</file>

<file path=ppt/slides/_rels/slide159.xml.rels><?xml version="1.0" encoding="UTF-8" standalone="yes"?>
<Relationships xmlns="http://schemas.openxmlformats.org/package/2006/relationships"><Relationship Id="rId3" Type="http://schemas.openxmlformats.org/officeDocument/2006/relationships/slide" Target="slide167.xml"/><Relationship Id="rId2" Type="http://schemas.openxmlformats.org/officeDocument/2006/relationships/slide" Target="slide160.xml"/><Relationship Id="rId1" Type="http://schemas.openxmlformats.org/officeDocument/2006/relationships/slideLayout" Target="../slideLayouts/slideLayout12.xml"/><Relationship Id="rId4" Type="http://schemas.openxmlformats.org/officeDocument/2006/relationships/slide" Target="slide176.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slide" Target="slide35.xml"/></Relationships>
</file>

<file path=ppt/slides/_rels/slide160.xml.rels><?xml version="1.0" encoding="UTF-8" standalone="yes"?>
<Relationships xmlns="http://schemas.openxmlformats.org/package/2006/relationships"><Relationship Id="rId3" Type="http://schemas.openxmlformats.org/officeDocument/2006/relationships/slide" Target="slide167.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76.xml"/><Relationship Id="rId5" Type="http://schemas.openxmlformats.org/officeDocument/2006/relationships/slide" Target="slide166.xml"/><Relationship Id="rId4" Type="http://schemas.openxmlformats.org/officeDocument/2006/relationships/slide" Target="slide161.xml"/></Relationships>
</file>

<file path=ppt/slides/_rels/slide161.xml.rels><?xml version="1.0" encoding="UTF-8" standalone="yes"?>
<Relationships xmlns="http://schemas.openxmlformats.org/package/2006/relationships"><Relationship Id="rId3" Type="http://schemas.openxmlformats.org/officeDocument/2006/relationships/slide" Target="slide167.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76.xml"/><Relationship Id="rId5" Type="http://schemas.openxmlformats.org/officeDocument/2006/relationships/slide" Target="slide166.xml"/><Relationship Id="rId4" Type="http://schemas.openxmlformats.org/officeDocument/2006/relationships/slide" Target="slide161.xml"/></Relationships>
</file>

<file path=ppt/slides/_rels/slide162.xml.rels><?xml version="1.0" encoding="UTF-8" standalone="yes"?>
<Relationships xmlns="http://schemas.openxmlformats.org/package/2006/relationships"><Relationship Id="rId3" Type="http://schemas.openxmlformats.org/officeDocument/2006/relationships/slide" Target="slide167.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76.xml"/><Relationship Id="rId5" Type="http://schemas.openxmlformats.org/officeDocument/2006/relationships/slide" Target="slide166.xml"/><Relationship Id="rId4" Type="http://schemas.openxmlformats.org/officeDocument/2006/relationships/slide" Target="slide161.xml"/></Relationships>
</file>

<file path=ppt/slides/_rels/slide163.xml.rels><?xml version="1.0" encoding="UTF-8" standalone="yes"?>
<Relationships xmlns="http://schemas.openxmlformats.org/package/2006/relationships"><Relationship Id="rId3" Type="http://schemas.openxmlformats.org/officeDocument/2006/relationships/slide" Target="slide167.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76.xml"/><Relationship Id="rId5" Type="http://schemas.openxmlformats.org/officeDocument/2006/relationships/slide" Target="slide166.xml"/><Relationship Id="rId4" Type="http://schemas.openxmlformats.org/officeDocument/2006/relationships/slide" Target="slide161.xml"/></Relationships>
</file>

<file path=ppt/slides/_rels/slide164.xml.rels><?xml version="1.0" encoding="UTF-8" standalone="yes"?>
<Relationships xmlns="http://schemas.openxmlformats.org/package/2006/relationships"><Relationship Id="rId3" Type="http://schemas.openxmlformats.org/officeDocument/2006/relationships/slide" Target="slide167.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76.xml"/><Relationship Id="rId5" Type="http://schemas.openxmlformats.org/officeDocument/2006/relationships/slide" Target="slide166.xml"/><Relationship Id="rId4" Type="http://schemas.openxmlformats.org/officeDocument/2006/relationships/slide" Target="slide161.xml"/></Relationships>
</file>

<file path=ppt/slides/_rels/slide165.xml.rels><?xml version="1.0" encoding="UTF-8" standalone="yes"?>
<Relationships xmlns="http://schemas.openxmlformats.org/package/2006/relationships"><Relationship Id="rId3" Type="http://schemas.openxmlformats.org/officeDocument/2006/relationships/slide" Target="slide167.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76.xml"/><Relationship Id="rId5" Type="http://schemas.openxmlformats.org/officeDocument/2006/relationships/slide" Target="slide166.xml"/><Relationship Id="rId4" Type="http://schemas.openxmlformats.org/officeDocument/2006/relationships/slide" Target="slide161.xml"/></Relationships>
</file>

<file path=ppt/slides/_rels/slide166.xml.rels><?xml version="1.0" encoding="UTF-8" standalone="yes"?>
<Relationships xmlns="http://schemas.openxmlformats.org/package/2006/relationships"><Relationship Id="rId3" Type="http://schemas.openxmlformats.org/officeDocument/2006/relationships/slide" Target="slide167.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76.xml"/><Relationship Id="rId5" Type="http://schemas.openxmlformats.org/officeDocument/2006/relationships/slide" Target="slide166.xml"/><Relationship Id="rId4" Type="http://schemas.openxmlformats.org/officeDocument/2006/relationships/slide" Target="slide161.xml"/></Relationships>
</file>

<file path=ppt/slides/_rels/slide167.xml.rels><?xml version="1.0" encoding="UTF-8" standalone="yes"?>
<Relationships xmlns="http://schemas.openxmlformats.org/package/2006/relationships"><Relationship Id="rId3" Type="http://schemas.openxmlformats.org/officeDocument/2006/relationships/slide" Target="slide175.xml"/><Relationship Id="rId2" Type="http://schemas.openxmlformats.org/officeDocument/2006/relationships/slide" Target="slide168.xml"/><Relationship Id="rId1" Type="http://schemas.openxmlformats.org/officeDocument/2006/relationships/slideLayout" Target="../slideLayouts/slideLayout12.xml"/><Relationship Id="rId6" Type="http://schemas.openxmlformats.org/officeDocument/2006/relationships/slide" Target="slide176.xml"/><Relationship Id="rId5" Type="http://schemas.openxmlformats.org/officeDocument/2006/relationships/slide" Target="slide167.xml"/><Relationship Id="rId4" Type="http://schemas.openxmlformats.org/officeDocument/2006/relationships/slide" Target="slide160.xml"/></Relationships>
</file>

<file path=ppt/slides/_rels/slide168.xml.rels><?xml version="1.0" encoding="UTF-8" standalone="yes"?>
<Relationships xmlns="http://schemas.openxmlformats.org/package/2006/relationships"><Relationship Id="rId3" Type="http://schemas.openxmlformats.org/officeDocument/2006/relationships/slide" Target="slide167.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76.xml"/><Relationship Id="rId5" Type="http://schemas.openxmlformats.org/officeDocument/2006/relationships/slide" Target="slide175.xml"/><Relationship Id="rId4" Type="http://schemas.openxmlformats.org/officeDocument/2006/relationships/slide" Target="slide168.xml"/></Relationships>
</file>

<file path=ppt/slides/_rels/slide169.xml.rels><?xml version="1.0" encoding="UTF-8" standalone="yes"?>
<Relationships xmlns="http://schemas.openxmlformats.org/package/2006/relationships"><Relationship Id="rId3" Type="http://schemas.openxmlformats.org/officeDocument/2006/relationships/slide" Target="slide167.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76.xml"/><Relationship Id="rId5" Type="http://schemas.openxmlformats.org/officeDocument/2006/relationships/slide" Target="slide175.xml"/><Relationship Id="rId4" Type="http://schemas.openxmlformats.org/officeDocument/2006/relationships/slide" Target="slide168.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slide" Target="slide35.xml"/><Relationship Id="rId5" Type="http://schemas.openxmlformats.org/officeDocument/2006/relationships/slide" Target="slide17.xml"/><Relationship Id="rId4" Type="http://schemas.openxmlformats.org/officeDocument/2006/relationships/slide" Target="slide25.xml"/></Relationships>
</file>

<file path=ppt/slides/_rels/slide170.xml.rels><?xml version="1.0" encoding="UTF-8" standalone="yes"?>
<Relationships xmlns="http://schemas.openxmlformats.org/package/2006/relationships"><Relationship Id="rId3" Type="http://schemas.openxmlformats.org/officeDocument/2006/relationships/slide" Target="slide167.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76.xml"/><Relationship Id="rId5" Type="http://schemas.openxmlformats.org/officeDocument/2006/relationships/slide" Target="slide175.xml"/><Relationship Id="rId4" Type="http://schemas.openxmlformats.org/officeDocument/2006/relationships/slide" Target="slide168.xml"/></Relationships>
</file>

<file path=ppt/slides/_rels/slide171.xml.rels><?xml version="1.0" encoding="UTF-8" standalone="yes"?>
<Relationships xmlns="http://schemas.openxmlformats.org/package/2006/relationships"><Relationship Id="rId3" Type="http://schemas.openxmlformats.org/officeDocument/2006/relationships/slide" Target="slide167.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76.xml"/><Relationship Id="rId5" Type="http://schemas.openxmlformats.org/officeDocument/2006/relationships/slide" Target="slide175.xml"/><Relationship Id="rId4" Type="http://schemas.openxmlformats.org/officeDocument/2006/relationships/slide" Target="slide168.xml"/></Relationships>
</file>

<file path=ppt/slides/_rels/slide172.xml.rels><?xml version="1.0" encoding="UTF-8" standalone="yes"?>
<Relationships xmlns="http://schemas.openxmlformats.org/package/2006/relationships"><Relationship Id="rId3" Type="http://schemas.openxmlformats.org/officeDocument/2006/relationships/slide" Target="slide167.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76.xml"/><Relationship Id="rId5" Type="http://schemas.openxmlformats.org/officeDocument/2006/relationships/slide" Target="slide175.xml"/><Relationship Id="rId4" Type="http://schemas.openxmlformats.org/officeDocument/2006/relationships/slide" Target="slide168.xml"/></Relationships>
</file>

<file path=ppt/slides/_rels/slide173.xml.rels><?xml version="1.0" encoding="UTF-8" standalone="yes"?>
<Relationships xmlns="http://schemas.openxmlformats.org/package/2006/relationships"><Relationship Id="rId3" Type="http://schemas.openxmlformats.org/officeDocument/2006/relationships/slide" Target="slide167.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76.xml"/><Relationship Id="rId5" Type="http://schemas.openxmlformats.org/officeDocument/2006/relationships/slide" Target="slide175.xml"/><Relationship Id="rId4" Type="http://schemas.openxmlformats.org/officeDocument/2006/relationships/slide" Target="slide168.xml"/></Relationships>
</file>

<file path=ppt/slides/_rels/slide174.xml.rels><?xml version="1.0" encoding="UTF-8" standalone="yes"?>
<Relationships xmlns="http://schemas.openxmlformats.org/package/2006/relationships"><Relationship Id="rId3" Type="http://schemas.openxmlformats.org/officeDocument/2006/relationships/slide" Target="slide167.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76.xml"/><Relationship Id="rId5" Type="http://schemas.openxmlformats.org/officeDocument/2006/relationships/slide" Target="slide175.xml"/><Relationship Id="rId4" Type="http://schemas.openxmlformats.org/officeDocument/2006/relationships/slide" Target="slide168.xml"/></Relationships>
</file>

<file path=ppt/slides/_rels/slide175.xml.rels><?xml version="1.0" encoding="UTF-8" standalone="yes"?>
<Relationships xmlns="http://schemas.openxmlformats.org/package/2006/relationships"><Relationship Id="rId3" Type="http://schemas.openxmlformats.org/officeDocument/2006/relationships/slide" Target="slide167.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76.xml"/><Relationship Id="rId5" Type="http://schemas.openxmlformats.org/officeDocument/2006/relationships/slide" Target="slide175.xml"/><Relationship Id="rId4" Type="http://schemas.openxmlformats.org/officeDocument/2006/relationships/slide" Target="slide168.xml"/></Relationships>
</file>

<file path=ppt/slides/_rels/slide176.xml.rels><?xml version="1.0" encoding="UTF-8" standalone="yes"?>
<Relationships xmlns="http://schemas.openxmlformats.org/package/2006/relationships"><Relationship Id="rId3" Type="http://schemas.openxmlformats.org/officeDocument/2006/relationships/slide" Target="slide167.xml"/><Relationship Id="rId7" Type="http://schemas.openxmlformats.org/officeDocument/2006/relationships/slide" Target="slide185.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83.xml"/><Relationship Id="rId5" Type="http://schemas.openxmlformats.org/officeDocument/2006/relationships/slide" Target="slide177.xml"/><Relationship Id="rId4" Type="http://schemas.openxmlformats.org/officeDocument/2006/relationships/slide" Target="slide176.xml"/></Relationships>
</file>

<file path=ppt/slides/_rels/slide177.xml.rels><?xml version="1.0" encoding="UTF-8" standalone="yes"?>
<Relationships xmlns="http://schemas.openxmlformats.org/package/2006/relationships"><Relationship Id="rId3" Type="http://schemas.openxmlformats.org/officeDocument/2006/relationships/slide" Target="slide167.xml"/><Relationship Id="rId7" Type="http://schemas.openxmlformats.org/officeDocument/2006/relationships/slide" Target="slide185.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83.xml"/><Relationship Id="rId5" Type="http://schemas.openxmlformats.org/officeDocument/2006/relationships/slide" Target="slide177.xml"/><Relationship Id="rId4" Type="http://schemas.openxmlformats.org/officeDocument/2006/relationships/slide" Target="slide176.xml"/></Relationships>
</file>

<file path=ppt/slides/_rels/slide178.xml.rels><?xml version="1.0" encoding="UTF-8" standalone="yes"?>
<Relationships xmlns="http://schemas.openxmlformats.org/package/2006/relationships"><Relationship Id="rId3" Type="http://schemas.openxmlformats.org/officeDocument/2006/relationships/slide" Target="slide167.xml"/><Relationship Id="rId7" Type="http://schemas.openxmlformats.org/officeDocument/2006/relationships/slide" Target="slide185.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83.xml"/><Relationship Id="rId5" Type="http://schemas.openxmlformats.org/officeDocument/2006/relationships/slide" Target="slide177.xml"/><Relationship Id="rId4" Type="http://schemas.openxmlformats.org/officeDocument/2006/relationships/slide" Target="slide176.xml"/></Relationships>
</file>

<file path=ppt/slides/_rels/slide179.xml.rels><?xml version="1.0" encoding="UTF-8" standalone="yes"?>
<Relationships xmlns="http://schemas.openxmlformats.org/package/2006/relationships"><Relationship Id="rId3" Type="http://schemas.openxmlformats.org/officeDocument/2006/relationships/slide" Target="slide167.xml"/><Relationship Id="rId7" Type="http://schemas.openxmlformats.org/officeDocument/2006/relationships/slide" Target="slide185.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83.xml"/><Relationship Id="rId5" Type="http://schemas.openxmlformats.org/officeDocument/2006/relationships/slide" Target="slide177.xml"/><Relationship Id="rId4" Type="http://schemas.openxmlformats.org/officeDocument/2006/relationships/slide" Target="slide176.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slide" Target="slide25.xml"/><Relationship Id="rId5" Type="http://schemas.openxmlformats.org/officeDocument/2006/relationships/slide" Target="slide35.xml"/><Relationship Id="rId4" Type="http://schemas.openxmlformats.org/officeDocument/2006/relationships/slide" Target="slide17.xml"/></Relationships>
</file>

<file path=ppt/slides/_rels/slide180.xml.rels><?xml version="1.0" encoding="UTF-8" standalone="yes"?>
<Relationships xmlns="http://schemas.openxmlformats.org/package/2006/relationships"><Relationship Id="rId3" Type="http://schemas.openxmlformats.org/officeDocument/2006/relationships/slide" Target="slide167.xml"/><Relationship Id="rId7" Type="http://schemas.openxmlformats.org/officeDocument/2006/relationships/slide" Target="slide185.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83.xml"/><Relationship Id="rId5" Type="http://schemas.openxmlformats.org/officeDocument/2006/relationships/slide" Target="slide177.xml"/><Relationship Id="rId4" Type="http://schemas.openxmlformats.org/officeDocument/2006/relationships/slide" Target="slide176.xml"/></Relationships>
</file>

<file path=ppt/slides/_rels/slide181.xml.rels><?xml version="1.0" encoding="UTF-8" standalone="yes"?>
<Relationships xmlns="http://schemas.openxmlformats.org/package/2006/relationships"><Relationship Id="rId3" Type="http://schemas.openxmlformats.org/officeDocument/2006/relationships/slide" Target="slide167.xml"/><Relationship Id="rId7" Type="http://schemas.openxmlformats.org/officeDocument/2006/relationships/slide" Target="slide185.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83.xml"/><Relationship Id="rId5" Type="http://schemas.openxmlformats.org/officeDocument/2006/relationships/slide" Target="slide177.xml"/><Relationship Id="rId4" Type="http://schemas.openxmlformats.org/officeDocument/2006/relationships/slide" Target="slide176.xml"/></Relationships>
</file>

<file path=ppt/slides/_rels/slide182.xml.rels><?xml version="1.0" encoding="UTF-8" standalone="yes"?>
<Relationships xmlns="http://schemas.openxmlformats.org/package/2006/relationships"><Relationship Id="rId3" Type="http://schemas.openxmlformats.org/officeDocument/2006/relationships/slide" Target="slide167.xml"/><Relationship Id="rId7" Type="http://schemas.openxmlformats.org/officeDocument/2006/relationships/slide" Target="slide185.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83.xml"/><Relationship Id="rId5" Type="http://schemas.openxmlformats.org/officeDocument/2006/relationships/slide" Target="slide177.xml"/><Relationship Id="rId4" Type="http://schemas.openxmlformats.org/officeDocument/2006/relationships/slide" Target="slide176.xml"/></Relationships>
</file>

<file path=ppt/slides/_rels/slide183.xml.rels><?xml version="1.0" encoding="UTF-8" standalone="yes"?>
<Relationships xmlns="http://schemas.openxmlformats.org/package/2006/relationships"><Relationship Id="rId3" Type="http://schemas.openxmlformats.org/officeDocument/2006/relationships/slide" Target="slide167.xml"/><Relationship Id="rId7" Type="http://schemas.openxmlformats.org/officeDocument/2006/relationships/slide" Target="slide185.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83.xml"/><Relationship Id="rId5" Type="http://schemas.openxmlformats.org/officeDocument/2006/relationships/slide" Target="slide177.xml"/><Relationship Id="rId4" Type="http://schemas.openxmlformats.org/officeDocument/2006/relationships/slide" Target="slide176.xml"/></Relationships>
</file>

<file path=ppt/slides/_rels/slide184.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slide" Target="slide167.xml"/><Relationship Id="rId7" Type="http://schemas.openxmlformats.org/officeDocument/2006/relationships/slide" Target="slide185.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83.xml"/><Relationship Id="rId5" Type="http://schemas.openxmlformats.org/officeDocument/2006/relationships/slide" Target="slide177.xml"/><Relationship Id="rId4" Type="http://schemas.openxmlformats.org/officeDocument/2006/relationships/slide" Target="slide176.xml"/></Relationships>
</file>

<file path=ppt/slides/_rels/slide185.xml.rels><?xml version="1.0" encoding="UTF-8" standalone="yes"?>
<Relationships xmlns="http://schemas.openxmlformats.org/package/2006/relationships"><Relationship Id="rId3" Type="http://schemas.openxmlformats.org/officeDocument/2006/relationships/slide" Target="slide167.xml"/><Relationship Id="rId7" Type="http://schemas.openxmlformats.org/officeDocument/2006/relationships/slide" Target="slide185.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83.xml"/><Relationship Id="rId5" Type="http://schemas.openxmlformats.org/officeDocument/2006/relationships/slide" Target="slide177.xml"/><Relationship Id="rId4" Type="http://schemas.openxmlformats.org/officeDocument/2006/relationships/slide" Target="slide176.xml"/></Relationships>
</file>

<file path=ppt/slides/_rels/slide186.xml.rels><?xml version="1.0" encoding="UTF-8" standalone="yes"?>
<Relationships xmlns="http://schemas.openxmlformats.org/package/2006/relationships"><Relationship Id="rId3" Type="http://schemas.openxmlformats.org/officeDocument/2006/relationships/slide" Target="slide167.xml"/><Relationship Id="rId7" Type="http://schemas.openxmlformats.org/officeDocument/2006/relationships/slide" Target="slide185.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83.xml"/><Relationship Id="rId5" Type="http://schemas.openxmlformats.org/officeDocument/2006/relationships/slide" Target="slide177.xml"/><Relationship Id="rId4" Type="http://schemas.openxmlformats.org/officeDocument/2006/relationships/slide" Target="slide176.xml"/></Relationships>
</file>

<file path=ppt/slides/_rels/slide187.xml.rels><?xml version="1.0" encoding="UTF-8" standalone="yes"?>
<Relationships xmlns="http://schemas.openxmlformats.org/package/2006/relationships"><Relationship Id="rId3" Type="http://schemas.openxmlformats.org/officeDocument/2006/relationships/slide" Target="slide167.xml"/><Relationship Id="rId7" Type="http://schemas.openxmlformats.org/officeDocument/2006/relationships/slide" Target="slide185.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83.xml"/><Relationship Id="rId5" Type="http://schemas.openxmlformats.org/officeDocument/2006/relationships/slide" Target="slide177.xml"/><Relationship Id="rId4" Type="http://schemas.openxmlformats.org/officeDocument/2006/relationships/slide" Target="slide176.xml"/></Relationships>
</file>

<file path=ppt/slides/_rels/slide188.xml.rels><?xml version="1.0" encoding="UTF-8" standalone="yes"?>
<Relationships xmlns="http://schemas.openxmlformats.org/package/2006/relationships"><Relationship Id="rId3" Type="http://schemas.openxmlformats.org/officeDocument/2006/relationships/slide" Target="slide167.xml"/><Relationship Id="rId7" Type="http://schemas.openxmlformats.org/officeDocument/2006/relationships/slide" Target="slide185.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83.xml"/><Relationship Id="rId5" Type="http://schemas.openxmlformats.org/officeDocument/2006/relationships/slide" Target="slide177.xml"/><Relationship Id="rId4" Type="http://schemas.openxmlformats.org/officeDocument/2006/relationships/slide" Target="slide176.xml"/></Relationships>
</file>

<file path=ppt/slides/_rels/slide189.xml.rels><?xml version="1.0" encoding="UTF-8" standalone="yes"?>
<Relationships xmlns="http://schemas.openxmlformats.org/package/2006/relationships"><Relationship Id="rId3" Type="http://schemas.openxmlformats.org/officeDocument/2006/relationships/slide" Target="slide167.xml"/><Relationship Id="rId7" Type="http://schemas.openxmlformats.org/officeDocument/2006/relationships/slide" Target="slide185.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83.xml"/><Relationship Id="rId5" Type="http://schemas.openxmlformats.org/officeDocument/2006/relationships/slide" Target="slide177.xml"/><Relationship Id="rId4" Type="http://schemas.openxmlformats.org/officeDocument/2006/relationships/slide" Target="slide176.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slide" Target="slide25.xml"/><Relationship Id="rId5" Type="http://schemas.openxmlformats.org/officeDocument/2006/relationships/slide" Target="slide35.xml"/><Relationship Id="rId4" Type="http://schemas.openxmlformats.org/officeDocument/2006/relationships/slide" Target="slide17.xml"/></Relationships>
</file>

<file path=ppt/slides/_rels/slide190.xml.rels><?xml version="1.0" encoding="UTF-8" standalone="yes"?>
<Relationships xmlns="http://schemas.openxmlformats.org/package/2006/relationships"><Relationship Id="rId3" Type="http://schemas.openxmlformats.org/officeDocument/2006/relationships/slide" Target="slide167.xml"/><Relationship Id="rId7" Type="http://schemas.openxmlformats.org/officeDocument/2006/relationships/slide" Target="slide185.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83.xml"/><Relationship Id="rId5" Type="http://schemas.openxmlformats.org/officeDocument/2006/relationships/slide" Target="slide177.xml"/><Relationship Id="rId4" Type="http://schemas.openxmlformats.org/officeDocument/2006/relationships/slide" Target="slide176.xml"/></Relationships>
</file>

<file path=ppt/slides/_rels/slide191.xml.rels><?xml version="1.0" encoding="UTF-8" standalone="yes"?>
<Relationships xmlns="http://schemas.openxmlformats.org/package/2006/relationships"><Relationship Id="rId3" Type="http://schemas.openxmlformats.org/officeDocument/2006/relationships/slide" Target="slide167.xml"/><Relationship Id="rId7" Type="http://schemas.openxmlformats.org/officeDocument/2006/relationships/slide" Target="slide185.xml"/><Relationship Id="rId2" Type="http://schemas.openxmlformats.org/officeDocument/2006/relationships/slide" Target="slide160.xml"/><Relationship Id="rId1" Type="http://schemas.openxmlformats.org/officeDocument/2006/relationships/slideLayout" Target="../slideLayouts/slideLayout12.xml"/><Relationship Id="rId6" Type="http://schemas.openxmlformats.org/officeDocument/2006/relationships/slide" Target="slide183.xml"/><Relationship Id="rId5" Type="http://schemas.openxmlformats.org/officeDocument/2006/relationships/slide" Target="slide177.xml"/><Relationship Id="rId4" Type="http://schemas.openxmlformats.org/officeDocument/2006/relationships/slide" Target="slide176.xml"/></Relationships>
</file>

<file path=ppt/slides/_rels/slide192.xml.rels><?xml version="1.0" encoding="UTF-8" standalone="yes"?>
<Relationships xmlns="http://schemas.openxmlformats.org/package/2006/relationships"><Relationship Id="rId3" Type="http://schemas.openxmlformats.org/officeDocument/2006/relationships/slide" Target="slide197.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s>
</file>

<file path=ppt/slides/_rels/slide193.xml.rels><?xml version="1.0" encoding="UTF-8" standalone="yes"?>
<Relationships xmlns="http://schemas.openxmlformats.org/package/2006/relationships"><Relationship Id="rId8" Type="http://schemas.openxmlformats.org/officeDocument/2006/relationships/slide" Target="slide218.xml"/><Relationship Id="rId3" Type="http://schemas.openxmlformats.org/officeDocument/2006/relationships/slide" Target="slide196.xml"/><Relationship Id="rId7" Type="http://schemas.openxmlformats.org/officeDocument/2006/relationships/slide" Target="slide213.xml"/><Relationship Id="rId2" Type="http://schemas.openxmlformats.org/officeDocument/2006/relationships/slide" Target="slide194.xml"/><Relationship Id="rId1" Type="http://schemas.openxmlformats.org/officeDocument/2006/relationships/slideLayout" Target="../slideLayouts/slideLayout13.xml"/><Relationship Id="rId6" Type="http://schemas.openxmlformats.org/officeDocument/2006/relationships/slide" Target="slide205.xml"/><Relationship Id="rId5" Type="http://schemas.openxmlformats.org/officeDocument/2006/relationships/slide" Target="slide197.xml"/><Relationship Id="rId4" Type="http://schemas.openxmlformats.org/officeDocument/2006/relationships/slide" Target="slide193.xml"/></Relationships>
</file>

<file path=ppt/slides/_rels/slide194.xml.rels><?xml version="1.0" encoding="UTF-8" standalone="yes"?>
<Relationships xmlns="http://schemas.openxmlformats.org/package/2006/relationships"><Relationship Id="rId8" Type="http://schemas.openxmlformats.org/officeDocument/2006/relationships/slide" Target="slide218.xml"/><Relationship Id="rId3" Type="http://schemas.openxmlformats.org/officeDocument/2006/relationships/slide" Target="slide196.xml"/><Relationship Id="rId7" Type="http://schemas.openxmlformats.org/officeDocument/2006/relationships/slide" Target="slide213.xml"/><Relationship Id="rId2" Type="http://schemas.openxmlformats.org/officeDocument/2006/relationships/slide" Target="slide194.xml"/><Relationship Id="rId1" Type="http://schemas.openxmlformats.org/officeDocument/2006/relationships/slideLayout" Target="../slideLayouts/slideLayout13.xml"/><Relationship Id="rId6" Type="http://schemas.openxmlformats.org/officeDocument/2006/relationships/slide" Target="slide205.xml"/><Relationship Id="rId5" Type="http://schemas.openxmlformats.org/officeDocument/2006/relationships/slide" Target="slide197.xml"/><Relationship Id="rId4" Type="http://schemas.openxmlformats.org/officeDocument/2006/relationships/slide" Target="slide193.xml"/></Relationships>
</file>

<file path=ppt/slides/_rels/slide195.xml.rels><?xml version="1.0" encoding="UTF-8" standalone="yes"?>
<Relationships xmlns="http://schemas.openxmlformats.org/package/2006/relationships"><Relationship Id="rId8" Type="http://schemas.openxmlformats.org/officeDocument/2006/relationships/slide" Target="slide218.xml"/><Relationship Id="rId3" Type="http://schemas.openxmlformats.org/officeDocument/2006/relationships/slide" Target="slide196.xml"/><Relationship Id="rId7" Type="http://schemas.openxmlformats.org/officeDocument/2006/relationships/slide" Target="slide213.xml"/><Relationship Id="rId2" Type="http://schemas.openxmlformats.org/officeDocument/2006/relationships/slide" Target="slide194.xml"/><Relationship Id="rId1" Type="http://schemas.openxmlformats.org/officeDocument/2006/relationships/slideLayout" Target="../slideLayouts/slideLayout13.xml"/><Relationship Id="rId6" Type="http://schemas.openxmlformats.org/officeDocument/2006/relationships/slide" Target="slide205.xml"/><Relationship Id="rId5" Type="http://schemas.openxmlformats.org/officeDocument/2006/relationships/slide" Target="slide197.xml"/><Relationship Id="rId4" Type="http://schemas.openxmlformats.org/officeDocument/2006/relationships/slide" Target="slide193.xml"/></Relationships>
</file>

<file path=ppt/slides/_rels/slide196.xml.rels><?xml version="1.0" encoding="UTF-8" standalone="yes"?>
<Relationships xmlns="http://schemas.openxmlformats.org/package/2006/relationships"><Relationship Id="rId8" Type="http://schemas.openxmlformats.org/officeDocument/2006/relationships/slide" Target="slide218.xml"/><Relationship Id="rId3" Type="http://schemas.openxmlformats.org/officeDocument/2006/relationships/slide" Target="slide196.xml"/><Relationship Id="rId7" Type="http://schemas.openxmlformats.org/officeDocument/2006/relationships/slide" Target="slide213.xml"/><Relationship Id="rId2" Type="http://schemas.openxmlformats.org/officeDocument/2006/relationships/slide" Target="slide194.xml"/><Relationship Id="rId1" Type="http://schemas.openxmlformats.org/officeDocument/2006/relationships/slideLayout" Target="../slideLayouts/slideLayout13.xml"/><Relationship Id="rId6" Type="http://schemas.openxmlformats.org/officeDocument/2006/relationships/slide" Target="slide205.xml"/><Relationship Id="rId5" Type="http://schemas.openxmlformats.org/officeDocument/2006/relationships/slide" Target="slide197.xml"/><Relationship Id="rId4" Type="http://schemas.openxmlformats.org/officeDocument/2006/relationships/slide" Target="slide193.xml"/></Relationships>
</file>

<file path=ppt/slides/_rels/slide197.xml.rels><?xml version="1.0" encoding="UTF-8" standalone="yes"?>
<Relationships xmlns="http://schemas.openxmlformats.org/package/2006/relationships"><Relationship Id="rId8" Type="http://schemas.openxmlformats.org/officeDocument/2006/relationships/slide" Target="slide218.xml"/><Relationship Id="rId3" Type="http://schemas.openxmlformats.org/officeDocument/2006/relationships/slide" Target="slide204.xml"/><Relationship Id="rId7" Type="http://schemas.openxmlformats.org/officeDocument/2006/relationships/slide" Target="slide213.xml"/><Relationship Id="rId2" Type="http://schemas.openxmlformats.org/officeDocument/2006/relationships/slide" Target="slide198.xml"/><Relationship Id="rId1" Type="http://schemas.openxmlformats.org/officeDocument/2006/relationships/slideLayout" Target="../slideLayouts/slideLayout13.xml"/><Relationship Id="rId6" Type="http://schemas.openxmlformats.org/officeDocument/2006/relationships/slide" Target="slide205.xml"/><Relationship Id="rId5" Type="http://schemas.openxmlformats.org/officeDocument/2006/relationships/slide" Target="slide197.xml"/><Relationship Id="rId4" Type="http://schemas.openxmlformats.org/officeDocument/2006/relationships/slide" Target="slide193.xml"/></Relationships>
</file>

<file path=ppt/slides/_rels/slide198.xml.rels><?xml version="1.0" encoding="UTF-8" standalone="yes"?>
<Relationships xmlns="http://schemas.openxmlformats.org/package/2006/relationships"><Relationship Id="rId8" Type="http://schemas.openxmlformats.org/officeDocument/2006/relationships/slide" Target="slide218.xml"/><Relationship Id="rId3" Type="http://schemas.openxmlformats.org/officeDocument/2006/relationships/slide" Target="slide204.xml"/><Relationship Id="rId7" Type="http://schemas.openxmlformats.org/officeDocument/2006/relationships/slide" Target="slide213.xml"/><Relationship Id="rId2" Type="http://schemas.openxmlformats.org/officeDocument/2006/relationships/slide" Target="slide198.xml"/><Relationship Id="rId1" Type="http://schemas.openxmlformats.org/officeDocument/2006/relationships/slideLayout" Target="../slideLayouts/slideLayout13.xml"/><Relationship Id="rId6" Type="http://schemas.openxmlformats.org/officeDocument/2006/relationships/slide" Target="slide205.xml"/><Relationship Id="rId5" Type="http://schemas.openxmlformats.org/officeDocument/2006/relationships/slide" Target="slide197.xml"/><Relationship Id="rId4" Type="http://schemas.openxmlformats.org/officeDocument/2006/relationships/slide" Target="slide193.xml"/></Relationships>
</file>

<file path=ppt/slides/_rels/slide199.xml.rels><?xml version="1.0" encoding="UTF-8" standalone="yes"?>
<Relationships xmlns="http://schemas.openxmlformats.org/package/2006/relationships"><Relationship Id="rId8" Type="http://schemas.openxmlformats.org/officeDocument/2006/relationships/slide" Target="slide218.xml"/><Relationship Id="rId3" Type="http://schemas.openxmlformats.org/officeDocument/2006/relationships/slide" Target="slide204.xml"/><Relationship Id="rId7" Type="http://schemas.openxmlformats.org/officeDocument/2006/relationships/slide" Target="slide213.xml"/><Relationship Id="rId2" Type="http://schemas.openxmlformats.org/officeDocument/2006/relationships/slide" Target="slide198.xml"/><Relationship Id="rId1" Type="http://schemas.openxmlformats.org/officeDocument/2006/relationships/slideLayout" Target="../slideLayouts/slideLayout13.xml"/><Relationship Id="rId6" Type="http://schemas.openxmlformats.org/officeDocument/2006/relationships/slide" Target="slide205.xml"/><Relationship Id="rId5" Type="http://schemas.openxmlformats.org/officeDocument/2006/relationships/slide" Target="slide197.xml"/><Relationship Id="rId4" Type="http://schemas.openxmlformats.org/officeDocument/2006/relationships/slide" Target="slide19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slide" Target="slide25.xml"/><Relationship Id="rId5" Type="http://schemas.openxmlformats.org/officeDocument/2006/relationships/slide" Target="slide35.xml"/><Relationship Id="rId4" Type="http://schemas.openxmlformats.org/officeDocument/2006/relationships/slide" Target="slide17.xml"/></Relationships>
</file>

<file path=ppt/slides/_rels/slide200.xml.rels><?xml version="1.0" encoding="UTF-8" standalone="yes"?>
<Relationships xmlns="http://schemas.openxmlformats.org/package/2006/relationships"><Relationship Id="rId8" Type="http://schemas.openxmlformats.org/officeDocument/2006/relationships/slide" Target="slide218.xml"/><Relationship Id="rId3" Type="http://schemas.openxmlformats.org/officeDocument/2006/relationships/slide" Target="slide204.xml"/><Relationship Id="rId7" Type="http://schemas.openxmlformats.org/officeDocument/2006/relationships/slide" Target="slide213.xml"/><Relationship Id="rId2" Type="http://schemas.openxmlformats.org/officeDocument/2006/relationships/slide" Target="slide198.xml"/><Relationship Id="rId1" Type="http://schemas.openxmlformats.org/officeDocument/2006/relationships/slideLayout" Target="../slideLayouts/slideLayout13.xml"/><Relationship Id="rId6" Type="http://schemas.openxmlformats.org/officeDocument/2006/relationships/slide" Target="slide205.xml"/><Relationship Id="rId5" Type="http://schemas.openxmlformats.org/officeDocument/2006/relationships/slide" Target="slide197.xml"/><Relationship Id="rId4" Type="http://schemas.openxmlformats.org/officeDocument/2006/relationships/slide" Target="slide193.xml"/></Relationships>
</file>

<file path=ppt/slides/_rels/slide201.xml.rels><?xml version="1.0" encoding="UTF-8" standalone="yes"?>
<Relationships xmlns="http://schemas.openxmlformats.org/package/2006/relationships"><Relationship Id="rId8" Type="http://schemas.openxmlformats.org/officeDocument/2006/relationships/slide" Target="slide218.xml"/><Relationship Id="rId3" Type="http://schemas.openxmlformats.org/officeDocument/2006/relationships/slide" Target="slide204.xml"/><Relationship Id="rId7" Type="http://schemas.openxmlformats.org/officeDocument/2006/relationships/slide" Target="slide213.xml"/><Relationship Id="rId2" Type="http://schemas.openxmlformats.org/officeDocument/2006/relationships/slide" Target="slide198.xml"/><Relationship Id="rId1" Type="http://schemas.openxmlformats.org/officeDocument/2006/relationships/slideLayout" Target="../slideLayouts/slideLayout13.xml"/><Relationship Id="rId6" Type="http://schemas.openxmlformats.org/officeDocument/2006/relationships/slide" Target="slide205.xml"/><Relationship Id="rId5" Type="http://schemas.openxmlformats.org/officeDocument/2006/relationships/slide" Target="slide197.xml"/><Relationship Id="rId4" Type="http://schemas.openxmlformats.org/officeDocument/2006/relationships/slide" Target="slide193.xml"/></Relationships>
</file>

<file path=ppt/slides/_rels/slide202.xml.rels><?xml version="1.0" encoding="UTF-8" standalone="yes"?>
<Relationships xmlns="http://schemas.openxmlformats.org/package/2006/relationships"><Relationship Id="rId8" Type="http://schemas.openxmlformats.org/officeDocument/2006/relationships/slide" Target="slide218.xml"/><Relationship Id="rId3" Type="http://schemas.openxmlformats.org/officeDocument/2006/relationships/slide" Target="slide204.xml"/><Relationship Id="rId7" Type="http://schemas.openxmlformats.org/officeDocument/2006/relationships/slide" Target="slide213.xml"/><Relationship Id="rId2" Type="http://schemas.openxmlformats.org/officeDocument/2006/relationships/slide" Target="slide198.xml"/><Relationship Id="rId1" Type="http://schemas.openxmlformats.org/officeDocument/2006/relationships/slideLayout" Target="../slideLayouts/slideLayout13.xml"/><Relationship Id="rId6" Type="http://schemas.openxmlformats.org/officeDocument/2006/relationships/slide" Target="slide205.xml"/><Relationship Id="rId5" Type="http://schemas.openxmlformats.org/officeDocument/2006/relationships/slide" Target="slide197.xml"/><Relationship Id="rId4" Type="http://schemas.openxmlformats.org/officeDocument/2006/relationships/slide" Target="slide193.xml"/></Relationships>
</file>

<file path=ppt/slides/_rels/slide203.xml.rels><?xml version="1.0" encoding="UTF-8" standalone="yes"?>
<Relationships xmlns="http://schemas.openxmlformats.org/package/2006/relationships"><Relationship Id="rId8" Type="http://schemas.openxmlformats.org/officeDocument/2006/relationships/slide" Target="slide218.xml"/><Relationship Id="rId3" Type="http://schemas.openxmlformats.org/officeDocument/2006/relationships/slide" Target="slide204.xml"/><Relationship Id="rId7" Type="http://schemas.openxmlformats.org/officeDocument/2006/relationships/slide" Target="slide213.xml"/><Relationship Id="rId2" Type="http://schemas.openxmlformats.org/officeDocument/2006/relationships/slide" Target="slide198.xml"/><Relationship Id="rId1" Type="http://schemas.openxmlformats.org/officeDocument/2006/relationships/slideLayout" Target="../slideLayouts/slideLayout13.xml"/><Relationship Id="rId6" Type="http://schemas.openxmlformats.org/officeDocument/2006/relationships/slide" Target="slide205.xml"/><Relationship Id="rId5" Type="http://schemas.openxmlformats.org/officeDocument/2006/relationships/slide" Target="slide197.xml"/><Relationship Id="rId4" Type="http://schemas.openxmlformats.org/officeDocument/2006/relationships/slide" Target="slide193.xml"/></Relationships>
</file>

<file path=ppt/slides/_rels/slide204.xml.rels><?xml version="1.0" encoding="UTF-8" standalone="yes"?>
<Relationships xmlns="http://schemas.openxmlformats.org/package/2006/relationships"><Relationship Id="rId8" Type="http://schemas.openxmlformats.org/officeDocument/2006/relationships/slide" Target="slide218.xml"/><Relationship Id="rId3" Type="http://schemas.openxmlformats.org/officeDocument/2006/relationships/slide" Target="slide204.xml"/><Relationship Id="rId7" Type="http://schemas.openxmlformats.org/officeDocument/2006/relationships/slide" Target="slide213.xml"/><Relationship Id="rId2" Type="http://schemas.openxmlformats.org/officeDocument/2006/relationships/slide" Target="slide198.xml"/><Relationship Id="rId1" Type="http://schemas.openxmlformats.org/officeDocument/2006/relationships/slideLayout" Target="../slideLayouts/slideLayout13.xml"/><Relationship Id="rId6" Type="http://schemas.openxmlformats.org/officeDocument/2006/relationships/slide" Target="slide205.xml"/><Relationship Id="rId5" Type="http://schemas.openxmlformats.org/officeDocument/2006/relationships/slide" Target="slide197.xml"/><Relationship Id="rId4" Type="http://schemas.openxmlformats.org/officeDocument/2006/relationships/slide" Target="slide193.xml"/></Relationships>
</file>

<file path=ppt/slides/_rels/slide205.xml.rels><?xml version="1.0" encoding="UTF-8" standalone="yes"?>
<Relationships xmlns="http://schemas.openxmlformats.org/package/2006/relationships"><Relationship Id="rId8" Type="http://schemas.openxmlformats.org/officeDocument/2006/relationships/slide" Target="slide218.xml"/><Relationship Id="rId3" Type="http://schemas.openxmlformats.org/officeDocument/2006/relationships/slide" Target="slide212.xml"/><Relationship Id="rId7" Type="http://schemas.openxmlformats.org/officeDocument/2006/relationships/slide" Target="slide213.xml"/><Relationship Id="rId2" Type="http://schemas.openxmlformats.org/officeDocument/2006/relationships/slide" Target="slide206.xml"/><Relationship Id="rId1" Type="http://schemas.openxmlformats.org/officeDocument/2006/relationships/slideLayout" Target="../slideLayouts/slideLayout13.xml"/><Relationship Id="rId6" Type="http://schemas.openxmlformats.org/officeDocument/2006/relationships/slide" Target="slide205.xml"/><Relationship Id="rId5" Type="http://schemas.openxmlformats.org/officeDocument/2006/relationships/slide" Target="slide197.xml"/><Relationship Id="rId4" Type="http://schemas.openxmlformats.org/officeDocument/2006/relationships/slide" Target="slide193.xml"/></Relationships>
</file>

<file path=ppt/slides/_rels/slide206.xml.rels><?xml version="1.0" encoding="UTF-8" standalone="yes"?>
<Relationships xmlns="http://schemas.openxmlformats.org/package/2006/relationships"><Relationship Id="rId8" Type="http://schemas.openxmlformats.org/officeDocument/2006/relationships/slide" Target="slide212.xml"/><Relationship Id="rId3" Type="http://schemas.openxmlformats.org/officeDocument/2006/relationships/slide" Target="slide197.xml"/><Relationship Id="rId7" Type="http://schemas.openxmlformats.org/officeDocument/2006/relationships/slide" Target="slide206.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s>
</file>

<file path=ppt/slides/_rels/slide207.xml.rels><?xml version="1.0" encoding="UTF-8" standalone="yes"?>
<Relationships xmlns="http://schemas.openxmlformats.org/package/2006/relationships"><Relationship Id="rId8" Type="http://schemas.openxmlformats.org/officeDocument/2006/relationships/slide" Target="slide212.xml"/><Relationship Id="rId3" Type="http://schemas.openxmlformats.org/officeDocument/2006/relationships/slide" Target="slide197.xml"/><Relationship Id="rId7" Type="http://schemas.openxmlformats.org/officeDocument/2006/relationships/slide" Target="slide206.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s>
</file>

<file path=ppt/slides/_rels/slide208.xml.rels><?xml version="1.0" encoding="UTF-8" standalone="yes"?>
<Relationships xmlns="http://schemas.openxmlformats.org/package/2006/relationships"><Relationship Id="rId8" Type="http://schemas.openxmlformats.org/officeDocument/2006/relationships/slide" Target="slide212.xml"/><Relationship Id="rId3" Type="http://schemas.openxmlformats.org/officeDocument/2006/relationships/slide" Target="slide197.xml"/><Relationship Id="rId7" Type="http://schemas.openxmlformats.org/officeDocument/2006/relationships/slide" Target="slide206.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s>
</file>

<file path=ppt/slides/_rels/slide209.xml.rels><?xml version="1.0" encoding="UTF-8" standalone="yes"?>
<Relationships xmlns="http://schemas.openxmlformats.org/package/2006/relationships"><Relationship Id="rId8" Type="http://schemas.openxmlformats.org/officeDocument/2006/relationships/slide" Target="slide212.xml"/><Relationship Id="rId3" Type="http://schemas.openxmlformats.org/officeDocument/2006/relationships/slide" Target="slide197.xml"/><Relationship Id="rId7" Type="http://schemas.openxmlformats.org/officeDocument/2006/relationships/slide" Target="slide206.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slide" Target="slide25.xml"/><Relationship Id="rId5" Type="http://schemas.openxmlformats.org/officeDocument/2006/relationships/slide" Target="slide35.xml"/><Relationship Id="rId4" Type="http://schemas.openxmlformats.org/officeDocument/2006/relationships/slide" Target="slide17.xml"/></Relationships>
</file>

<file path=ppt/slides/_rels/slide210.xml.rels><?xml version="1.0" encoding="UTF-8" standalone="yes"?>
<Relationships xmlns="http://schemas.openxmlformats.org/package/2006/relationships"><Relationship Id="rId8" Type="http://schemas.openxmlformats.org/officeDocument/2006/relationships/slide" Target="slide212.xml"/><Relationship Id="rId3" Type="http://schemas.openxmlformats.org/officeDocument/2006/relationships/slide" Target="slide197.xml"/><Relationship Id="rId7" Type="http://schemas.openxmlformats.org/officeDocument/2006/relationships/slide" Target="slide206.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s>
</file>

<file path=ppt/slides/_rels/slide211.xml.rels><?xml version="1.0" encoding="UTF-8" standalone="yes"?>
<Relationships xmlns="http://schemas.openxmlformats.org/package/2006/relationships"><Relationship Id="rId8" Type="http://schemas.openxmlformats.org/officeDocument/2006/relationships/slide" Target="slide212.xml"/><Relationship Id="rId3" Type="http://schemas.openxmlformats.org/officeDocument/2006/relationships/slide" Target="slide197.xml"/><Relationship Id="rId7" Type="http://schemas.openxmlformats.org/officeDocument/2006/relationships/slide" Target="slide206.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s>
</file>

<file path=ppt/slides/_rels/slide212.xml.rels><?xml version="1.0" encoding="UTF-8" standalone="yes"?>
<Relationships xmlns="http://schemas.openxmlformats.org/package/2006/relationships"><Relationship Id="rId8" Type="http://schemas.openxmlformats.org/officeDocument/2006/relationships/slide" Target="slide212.xml"/><Relationship Id="rId3" Type="http://schemas.openxmlformats.org/officeDocument/2006/relationships/slide" Target="slide197.xml"/><Relationship Id="rId7" Type="http://schemas.openxmlformats.org/officeDocument/2006/relationships/slide" Target="slide206.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s>
</file>

<file path=ppt/slides/_rels/slide213.xml.rels><?xml version="1.0" encoding="UTF-8" standalone="yes"?>
<Relationships xmlns="http://schemas.openxmlformats.org/package/2006/relationships"><Relationship Id="rId8" Type="http://schemas.openxmlformats.org/officeDocument/2006/relationships/slide" Target="slide217.xml"/><Relationship Id="rId3" Type="http://schemas.openxmlformats.org/officeDocument/2006/relationships/slide" Target="slide197.xml"/><Relationship Id="rId7" Type="http://schemas.openxmlformats.org/officeDocument/2006/relationships/slide" Target="slide214.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s>
</file>

<file path=ppt/slides/_rels/slide214.xml.rels><?xml version="1.0" encoding="UTF-8" standalone="yes"?>
<Relationships xmlns="http://schemas.openxmlformats.org/package/2006/relationships"><Relationship Id="rId8" Type="http://schemas.openxmlformats.org/officeDocument/2006/relationships/slide" Target="slide217.xml"/><Relationship Id="rId3" Type="http://schemas.openxmlformats.org/officeDocument/2006/relationships/slide" Target="slide197.xml"/><Relationship Id="rId7" Type="http://schemas.openxmlformats.org/officeDocument/2006/relationships/slide" Target="slide214.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s>
</file>

<file path=ppt/slides/_rels/slide215.xml.rels><?xml version="1.0" encoding="UTF-8" standalone="yes"?>
<Relationships xmlns="http://schemas.openxmlformats.org/package/2006/relationships"><Relationship Id="rId8" Type="http://schemas.openxmlformats.org/officeDocument/2006/relationships/slide" Target="slide217.xml"/><Relationship Id="rId3" Type="http://schemas.openxmlformats.org/officeDocument/2006/relationships/slide" Target="slide197.xml"/><Relationship Id="rId7" Type="http://schemas.openxmlformats.org/officeDocument/2006/relationships/slide" Target="slide214.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s>
</file>

<file path=ppt/slides/_rels/slide216.xml.rels><?xml version="1.0" encoding="UTF-8" standalone="yes"?>
<Relationships xmlns="http://schemas.openxmlformats.org/package/2006/relationships"><Relationship Id="rId8" Type="http://schemas.openxmlformats.org/officeDocument/2006/relationships/slide" Target="slide217.xml"/><Relationship Id="rId3" Type="http://schemas.openxmlformats.org/officeDocument/2006/relationships/slide" Target="slide197.xml"/><Relationship Id="rId7" Type="http://schemas.openxmlformats.org/officeDocument/2006/relationships/slide" Target="slide214.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s>
</file>

<file path=ppt/slides/_rels/slide217.xml.rels><?xml version="1.0" encoding="UTF-8" standalone="yes"?>
<Relationships xmlns="http://schemas.openxmlformats.org/package/2006/relationships"><Relationship Id="rId8" Type="http://schemas.openxmlformats.org/officeDocument/2006/relationships/slide" Target="slide217.xml"/><Relationship Id="rId3" Type="http://schemas.openxmlformats.org/officeDocument/2006/relationships/slide" Target="slide197.xml"/><Relationship Id="rId7" Type="http://schemas.openxmlformats.org/officeDocument/2006/relationships/slide" Target="slide214.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s>
</file>

<file path=ppt/slides/_rels/slide218.xml.rels><?xml version="1.0" encoding="UTF-8" standalone="yes"?>
<Relationships xmlns="http://schemas.openxmlformats.org/package/2006/relationships"><Relationship Id="rId8" Type="http://schemas.openxmlformats.org/officeDocument/2006/relationships/slide" Target="slide213.xml"/><Relationship Id="rId3" Type="http://schemas.openxmlformats.org/officeDocument/2006/relationships/slide" Target="slide226.xml"/><Relationship Id="rId7" Type="http://schemas.openxmlformats.org/officeDocument/2006/relationships/slide" Target="slide205.xml"/><Relationship Id="rId2" Type="http://schemas.openxmlformats.org/officeDocument/2006/relationships/slide" Target="slide219.xml"/><Relationship Id="rId1" Type="http://schemas.openxmlformats.org/officeDocument/2006/relationships/slideLayout" Target="../slideLayouts/slideLayout13.xml"/><Relationship Id="rId6" Type="http://schemas.openxmlformats.org/officeDocument/2006/relationships/slide" Target="slide197.xml"/><Relationship Id="rId5" Type="http://schemas.openxmlformats.org/officeDocument/2006/relationships/slide" Target="slide193.xml"/><Relationship Id="rId4" Type="http://schemas.openxmlformats.org/officeDocument/2006/relationships/slide" Target="slide229.xml"/><Relationship Id="rId9" Type="http://schemas.openxmlformats.org/officeDocument/2006/relationships/slide" Target="slide218.xml"/></Relationships>
</file>

<file path=ppt/slides/_rels/slide219.xml.rels><?xml version="1.0" encoding="UTF-8" standalone="yes"?>
<Relationships xmlns="http://schemas.openxmlformats.org/package/2006/relationships"><Relationship Id="rId8" Type="http://schemas.openxmlformats.org/officeDocument/2006/relationships/slide" Target="slide226.xml"/><Relationship Id="rId3" Type="http://schemas.openxmlformats.org/officeDocument/2006/relationships/slide" Target="slide197.xml"/><Relationship Id="rId7" Type="http://schemas.openxmlformats.org/officeDocument/2006/relationships/slide" Target="slide219.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 Id="rId9" Type="http://schemas.openxmlformats.org/officeDocument/2006/relationships/slide" Target="slide229.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slide" Target="slide25.xml"/><Relationship Id="rId5" Type="http://schemas.openxmlformats.org/officeDocument/2006/relationships/slide" Target="slide35.xml"/><Relationship Id="rId4" Type="http://schemas.openxmlformats.org/officeDocument/2006/relationships/slide" Target="slide17.xml"/></Relationships>
</file>

<file path=ppt/slides/_rels/slide220.xml.rels><?xml version="1.0" encoding="UTF-8" standalone="yes"?>
<Relationships xmlns="http://schemas.openxmlformats.org/package/2006/relationships"><Relationship Id="rId8" Type="http://schemas.openxmlformats.org/officeDocument/2006/relationships/slide" Target="slide226.xml"/><Relationship Id="rId3" Type="http://schemas.openxmlformats.org/officeDocument/2006/relationships/slide" Target="slide197.xml"/><Relationship Id="rId7" Type="http://schemas.openxmlformats.org/officeDocument/2006/relationships/slide" Target="slide219.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 Id="rId9" Type="http://schemas.openxmlformats.org/officeDocument/2006/relationships/slide" Target="slide229.xml"/></Relationships>
</file>

<file path=ppt/slides/_rels/slide221.xml.rels><?xml version="1.0" encoding="UTF-8" standalone="yes"?>
<Relationships xmlns="http://schemas.openxmlformats.org/package/2006/relationships"><Relationship Id="rId8" Type="http://schemas.openxmlformats.org/officeDocument/2006/relationships/slide" Target="slide226.xml"/><Relationship Id="rId3" Type="http://schemas.openxmlformats.org/officeDocument/2006/relationships/slide" Target="slide197.xml"/><Relationship Id="rId7" Type="http://schemas.openxmlformats.org/officeDocument/2006/relationships/slide" Target="slide219.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 Id="rId9" Type="http://schemas.openxmlformats.org/officeDocument/2006/relationships/slide" Target="slide229.xml"/></Relationships>
</file>

<file path=ppt/slides/_rels/slide222.xml.rels><?xml version="1.0" encoding="UTF-8" standalone="yes"?>
<Relationships xmlns="http://schemas.openxmlformats.org/package/2006/relationships"><Relationship Id="rId8" Type="http://schemas.openxmlformats.org/officeDocument/2006/relationships/slide" Target="slide226.xml"/><Relationship Id="rId3" Type="http://schemas.openxmlformats.org/officeDocument/2006/relationships/slide" Target="slide197.xml"/><Relationship Id="rId7" Type="http://schemas.openxmlformats.org/officeDocument/2006/relationships/slide" Target="slide219.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 Id="rId9" Type="http://schemas.openxmlformats.org/officeDocument/2006/relationships/slide" Target="slide229.xml"/></Relationships>
</file>

<file path=ppt/slides/_rels/slide223.xml.rels><?xml version="1.0" encoding="UTF-8" standalone="yes"?>
<Relationships xmlns="http://schemas.openxmlformats.org/package/2006/relationships"><Relationship Id="rId8" Type="http://schemas.openxmlformats.org/officeDocument/2006/relationships/slide" Target="slide226.xml"/><Relationship Id="rId3" Type="http://schemas.openxmlformats.org/officeDocument/2006/relationships/slide" Target="slide197.xml"/><Relationship Id="rId7" Type="http://schemas.openxmlformats.org/officeDocument/2006/relationships/slide" Target="slide219.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 Id="rId9" Type="http://schemas.openxmlformats.org/officeDocument/2006/relationships/slide" Target="slide229.xml"/></Relationships>
</file>

<file path=ppt/slides/_rels/slide224.xml.rels><?xml version="1.0" encoding="UTF-8" standalone="yes"?>
<Relationships xmlns="http://schemas.openxmlformats.org/package/2006/relationships"><Relationship Id="rId8" Type="http://schemas.openxmlformats.org/officeDocument/2006/relationships/slide" Target="slide226.xml"/><Relationship Id="rId3" Type="http://schemas.openxmlformats.org/officeDocument/2006/relationships/slide" Target="slide197.xml"/><Relationship Id="rId7" Type="http://schemas.openxmlformats.org/officeDocument/2006/relationships/slide" Target="slide219.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 Id="rId9" Type="http://schemas.openxmlformats.org/officeDocument/2006/relationships/slide" Target="slide229.xml"/></Relationships>
</file>

<file path=ppt/slides/_rels/slide225.xml.rels><?xml version="1.0" encoding="UTF-8" standalone="yes"?>
<Relationships xmlns="http://schemas.openxmlformats.org/package/2006/relationships"><Relationship Id="rId8" Type="http://schemas.openxmlformats.org/officeDocument/2006/relationships/slide" Target="slide226.xml"/><Relationship Id="rId3" Type="http://schemas.openxmlformats.org/officeDocument/2006/relationships/slide" Target="slide197.xml"/><Relationship Id="rId7" Type="http://schemas.openxmlformats.org/officeDocument/2006/relationships/slide" Target="slide219.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 Id="rId9" Type="http://schemas.openxmlformats.org/officeDocument/2006/relationships/slide" Target="slide229.xml"/></Relationships>
</file>

<file path=ppt/slides/_rels/slide226.xml.rels><?xml version="1.0" encoding="UTF-8" standalone="yes"?>
<Relationships xmlns="http://schemas.openxmlformats.org/package/2006/relationships"><Relationship Id="rId8" Type="http://schemas.openxmlformats.org/officeDocument/2006/relationships/slide" Target="slide226.xml"/><Relationship Id="rId3" Type="http://schemas.openxmlformats.org/officeDocument/2006/relationships/slide" Target="slide197.xml"/><Relationship Id="rId7" Type="http://schemas.openxmlformats.org/officeDocument/2006/relationships/slide" Target="slide219.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 Id="rId9" Type="http://schemas.openxmlformats.org/officeDocument/2006/relationships/slide" Target="slide229.xml"/></Relationships>
</file>

<file path=ppt/slides/_rels/slide227.xml.rels><?xml version="1.0" encoding="UTF-8" standalone="yes"?>
<Relationships xmlns="http://schemas.openxmlformats.org/package/2006/relationships"><Relationship Id="rId8" Type="http://schemas.openxmlformats.org/officeDocument/2006/relationships/slide" Target="slide226.xml"/><Relationship Id="rId3" Type="http://schemas.openxmlformats.org/officeDocument/2006/relationships/slide" Target="slide197.xml"/><Relationship Id="rId7" Type="http://schemas.openxmlformats.org/officeDocument/2006/relationships/slide" Target="slide219.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 Id="rId9" Type="http://schemas.openxmlformats.org/officeDocument/2006/relationships/slide" Target="slide229.xml"/></Relationships>
</file>

<file path=ppt/slides/_rels/slide228.xml.rels><?xml version="1.0" encoding="UTF-8" standalone="yes"?>
<Relationships xmlns="http://schemas.openxmlformats.org/package/2006/relationships"><Relationship Id="rId8" Type="http://schemas.openxmlformats.org/officeDocument/2006/relationships/slide" Target="slide226.xml"/><Relationship Id="rId3" Type="http://schemas.openxmlformats.org/officeDocument/2006/relationships/slide" Target="slide197.xml"/><Relationship Id="rId7" Type="http://schemas.openxmlformats.org/officeDocument/2006/relationships/slide" Target="slide219.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10" Type="http://schemas.openxmlformats.org/officeDocument/2006/relationships/image" Target="../media/image31.jpeg"/><Relationship Id="rId4" Type="http://schemas.openxmlformats.org/officeDocument/2006/relationships/slide" Target="slide205.xml"/><Relationship Id="rId9" Type="http://schemas.openxmlformats.org/officeDocument/2006/relationships/slide" Target="slide229.xml"/></Relationships>
</file>

<file path=ppt/slides/_rels/slide229.xml.rels><?xml version="1.0" encoding="UTF-8" standalone="yes"?>
<Relationships xmlns="http://schemas.openxmlformats.org/package/2006/relationships"><Relationship Id="rId8" Type="http://schemas.openxmlformats.org/officeDocument/2006/relationships/slide" Target="slide226.xml"/><Relationship Id="rId3" Type="http://schemas.openxmlformats.org/officeDocument/2006/relationships/slide" Target="slide197.xml"/><Relationship Id="rId7" Type="http://schemas.openxmlformats.org/officeDocument/2006/relationships/slide" Target="slide219.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 Id="rId9" Type="http://schemas.openxmlformats.org/officeDocument/2006/relationships/slide" Target="slide229.xml"/></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slide" Target="slide25.xml"/><Relationship Id="rId5" Type="http://schemas.openxmlformats.org/officeDocument/2006/relationships/slide" Target="slide35.xml"/><Relationship Id="rId4" Type="http://schemas.openxmlformats.org/officeDocument/2006/relationships/slide" Target="slide17.xml"/></Relationships>
</file>

<file path=ppt/slides/_rels/slide230.xml.rels><?xml version="1.0" encoding="UTF-8" standalone="yes"?>
<Relationships xmlns="http://schemas.openxmlformats.org/package/2006/relationships"><Relationship Id="rId8" Type="http://schemas.openxmlformats.org/officeDocument/2006/relationships/slide" Target="slide226.xml"/><Relationship Id="rId3" Type="http://schemas.openxmlformats.org/officeDocument/2006/relationships/slide" Target="slide197.xml"/><Relationship Id="rId7" Type="http://schemas.openxmlformats.org/officeDocument/2006/relationships/slide" Target="slide219.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 Id="rId9" Type="http://schemas.openxmlformats.org/officeDocument/2006/relationships/slide" Target="slide229.xml"/></Relationships>
</file>

<file path=ppt/slides/_rels/slide231.xml.rels><?xml version="1.0" encoding="UTF-8" standalone="yes"?>
<Relationships xmlns="http://schemas.openxmlformats.org/package/2006/relationships"><Relationship Id="rId8" Type="http://schemas.openxmlformats.org/officeDocument/2006/relationships/slide" Target="slide226.xml"/><Relationship Id="rId3" Type="http://schemas.openxmlformats.org/officeDocument/2006/relationships/slide" Target="slide197.xml"/><Relationship Id="rId7" Type="http://schemas.openxmlformats.org/officeDocument/2006/relationships/slide" Target="slide219.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 Id="rId9" Type="http://schemas.openxmlformats.org/officeDocument/2006/relationships/slide" Target="slide229.xml"/></Relationships>
</file>

<file path=ppt/slides/_rels/slide232.xml.rels><?xml version="1.0" encoding="UTF-8" standalone="yes"?>
<Relationships xmlns="http://schemas.openxmlformats.org/package/2006/relationships"><Relationship Id="rId8" Type="http://schemas.openxmlformats.org/officeDocument/2006/relationships/slide" Target="slide226.xml"/><Relationship Id="rId3" Type="http://schemas.openxmlformats.org/officeDocument/2006/relationships/slide" Target="slide197.xml"/><Relationship Id="rId7" Type="http://schemas.openxmlformats.org/officeDocument/2006/relationships/slide" Target="slide219.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 Id="rId9" Type="http://schemas.openxmlformats.org/officeDocument/2006/relationships/slide" Target="slide229.xml"/></Relationships>
</file>

<file path=ppt/slides/_rels/slide233.xml.rels><?xml version="1.0" encoding="UTF-8" standalone="yes"?>
<Relationships xmlns="http://schemas.openxmlformats.org/package/2006/relationships"><Relationship Id="rId8" Type="http://schemas.openxmlformats.org/officeDocument/2006/relationships/slide" Target="slide226.xml"/><Relationship Id="rId3" Type="http://schemas.openxmlformats.org/officeDocument/2006/relationships/slide" Target="slide197.xml"/><Relationship Id="rId7" Type="http://schemas.openxmlformats.org/officeDocument/2006/relationships/slide" Target="slide219.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 Id="rId9" Type="http://schemas.openxmlformats.org/officeDocument/2006/relationships/slide" Target="slide229.xml"/></Relationships>
</file>

<file path=ppt/slides/_rels/slide234.xml.rels><?xml version="1.0" encoding="UTF-8" standalone="yes"?>
<Relationships xmlns="http://schemas.openxmlformats.org/package/2006/relationships"><Relationship Id="rId8" Type="http://schemas.openxmlformats.org/officeDocument/2006/relationships/slide" Target="slide226.xml"/><Relationship Id="rId3" Type="http://schemas.openxmlformats.org/officeDocument/2006/relationships/slide" Target="slide197.xml"/><Relationship Id="rId7" Type="http://schemas.openxmlformats.org/officeDocument/2006/relationships/slide" Target="slide219.xml"/><Relationship Id="rId2" Type="http://schemas.openxmlformats.org/officeDocument/2006/relationships/slide" Target="slide193.xml"/><Relationship Id="rId1" Type="http://schemas.openxmlformats.org/officeDocument/2006/relationships/slideLayout" Target="../slideLayouts/slideLayout13.xml"/><Relationship Id="rId6" Type="http://schemas.openxmlformats.org/officeDocument/2006/relationships/slide" Target="slide218.xml"/><Relationship Id="rId5" Type="http://schemas.openxmlformats.org/officeDocument/2006/relationships/slide" Target="slide213.xml"/><Relationship Id="rId4" Type="http://schemas.openxmlformats.org/officeDocument/2006/relationships/slide" Target="slide205.xml"/><Relationship Id="rId9" Type="http://schemas.openxmlformats.org/officeDocument/2006/relationships/slide" Target="slide229.xml"/></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slide" Target="slide25.xml"/><Relationship Id="rId5" Type="http://schemas.openxmlformats.org/officeDocument/2006/relationships/slide" Target="slide35.xml"/><Relationship Id="rId4" Type="http://schemas.openxmlformats.org/officeDocument/2006/relationships/slide" Target="slide17.xml"/></Relationships>
</file>

<file path=ppt/slides/_rels/slide2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24.xml"/><Relationship Id="rId1" Type="http://schemas.openxmlformats.org/officeDocument/2006/relationships/slideLayout" Target="../slideLayouts/slideLayout9.xml"/><Relationship Id="rId6" Type="http://schemas.openxmlformats.org/officeDocument/2006/relationships/slide" Target="slide25.xml"/><Relationship Id="rId5" Type="http://schemas.openxmlformats.org/officeDocument/2006/relationships/slide" Target="slide18.xml"/><Relationship Id="rId4" Type="http://schemas.openxmlformats.org/officeDocument/2006/relationships/slide" Target="slide35.xml"/></Relationships>
</file>

<file path=ppt/slides/_rels/slide2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25.xml"/><Relationship Id="rId1" Type="http://schemas.openxmlformats.org/officeDocument/2006/relationships/slideLayout" Target="../slideLayouts/slideLayout9.xml"/><Relationship Id="rId6" Type="http://schemas.openxmlformats.org/officeDocument/2006/relationships/slide" Target="slide25.xml"/><Relationship Id="rId5" Type="http://schemas.openxmlformats.org/officeDocument/2006/relationships/slide" Target="slide18.xml"/><Relationship Id="rId4" Type="http://schemas.openxmlformats.org/officeDocument/2006/relationships/slide" Target="slide35.xml"/></Relationships>
</file>

<file path=ppt/slides/_rels/slide2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slide" Target="slide25.xml"/><Relationship Id="rId5" Type="http://schemas.openxmlformats.org/officeDocument/2006/relationships/slide" Target="slide18.xml"/><Relationship Id="rId4" Type="http://schemas.openxmlformats.org/officeDocument/2006/relationships/slide" Target="slide35.xml"/></Relationships>
</file>

<file path=ppt/slides/_rels/slide2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27.xml"/><Relationship Id="rId1" Type="http://schemas.openxmlformats.org/officeDocument/2006/relationships/slideLayout" Target="../slideLayouts/slideLayout9.xml"/><Relationship Id="rId6" Type="http://schemas.openxmlformats.org/officeDocument/2006/relationships/slide" Target="slide25.xml"/><Relationship Id="rId5" Type="http://schemas.openxmlformats.org/officeDocument/2006/relationships/slide" Target="slide18.xml"/><Relationship Id="rId4" Type="http://schemas.openxmlformats.org/officeDocument/2006/relationships/slide" Target="slide35.xml"/></Relationships>
</file>

<file path=ppt/slides/_rels/slide2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28.xml"/><Relationship Id="rId1" Type="http://schemas.openxmlformats.org/officeDocument/2006/relationships/slideLayout" Target="../slideLayouts/slideLayout9.xml"/><Relationship Id="rId6" Type="http://schemas.openxmlformats.org/officeDocument/2006/relationships/slide" Target="slide25.xml"/><Relationship Id="rId5" Type="http://schemas.openxmlformats.org/officeDocument/2006/relationships/slide" Target="slide18.xml"/><Relationship Id="rId4" Type="http://schemas.openxmlformats.org/officeDocument/2006/relationships/slide" Target="slide3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29.xml"/><Relationship Id="rId1" Type="http://schemas.openxmlformats.org/officeDocument/2006/relationships/slideLayout" Target="../slideLayouts/slideLayout9.xml"/><Relationship Id="rId6" Type="http://schemas.openxmlformats.org/officeDocument/2006/relationships/slide" Target="slide25.xml"/><Relationship Id="rId5" Type="http://schemas.openxmlformats.org/officeDocument/2006/relationships/slide" Target="slide18.xml"/><Relationship Id="rId4" Type="http://schemas.openxmlformats.org/officeDocument/2006/relationships/slide" Target="slide35.xml"/></Relationships>
</file>

<file path=ppt/slides/_rels/slide3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30.xml"/><Relationship Id="rId1" Type="http://schemas.openxmlformats.org/officeDocument/2006/relationships/slideLayout" Target="../slideLayouts/slideLayout9.xml"/><Relationship Id="rId6" Type="http://schemas.openxmlformats.org/officeDocument/2006/relationships/slide" Target="slide25.xml"/><Relationship Id="rId5" Type="http://schemas.openxmlformats.org/officeDocument/2006/relationships/slide" Target="slide18.xml"/><Relationship Id="rId4" Type="http://schemas.openxmlformats.org/officeDocument/2006/relationships/slide" Target="slide35.xml"/></Relationships>
</file>

<file path=ppt/slides/_rels/slide3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31.xml"/><Relationship Id="rId1" Type="http://schemas.openxmlformats.org/officeDocument/2006/relationships/slideLayout" Target="../slideLayouts/slideLayout9.xml"/><Relationship Id="rId6" Type="http://schemas.openxmlformats.org/officeDocument/2006/relationships/slide" Target="slide25.xml"/><Relationship Id="rId5" Type="http://schemas.openxmlformats.org/officeDocument/2006/relationships/slide" Target="slide18.xml"/><Relationship Id="rId4" Type="http://schemas.openxmlformats.org/officeDocument/2006/relationships/slide" Target="slide35.xml"/></Relationships>
</file>

<file path=ppt/slides/_rels/slide3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32.xml"/><Relationship Id="rId1" Type="http://schemas.openxmlformats.org/officeDocument/2006/relationships/slideLayout" Target="../slideLayouts/slideLayout9.xml"/><Relationship Id="rId6" Type="http://schemas.openxmlformats.org/officeDocument/2006/relationships/slide" Target="slide25.xml"/><Relationship Id="rId5" Type="http://schemas.openxmlformats.org/officeDocument/2006/relationships/slide" Target="slide18.xml"/><Relationship Id="rId4" Type="http://schemas.openxmlformats.org/officeDocument/2006/relationships/slide" Target="slide35.xml"/></Relationships>
</file>

<file path=ppt/slides/_rels/slide34.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image" Target="../media/image10.jpeg"/><Relationship Id="rId2" Type="http://schemas.openxmlformats.org/officeDocument/2006/relationships/notesSlide" Target="../notesSlides/notesSlide33.xml"/><Relationship Id="rId1" Type="http://schemas.openxmlformats.org/officeDocument/2006/relationships/slideLayout" Target="../slideLayouts/slideLayout9.xml"/><Relationship Id="rId6" Type="http://schemas.openxmlformats.org/officeDocument/2006/relationships/slide" Target="slide25.xml"/><Relationship Id="rId5" Type="http://schemas.openxmlformats.org/officeDocument/2006/relationships/slide" Target="slide18.xml"/><Relationship Id="rId4"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3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36.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3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37.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3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38.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3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39.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3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3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41.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3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42.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3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43.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3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44.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3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45.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3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46.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3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47.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3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48.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3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49.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3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3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51.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3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52.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3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53.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3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54.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3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55.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3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56.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5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57.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5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58.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image" Target="../media/image11.jpeg"/><Relationship Id="rId2" Type="http://schemas.openxmlformats.org/officeDocument/2006/relationships/slide" Target="slide5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59.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5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5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61.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5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62.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5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63.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5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64.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5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65.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5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66.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56.xml"/><Relationship Id="rId1" Type="http://schemas.openxmlformats.org/officeDocument/2006/relationships/slideLayout" Target="../slideLayouts/slideLayout9.xml"/><Relationship Id="rId6" Type="http://schemas.openxmlformats.org/officeDocument/2006/relationships/slide" Target="slide59.xml"/><Relationship Id="rId5" Type="http://schemas.openxmlformats.org/officeDocument/2006/relationships/slide" Target="slide35.xml"/><Relationship Id="rId4" Type="http://schemas.openxmlformats.org/officeDocument/2006/relationships/slide" Target="slide17.xml"/></Relationships>
</file>

<file path=ppt/slides/_rels/slide67.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slide" Target="slide69.xml"/><Relationship Id="rId1" Type="http://schemas.openxmlformats.org/officeDocument/2006/relationships/slideLayout" Target="../slideLayouts/slideLayout10.xml"/><Relationship Id="rId5" Type="http://schemas.openxmlformats.org/officeDocument/2006/relationships/slide" Target="slide77.xml"/><Relationship Id="rId4" Type="http://schemas.openxmlformats.org/officeDocument/2006/relationships/slide" Target="slide83.xml"/></Relationships>
</file>

<file path=ppt/slides/_rels/slide69.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5" Type="http://schemas.openxmlformats.org/officeDocument/2006/relationships/slide" Target="slide77.xml"/><Relationship Id="rId4" Type="http://schemas.openxmlformats.org/officeDocument/2006/relationships/slide" Target="slide6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5" Type="http://schemas.openxmlformats.org/officeDocument/2006/relationships/slide" Target="slide77.xml"/><Relationship Id="rId4" Type="http://schemas.openxmlformats.org/officeDocument/2006/relationships/slide" Target="slide69.xml"/></Relationships>
</file>

<file path=ppt/slides/_rels/slide71.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5" Type="http://schemas.openxmlformats.org/officeDocument/2006/relationships/slide" Target="slide77.xml"/><Relationship Id="rId4" Type="http://schemas.openxmlformats.org/officeDocument/2006/relationships/slide" Target="slide69.xml"/></Relationships>
</file>

<file path=ppt/slides/_rels/slide72.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5" Type="http://schemas.openxmlformats.org/officeDocument/2006/relationships/slide" Target="slide77.xml"/><Relationship Id="rId4" Type="http://schemas.openxmlformats.org/officeDocument/2006/relationships/slide" Target="slide69.xml"/></Relationships>
</file>

<file path=ppt/slides/_rels/slide73.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5" Type="http://schemas.openxmlformats.org/officeDocument/2006/relationships/slide" Target="slide77.xml"/><Relationship Id="rId4" Type="http://schemas.openxmlformats.org/officeDocument/2006/relationships/slide" Target="slide69.xml"/></Relationships>
</file>

<file path=ppt/slides/_rels/slide74.xml.rels><?xml version="1.0" encoding="UTF-8" standalone="yes"?>
<Relationships xmlns="http://schemas.openxmlformats.org/package/2006/relationships"><Relationship Id="rId3" Type="http://schemas.openxmlformats.org/officeDocument/2006/relationships/slide" Target="slide83.xml"/><Relationship Id="rId7" Type="http://schemas.openxmlformats.org/officeDocument/2006/relationships/slide" Target="slide77.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69.xml"/><Relationship Id="rId5" Type="http://schemas.openxmlformats.org/officeDocument/2006/relationships/image" Target="../media/image13.jpeg"/><Relationship Id="rId4" Type="http://schemas.openxmlformats.org/officeDocument/2006/relationships/image" Target="../media/image12.jpeg"/></Relationships>
</file>

<file path=ppt/slides/_rels/slide75.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5" Type="http://schemas.openxmlformats.org/officeDocument/2006/relationships/slide" Target="slide77.xml"/><Relationship Id="rId4" Type="http://schemas.openxmlformats.org/officeDocument/2006/relationships/slide" Target="slide69.xml"/></Relationships>
</file>

<file path=ppt/slides/_rels/slide76.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5" Type="http://schemas.openxmlformats.org/officeDocument/2006/relationships/slide" Target="slide77.xml"/><Relationship Id="rId4" Type="http://schemas.openxmlformats.org/officeDocument/2006/relationships/slide" Target="slide69.xml"/></Relationships>
</file>

<file path=ppt/slides/_rels/slide77.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5" Type="http://schemas.openxmlformats.org/officeDocument/2006/relationships/slide" Target="slide77.xml"/><Relationship Id="rId4" Type="http://schemas.openxmlformats.org/officeDocument/2006/relationships/slide" Target="slide69.xml"/></Relationships>
</file>

<file path=ppt/slides/_rels/slide78.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5" Type="http://schemas.openxmlformats.org/officeDocument/2006/relationships/slide" Target="slide77.xml"/><Relationship Id="rId4" Type="http://schemas.openxmlformats.org/officeDocument/2006/relationships/slide" Target="slide69.xml"/></Relationships>
</file>

<file path=ppt/slides/_rels/slide79.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5" Type="http://schemas.openxmlformats.org/officeDocument/2006/relationships/slide" Target="slide77.xml"/><Relationship Id="rId4" Type="http://schemas.openxmlformats.org/officeDocument/2006/relationships/slide" Target="slide6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5" Type="http://schemas.openxmlformats.org/officeDocument/2006/relationships/slide" Target="slide77.xml"/><Relationship Id="rId4" Type="http://schemas.openxmlformats.org/officeDocument/2006/relationships/slide" Target="slide69.xml"/></Relationships>
</file>

<file path=ppt/slides/_rels/slide81.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image" Target="../media/image14.jpeg"/><Relationship Id="rId5" Type="http://schemas.openxmlformats.org/officeDocument/2006/relationships/slide" Target="slide77.xml"/><Relationship Id="rId4" Type="http://schemas.openxmlformats.org/officeDocument/2006/relationships/slide" Target="slide69.xml"/></Relationships>
</file>

<file path=ppt/slides/_rels/slide82.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5" Type="http://schemas.openxmlformats.org/officeDocument/2006/relationships/slide" Target="slide77.xml"/><Relationship Id="rId4" Type="http://schemas.openxmlformats.org/officeDocument/2006/relationships/slide" Target="slide69.xml"/></Relationships>
</file>

<file path=ppt/slides/_rels/slide83.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slide" Target="slide84.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83.xml"/><Relationship Id="rId4" Type="http://schemas.openxmlformats.org/officeDocument/2006/relationships/slide" Target="slide68.xml"/></Relationships>
</file>

<file path=ppt/slides/_rels/slide84.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85.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86.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87.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88.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89.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91.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92.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93.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94.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95.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97.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98.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_rels/slide99.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slide" Target="slide68.xml"/><Relationship Id="rId1" Type="http://schemas.openxmlformats.org/officeDocument/2006/relationships/slideLayout" Target="../slideLayouts/slideLayout10.xml"/><Relationship Id="rId6" Type="http://schemas.openxmlformats.org/officeDocument/2006/relationships/slide" Target="slide104.xml"/><Relationship Id="rId5" Type="http://schemas.openxmlformats.org/officeDocument/2006/relationships/slide" Target="slide92.xml"/><Relationship Id="rId4" Type="http://schemas.openxmlformats.org/officeDocument/2006/relationships/slide" Target="slide8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87028" y="3064501"/>
            <a:ext cx="7137500" cy="669254"/>
          </a:xfrm>
        </p:spPr>
        <p:txBody>
          <a:bodyPr/>
          <a:lstStyle/>
          <a:p>
            <a:r>
              <a:rPr lang="zh-CN" altLang="zh-CN" sz="3200" dirty="0"/>
              <a:t>第二板块　从答题角度寻求突破方法</a:t>
            </a:r>
            <a:br>
              <a:rPr lang="zh-CN" altLang="zh-CN" sz="3200" dirty="0"/>
            </a:br>
            <a:endParaRPr lang="zh-CN" altLang="zh-CN" sz="3200" dirty="0"/>
          </a:p>
        </p:txBody>
      </p:sp>
    </p:spTree>
    <p:extLst>
      <p:ext uri="{BB962C8B-B14F-4D97-AF65-F5344CB8AC3E}">
        <p14:creationId xmlns:p14="http://schemas.microsoft.com/office/powerpoint/2010/main" xmlns="" val="1474908043"/>
      </p:ext>
    </p:extLst>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4" name="矩形 3"/>
          <p:cNvSpPr>
            <a:spLocks noChangeAspect="1"/>
          </p:cNvSpPr>
          <p:nvPr/>
        </p:nvSpPr>
        <p:spPr>
          <a:xfrm>
            <a:off x="508000" y="111841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散文的结构形式也是多种多样的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现就常见的几种结构形式列举如下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静赏式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景点概述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景点静赏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景点联想。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先交代赏景的缘由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多角度的写景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使用联想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用抒情的方式来深化主题。如《云和梯田》</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年天津卷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、《祖屋》</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年福建卷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参游式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进入景点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依次欣赏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赏景联想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离开景点。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移步换景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因空间转换而景色不同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情感因之而变化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有时虚实相间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适当联想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篇末暗示主旨。如《甘森的西红柿》</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年重庆卷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、《浣花草堂》</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年山东卷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象征式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物的描述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由物及人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表达志向。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详细描写物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目的是用物来象征人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形在写物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旨在象征之人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卒章显志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篇末深化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升华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主题。《说起梅花》</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年北京卷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89858721"/>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100</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87937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主旨概括四法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解读题目法。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很多题目直接点明了主旨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是文章中心意思最精练的概括。即使有的题目没有点明题旨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也往往与中心意思有着千丝万缕的联系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是最佳的思考切入点。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分析首尾法。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很多文章的首尾往往提示或暗含中心意思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所以一定要对首尾的语句进行重点品悟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这样往往有助于理解文章的主旨。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t>典例</a:t>
            </a:r>
            <a:r>
              <a:rPr lang="en-US" altLang="zh-CN" sz="1200" dirty="0"/>
              <a:t>1</a:t>
            </a:r>
            <a:endParaRPr lang="zh-CN" altLang="en-US" sz="1200" dirty="0"/>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Tree>
    <p:extLst>
      <p:ext uri="{BB962C8B-B14F-4D97-AF65-F5344CB8AC3E}">
        <p14:creationId xmlns:p14="http://schemas.microsoft.com/office/powerpoint/2010/main" xmlns="" val="3910152665"/>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101</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5709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联系背景法。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有不少文章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只有了解它产生的背景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才有可能深切地理解内容的由来和作者的意图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准确地概括出它的中心意思。除了对作者和作品的写作年代予以关注外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还要特别注意在文后出现的注释等说明性文字。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因文而异法。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写人叙事类散文要对人物做出评价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或揭示评价事件的意义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或从人物事件中生发出对人生等问题的感悟和认识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写景状物类散文则是借景、物抒发作者对社会、人生的某种感悟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思想认识程度也深广些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更富于理趣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哲理性散文的主旨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往往是作者对人生或生活尖锐的揭示或率直的评价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这类散文颇有论文的味道。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t>典例</a:t>
            </a:r>
            <a:r>
              <a:rPr lang="en-US" altLang="zh-CN" sz="1200" dirty="0"/>
              <a:t>1</a:t>
            </a:r>
            <a:endParaRPr lang="zh-CN" altLang="en-US" sz="1200" dirty="0"/>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Tree>
    <p:extLst>
      <p:ext uri="{BB962C8B-B14F-4D97-AF65-F5344CB8AC3E}">
        <p14:creationId xmlns:p14="http://schemas.microsoft.com/office/powerpoint/2010/main" xmlns="" val="4234382755"/>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102</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749282"/>
            <a:ext cx="8128000" cy="412799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审清题目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明确概括方向。对情感的概括题型多样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对主旨的问法也因题而异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审准题目的设问角度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是准确答题的前提。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定向读文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寻找答题依据。如果是对散文情感的概括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要重点把握散文的抒情句、心情段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重点浏览每段中的抒情句、抒情词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段首、段尾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如果是对散文主旨的概括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要关注散文的题目、内容和写作背景、创作意图。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因题作答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提高要点意识。无论是对散文情感的概括还是主旨的概括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都尽量要用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抒发了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揭示了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①②③④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等词语或标识。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t>典例</a:t>
            </a:r>
            <a:r>
              <a:rPr lang="en-US" altLang="zh-CN" sz="1200" dirty="0"/>
              <a:t>1</a:t>
            </a:r>
            <a:endParaRPr lang="zh-CN" altLang="en-US" sz="1200" dirty="0"/>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Tree>
    <p:extLst>
      <p:ext uri="{BB962C8B-B14F-4D97-AF65-F5344CB8AC3E}">
        <p14:creationId xmlns:p14="http://schemas.microsoft.com/office/powerpoint/2010/main" xmlns="" val="3803159205"/>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103</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pic>
        <p:nvPicPr>
          <p:cNvPr id="8" name="M07.eps" descr="id:2147490805;FounderCES"/>
          <p:cNvPicPr/>
          <p:nvPr/>
        </p:nvPicPr>
        <p:blipFill>
          <a:blip r:embed="rId4" cstate="print"/>
          <a:stretch>
            <a:fillRect/>
          </a:stretch>
        </p:blipFill>
        <p:spPr>
          <a:xfrm>
            <a:off x="1475656" y="2492896"/>
            <a:ext cx="6105872" cy="2517071"/>
          </a:xfrm>
          <a:prstGeom prst="rect">
            <a:avLst/>
          </a:prstGeom>
        </p:spPr>
      </p:pic>
      <p:sp>
        <p:nvSpPr>
          <p:cNvPr id="9" name="文本框 8">
            <a:hlinkClick r:id="rId5"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t>典例</a:t>
            </a:r>
            <a:r>
              <a:rPr lang="en-US" altLang="zh-CN" sz="1200" dirty="0"/>
              <a:t>1</a:t>
            </a:r>
            <a:endParaRPr lang="zh-CN" altLang="en-US" sz="1200" dirty="0"/>
          </a:p>
        </p:txBody>
      </p:sp>
      <p:sp>
        <p:nvSpPr>
          <p:cNvPr id="10" name="文本框 9">
            <a:hlinkClick r:id="rId6"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13" name="文本框 12">
            <a:hlinkClick r:id="rId7"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Tree>
    <p:extLst>
      <p:ext uri="{BB962C8B-B14F-4D97-AF65-F5344CB8AC3E}">
        <p14:creationId xmlns:p14="http://schemas.microsoft.com/office/powerpoint/2010/main" xmlns="" val="4216804118"/>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104</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t>典例</a:t>
            </a:r>
            <a:r>
              <a:rPr lang="en-US" altLang="zh-CN" sz="1200" dirty="0"/>
              <a:t>1</a:t>
            </a:r>
            <a:endParaRPr lang="zh-CN" altLang="en-US" sz="1200" dirty="0"/>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389206"/>
            <a:ext cx="8128000" cy="5444952"/>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因整容而毁容的故乡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王开岭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如果说在这个世界上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每个人都只能指认和珍藏一个故乡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且故乡的信息又是各自独立、不可混淆的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面对千篇一律、形同神似的城市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我们还有使用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一词的勇气和依据吗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我们还有抒情的心灵基础吗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不仅仅是个地址和空间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它是有容颜和记忆能量、有年轮和光阴故事的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它需要视觉凭证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需要岁月依据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需要细节支撑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哪怕蛛丝马迹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哪怕一井、一石、一树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一个游子何以与眼前的景象相认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何以肯定此即魂牵梦萦、藏有童年的地方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如果眼前的事物与记忆完全不符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往事的青苔被抹干净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没有一样东西提醒自己曾经与之朝夕相处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它还能让你激动吗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还有人生地点的意义吗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那不过是个供地图使用、供言语消费的地址而已。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45128338"/>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105</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t>典例</a:t>
            </a:r>
            <a:r>
              <a:rPr lang="en-US" altLang="zh-CN" sz="1200" dirty="0"/>
              <a:t>1</a:t>
            </a:r>
            <a:endParaRPr lang="zh-CN" altLang="en-US" sz="1200" dirty="0"/>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地址或许和地点重合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前门大街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但它本身不等同于地点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只象征方位、坐标和地理路线。而地点则是个生活空间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是个有根、有物象、有丰富内涵的信息体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它繁殖记忆与情感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承载着人生活动和岁月的内容。比如你说什刹海、南锣鼓巷、鲁迅故居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即活生生的地点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去了便会收获你想要的。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地址是死的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地点是活的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地址仅仅被用以指示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地点则用来生活。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故乡的全部定义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都将落实在地点和它养育的内容上。简而言之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故乡的文化任务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即演示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一方水土养一方人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之逻辑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即探究一个人的身世和成长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即追溯他那些重要的生命特征和精神基因之来源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若抛开此任务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故乡将虚脱成一个空间。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69548427"/>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106</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t>典例</a:t>
            </a:r>
            <a:r>
              <a:rPr lang="en-US" altLang="zh-CN" sz="1200" dirty="0"/>
              <a:t>1</a:t>
            </a:r>
            <a:endParaRPr lang="zh-CN" altLang="en-US" sz="1200" dirty="0"/>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当一位长辈说自己是北京人时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他脑海中浮现的一定是由老胡同、四合院、五月槐花、前门吆喝、六必居酱菜、王致和臭豆腐等组合成的整套记忆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或者说是京城喂养出的那套热气腾腾的生活体系和价值观。而今天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当一个青年自称是北京人时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他指的多半是户籍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联想到的也不外乎房屋、产权、住址等信息。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空间的本能是变幻和扩张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它有喜新厌旧的倾向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地点的秉性是沉静和忠诚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无形中它支持保守与稳定。二者的遭遇折射在城市的变迁中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即城区以大为能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建筑以新为尚。而熟悉的地点和传统街区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正遭受垃圾一般的命运。其实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任何更新太快和丧失边界的事物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都是可怕的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都有失去本位的危险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都是对地点的伤害。像今天的北京、上海、广州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一个人再把它唤作故乡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恐怕已有启齿之羞。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32057562"/>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107</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t>典例</a:t>
            </a:r>
            <a:r>
              <a:rPr lang="en-US" altLang="zh-CN" sz="1200" dirty="0"/>
              <a:t>1</a:t>
            </a:r>
            <a:endParaRPr lang="zh-CN" altLang="en-US" sz="1200" dirty="0"/>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47345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大城市的欲望无边无际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使得任何人都只能消费其极小的部分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没人再能从整体上把握和参与它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没人再能如数家珍地描述和盘点它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没人再能成为其名副其实的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由于它极不稳定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容颜时时被更新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结构任意被涂改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无相对牢固和永久的元素供人体味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一切皆是暂时、偶然的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沉淀不下故事。于是你记不住它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产生不了信赖和深厚的感情。总之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它不再承载光阴的纪念性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不再对你的成长记忆负责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不再有记录你身世的功能。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吹灯拔蜡式的扫荡、删除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无边无际的大城宏图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千篇一律的整容模板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无数地点在失守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被改弦更张。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无数故乡在沦陷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被连根拔起。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99093821"/>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108</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t>典例</a:t>
            </a:r>
            <a:r>
              <a:rPr lang="en-US" altLang="zh-CN" sz="1200" dirty="0"/>
              <a:t>1</a:t>
            </a:r>
            <a:endParaRPr lang="zh-CN" altLang="en-US" sz="1200" dirty="0"/>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6" name="矩形 5"/>
          <p:cNvSpPr>
            <a:spLocks noChangeAspect="1"/>
          </p:cNvSpPr>
          <p:nvPr/>
        </p:nvSpPr>
        <p:spPr>
          <a:xfrm>
            <a:off x="508000" y="1803989"/>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在作者看来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应该具备哪些特质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请简要说明</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287263"/>
            <a:ext cx="8128000" cy="170046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故乡应该有容颜和记忆能量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有年轮和光阴故事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它需要视觉凭证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需要岁月依据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需要细节支撑。</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故乡应该有演示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一方水土养一方人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之逻辑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探究一个人的身世和成长、追溯其重要的生命特征和精神基因之来源的文化任务。</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508000" y="398271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本题考查筛选信息、概括内容要点。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是文中出现的重要概念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蕴含着丰富而深刻的内涵。分析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的特质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实则是诠释它所负载的深刻内涵。文中第二段、第五段对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集中做了诠释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将其中的关键语句筛选出来即可得出答案。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8538157"/>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109</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t>典例</a:t>
            </a:r>
            <a:r>
              <a:rPr lang="en-US" altLang="zh-CN" sz="1200" dirty="0"/>
              <a:t>1</a:t>
            </a:r>
            <a:endParaRPr lang="zh-CN" altLang="en-US" sz="1200" dirty="0"/>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576845"/>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作者为什么认为故乡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因整容而毁容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导致这种现象出现的原因有哪些</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440941"/>
            <a:ext cx="8128000" cy="210673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当前的城市建设乃至乡村建设千篇一律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形同神似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使原本各自独立、不可混淆的故乡信息荡然无存。</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导致这种现象出现的原因主要是建设以大为能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建筑以新为尚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更新太快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丧失边界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无相对牢固和永久的元素供人体味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一切皆是暂时、偶然的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沉淀不下故事。</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508000" y="4527603"/>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因整容而毁容的故乡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揭示了文章的写作对象和作者的观点态度。作者认为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地点在失守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故乡在沦陷。导致这种现象出现的原因是当前大规模的城市化进程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城市化建设千篇一律且缺乏稳定性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毁弃了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应有的文化任务和精神特质。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25657215"/>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NEU-BZ-S92"/>
                <a:ea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怀念式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睹眼前景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思从前景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抒怀念情。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借联想和想象写怀念之物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表达寄托的情思。抓住景物的主要特征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从一景联想到相关的另一景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且另一景中寄托着作者的主要情感。如《四堡雕版》</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年山东卷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、《纸上故乡》</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年福建卷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、《粮食》</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年湖南卷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叙史式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一语统篇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追述史实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抚今而感慨、抒情。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起点很高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表达某种情怀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追叙史实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侧重与现实有某种程度上的契合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追昔是为了抚今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表达对现实社会的思考、感慨。这类散文大多被称之为文化散文。如《废墟之美》</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年北京卷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56741282"/>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110</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t>典例</a:t>
            </a:r>
            <a:r>
              <a:rPr lang="en-US" altLang="zh-CN" sz="1200" dirty="0"/>
              <a:t>1</a:t>
            </a:r>
            <a:endParaRPr lang="zh-CN" altLang="en-US" sz="1200" dirty="0"/>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916832"/>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你认为本文表达了作者怎样的观点态度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请结合文本简要分析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400106"/>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作者对当前千篇一律、形同神似的城市和乡村建设持否定态度。作者认为故乡是每一个人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游子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魂牵梦萦的心灵归宿地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不管是城市还是乡村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都应有自己独特的生活美学和心灵秩序。</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508000" y="3706641"/>
            <a:ext cx="8128000" cy="166346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通读全篇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不难看出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作者对当前的城市建设和乡村建设持否定态度。在行文上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的被毁弃作为切入点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引入对当前大规模的城市建设而导致的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特质缺失问题的议论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阐述自己独到的见解。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20676403"/>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111</a:t>
            </a:fld>
            <a:r>
              <a:rPr lang="en-US" altLang="zh-CN" smtClean="0"/>
              <a:t>-</a:t>
            </a:r>
            <a:endParaRPr lang="zh-CN" altLang="en-US" dirty="0"/>
          </a:p>
        </p:txBody>
      </p:sp>
      <p:sp>
        <p:nvSpPr>
          <p:cNvPr id="18" name="圆角矩形 17">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9" name="圆角矩形 8">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鉴赏散文语言的三个常考题型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在文学类文本的阅读中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《考试说明》要求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体会重要语句的丰富含意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品味精彩的语言表达艺术。这一考点在散文阅读中体现的尤为明显。因为散文的语言具有负载信息量大、内容含蓄、意义深刻、表现力强的特点。鉴赏散文的语言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命题角度有三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鉴赏文中特殊的词语的妙用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理解文中重要语句的含义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鉴赏散文语言的某种特色。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3227764"/>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112</a:t>
            </a:fld>
            <a:r>
              <a:rPr lang="en-US" altLang="zh-CN" smtClean="0"/>
              <a:t>-</a:t>
            </a:r>
            <a:endParaRPr lang="zh-CN" altLang="en-US" dirty="0"/>
          </a:p>
        </p:txBody>
      </p:sp>
      <p:sp>
        <p:nvSpPr>
          <p:cNvPr id="23" name="文本框 22">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4" name="文本框 23">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圆角矩形 14">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2" name="圆角矩形 21">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77274"/>
            <a:ext cx="8128000" cy="4127990"/>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一、理解词语的含义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在鉴赏散文的语言类题目中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考查含义的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一般是这几类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体现作者情感态度或主旨的词语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运用了一定修辞手法的词语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在表情达意方面非常出色的动词、形容词、叠词等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cs typeface="Times New Roman" panose="02020603050405020304" pitchFamily="18" charset="0"/>
              </a:rPr>
              <a:t>有特殊含义的动态性词语。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简析某个词语在文中的含义。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文中某个加点的词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在表情达意上具有怎样的特点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结合上下文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赏析文中某个加点的词。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66212419"/>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113</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圆角矩形 16">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0" name="圆角矩形 19">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4" name="圆角矩形 23">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24679"/>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家中那只柯基犬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玲珑小巧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却爱运动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只要房门一打开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它就蹿出门去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然后不停地回望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希望你把它跟随。如果你跟随了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它会露出妩媚表情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即便是四肢肥短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小巷通衢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草地河畔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泥沙荒野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也回报给你足够的速度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让你以它为荣。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有个邻人也喜欢它的乖巧模样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远远地看到它过来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双手插进衣袋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做鼓弄食物的形状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且不停地呼唤。它自然是兴冲冲地奔跑过去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但邻人摊开的却是空空的手掌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它企盼的眼睛里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便弥散出一片迷惘。被捉弄过几次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以为它不会再听从邻人的召唤了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却见它依旧闻声前往。但是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当邻人爱抚的手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刚要伸下来的时候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它却猛地转身跑走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徒让邻人的手</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凝固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在半空之中。它则在远处眺望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不停地吐弄着它粉红色的舌头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表达着一种顽皮的嘲笑。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5957999"/>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114</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圆角矩形 16">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0" name="圆角矩形 19">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4" name="圆角矩形 23">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80679"/>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邻人也不存恶意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只不过他是个上了年纪的乡下农民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被儿子接进小城来住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看到城里人对狗比对人还娇宠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他心里有一丝不平。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他见我在不远处对他微笑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脸一下子就红了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嗫嚅道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你看看我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都一大把年纪了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还欺骗一只狗。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狗不像人那样爱记仇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只要你真给它食物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它还是会跟你亲近的。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转身进了楼廊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很快就又出来了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手里攥着几粒干果。他朝着我的爱犬招招手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爷爷这里有好吃的哩。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居然称之为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他孙子的乳名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这样亲热的称呼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连狗都吃了一惊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但最终还是</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迟迟疑疑</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地走近了他。吃净干果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小犬用温热的舌头舔舐着他干裂的手心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情意殷殷。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请结合上下文赏析画线的词语。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5532565"/>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115</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圆角矩形 16">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0" name="圆角矩形 19">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4" name="圆角矩形 23">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772816"/>
            <a:ext cx="8128000" cy="210673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凝固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本指由液体变成固体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文中指邻人的手停在半空不动的状态。形容邻人想要抚摸小狗的手落空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生动形象地表现出邻人在多次愚弄小狗之后被小狗闪避愚弄的诧异与尴尬。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迟迟疑疑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原指人犹豫不决的样子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文中是运用拟人的手法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写出了小狗屡被欺骗之后对人的不信任。</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853763"/>
            <a:ext cx="8128000" cy="166346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本题考查对文中重要词语的理解。本题所考查的两个词语分别描写邻人和小狗的状态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二者为何会有这样的状态。联系上下文的有关内容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从邻人和小狗之间互相逗乐的关系中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便可分析出这两个词语的表达效果。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6069618"/>
      </p:ext>
    </p:extLst>
  </p:cSld>
  <p:clrMapOvr>
    <a:masterClrMapping/>
  </p:clrMapOvr>
  <mc:AlternateContent xmlns:mc="http://schemas.openxmlformats.org/markup-compatibility/2006">
    <mc:Choice xmlns:p14="http://schemas.microsoft.com/office/powerpoint/2010/main" xmlns="" Requires="p14">
      <p:transition spd="slow" p14:dur="14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116</a:t>
            </a:fld>
            <a:r>
              <a:rPr lang="en-US" altLang="zh-CN" smtClean="0"/>
              <a:t>-</a:t>
            </a:r>
            <a:endParaRPr lang="zh-CN" altLang="en-US" dirty="0"/>
          </a:p>
        </p:txBody>
      </p:sp>
      <p:sp>
        <p:nvSpPr>
          <p:cNvPr id="8" name="文本框 7">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5" name="圆角矩形 14">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2" name="圆角矩形 21">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75788"/>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方法点拨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理解词语在文中的含义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看词语本身。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看其词性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看其自身意义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看其有无修辞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看其内部结构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针对短语而言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看外部环境。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看其在句中的搭配成分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看其出现在段中文中的位置和次数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看其上下文有无提示。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看动态语境。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动态语境是词语在特定的语境中派生出来的临时义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离开了这个语境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这个词语的临时义也就不存在了。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动态词义大致可分为两类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一类是词语因比喻、反语、借代、改变词语的感情色彩等修辞手段而产生的新义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一类是词语在语境中作远距离的引申而产生的新义。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4583217"/>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117</a:t>
            </a:fld>
            <a:r>
              <a:rPr lang="en-US" altLang="zh-CN" smtClean="0"/>
              <a:t>-</a:t>
            </a:r>
            <a:endParaRPr lang="zh-CN" altLang="en-US" dirty="0"/>
          </a:p>
        </p:txBody>
      </p:sp>
      <p:sp>
        <p:nvSpPr>
          <p:cNvPr id="8" name="文本框 7">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5" name="圆角矩形 14">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2" name="圆角矩形 21">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56792"/>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建模</a:t>
            </a: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通读。通读相关语段或全文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把握上下文文意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是理解词语的前提。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联想。理解词语在文中的意思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既要把握其原始意义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更要展开联想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抓住在语境中的临时意义、动态词义。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作答。解答此类题目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先解其本义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然后再解其在这个语境下的含义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还要注意其手法和效果。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M08.eps" descr="id:2147490840;FounderCES"/>
          <p:cNvPicPr/>
          <p:nvPr/>
        </p:nvPicPr>
        <p:blipFill>
          <a:blip r:embed="rId7" cstate="print"/>
          <a:stretch>
            <a:fillRect/>
          </a:stretch>
        </p:blipFill>
        <p:spPr>
          <a:xfrm>
            <a:off x="2503040" y="2241796"/>
            <a:ext cx="3168352" cy="1496018"/>
          </a:xfrm>
          <a:prstGeom prst="rect">
            <a:avLst/>
          </a:prstGeom>
        </p:spPr>
      </p:pic>
    </p:spTree>
    <p:extLst>
      <p:ext uri="{BB962C8B-B14F-4D97-AF65-F5344CB8AC3E}">
        <p14:creationId xmlns:p14="http://schemas.microsoft.com/office/powerpoint/2010/main" xmlns="" val="1309044359"/>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118</a:t>
            </a:fld>
            <a:r>
              <a:rPr lang="en-US" altLang="zh-CN" smtClean="0"/>
              <a:t>-</a:t>
            </a:r>
            <a:endParaRPr lang="zh-CN" altLang="en-US" dirty="0"/>
          </a:p>
        </p:txBody>
      </p:sp>
      <p:sp>
        <p:nvSpPr>
          <p:cNvPr id="25" name="文本框 24">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6" name="文本框 25">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7" name="文本框 26">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8" name="文本框 27">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9" name="圆角矩形 28">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0" name="圆角矩形 29">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1" name="圆角矩形 30">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32" name="圆角矩形 31">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3" name="圆角矩形 32">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34" name="圆角矩形 33">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508000" y="1677274"/>
            <a:ext cx="8128000" cy="4127990"/>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二、理解语句的含义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理解文中重要语句的含义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通常指以下几种语句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内涵较为丰富的语句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使用特殊表现手法的语句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结构比较复杂的语句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cs typeface="Times New Roman" panose="02020603050405020304" pitchFamily="18" charset="0"/>
              </a:rPr>
              <a:t>能显示脉络层次或主旨的语句。这类语句在文中表现为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中心句、点睛句、过渡句、矛盾句、抒情句、哲理句等。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理解文中画线语句的含义。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解释下面两句话的在文中的含义。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赏析文中画线的语句。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谈谈你对某句话的理解。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3163425"/>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119</a:t>
            </a:fld>
            <a:r>
              <a:rPr lang="en-US" altLang="zh-CN" smtClean="0"/>
              <a:t>-</a:t>
            </a:r>
            <a:endParaRPr lang="zh-CN" altLang="en-US" dirty="0"/>
          </a:p>
        </p:txBody>
      </p:sp>
      <p:sp>
        <p:nvSpPr>
          <p:cNvPr id="20" name="文本框 19">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21" name="文本框 20">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2" name="文本框 21">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3" name="文本框 22">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4" name="圆角矩形 2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7" name="圆角矩形 26">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8" name="圆角矩形 27">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9" name="圆角矩形 28">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75788"/>
            <a:ext cx="8128000" cy="5478423"/>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含蓄句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大纲全国卷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完成文后题目。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我有一段让大雨泡着的记忆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a:t>
            </a:r>
            <a:r>
              <a:rPr lang="en-US" altLang="zh-CN" sz="2200" dirty="0">
                <a:solidFill>
                  <a:srgbClr val="000000"/>
                </a:solidFill>
                <a:latin typeface="Times New Roman" panose="02020603050405020304" pitchFamily="18" charset="0"/>
                <a:cs typeface="Times New Roman" panose="02020603050405020304" pitchFamily="18" charset="0"/>
              </a:rPr>
              <a:t>1966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年秋。那年本是我参加高考升大学的日子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一声炮响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升学成了泡影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父母又先后被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革命群众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揪了出来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我被派到川滇边界山区农村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搞社教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。正是屋漏偏遇连阴雨的时候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在山区待的几个月</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也没有见到几回晴朗的天。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心里下着雨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外面也是雨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风声雨声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让人心怵。山区搞运动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免不了天天晚上的会。山里人住得分散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一家守一个山头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我这个小工作队员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每天就戴一顶大斗笠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提一盏马灯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风中雨中满山地转悠。田坎又窄又滑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一下雨就变成了鳝鱼背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真不知一天摔多少跤。啊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这也许是我命运的象征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漫天风雨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长夜窄路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一盏孤灯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一张不知是雨水还是泪水洗了百遍的脸。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到现在说到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我的耳边就响起一片暴雨在一只斗笠上踢踏的声浪。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节选自叶延滨《听雨》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1992877"/>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分析文章结构的具体步骤方法如下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化整为零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概括段意。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边阅读边勾画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或在段旁概括出来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注意概括要具体而准确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语段结构分析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任何一个语段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一般有起始、展开、终结三个小层次。通常的情况起始是一两句话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同时这往往就是段落的中心句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接着展开对本段的具体记叙、描写或议论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最后用一两句话对本段进行小结。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具体方法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找每一段落的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起始句、总结句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、抒情句、议论句、过渡句、指代词。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7470449"/>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120</a:t>
            </a:fld>
            <a:r>
              <a:rPr lang="en-US" altLang="zh-CN" smtClean="0"/>
              <a:t>-</a:t>
            </a:r>
            <a:endParaRPr lang="zh-CN" altLang="en-US" dirty="0"/>
          </a:p>
        </p:txBody>
      </p:sp>
      <p:sp>
        <p:nvSpPr>
          <p:cNvPr id="20" name="文本框 19">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21" name="文本框 20">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2" name="文本框 21">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3" name="文本框 22">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4" name="圆角矩形 2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7" name="圆角矩形 26">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8" name="圆角矩形 27">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9" name="圆角矩形 28">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16832"/>
            <a:ext cx="8128000" cy="90486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解释下面句子在文中的含义。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在山区待的几个月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也没有见到几回晴朗的天</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823707"/>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正是连阴雨的时候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山区自然没有几天晴朗的日子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由于个人与家庭的不幸遭遇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心里下着雨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自然也就感觉不到晴朗的天气了。</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6" name="矩形 15"/>
          <p:cNvSpPr>
            <a:spLocks noChangeAspect="1"/>
          </p:cNvSpPr>
          <p:nvPr/>
        </p:nvSpPr>
        <p:spPr>
          <a:xfrm>
            <a:off x="508000" y="4100945"/>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没有见到几回晴朗的天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一语双关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既指客观外界的实际天气情况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又暗示了人事的不幸遭遇。把握句意要由表及里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先说出句子本身的表层意思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然后指明其深层意蕴。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55600710"/>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121</a:t>
            </a:fld>
            <a:r>
              <a:rPr lang="en-US" altLang="zh-CN" smtClean="0"/>
              <a:t>-</a:t>
            </a:r>
            <a:endParaRPr lang="zh-CN" altLang="en-US" dirty="0"/>
          </a:p>
        </p:txBody>
      </p:sp>
      <p:sp>
        <p:nvSpPr>
          <p:cNvPr id="20" name="文本框 19">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21" name="文本框 20">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2" name="文本框 21">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3" name="文本框 22">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4" name="圆角矩形 2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7" name="圆角矩形 26">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8" name="圆角矩形 27">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9" name="圆角矩形 28">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由表及里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体会含蓄句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含蓄句指的就是那些在表达上比较含蓄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蕴含某些深层意义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或含有一定的警示作用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有一定的哲理的、需要仔细品读才能弄懂的句子。通常这类语句的理解需要三个层面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句内意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句外意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。高考考查重点一般放在第三层上。在理解这类句子时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需要把握文章主旨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合理联系。一般说来含蓄句是围绕文章主旨来表意的。把握了主旨之后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我们再从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联系语言环境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句内意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适当地展开联想和引申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就可以理解得差不多了。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75384050"/>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122</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6" name="圆角矩形 25">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7" name="圆角矩形 26">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8" name="圆角矩形 27">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9" name="圆角矩形 28">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0" name="圆角矩形 29">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31" name="圆角矩形 30">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修辞句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移动的独木舟颇像一叶风中摇曳的芦苇。宁静是它的一部分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还有拍打的水声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树中的鸟语和风声。荡舟之人是独木舟的一部分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从而也与它所熟悉的山水融为一体。从他将船桨浸入水中的那一刻起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他便与它一起漂流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独木舟在他的手下服服帖帖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完全依照他的意愿而行。</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船桨是他延长的手臂</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一如手臂是他身体的器官。</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划独木舟的感觉与在一片绝好的雪坡上滑雪几近相同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带着那种轻快如飞的惬意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小舟灵活敏捷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任你摆布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划独木舟还有一种与大地和睦相处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融为一体的感觉。然而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对于一个划独木舟的人而言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最重要的莫过于当他荡起船桨时所体验的那种欢乐。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06056674"/>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123</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6" name="圆角矩形 25">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7" name="圆角矩形 26">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8" name="圆角矩形 27">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9" name="圆角矩形 28">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0" name="圆角矩形 29">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31" name="圆角矩形 30">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87937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只要有水路的地方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就有连接水路之间的小路。尽管路上长满了荒草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有时难以被发现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但它们总是在那里。</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当你背着行囊穿过这些小路时</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你与历史上曾走过这里的无数旅者结伴而行。</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荡舟人喜欢划桨的声音及它在水中移动的感觉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其原因之一便是这使他与传统联系在一起。在人类实施机械化运输和学会使用舵轮之前很多年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古人便划着小木舟、兽皮制作的打猎小舟和独木舟在大地的水路上运行。荡舟人随着桨的划动和小舟的前行而摇荡时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便沉浸于忘却已久的回忆之中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并在潜意识中激起了深深的沧桑感。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西格德</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奥尔森《独木舟之道》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60874896"/>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124</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6" name="圆角矩形 25">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7" name="圆角矩形 26">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8" name="圆角矩形 27">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9" name="圆角矩形 28">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0" name="圆角矩形 29">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31" name="圆角矩形 30">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30791"/>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请解释下列两句话在文中的含义。</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船桨是他延长的手臂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一如手臂是他身体的器官。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当你背着行囊穿过这些小路时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你与历史上曾走过这里的无数旅者结伴而行</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107077"/>
            <a:ext cx="8128000" cy="170046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荡舟人划桨灵活自如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得心应手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船桨犹如荡舟人身体的一部分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人舟和谐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融为一体。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长满荒草的小路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是通向历史、连接传统的路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荡舟人走过时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便与往昔旅者心灵相通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并从他们那里得到精神的鼓舞。</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6" name="矩形 15"/>
          <p:cNvSpPr>
            <a:spLocks noChangeAspect="1"/>
          </p:cNvSpPr>
          <p:nvPr/>
        </p:nvSpPr>
        <p:spPr>
          <a:xfrm>
            <a:off x="508000" y="4797152"/>
            <a:ext cx="8128000" cy="166346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本题考查体会文中重要语句的丰富含义。答题时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要侧重考虑语言的思想内容。如果题目要求指向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品味精彩语言的表达艺术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就要侧重考虑语言的表现形式。答题时必须通俗地、明确地指出句子蕴含的实际意义。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92108972"/>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125</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6" name="圆角矩形 25">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7" name="圆角矩形 26">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8" name="圆角矩形 27">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9" name="圆角矩形 28">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0" name="圆角矩形 29">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31" name="圆角矩形 30">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还原本意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体会修辞句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修辞句是指运用了修辞的句子。比喻、拟人、夸张、反语、排比、对偶等是常用的修辞手法。理解这样的句子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要针对其所使用的修辞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结合语境探求其本义。如比喻的相似性、借代的相关性、比拟的形象性、反语的讽刺性等。理解这类句子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第一步先要确定句子使用的修辞手法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第二步再将句子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也就是将使用修辞手法的句子还原成没有使用修辞手法的意思明白的句子。如比喻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要透过喻体看到本体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要透过象征体看到象征意义等。只有探本穷源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才能从根本上理解掌握本质的内容。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32922690"/>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126</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6" name="圆角矩形 25">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7" name="圆角矩形 26">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8" name="圆角矩形 27">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9" name="圆角矩形 28">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0" name="圆角矩形 29">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31" name="圆角矩形 30">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67208"/>
            <a:ext cx="8128000" cy="171739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结构句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原文《四堡雕版》见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掌握散文归纳概括的两类题型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文中的五个问句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意蕴丰富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设置巧妙。请结合全文谈谈你的认识</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302659"/>
            <a:ext cx="8128000" cy="251299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第一个问句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表明作者对四堡雕版儒雅景象的期待和进行实地考察的愿望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中间三个问句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表现作者在面对四堡雕版现实窘境时的痛心、无奈与不甘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最后一个问句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表现作者对四堡雕版前途的担忧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强烈呼吁对这种文化遗产进行拯救。</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五个问句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相互关联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层层递进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表现了作者对四堡雕版文化历史兴衰和未来命运的反复思考与追问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形成文章内在有机的文脉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串起全文。</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040793"/>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127</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6" name="圆角矩形 25">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7" name="圆角矩形 26">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8" name="圆角矩形 27">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9" name="圆角矩形 28">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0" name="圆角矩形 29">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31" name="圆角矩形 30">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483844"/>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本题考查探究语句的丰富意蕴。设题角度巧妙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既体现了作者的用心也显示了命题人的匠心。理解这五个语句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首先要结合其内容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其次是结构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然后是其表达形式。内容上既要关注这句话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更要关注所在段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甚至整篇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结构上引出下文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形式上采用了疑问语气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引人思考。这五个问句分别如下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它犹然散发着书香墨香文明之香吗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这句话从整篇看是采用了设问的方式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引出下文对四堡雕版现状的描写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调动读者的阅读兴趣。</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这就是发明了印刷术的古国最后一个</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活化石</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必然的命运吗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这句话以反问的方式表达了作者对四堡雕版毁坏殆尽的痛心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引出下文对当地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有心人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做法的肯定。</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难道这块生育出千千万万图书的沃土已然资源耗尽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贫瘠的连几套书版也找不出来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这句话也以反问的方式表达了自己对雕版图书现状的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震惊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459021"/>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128</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6" name="圆角矩形 25">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7" name="圆角矩形 26">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8" name="圆角矩形 27">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9" name="圆角矩形 28">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0" name="圆角矩形 29">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31" name="圆角矩形 30">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照此说来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最终的结果是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我们这个曾经发明了印刷术的古国就不再有</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活态的见证</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这句话也是反问的形式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表达对雕版灭绝的极度沉痛之情。</a:t>
            </a:r>
            <a:r>
              <a:rPr lang="zh-CN" altLang="zh-CN" sz="22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谁救四堡呢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这是作者反思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作者没有直接给出答案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引起读者思考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耐人寻味。总之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这五个问句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前后关联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首尾照应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一层深似一层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一问接着一问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使文章不蔓不枝而又条理清晰地呈现了作者的思路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引导了读者的思考。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5397146"/>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129</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6" name="圆角矩形 25">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7" name="圆角矩形 26">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8" name="圆角矩形 27">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9" name="圆角矩形 28">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0" name="圆角矩形 29">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31" name="圆角矩形 30">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940671"/>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抓住位置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分析结构句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所谓结构句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是指在文章的结构上起重要作用的句子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如总领句、总结句、过渡句、照应句等。对于这类句子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主要是通过准确判断句子在文中的位置来确定其含义的。理解总领句、总结句的含义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需要分别对上文与下文的几段内容进行概括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理解过渡句的含义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需要对上下文内容进行把握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照应句应找准照应的句子或段落进行解释。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62657460"/>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段落整合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切分行文层次。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准确把握层次间关系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从而把握行文脉络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全文层次分析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把握全文结构层次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是领会作者写作意图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理清文章思路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理解文章内容的重要方法。任何一篇文章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一般有起始、展开、终结三个大层次。通常的情况起始是第一、二段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交代写作的由头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中间具体描绘写作内容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结尾篇末点睛、总结全文、首尾呼应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分析全文层次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可根据概括出的段意和文章在文段的开头或结尾处结构大体一致并反复出现的标志性句子或词语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来加以整合。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2761674"/>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130</a:t>
            </a:fld>
            <a:r>
              <a:rPr lang="en-US" altLang="zh-CN" smtClean="0"/>
              <a:t>-</a:t>
            </a:r>
            <a:endParaRPr lang="zh-CN" altLang="en-US" dirty="0"/>
          </a:p>
        </p:txBody>
      </p:sp>
      <p:sp>
        <p:nvSpPr>
          <p:cNvPr id="20" name="文本框 19">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1" name="文本框 20">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2" name="文本框 21">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3" name="文本框 22">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4</a:t>
            </a:r>
            <a:endParaRPr lang="zh-CN" altLang="en-US" sz="1200" dirty="0">
              <a:solidFill>
                <a:srgbClr val="E75E22"/>
              </a:solidFill>
            </a:endParaRPr>
          </a:p>
        </p:txBody>
      </p:sp>
      <p:sp>
        <p:nvSpPr>
          <p:cNvPr id="24" name="圆角矩形 2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7" name="圆角矩形 26">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8" name="圆角矩形 27">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9" name="圆角矩形 28">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67183"/>
            <a:ext cx="8128000" cy="171739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主旨句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原文《说起梅花》见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分析布局谋篇特点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本文结尾写道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梅花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几千年的书香缭绕得骨清魂香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几千年的诗心陶冶得如此美丽。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请紧扣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谈谈你对这句话的理解</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225311"/>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书香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诗心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传达了历代文人在几千年的书写绘画、题咏吟诵中赋予梅花的精神之美和诗性之美。这句话深刻揭示了梅花所凝聚的深厚文化内涵。</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6" name="矩形 15"/>
          <p:cNvSpPr>
            <a:spLocks noChangeAspect="1"/>
          </p:cNvSpPr>
          <p:nvPr/>
        </p:nvSpPr>
        <p:spPr>
          <a:xfrm>
            <a:off x="508000" y="4497159"/>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本题考查体会文中重要语句的丰富含义。题目要求紧扣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书香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显然二者是答题的核心。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书香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本义为笔墨之香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本义为诗歌的情感。除此之外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还要把二者放在句子中来理解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并结合原文所要表现的主旨。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1064005"/>
      </p:ext>
    </p:extLst>
  </p:cSld>
  <p:clrMapOvr>
    <a:masterClrMapping/>
  </p:clrMapOvr>
  <mc:AlternateContent xmlns:mc="http://schemas.openxmlformats.org/markup-compatibility/2006">
    <mc:Choice xmlns:p14="http://schemas.microsoft.com/office/powerpoint/2010/main" xmlns="" Requires="p14">
      <p:transition spd="slow" p14:dur="14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131</a:t>
            </a:fld>
            <a:r>
              <a:rPr lang="en-US" altLang="zh-CN" smtClean="0"/>
              <a:t>-</a:t>
            </a:r>
            <a:endParaRPr lang="zh-CN" altLang="en-US" dirty="0"/>
          </a:p>
        </p:txBody>
      </p:sp>
      <p:sp>
        <p:nvSpPr>
          <p:cNvPr id="20" name="文本框 19">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1" name="文本框 20">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2" name="文本框 21">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3" name="文本框 22">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4</a:t>
            </a:r>
            <a:endParaRPr lang="zh-CN" altLang="en-US" sz="1200" dirty="0">
              <a:solidFill>
                <a:srgbClr val="E75E22"/>
              </a:solidFill>
            </a:endParaRPr>
          </a:p>
        </p:txBody>
      </p:sp>
      <p:sp>
        <p:nvSpPr>
          <p:cNvPr id="24" name="圆角矩形 2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7" name="圆角矩形 26">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8" name="圆角矩形 27">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9" name="圆角矩形 28">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着眼整体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体会主旨句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主旨句即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文眼句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指能体现文章的中心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帮助读者准确理解作品主题思想和脉络层次的关键句。理解、体会时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既要把握本句的字面意思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联系该句所处的语境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更要在整体把握全文的基础上概括此主旨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特别注意作者蕴含其中的观点、态度及情感的把握。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292577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132</a:t>
            </a:fld>
            <a:r>
              <a:rPr lang="en-US" altLang="zh-CN" smtClean="0"/>
              <a:t>-</a:t>
            </a:r>
            <a:endParaRPr lang="zh-CN" altLang="en-US" dirty="0"/>
          </a:p>
        </p:txBody>
      </p:sp>
      <p:sp>
        <p:nvSpPr>
          <p:cNvPr id="20" name="文本框 19">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1" name="文本框 20">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2" name="文本框 21">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3" name="文本框 22">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4</a:t>
            </a:r>
            <a:endParaRPr lang="zh-CN" altLang="en-US" sz="1200" dirty="0">
              <a:solidFill>
                <a:srgbClr val="E75E22"/>
              </a:solidFill>
            </a:endParaRPr>
          </a:p>
        </p:txBody>
      </p:sp>
      <p:sp>
        <p:nvSpPr>
          <p:cNvPr id="24" name="圆角矩形 2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7" name="圆角矩形 26">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8" name="圆角矩形 27">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9" name="圆角矩形 28">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12776"/>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理解语句含义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答题要走好如下三步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理解字面意。对一个句子的理解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首先要抓住关键词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理解这句话字面的含义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即这句话说的对象是谁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有什么特点。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分析语境意。句子是为组成篇章服务的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理解句意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应本着句不离篇的原则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分析其在上下文中的意思。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挖掘隐藏意。含蓄的语句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可能有表里多层含意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使用了一定的手法技巧的语句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还原其本意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结构主旨上有重要作用的语句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要结合段意篇意。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7" name="M09.eps" descr="id:2147490910;FounderCES"/>
          <p:cNvPicPr/>
          <p:nvPr/>
        </p:nvPicPr>
        <p:blipFill>
          <a:blip r:embed="rId12" cstate="print"/>
          <a:stretch>
            <a:fillRect/>
          </a:stretch>
        </p:blipFill>
        <p:spPr>
          <a:xfrm>
            <a:off x="2255341" y="2245978"/>
            <a:ext cx="3684811" cy="1579017"/>
          </a:xfrm>
          <a:prstGeom prst="rect">
            <a:avLst/>
          </a:prstGeom>
        </p:spPr>
      </p:pic>
    </p:spTree>
    <p:extLst>
      <p:ext uri="{BB962C8B-B14F-4D97-AF65-F5344CB8AC3E}">
        <p14:creationId xmlns:p14="http://schemas.microsoft.com/office/powerpoint/2010/main" xmlns="" val="3327908716"/>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 name="文本框 28">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133</a:t>
            </a:fld>
            <a:r>
              <a:rPr lang="en-US" altLang="zh-CN" smtClean="0"/>
              <a:t>-</a:t>
            </a:r>
            <a:endParaRPr lang="zh-CN" altLang="en-US" dirty="0"/>
          </a:p>
        </p:txBody>
      </p:sp>
      <p:sp>
        <p:nvSpPr>
          <p:cNvPr id="12" name="圆角矩形 11">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5"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6"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7"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8"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0" name="文本框 29">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1" name="文本框 30">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723500"/>
            <a:ext cx="8128000" cy="37217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三、赏析语言的特色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鉴赏散文的语言艺术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主要从分析文本或某段的语言特色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及表达效果这两个角度进行考查。一般而言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散文的语言要求准确、生动、形象、凝练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具有强烈的感情色彩。不同类别的散文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其语言也呈现出不同的特色。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这篇文章在语言上具有怎样的特色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某某段在语言上有什么特点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举例分析。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有人说本文的语言有某某特点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结合具体内容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44780807"/>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134</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3" name="文本框 12">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4" name="文本框 13">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文本框 14">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463062"/>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举炊烹饮日月间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表面上看起来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灶是火与土的结合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垒土为台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燃薪为火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便有了灶。可实质上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灶一旦运作起来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便是金、木、水、火、土的齐齐相遇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缺一不可。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灶间的女子俯着一张被旺腾炉火映亮、被暄软蒸汽濡湿的脸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在木窗隔透过的熹微晨曦与浓稠暮色中忙碌。壮硕、丰满的身影在焦黄的墙面上悠悠地晃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腰上的围裙转过来又旋过去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早沾了一身嵌在灶台纹路里年深月久的烟尘。灶间女子足不出户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却在举手投足、举炊烹饮间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将金、木、水、火、土统统采进了心里。一日三番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像乡村的日子一般齐整。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6867216"/>
      </p:ext>
    </p:extLst>
  </p:cSld>
  <p:clrMapOvr>
    <a:masterClrMapping/>
  </p:clrMapOvr>
  <mc:AlternateContent xmlns:mc="http://schemas.openxmlformats.org/markup-compatibility/2006">
    <mc:Choice xmlns:p14="http://schemas.microsoft.com/office/powerpoint/2010/main" xmlns="" Requires="p14">
      <p:transition spd="slow" p14:dur="1400">
        <p:randomBar/>
      </p:transition>
    </mc:Choice>
    <mc:Fallback>
      <p:transition spd="slow">
        <p:randomBar/>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135</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3" name="文本框 12">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4" name="文本框 13">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文本框 14">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乡间土生土长的女孩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多是在灶间完成人生最初的启蒙。她们守着窄窄的灶膛口像守着一扇亮堂堂的窗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从一根根炙红的柴薪、一束束喧腾的火苗里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一路望进了未来的岁月。许许多多的美好梦幻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像橘红色的火焰在眼前袅娜地闪耀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当女孩的腰肢摇摇摆摆长过了灶台的高度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女孩便成了那一日三餐在灶间采金采木采水采火采土的女人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在三尺灶台间量度一生的长度与宽度、热度与厚度。柴薪依然在灶膛里旺旺地燃着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将女人的影子夸张地涂抹到墙壁上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孤独地摇来晃去。灶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从与女孩眼睛平行的角度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渐渐移转到眼睛的下方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迷蒙的蒸汽徐徐上升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弥漫了整个灶间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也遮盖了那一双眼睛和眼睛里沉淀的所有隐秘心事。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87853552"/>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136</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3" name="文本框 12">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4" name="文本框 13">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文本框 14">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478130"/>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灶的故事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就是一代又一代女人的故事。灶曾经青涩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就像每一个女人曾经青涩过一样。最初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男人用他们粗糙的手砌就了灶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给了灶形体与躯壳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却是一代又一代成熟起来的女人用她们的双手赋予了灶生命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与善感的灵魂。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女人长长短短的一生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就像一棵柴薪填入了灶膛的过程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由天真未泯的一点潮湿与清凉慢慢被褥热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直燃出炫目的透红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再慢慢被炙残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灼干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从表到里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沉默着失去一点一滴鲜活的水分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直至每一脉纤维全然化作火焰的祭品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灰烬。曾经紧凑的身体慢慢松散开来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肌肤憔悴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骨殖破碎到不可收拾的地步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便软软地坠入灶的底部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冷却为暗淡无光轻软无骨的灰烬。或许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在最后一刻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会燃出一痕灼目的亮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散尽最后一息热。然后是新的柴薪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新的女人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来续写一口灶的故事。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0565815"/>
      </p:ext>
    </p:extLst>
  </p:cSld>
  <p:clrMapOvr>
    <a:masterClrMapping/>
  </p:clrMapOvr>
  <mc:AlternateContent xmlns:mc="http://schemas.openxmlformats.org/markup-compatibility/2006">
    <mc:Choice xmlns:p14="http://schemas.microsoft.com/office/powerpoint/2010/main" xmlns="" Requires="p14">
      <p:transition spd="slow" p14:dur="1400">
        <p:cover dir="ru"/>
      </p:transition>
    </mc:Choice>
    <mc:Fallback>
      <p:transition spd="slow">
        <p:cover dir="ru"/>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137</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3" name="文本框 12">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4" name="文本框 13">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文本框 14">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男人们在田地里书写清凉的田园诗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女人们在屋子里谱写温热的家园诗。灶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便是那恒定的韵脚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押在每一个日子的晨昏与腰间。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每每从灶屋屋顶上升起的炊烟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就像女人一声声温婉的召唤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也是一座宅屋每天吐故纳新的几缕悠长而拙重的呼吸。不论从哪个角度眺望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男人都能轻易辨认出自家炊烟的形象。由炊烟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又迅速联想到自家女人在灶间忙碌的形象。男人抹一把眉峰淋漓的汗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嘴角不觉微微上挑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露出一抹隐约的笑意。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01486817"/>
      </p:ext>
    </p:extLst>
  </p:cSld>
  <p:clrMapOvr>
    <a:masterClrMapping/>
  </p:clrMapOvr>
  <mc:AlternateContent xmlns:mc="http://schemas.openxmlformats.org/markup-compatibility/2006">
    <mc:Choice xmlns:p14="http://schemas.microsoft.com/office/powerpoint/2010/main" xmlns="" Requires="p14">
      <p:transition spd="slow" p14:dur="1400">
        <p:cover dir="r"/>
      </p:transition>
    </mc:Choice>
    <mc:Fallback>
      <p:transition spd="slow">
        <p:cover dir="r"/>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138</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3" name="文本框 12">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4" name="文本框 13">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文本框 14">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5" name="矩形 4"/>
          <p:cNvSpPr>
            <a:spLocks noChangeAspect="1"/>
          </p:cNvSpPr>
          <p:nvPr/>
        </p:nvSpPr>
        <p:spPr>
          <a:xfrm>
            <a:off x="508000" y="1898271"/>
            <a:ext cx="8128000" cy="33154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古时有言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君子远庖厨。不止于此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也不知从何时发端的不成文分工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将灯下苦读归作男人的事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而举炊调羹成了女人该干的活。男人的天地在屋子外面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有本事的男人脚步迟早会越过千册万卷的拘囿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踏千山万水、千沟万壑去求取一纸功名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也求取一生一世的荣华富贵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与一家一族的显赫荣耀。而女人的舞台在屋子里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在灶台间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女人的本事在于将平铺直叙的一日三餐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调配得山高水长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将一个重复了又重复的韵脚运用得飞花流瀑。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我生在城市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长在城市。灶离我一直遥远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如同乡村一直遥远。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00399070"/>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139</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3" name="文本框 12">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4" name="文本框 13">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文本框 14">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400732"/>
            <a:ext cx="8128000" cy="5319854"/>
          </a:xfrm>
          <a:prstGeom prst="rect">
            <a:avLst/>
          </a:prstGeom>
        </p:spPr>
        <p:txBody>
          <a:bodyPr>
            <a:spAutoFit/>
          </a:bodyPr>
          <a:lstStyle/>
          <a:p>
            <a:pPr indent="60007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我和一位朋友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一个从乡村走出来已有十余年的女人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一同在旅游途中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走进大山深处一户黄泥抹墙的人家。进了屋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她直奔灶间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痴痴地守着灶膛口添柴加火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不肯挪步。旺旺的炉火很快暖红了她的脸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红得像屋外檐角下悬挂的一串串干辣椒。饭间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她一直不肯上桌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为一桌人端菜递碗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就在灶间里吃完了那顿农家饭。那是我第一次吃灶烹出的饭菜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吃得热汗淋漓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吃出了百般的滋味与念想。也于一餐饭食间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一下子懂得了乡村生活的些许筋脉。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这得感谢朋友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和那一口灶无言的提示。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离不开土地与天空的灶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也就离不开乡村。城市的空间再盛大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也容不下一口灶谦卑的脾性与需要。城市的生活向着空中升起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踏地而炊的灶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依然讷言地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隐忍地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依偎在乡村的怀抱里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与泥土紧紧贴在一起。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4" name="图片 23"/>
          <p:cNvPicPr/>
          <p:nvPr/>
        </p:nvPicPr>
        <p:blipFill>
          <a:blip r:embed="rId11" cstate="print"/>
          <a:stretch>
            <a:fillRect/>
          </a:stretch>
        </p:blipFill>
        <p:spPr>
          <a:xfrm>
            <a:off x="855289" y="1438560"/>
            <a:ext cx="339287" cy="339287"/>
          </a:xfrm>
          <a:prstGeom prst="rect">
            <a:avLst/>
          </a:prstGeom>
        </p:spPr>
      </p:pic>
      <p:pic>
        <p:nvPicPr>
          <p:cNvPr id="25" name="图片 24"/>
          <p:cNvPicPr/>
          <p:nvPr/>
        </p:nvPicPr>
        <p:blipFill>
          <a:blip r:embed="rId12" cstate="print"/>
          <a:stretch>
            <a:fillRect/>
          </a:stretch>
        </p:blipFill>
        <p:spPr>
          <a:xfrm>
            <a:off x="786206" y="4711124"/>
            <a:ext cx="308443" cy="308443"/>
          </a:xfrm>
          <a:prstGeom prst="rect">
            <a:avLst/>
          </a:prstGeom>
        </p:spPr>
      </p:pic>
      <p:pic>
        <p:nvPicPr>
          <p:cNvPr id="26" name="图片 25"/>
          <p:cNvPicPr/>
          <p:nvPr/>
        </p:nvPicPr>
        <p:blipFill>
          <a:blip r:embed="rId13" cstate="print"/>
          <a:stretch>
            <a:fillRect/>
          </a:stretch>
        </p:blipFill>
        <p:spPr>
          <a:xfrm>
            <a:off x="795620" y="5083208"/>
            <a:ext cx="308443" cy="308443"/>
          </a:xfrm>
          <a:prstGeom prst="rect">
            <a:avLst/>
          </a:prstGeom>
        </p:spPr>
      </p:pic>
    </p:spTree>
    <p:extLst>
      <p:ext uri="{BB962C8B-B14F-4D97-AF65-F5344CB8AC3E}">
        <p14:creationId xmlns:p14="http://schemas.microsoft.com/office/powerpoint/2010/main" xmlns="" val="2081387046"/>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观全文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明情理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领悟深层意蕴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抓住文章的中心句和暗示主题的提示语、关键词语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从中概括出文章的主题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从所写的事件来概括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看表达了作者什么样的观点、态度、感情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从而找到作者所要表达的思想感情。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对议论性散文要注意文中对具体形象的描绘特点和文章揭示形象与特征内在联系的方法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找出蕴含哲理的关键句仔细领会。另外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议论性散文往往卒章显志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或揭示哲理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或拓展境界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或启发读者思考。因此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还要特别注意文章的结尾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细细咀嚼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通观全文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辨明哲理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领悟文章的深层意蕴。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50059730"/>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140</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3" name="文本框 12">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4" name="文本框 13">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文本框 14">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2521133"/>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城市像天上的星群日益繁密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灶越离越远。它从日益稀薄的乡村岁月中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伸出被烟熏火燎过千百年的手指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轻缓若无地钩住了城市岁月的衣襟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请赏析本文的语言特色。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9" name="图片 18"/>
          <p:cNvPicPr/>
          <p:nvPr/>
        </p:nvPicPr>
        <p:blipFill>
          <a:blip r:embed="rId11" cstate="print"/>
          <a:stretch>
            <a:fillRect/>
          </a:stretch>
        </p:blipFill>
        <p:spPr>
          <a:xfrm>
            <a:off x="723758" y="2587730"/>
            <a:ext cx="308443" cy="339287"/>
          </a:xfrm>
          <a:prstGeom prst="rect">
            <a:avLst/>
          </a:prstGeom>
        </p:spPr>
      </p:pic>
    </p:spTree>
    <p:extLst>
      <p:ext uri="{BB962C8B-B14F-4D97-AF65-F5344CB8AC3E}">
        <p14:creationId xmlns:p14="http://schemas.microsoft.com/office/powerpoint/2010/main" xmlns="" val="2894041773"/>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141</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3" name="文本框 12">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4" name="文本框 13">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文本框 14">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6" name="矩形 5"/>
          <p:cNvSpPr>
            <a:spLocks noChangeAspect="1"/>
          </p:cNvSpPr>
          <p:nvPr/>
        </p:nvSpPr>
        <p:spPr>
          <a:xfrm>
            <a:off x="508000" y="1772816"/>
            <a:ext cx="8128000" cy="251299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用词准确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善用比喻、拟人等修辞手法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形象而生动。如比喻句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旺旺的炉火很快暖红了她的脸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红得像屋外檐角下悬挂的一串串干辣椒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如拟人句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柴薪依然在灶膛里旺旺地燃着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将女人的影子夸张地涂抹到墙壁上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语言清丽典雅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意境优美。</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长、短句交错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如第</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⑨</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段多为长句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段多为短句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整句、散句交替使用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如第</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⑦</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前为一个对偶的整句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后为散句。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3" name="图片 22"/>
          <p:cNvPicPr/>
          <p:nvPr/>
        </p:nvPicPr>
        <p:blipFill>
          <a:blip r:embed="rId11" cstate="print"/>
          <a:stretch>
            <a:fillRect/>
          </a:stretch>
        </p:blipFill>
        <p:spPr>
          <a:xfrm>
            <a:off x="5796136" y="3457596"/>
            <a:ext cx="306265" cy="313072"/>
          </a:xfrm>
          <a:prstGeom prst="rect">
            <a:avLst/>
          </a:prstGeom>
        </p:spPr>
      </p:pic>
      <p:sp>
        <p:nvSpPr>
          <p:cNvPr id="3" name="矩形 2"/>
          <p:cNvSpPr>
            <a:spLocks noChangeAspect="1"/>
          </p:cNvSpPr>
          <p:nvPr/>
        </p:nvSpPr>
        <p:spPr>
          <a:xfrm>
            <a:off x="508000" y="4260028"/>
            <a:ext cx="8128000" cy="125720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本题考查鉴赏散文的语言特色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可以从遣词造句、句式特点、修辞手法的使用等多角度分析。答题时先指明特点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再结合具体内容分析。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3309021"/>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142</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0" name="文本框 9">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1" name="文本框 10">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3" name="文本框 12">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406446"/>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赏析语言特色的四个角度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从词语的使用方面来看。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主要是所用的词语都是什么类型的词语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如叠词、俗语或成语、文言词语等。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从修辞手法的运用上看。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如果大量地使用修辞手法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且较明显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一般来说是语言丰富、华美。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从句式运用的方面来看。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是长句还是短句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是整句还是散句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是反问句、祈使句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还是双重否定句、一般陈述句。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从语言表达的特点来看。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是准确周密、简洁清楚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还是通俗生动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是诙谐幽默还是平实朴素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是率直豪放还是委婉含蓄。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9458959"/>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143</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0" name="文本框 9">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1" name="文本框 10">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3" name="文本框 12">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604055"/>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概括特点。从用词、句式、修辞或风格等角度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用一两个词概括</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举例分析。结合文本具体表现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紧扣内容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关键词、上下文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析作用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对主旨的体现、对情感的表达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指明效果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要注意运用表达语言效果的术语。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M10.eps" descr="id:2147490938;FounderCES"/>
          <p:cNvPicPr/>
          <p:nvPr/>
        </p:nvPicPr>
        <p:blipFill>
          <a:blip r:embed="rId11" cstate="print"/>
          <a:stretch>
            <a:fillRect/>
          </a:stretch>
        </p:blipFill>
        <p:spPr>
          <a:xfrm>
            <a:off x="1979712" y="2972207"/>
            <a:ext cx="4392488" cy="1721330"/>
          </a:xfrm>
          <a:prstGeom prst="rect">
            <a:avLst/>
          </a:prstGeom>
        </p:spPr>
      </p:pic>
    </p:spTree>
    <p:extLst>
      <p:ext uri="{BB962C8B-B14F-4D97-AF65-F5344CB8AC3E}">
        <p14:creationId xmlns:p14="http://schemas.microsoft.com/office/powerpoint/2010/main" xmlns="" val="979518895"/>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144</a:t>
            </a:fld>
            <a:r>
              <a:rPr lang="en-US" altLang="zh-CN" smtClean="0"/>
              <a:t>-</a:t>
            </a:r>
            <a:endParaRPr lang="zh-CN" altLang="en-US" dirty="0"/>
          </a:p>
        </p:txBody>
      </p:sp>
      <p:sp>
        <p:nvSpPr>
          <p:cNvPr id="12" name="圆角矩形 11">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5"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6"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7"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8"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0" name="文本框 9">
            <a:hlinkClick r:id="rId9"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1" name="文本框 10">
            <a:hlinkClick r:id="rId10"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3" name="文本框 12">
            <a:hlinkClick r:id="rId11"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391994"/>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常见的语言特色与语言风格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语言特色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788697871"/>
              </p:ext>
            </p:extLst>
          </p:nvPr>
        </p:nvGraphicFramePr>
        <p:xfrm>
          <a:off x="508000" y="2274638"/>
          <a:ext cx="8128000" cy="4765153"/>
        </p:xfrm>
        <a:graphic>
          <a:graphicData uri="http://schemas.openxmlformats.org/presentationml/2006/ole">
            <p:oleObj spid="_x0000_s74771" name="文档" r:id="rId12" imgW="3836312" imgH="2250280" progId="">
              <p:embed/>
            </p:oleObj>
          </a:graphicData>
        </a:graphic>
      </p:graphicFrame>
    </p:spTree>
    <p:extLst>
      <p:ext uri="{BB962C8B-B14F-4D97-AF65-F5344CB8AC3E}">
        <p14:creationId xmlns:p14="http://schemas.microsoft.com/office/powerpoint/2010/main" xmlns="" val="2969680746"/>
      </p:ext>
    </p:extLst>
  </p:cSld>
  <p:clrMapOvr>
    <a:masterClrMapping/>
  </p:clrMapOvr>
  <mc:AlternateContent xmlns:mc="http://schemas.openxmlformats.org/markup-compatibility/2006">
    <mc:Choice xmlns:p14="http://schemas.microsoft.com/office/powerpoint/2010/main" xmlns="" Requires="p14">
      <p:transition spd="slow" p14:dur="1400">
        <p:randomBar/>
      </p:transition>
    </mc:Choice>
    <mc:Fallback>
      <p:transition spd="slow">
        <p:randomBar/>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145</a:t>
            </a:fld>
            <a:r>
              <a:rPr lang="en-US" altLang="zh-CN" smtClean="0"/>
              <a:t>-</a:t>
            </a:r>
            <a:endParaRPr lang="zh-CN" altLang="en-US" dirty="0"/>
          </a:p>
        </p:txBody>
      </p:sp>
      <p:sp>
        <p:nvSpPr>
          <p:cNvPr id="12" name="圆角矩形 11">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5"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6"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7"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8"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0" name="文本框 9">
            <a:hlinkClick r:id="rId9"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1" name="文本框 10">
            <a:hlinkClick r:id="rId10"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3" name="文本框 12">
            <a:hlinkClick r:id="rId11"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1119091982"/>
              </p:ext>
            </p:extLst>
          </p:nvPr>
        </p:nvGraphicFramePr>
        <p:xfrm>
          <a:off x="508000" y="1555858"/>
          <a:ext cx="8128000" cy="5185510"/>
        </p:xfrm>
        <a:graphic>
          <a:graphicData uri="http://schemas.openxmlformats.org/presentationml/2006/ole">
            <p:oleObj spid="_x0000_s75795" name="文档" r:id="rId12" imgW="3836312" imgH="2448633" progId="">
              <p:embed/>
            </p:oleObj>
          </a:graphicData>
        </a:graphic>
      </p:graphicFrame>
    </p:spTree>
    <p:extLst>
      <p:ext uri="{BB962C8B-B14F-4D97-AF65-F5344CB8AC3E}">
        <p14:creationId xmlns:p14="http://schemas.microsoft.com/office/powerpoint/2010/main" xmlns="" val="979111589"/>
      </p:ext>
    </p:extLst>
  </p:cSld>
  <p:clrMapOvr>
    <a:masterClrMapping/>
  </p:clrMapOvr>
  <mc:AlternateContent xmlns:mc="http://schemas.openxmlformats.org/markup-compatibility/2006">
    <mc:Choice xmlns:p14="http://schemas.microsoft.com/office/powerpoint/2010/main" xmlns="" Requires="p14">
      <p:transition spd="slow" p14:dur="1400">
        <p:cover dir="r"/>
      </p:transition>
    </mc:Choice>
    <mc:Fallback>
      <p:transition spd="slow">
        <p:cover dir="r"/>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146</a:t>
            </a:fld>
            <a:r>
              <a:rPr lang="en-US" altLang="zh-CN" smtClean="0"/>
              <a:t>-</a:t>
            </a:r>
            <a:endParaRPr lang="zh-CN" altLang="en-US" dirty="0"/>
          </a:p>
        </p:txBody>
      </p:sp>
      <p:sp>
        <p:nvSpPr>
          <p:cNvPr id="12" name="圆角矩形 11">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5"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6"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7"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8"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0" name="文本框 9">
            <a:hlinkClick r:id="rId9"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1" name="文本框 10">
            <a:hlinkClick r:id="rId10"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3" name="文本框 12">
            <a:hlinkClick r:id="rId11"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118861941"/>
              </p:ext>
            </p:extLst>
          </p:nvPr>
        </p:nvGraphicFramePr>
        <p:xfrm>
          <a:off x="508000" y="2716969"/>
          <a:ext cx="8128000" cy="1678062"/>
        </p:xfrm>
        <a:graphic>
          <a:graphicData uri="http://schemas.openxmlformats.org/presentationml/2006/ole">
            <p:oleObj spid="_x0000_s76819" name="文档" r:id="rId12" imgW="3837032" imgH="792332" progId="">
              <p:embed/>
            </p:oleObj>
          </a:graphicData>
        </a:graphic>
      </p:graphicFrame>
    </p:spTree>
    <p:extLst>
      <p:ext uri="{BB962C8B-B14F-4D97-AF65-F5344CB8AC3E}">
        <p14:creationId xmlns:p14="http://schemas.microsoft.com/office/powerpoint/2010/main" xmlns="" val="3742205410"/>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147</a:t>
            </a:fld>
            <a:r>
              <a:rPr lang="en-US" altLang="zh-CN" smtClean="0"/>
              <a:t>-</a:t>
            </a:r>
            <a:endParaRPr lang="zh-CN" altLang="en-US" dirty="0"/>
          </a:p>
        </p:txBody>
      </p:sp>
      <p:sp>
        <p:nvSpPr>
          <p:cNvPr id="12" name="圆角矩形 11">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5"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6"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7"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8"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0" name="文本框 9">
            <a:hlinkClick r:id="rId9"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1" name="文本框 10">
            <a:hlinkClick r:id="rId10"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3" name="文本框 12">
            <a:hlinkClick r:id="rId11"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412776"/>
            <a:ext cx="171393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语言</a:t>
            </a:r>
            <a:r>
              <a:rPr lang="zh-CN" altLang="zh-CN" sz="2200" dirty="0" smtClean="0">
                <a:solidFill>
                  <a:srgbClr val="000000"/>
                </a:solidFill>
                <a:latin typeface="Times New Roman" panose="02020603050405020304" pitchFamily="18" charset="0"/>
                <a:cs typeface="Times New Roman" panose="02020603050405020304" pitchFamily="18" charset="0"/>
              </a:rPr>
              <a:t>风格</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788966636"/>
              </p:ext>
            </p:extLst>
          </p:nvPr>
        </p:nvGraphicFramePr>
        <p:xfrm>
          <a:off x="508000" y="1945948"/>
          <a:ext cx="8128000" cy="4795420"/>
        </p:xfrm>
        <a:graphic>
          <a:graphicData uri="http://schemas.openxmlformats.org/presentationml/2006/ole">
            <p:oleObj spid="_x0000_s77843" name="文档" r:id="rId12" imgW="3836312" imgH="2263240" progId="">
              <p:embed/>
            </p:oleObj>
          </a:graphicData>
        </a:graphic>
      </p:graphicFrame>
    </p:spTree>
    <p:extLst>
      <p:ext uri="{BB962C8B-B14F-4D97-AF65-F5344CB8AC3E}">
        <p14:creationId xmlns:p14="http://schemas.microsoft.com/office/powerpoint/2010/main" xmlns="" val="15752518"/>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148</a:t>
            </a:fld>
            <a:r>
              <a:rPr lang="en-US" altLang="zh-CN" smtClean="0"/>
              <a:t>-</a:t>
            </a:r>
            <a:endParaRPr lang="zh-CN" altLang="en-US" dirty="0"/>
          </a:p>
        </p:txBody>
      </p:sp>
      <p:sp>
        <p:nvSpPr>
          <p:cNvPr id="12" name="圆角矩形 11">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5"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6"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7"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8"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0" name="文本框 9">
            <a:hlinkClick r:id="rId9"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1" name="文本框 10">
            <a:hlinkClick r:id="rId10"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3" name="文本框 12">
            <a:hlinkClick r:id="rId11"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301678905"/>
              </p:ext>
            </p:extLst>
          </p:nvPr>
        </p:nvGraphicFramePr>
        <p:xfrm>
          <a:off x="508000" y="2169811"/>
          <a:ext cx="8128000" cy="3275413"/>
        </p:xfrm>
        <a:graphic>
          <a:graphicData uri="http://schemas.openxmlformats.org/presentationml/2006/ole">
            <p:oleObj spid="_x0000_s78867" name="文档" r:id="rId12" imgW="3837032" imgH="1546865" progId="">
              <p:embed/>
            </p:oleObj>
          </a:graphicData>
        </a:graphic>
      </p:graphicFrame>
    </p:spTree>
    <p:extLst>
      <p:ext uri="{BB962C8B-B14F-4D97-AF65-F5344CB8AC3E}">
        <p14:creationId xmlns:p14="http://schemas.microsoft.com/office/powerpoint/2010/main" xmlns="" val="2893161134"/>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149</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9" name="文本框 8">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野</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丽</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尼</a:t>
            </a:r>
            <a:r>
              <a:rPr lang="en-US" altLang="zh-CN" sz="2200" baseline="300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在间壁的牛房中的母牛真安静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惯常在后山吼着的松风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也停止了它的呼吸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狗也没有叫吠。整个的村庄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甚至整个的平原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该是全都睡熟了吧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女孩子感觉这夜晚是过于寂寞的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也同样安静而且寂寞。她才刚刚十六岁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母亲在一年前已经死去了。只有父亲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却每个晚上把她留在这祖遗的房屋里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自己则到镇上去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一直到午夜以后才醉醺醺地歪歪倒倒跑回来。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59261414"/>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 name="矩形 1"/>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悟句意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分析写作手法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散文的语言是文学语言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是作者塑造形象、表现主题的主要手段之一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因而它富于形象性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有很强的艺术感染力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它优美隽永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能给人留下深刻的印象。品味散文语言一般从以下几方面思考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语言的含意和作用、语言的特点、语言的风格、语言的技巧等。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23867693"/>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150</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9" name="文本框 8">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99761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荒唐的父亲啊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女孩子叹息着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感觉寂寞和恐怖。她抖了一抖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拿起火油灯来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走到了间壁牛房里去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好像在这阴惨而寂寞的屋子里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唯有那头母牛才是一个可靠的伴侣似的。母牛已经衰老了呢。它安静地躺在那里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虽然明知道有人来到它的身旁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却没有动一动的意思。它的头伏在地面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眼睛好像已经阖上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而骨瘦的身体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在那安静的躺卧姿态里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似乎显得更为支离了。年轻的女主人把灯照到它的眼前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端详了一下它呆滞的眼睛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抚抚它那带着白花的头额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忍不住地有着想要哭泣的抽搐了。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55388722"/>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151</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9" name="文本框 8">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她模糊地嗫嚅着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一滴眼泪不自主地流下了她的面颊。她记起来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那母牛是母亲坚持着要买来的。她自己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那时还不过十岁。她也爱这头母牛。它驯良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它还年轻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有些害羞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怕人摸它的脸面和鼻子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却又非常淘气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爱故意扬起头去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让幼小的女主人的手不能顺利地摸到它的犄角。她把它叫作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蠢货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则把尾巴一撅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趁着她还不曾把缰绳系到那脱了皮的柏树上面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就如飞地跑开了。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记忆却不能永远这么明朗。一层黑的阴影罩上来了。从那时以后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她就被送到城里去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在一处有如修道院的学校里被禁锢起来了。老处女们的眼睛是严厉的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言语是急促而愠怒的。人们不再教她唱着山歌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却教她唱着敬神的歌曲。到这时候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是临到别人来叫她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蠢货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4619255"/>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152</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9" name="文本框 8">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敏子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你十二岁了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你可晓得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年纪不小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到明年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别人又来提醒她道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蠢货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敏子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你十三岁了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还不会作祷告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上帝要罚你的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她轻轻地咽了一口气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从牛房里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照样端着火油灯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再回到堂屋里来。她有一些幻想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她想着在那遥远的天上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生活应当是快乐的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她想到她的母亲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那个慈祥的妇人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只在三十五岁的时候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就死掉了的。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在村头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忽然传来几声断续的狗吠。她抬起头来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静听着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也许是父亲回来了吧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狗吠声立刻又停止下来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整个村子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一时又重归静寂。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1825066"/>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153</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9" name="文本框 8">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64291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是赶夜路的人从村头经过呢。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她又低下头来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继续着她的思想。她有一些秘密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她不知道向什么人去告诉。在乡村里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她感觉着她该疏远每一个年长的人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而对于少年人们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她更感觉着一种不自主的羞怯。她孤独着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她不会对人说话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也同样地用着歧视的眼睛看她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要不然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就是给她嘲笑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敏姑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乡下住不惯啊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敏姑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到底是城里人啦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城里人比乡下人好啊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多斯文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她感觉到羞惭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感觉到嫌憎和恨恶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然而有时也感觉到一些自满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有什么可以自满的呢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她有着许多的秘密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她感觉到无论怎样也要向一个人倾吐出来。她从那积满灰尘的笔盂里拿出一根细的铅笔来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在一本抄本上轻轻地写下了两个字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9539816"/>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154</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9" name="文本框 8">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421514"/>
            <a:ext cx="8128000" cy="5319854"/>
          </a:xfrm>
          <a:prstGeom prst="rect">
            <a:avLst/>
          </a:prstGeom>
        </p:spPr>
        <p:txBody>
          <a:bodyPr>
            <a:spAutoFit/>
          </a:bodyPr>
          <a:lstStyle/>
          <a:p>
            <a:pPr indent="5334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而在灯焰里面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妈妈的慈爱的脸面就好像出现了来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仍然是那样含着微笑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眼睛和嘴唇仍然是显示着坚决和良善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头发上面仍然是包着那块印着蓝色条纹的头巾。女孩子的手指战栗了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她深深地认识那个脸面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她想要捉住它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她知道那不可能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低下头来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在纸上迅速地写了下去。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我看见您在我的眼前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我在这里是这样寂寞。这是怎样寂寞的地方啊。母牛阿黄也老了呢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青草和黄草都不高兴吃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她望望灯焰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母亲的脸面变得多么模糊啊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好像是有一些泪花挂在她那含笑的眼睫上面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使那慈爱的脸面变成看不清楚的影子了。她急忙又低下头来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疾疾地写着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好像怕那模糊的影子转眼之间就会消逝。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3" name="图片 22"/>
          <p:cNvPicPr/>
          <p:nvPr/>
        </p:nvPicPr>
        <p:blipFill>
          <a:blip r:embed="rId11" cstate="print"/>
          <a:stretch>
            <a:fillRect/>
          </a:stretch>
        </p:blipFill>
        <p:spPr>
          <a:xfrm>
            <a:off x="768524" y="1464002"/>
            <a:ext cx="339287" cy="339287"/>
          </a:xfrm>
          <a:prstGeom prst="rect">
            <a:avLst/>
          </a:prstGeom>
        </p:spPr>
      </p:pic>
      <p:pic>
        <p:nvPicPr>
          <p:cNvPr id="24" name="图片 23"/>
          <p:cNvPicPr/>
          <p:nvPr/>
        </p:nvPicPr>
        <p:blipFill>
          <a:blip r:embed="rId12" cstate="print"/>
          <a:stretch>
            <a:fillRect/>
          </a:stretch>
        </p:blipFill>
        <p:spPr>
          <a:xfrm>
            <a:off x="776329" y="1860004"/>
            <a:ext cx="339287" cy="339287"/>
          </a:xfrm>
          <a:prstGeom prst="rect">
            <a:avLst/>
          </a:prstGeom>
        </p:spPr>
      </p:pic>
      <p:pic>
        <p:nvPicPr>
          <p:cNvPr id="25" name="图片 24"/>
          <p:cNvPicPr/>
          <p:nvPr/>
        </p:nvPicPr>
        <p:blipFill>
          <a:blip r:embed="rId13" cstate="print"/>
          <a:stretch>
            <a:fillRect/>
          </a:stretch>
        </p:blipFill>
        <p:spPr>
          <a:xfrm>
            <a:off x="758532" y="3922650"/>
            <a:ext cx="339287" cy="339287"/>
          </a:xfrm>
          <a:prstGeom prst="rect">
            <a:avLst/>
          </a:prstGeom>
        </p:spPr>
      </p:pic>
      <p:pic>
        <p:nvPicPr>
          <p:cNvPr id="26" name="图片 25"/>
          <p:cNvPicPr/>
          <p:nvPr/>
        </p:nvPicPr>
        <p:blipFill>
          <a:blip r:embed="rId14" cstate="print"/>
          <a:stretch>
            <a:fillRect/>
          </a:stretch>
        </p:blipFill>
        <p:spPr>
          <a:xfrm>
            <a:off x="758132" y="5141583"/>
            <a:ext cx="339287" cy="339287"/>
          </a:xfrm>
          <a:prstGeom prst="rect">
            <a:avLst/>
          </a:prstGeom>
        </p:spPr>
      </p:pic>
    </p:spTree>
    <p:extLst>
      <p:ext uri="{BB962C8B-B14F-4D97-AF65-F5344CB8AC3E}">
        <p14:creationId xmlns:p14="http://schemas.microsoft.com/office/powerpoint/2010/main" xmlns="" val="1315606203"/>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155</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9" name="文本框 8">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380679"/>
            <a:ext cx="8128000" cy="5319854"/>
          </a:xfrm>
          <a:prstGeom prst="rect">
            <a:avLst/>
          </a:prstGeom>
        </p:spPr>
        <p:txBody>
          <a:bodyPr>
            <a:spAutoFit/>
          </a:bodyPr>
          <a:lstStyle/>
          <a:p>
            <a:pPr indent="533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我怎么办呢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您怎样来安排我呢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父亲对我什么事也不管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他忘记我了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好像他已经不记得他还有一个女儿。妈妈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别人瞧不起他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瞧不起我们呢。在乡下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没有合适的人家做亲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人家不要不会种田的女孩子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人们把我们当作了另外的人。妈妈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我怎么办呢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没有人理我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我是一根野草啊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油灯快近熄灭了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只剩有一星如豆的火光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而母亲的影子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也忽地消灭了下去。女孩子把头俯在案上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手里握着笔。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您在哪里呢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她喃喃着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我要到您那里去。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在间壁的牛房里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母牛轻轻地叹息着。在村子的一端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狂吠声传来了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凄厉而且恐怖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父亲还是没有回来呢。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丽尼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原名郭安仁</a:t>
            </a:r>
            <a:r>
              <a:rPr lang="en-US" altLang="zh-CN" sz="2200" dirty="0">
                <a:solidFill>
                  <a:srgbClr val="000000"/>
                </a:solidFill>
                <a:latin typeface="Times New Roman" panose="02020603050405020304" pitchFamily="18" charset="0"/>
                <a:cs typeface="Times New Roman" panose="02020603050405020304" pitchFamily="18" charset="0"/>
              </a:rPr>
              <a:t>,1909</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年生于湖北孝感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世纪三四十年代一位有影响的散文家。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图片 13"/>
          <p:cNvPicPr/>
          <p:nvPr/>
        </p:nvPicPr>
        <p:blipFill>
          <a:blip r:embed="rId11" cstate="print"/>
          <a:stretch>
            <a:fillRect/>
          </a:stretch>
        </p:blipFill>
        <p:spPr>
          <a:xfrm>
            <a:off x="940427" y="1421825"/>
            <a:ext cx="339287" cy="339287"/>
          </a:xfrm>
          <a:prstGeom prst="rect">
            <a:avLst/>
          </a:prstGeom>
        </p:spPr>
      </p:pic>
      <p:pic>
        <p:nvPicPr>
          <p:cNvPr id="15" name="图片 14"/>
          <p:cNvPicPr/>
          <p:nvPr/>
        </p:nvPicPr>
        <p:blipFill>
          <a:blip r:embed="rId12" cstate="print"/>
          <a:stretch>
            <a:fillRect/>
          </a:stretch>
        </p:blipFill>
        <p:spPr>
          <a:xfrm>
            <a:off x="791565" y="3460233"/>
            <a:ext cx="339287" cy="339287"/>
          </a:xfrm>
          <a:prstGeom prst="rect">
            <a:avLst/>
          </a:prstGeom>
        </p:spPr>
      </p:pic>
      <p:pic>
        <p:nvPicPr>
          <p:cNvPr id="18" name="图片 17"/>
          <p:cNvPicPr/>
          <p:nvPr/>
        </p:nvPicPr>
        <p:blipFill>
          <a:blip r:embed="rId13" cstate="print"/>
          <a:stretch>
            <a:fillRect/>
          </a:stretch>
        </p:blipFill>
        <p:spPr>
          <a:xfrm>
            <a:off x="799370" y="4684280"/>
            <a:ext cx="339287" cy="339287"/>
          </a:xfrm>
          <a:prstGeom prst="rect">
            <a:avLst/>
          </a:prstGeom>
        </p:spPr>
      </p:pic>
    </p:spTree>
    <p:extLst>
      <p:ext uri="{BB962C8B-B14F-4D97-AF65-F5344CB8AC3E}">
        <p14:creationId xmlns:p14="http://schemas.microsoft.com/office/powerpoint/2010/main" xmlns="" val="996320787"/>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156</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9" name="文本框 8">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988840"/>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请简要分析第</a:t>
            </a:r>
            <a:r>
              <a:rPr lang="en-US" altLang="zh-CN" sz="2200" dirty="0">
                <a:solidFill>
                  <a:srgbClr val="000000"/>
                </a:solidFill>
                <a:latin typeface="Times New Roman" panose="02020603050405020304" pitchFamily="18" charset="0"/>
                <a:cs typeface="Times New Roman" panose="02020603050405020304" pitchFamily="18" charset="0"/>
              </a:rPr>
              <a:t>④⑤</a:t>
            </a:r>
            <a:r>
              <a:rPr lang="zh-CN" altLang="zh-CN" sz="2200" dirty="0">
                <a:solidFill>
                  <a:srgbClr val="000000"/>
                </a:solidFill>
                <a:latin typeface="Times New Roman" panose="02020603050405020304" pitchFamily="18" charset="0"/>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蠢货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两个称呼的妙处</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452061"/>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第</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段中的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蠢货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是女孩对老牛亲昵的称呼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表现了女孩对老牛的喜爱之情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第</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段中的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蠢货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则是学校里的人对女孩的称呼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表现了学校里的人对女孩的讥讽和侮辱。</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717032"/>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本题考查对词语含义的理解。结合两段文字称呼的对象不同、情感不同分析。前者是女孩对牛的称呼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后者是学校里的人对女孩的称呼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一褒一贬。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41870877"/>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157</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9" name="文本框 8">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6" name="矩形 5"/>
          <p:cNvSpPr>
            <a:spLocks noChangeAspect="1"/>
          </p:cNvSpPr>
          <p:nvPr/>
        </p:nvSpPr>
        <p:spPr>
          <a:xfrm>
            <a:off x="508000" y="1844824"/>
            <a:ext cx="8128000" cy="85093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理解第</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我是一根野草啊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并分析这句话在文章结构上的作用</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19" name="图片 18"/>
          <p:cNvPicPr/>
          <p:nvPr/>
        </p:nvPicPr>
        <p:blipFill>
          <a:blip r:embed="rId11" cstate="print"/>
          <a:stretch>
            <a:fillRect/>
          </a:stretch>
        </p:blipFill>
        <p:spPr>
          <a:xfrm>
            <a:off x="1894996" y="1917485"/>
            <a:ext cx="308443" cy="308443"/>
          </a:xfrm>
          <a:prstGeom prst="rect">
            <a:avLst/>
          </a:prstGeom>
        </p:spPr>
      </p:pic>
      <p:sp>
        <p:nvSpPr>
          <p:cNvPr id="3" name="矩形 2"/>
          <p:cNvSpPr>
            <a:spLocks noChangeAspect="1"/>
          </p:cNvSpPr>
          <p:nvPr/>
        </p:nvSpPr>
        <p:spPr>
          <a:xfrm>
            <a:off x="508000" y="2708920"/>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运用比喻手法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生动形象地表达了女孩对自己像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一根野草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一样无人照顾、无人关爱、任人践踏的不幸命运的深沉慨叹。照应文章题目。</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971996"/>
            <a:ext cx="8128000" cy="125720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本题考查对语句含义的理解。这句话使用了比喻的修辞手法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是女孩自叹命运的低贱和人生的不幸。联系题目可以看出这句话在结构上的作用。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103954"/>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158</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9" name="文本框 8">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855215"/>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丽尼的散文被称为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内心探索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散文。请根据本文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内心探索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这一特点是如何体现的</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719311"/>
            <a:ext cx="8128000" cy="170046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细腻入微的人物心理描写。作者以极其细腻的笔法描写了女孩的内心世界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特别是内心独白式的书信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将女孩的内心世界展现在读者面前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揭示出文章的主题。</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以人物心理意识来结构文章。文章以女孩的心理意识来联结其遭遇和背景材料。</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404044"/>
            <a:ext cx="8128000" cy="125720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本题考查对文章风格的鉴赏。这篇散文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以人物细腻的心理描写见长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是人物的心灵史。可以从刻画人物心灵的手法和表达效果等角度简要探究分析。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4463029"/>
      </p:ext>
    </p:extLst>
  </p:cSld>
  <p:clrMapOvr>
    <a:masterClrMapping/>
  </p:clrMapOvr>
  <mc:AlternateContent xmlns:mc="http://schemas.openxmlformats.org/markup-compatibility/2006">
    <mc:Choice xmlns:p14="http://schemas.microsoft.com/office/powerpoint/2010/main" xmlns="" Requires="p14">
      <p:transition spd="slow" p14:dur="14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159</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1475656"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7" name="矩形 6"/>
          <p:cNvSpPr>
            <a:spLocks noChangeAspect="1"/>
          </p:cNvSpPr>
          <p:nvPr/>
        </p:nvSpPr>
        <p:spPr>
          <a:xfrm>
            <a:off x="508000" y="2521133"/>
            <a:ext cx="8128000" cy="2069734"/>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三个角度鉴赏散文的表现手法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分析作品体裁的基本特征和主要表现手法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是散文阅读的基本能力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也是鉴赏、品评的基础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是散文阅读的重要考查内容。散文的表现手法主要是各种修辞手法、表达方式、表现技巧的综合运用。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993668"/>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把握散文结构思路的两种考法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思路是作者对客观事物认识的反映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是作者为实现表达目的而确定的文章内容的先后顺序。结构就是思路的体现。分析结构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理清思路包括分析全篇结构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段内的句与句和段与段中间的层次等。对文章结构与思路的把握有赖于对文章的细致阅读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尤其是解题前的通读全文。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6363210"/>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160</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文本框 7">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圆角矩形 10">
            <a:hlinkClick r:id="rId6" action="ppaction://hlinksldjump"/>
          </p:cNvPr>
          <p:cNvSpPr/>
          <p:nvPr/>
        </p:nvSpPr>
        <p:spPr>
          <a:xfrm>
            <a:off x="1475656"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7" name="矩形 6"/>
          <p:cNvSpPr>
            <a:spLocks noChangeAspect="1"/>
          </p:cNvSpPr>
          <p:nvPr/>
        </p:nvSpPr>
        <p:spPr>
          <a:xfrm>
            <a:off x="508000" y="1795508"/>
            <a:ext cx="8128000" cy="37217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一、修辞手法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《考试说明》规定了九种修辞手法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比喻、比拟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含拟人、拟物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、借代、夸张、对偶、排比、反复、设问、反问。鉴赏时要熟悉这九种修辞手法的特点和表达效果。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画线语句采用了怎样的修辞手法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有怎样的效果和作用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文中画线的语句使用了某种修辞手法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下列语句采用怎样的表现手法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请赏析其表达效果。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赏析画线的语句。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5273117"/>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161</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圆角矩形 9">
            <a:hlinkClick r:id="rId6" action="ppaction://hlinksldjump"/>
          </p:cNvPr>
          <p:cNvSpPr/>
          <p:nvPr/>
        </p:nvSpPr>
        <p:spPr>
          <a:xfrm>
            <a:off x="1475656"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矩形 12"/>
          <p:cNvSpPr>
            <a:spLocks noChangeAspect="1"/>
          </p:cNvSpPr>
          <p:nvPr/>
        </p:nvSpPr>
        <p:spPr>
          <a:xfrm>
            <a:off x="508000" y="1699528"/>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1(2015·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《云和梯田》节选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中国最美的云和梯田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隐匿于浙西南括苍山脉雾气迷蒙的群峰深处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弯弯绕绕的盘山公路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倏然甩出一角空地。人已在山腰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朝山下的开阔谷地望去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错落有致的梯级田畔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覆盖了周围山坡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似一个硕大的环状天池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嵌于青葱滴翠的崇山峻岭之间。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阳光迎面扑来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俯视崇头镇外的山中梯田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好似面对着一座宽大露天体育馆。若是早几个时辰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此处可见著名的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云和梯田日出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奇景。无论冬夏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太阳每天都攀着湿淋淋、银闪闪、绿油油或是金灿灿的梯子</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从山间的水田里升起来。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6548783"/>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162</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圆角矩形 9">
            <a:hlinkClick r:id="rId6" action="ppaction://hlinksldjump"/>
          </p:cNvPr>
          <p:cNvSpPr/>
          <p:nvPr/>
        </p:nvSpPr>
        <p:spPr>
          <a:xfrm>
            <a:off x="1475656"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893237"/>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眼前那些高低起落、依次递接的田畔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或大或小或长或短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依山就势形状各异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顺着山坡一块块不规则地蜿蜒开去。一层层沉降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通往山洼里黑瓦白墙的小村落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一层层升高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则通往山顶的云端去了。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文中画横线的句子主要运用了哪些修辞手法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叠音词的运用有何效果</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4402882"/>
            <a:ext cx="8128000" cy="8879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比喻、拟人、排比。</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节奏鲜明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韵律和谐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增强形象感。</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4599334"/>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163</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圆角矩形 9">
            <a:hlinkClick r:id="rId6" action="ppaction://hlinksldjump"/>
          </p:cNvPr>
          <p:cNvSpPr/>
          <p:nvPr/>
        </p:nvSpPr>
        <p:spPr>
          <a:xfrm>
            <a:off x="1475656"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7" name="矩形 6"/>
          <p:cNvSpPr>
            <a:spLocks noChangeAspect="1"/>
          </p:cNvSpPr>
          <p:nvPr/>
        </p:nvSpPr>
        <p:spPr>
          <a:xfrm>
            <a:off x="508000" y="2513599"/>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本题考查分析画线句子的修辞手法及叠音词的运用效果。第一问难度不大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梯田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梯子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上梯子。排比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湿淋淋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银闪闪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绿油油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金灿灿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连用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湿淋淋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银闪闪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绿油油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金灿灿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四个叠音词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韵律和谐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增强了语言的节奏感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使梯田的形象真实可感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如在眼前。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27327860"/>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164</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圆角矩形 9">
            <a:hlinkClick r:id="rId6" action="ppaction://hlinksldjump"/>
          </p:cNvPr>
          <p:cNvSpPr/>
          <p:nvPr/>
        </p:nvSpPr>
        <p:spPr>
          <a:xfrm>
            <a:off x="1475656"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508000" y="1857449"/>
            <a:ext cx="8128000" cy="171739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原文《四堡雕版》见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掌握散文归纳概括的两类题型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赏析文中画线句子的表现手法和表达效果。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心里一团如花似锦的猜想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在四堡灰飞烟灭。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历史走得太远了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连背影也看不到</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554517"/>
            <a:ext cx="8128000" cy="210673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对比、比喻。将对四堡雕版文化繁盛状况的美好想象比喻为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又将美好想象的破灭比喻为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灰飞烟灭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二者对比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突出对四堡雕版现状的失望。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拟人。化抽象为具象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生动地表现了时间过去久远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四堡雕版印刷业盛况不再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寄寓了作者的惋惜和对当地雕版文化的追怀。</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53828528"/>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165</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圆角矩形 9">
            <a:hlinkClick r:id="rId6" action="ppaction://hlinksldjump"/>
          </p:cNvPr>
          <p:cNvSpPr/>
          <p:nvPr/>
        </p:nvSpPr>
        <p:spPr>
          <a:xfrm>
            <a:off x="1475656"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7" name="矩形 6"/>
          <p:cNvSpPr>
            <a:spLocks noChangeAspect="1"/>
          </p:cNvSpPr>
          <p:nvPr/>
        </p:nvSpPr>
        <p:spPr>
          <a:xfrm>
            <a:off x="508000" y="199761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本题考查品析表现手法。从题干看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要求明确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要顾及两个方面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表现手法和表达效果。</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首先要明确表现手法。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猜想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如花似锦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运用比喻手法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如花似锦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灰飞烟灭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又形成对比。然后考虑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如花似锦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猜想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指什么。显然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作者对四堡雕版文化的繁盛充满了美好的想象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这想象像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而实际上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近几年古镇也热闹起来了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的现实使作者美好的想象破灭了。</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叙述对象是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拟人手法显而易见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形象地说明了历史久远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四堡雕版印刷业盛况不再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流露出作者的惋惜和对过去的怀念。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4697046"/>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166</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文本框 7">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0" name="圆角矩形 9">
            <a:hlinkClick r:id="rId6" action="ppaction://hlinksldjump"/>
          </p:cNvPr>
          <p:cNvSpPr/>
          <p:nvPr/>
        </p:nvSpPr>
        <p:spPr>
          <a:xfrm>
            <a:off x="1475656"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7" name="矩形 6"/>
          <p:cNvSpPr>
            <a:spLocks noChangeAspect="1"/>
          </p:cNvSpPr>
          <p:nvPr/>
        </p:nvSpPr>
        <p:spPr>
          <a:xfrm>
            <a:off x="508000" y="1911735"/>
            <a:ext cx="8128000" cy="328852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赏析修辞手法要注意三点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用了什么手法。要辨明本语句所运用的是哪一种修辞手法。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表达了什么内容。分析这种修辞或表现手法在文句中是要表现什么内容、情感、思想。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取得了怎样的表达效果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。结合具体语句说明此种修辞手法的一般表达效果。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答案的组成如下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用了什么手法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表达了什么内容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取得了什么效果。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5430850"/>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167</a:t>
            </a:fld>
            <a:r>
              <a:rPr lang="en-US" altLang="zh-CN" smtClean="0"/>
              <a:t>-</a:t>
            </a:r>
            <a:endParaRPr lang="zh-CN" altLang="en-US" dirty="0"/>
          </a:p>
        </p:txBody>
      </p:sp>
      <p:sp>
        <p:nvSpPr>
          <p:cNvPr id="8" name="文本框 7">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圆角矩形 10">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5" name="圆角矩形 14">
            <a:hlinkClick r:id="rId6" action="ppaction://hlinksldjump"/>
          </p:cNvPr>
          <p:cNvSpPr/>
          <p:nvPr/>
        </p:nvSpPr>
        <p:spPr>
          <a:xfrm>
            <a:off x="1475656"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084687"/>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二、表达方式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散文的表达方式有记叙、描写、议论、抒情。对散文表达方式的鉴赏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重在辨析描写的手法和抒情的方式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以及各自的表达效果。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某段文字采用了怎样的表达方式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有怎样的表达效果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赏析文中某段文字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指明其表达方式与作用。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文中使用什么手法来描写某物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请结合有关内容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简要分析其作用。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7521516"/>
      </p:ext>
    </p:extLst>
  </p:cSld>
  <p:clrMapOvr>
    <a:masterClrMapping/>
  </p:clrMapOvr>
  <mc:AlternateContent xmlns:mc="http://schemas.openxmlformats.org/markup-compatibility/2006">
    <mc:Choice xmlns:p14="http://schemas.microsoft.com/office/powerpoint/2010/main" xmlns="" Requires="p14">
      <p:transition spd="slow" p14:dur="1400">
        <p:pull dir="lu"/>
      </p:transition>
    </mc:Choice>
    <mc:Fallback>
      <p:transition spd="slow">
        <p:pull dir="lu"/>
      </p:transition>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168</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6" name="文本框 15">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圆角矩形 14">
            <a:hlinkClick r:id="rId6" action="ppaction://hlinksldjump"/>
          </p:cNvPr>
          <p:cNvSpPr/>
          <p:nvPr/>
        </p:nvSpPr>
        <p:spPr>
          <a:xfrm>
            <a:off x="1475656"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雪的出身洁白无瑕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白得耀眼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洁得令人陶醉。生活的辩证法既相辅相成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又相反相成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越是洁白的东西越容易显现出被沾染的黑污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越是容易被黑污沾染。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雪是诚实的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却也充满着欺骗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或许是由于人们受现象蒙蔽而自欺欺人。你看雪多像鹅毛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多像棉絮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给人们目光的感觉是无比温暖的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可是你不能去触摸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它欺骗不了手感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雪给手指的信号是寒冷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是冰冻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是战栗。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雪的形象和生命往往存在于瞬间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当三月的阳光投射到北方的大地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雪渐渐地化为一池一池的春水。可是雪对自己的死亡一点也不遗憾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它用灵魂和另一种生命去灌溉土地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去滋润五谷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去换取丰收。所以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雪也是无私的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雪是奉献者。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节选自《北方的雪》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000603"/>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169</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6" name="文本框 15">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圆角矩形 14">
            <a:hlinkClick r:id="rId6" action="ppaction://hlinksldjump"/>
          </p:cNvPr>
          <p:cNvSpPr/>
          <p:nvPr/>
        </p:nvSpPr>
        <p:spPr>
          <a:xfrm>
            <a:off x="1475656"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060848"/>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这三段文字采用了怎样的表达方式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试说明其效果</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564904"/>
            <a:ext cx="8128000" cy="170046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前两段运用了议论的表达方式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作者运用一分为二的观点看待雪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揭示了雪的两面性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正因为雪洁白无瑕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才极易污染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太诚实了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反易被欺骗。末段运用了抒情的表达方式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赞美了雪的无私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雪的奉献。</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291186"/>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本题考查鉴赏散文的表达方式。解答此题先要细读选段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找出采用的具体表达方式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然后逐一对表达效果进行鉴赏。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27542438"/>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9" name="文本框 18">
            <a:hlinkClick r:id="rId4" action="ppaction://hlinksldjump"/>
          </p:cNvPr>
          <p:cNvSpPr txBox="1"/>
          <p:nvPr/>
        </p:nvSpPr>
        <p:spPr>
          <a:xfrm>
            <a:off x="6090845"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5" name="圆角矩形 14">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15657"/>
            <a:ext cx="8128000" cy="4127990"/>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一、把握整体结构思路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文章的整体结构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是文章部分与部分、部分与整体之间的内在联系和外部形式的统一。对文章整体结构思路的把握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其实是考查作者安排材料的方式和布局谋篇的特点。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文章的结构方式是怎样的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文章的布局谋篇有着怎样的特点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这篇散文以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试分析文章的行文思路。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作者要表现的是甲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却从乙写起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这样安排材料好不好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文中写了几幅画面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这几幅画面是如何组织在一起的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170</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6" name="文本框 15">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圆角矩形 14">
            <a:hlinkClick r:id="rId6" action="ppaction://hlinksldjump"/>
          </p:cNvPr>
          <p:cNvSpPr/>
          <p:nvPr/>
        </p:nvSpPr>
        <p:spPr>
          <a:xfrm>
            <a:off x="1475656"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欧阳书院已成卫河边的风景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我在这夜晚的风景里久久不能成眠。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秋风拂过大地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我随风扶摇而上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看一个人怎样对天惆怅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惆怅中又带着怎样的调侃与放浪。你一定流过泪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没有泪水的男人是不真实的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只是我没有看见。故乡沙溪旁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满头白发的芦花摇出的风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一直吹过卫水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抖乱你的衣衫。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草木无情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有时飘零。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人生不可能长驻春天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那就在秋天里扎下根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把春天重新孕育。绵州、夷陵、扬州、滁州、滑州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欧阳公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你把坦荡和豪情种植在这些山水的深刻部位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让它们长出思想和灵魂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长出文字和墨香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没有人知道你的痛苦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亦如不知道你的快乐。你看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童子都睡了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你露出了宽怀的笑意。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34441794"/>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171</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6" name="文本框 15">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圆角矩形 14">
            <a:hlinkClick r:id="rId6" action="ppaction://hlinksldjump"/>
          </p:cNvPr>
          <p:cNvSpPr/>
          <p:nvPr/>
        </p:nvSpPr>
        <p:spPr>
          <a:xfrm>
            <a:off x="1475656"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77599"/>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深秋的风重复着重复着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一直重复到现在。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其实我不该想起这些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我应该想起醉翁亭的快意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想起蝶恋花的清香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可我还是忍不住。我还想起你的直率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你的不屈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你的无愧。就让我这样多想一些吧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想得多了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我就离你越来越近了。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选自王剑冰《道口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节选部分的第二、三段采用第二人称来写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有何作用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581128"/>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拉近与欧阳修的距离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使作者能够跨越时空与欧阳修直接对话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更显亲切。</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使叙述具有抒情意味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便于表达作者对欧阳修的理解与赞颂。</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41833937"/>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172</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6" name="文本框 15">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圆角矩形 14">
            <a:hlinkClick r:id="rId6" action="ppaction://hlinksldjump"/>
          </p:cNvPr>
          <p:cNvSpPr/>
          <p:nvPr/>
        </p:nvSpPr>
        <p:spPr>
          <a:xfrm>
            <a:off x="1475656"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在叙事性文学作品中运用第二人称的叙述方式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其作用与优势在于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增加亲切感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更直接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这种方法的效果就好像是作者面对文中的人物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直接对话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有呼告效果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便于抒情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可加强感染力。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72859759"/>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173</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6" name="文本框 15">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圆角矩形 14">
            <a:hlinkClick r:id="rId6" action="ppaction://hlinksldjump"/>
          </p:cNvPr>
          <p:cNvSpPr/>
          <p:nvPr/>
        </p:nvSpPr>
        <p:spPr>
          <a:xfrm>
            <a:off x="1475656"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975682"/>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smtClean="0">
                <a:solidFill>
                  <a:srgbClr val="000000"/>
                </a:solidFill>
                <a:latin typeface="Times New Roman" panose="02020603050405020304" pitchFamily="18" charset="0"/>
                <a:cs typeface="Times New Roman" panose="02020603050405020304" pitchFamily="18" charset="0"/>
              </a:rPr>
              <a:t>3(2014·</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湖南卷</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原文《粮食》见</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掌握散文归纳概括的两类题型</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赏析文中</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养猪送猪</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的细节。</a:t>
            </a:r>
          </a:p>
        </p:txBody>
      </p:sp>
      <p:sp>
        <p:nvSpPr>
          <p:cNvPr id="5" name="矩形 4"/>
          <p:cNvSpPr>
            <a:spLocks noChangeAspect="1"/>
          </p:cNvSpPr>
          <p:nvPr/>
        </p:nvSpPr>
        <p:spPr>
          <a:xfrm>
            <a:off x="508000" y="2860220"/>
            <a:ext cx="8128000" cy="251299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养猪送猪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综合运用了多种描写手法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如为猪挠痒梳毛、垫麻袋的动作描写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于心不忍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的心理描写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呼唤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猪娃子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的语言描写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以及猪肥膘晃荡的形象描写等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细腻逼真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生动形象。</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细节具体而形象地呈现出人们参与粮食生产的完整过程及与粮食的密切联系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表现了爷爷奶奶对猪的深厚感情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与后文大机器时代人们对粮食的态度形成对比。</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79079107"/>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174</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6" name="文本框 15">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圆角矩形 14">
            <a:hlinkClick r:id="rId6" action="ppaction://hlinksldjump"/>
          </p:cNvPr>
          <p:cNvSpPr/>
          <p:nvPr/>
        </p:nvSpPr>
        <p:spPr>
          <a:xfrm>
            <a:off x="1475656"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本题考查对散文表达技巧的赏析能力。首先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养猪送猪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的描写在文中的位置。其次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分析具体有哪些细节描写。细节描写包括搔痒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梳理毛发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清除虱子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特意放些红薯皮和糠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看着它吃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于心不忍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垫麻袋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肥膘的颤动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猪哼哼唧唧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奶奶的呼唤等。再次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指出这些动作、心理、语言等细节描写有怎样的表达效果。然后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分析这些细节在内容上表现出的感情。最后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养猪送猪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这一情节在内容上起到的作用。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0084632"/>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175</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8" name="文本框 7">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5" name="圆角矩形 14">
            <a:hlinkClick r:id="rId6" action="ppaction://hlinksldjump"/>
          </p:cNvPr>
          <p:cNvSpPr/>
          <p:nvPr/>
        </p:nvSpPr>
        <p:spPr>
          <a:xfrm>
            <a:off x="1475656"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80679"/>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赏析表达方式要注意三点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明确具体的表达方式。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在一篇散文中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作者往往综合运用诸如记叙、议论、说明、描写、抒情等多种表达方式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每种表达方式都有自己的特点和作用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要熟练掌握这些知识要点。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结合文章具体内容分析。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要将表现内容的特点与该表达方式本身的作用两者相结合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指出该种表达方式所产生的表达效果。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结合具体要求进行分析。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分析某段落或全文中具体的表达方式及其作用时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要注意通读全文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把握散文的主旨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鉴赏文中某段文字特定的表达方式时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要关注该段文字在全文中所处的位置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答使用这种人称写的好处是什么时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要联系第一人称、第二人称的一般作用来考虑。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64381807"/>
      </p:ext>
    </p:extLst>
  </p:cSld>
  <p:clrMapOvr>
    <a:masterClrMapping/>
  </p:clrMapOvr>
  <mc:AlternateContent xmlns:mc="http://schemas.openxmlformats.org/markup-compatibility/2006">
    <mc:Choice xmlns:p14="http://schemas.microsoft.com/office/powerpoint/2010/main" xmlns="" Requires="p14">
      <p:transition spd="slow" p14:dur="1400">
        <p:pull dir="lu"/>
      </p:transition>
    </mc:Choice>
    <mc:Fallback>
      <p:transition spd="slow">
        <p:pull dir="lu"/>
      </p:transition>
    </mc:Fallback>
  </mc:AlternateContent>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176</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8" name="文本框 7">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898271"/>
            <a:ext cx="8128000" cy="33154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表现手法是作者在行文措辞和表达思想感情时所使用的特殊的语句组织方式。散文的表现手法丰富多彩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联想想象、托物言志、抑扬结合、象征等都是常见常考的手法。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赏析某段文字的表现手法。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文章先写什么后写什么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作者这样写有怎样的目的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画线语段在表达上有怎样的特色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6754741"/>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177</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475656"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16" name="文本框 15">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8" name="文本框 17">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5" name="矩形 4"/>
          <p:cNvSpPr>
            <a:spLocks noChangeAspect="1"/>
          </p:cNvSpPr>
          <p:nvPr/>
        </p:nvSpPr>
        <p:spPr>
          <a:xfrm>
            <a:off x="508000" y="1375788"/>
            <a:ext cx="8128000" cy="5478423"/>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1(2015·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《甘森的西红柿》节选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从柴达木西部的尕斯库勒湖畔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沿着输油管线迤逦而来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路上连草都很难看到一棵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天上飞鸟也不见踪影。笔直平坦的公路上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伴随的只有连绵不绝的昆仑山。高原缺氧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旅途劳顿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我们一直处于昏昏欲睡的状态。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走着走着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蓦然抬望眼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前方出现了十分醒目的几栋红顶房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一眼望去仿若一座漂浮在茫茫瀚海之中的孤岛。莫非是日光水汽折射下的海市蜃楼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司机轻咳一声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嗓中吐出四个清脆的字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甘森到了。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房屋精致稳固、庭院干净美观超乎我们的想象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生产区的整洁、生活区的布局超乎我们的想象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就连院落正中的那几棵白杨树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翠绿挺拔的雄姿也超乎我们的想象。更别说见到蔬菜大棚中盛开的大丽花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嫩绿的小白菜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绿中泛红的青椒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美艳欲滴的西红柿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真让我们一声连着一声地惊叹。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2190122"/>
      </p:ext>
    </p:extLst>
  </p:cSld>
  <p:clrMapOvr>
    <a:masterClrMapping/>
  </p:clrMapOvr>
  <mc:AlternateContent xmlns:mc="http://schemas.openxmlformats.org/markup-compatibility/2006">
    <mc:Choice xmlns:p14="http://schemas.microsoft.com/office/powerpoint/2010/main" xmlns="" Requires="p14">
      <p:transition spd="slow" p14:dur="1400">
        <p:cover dir="r"/>
      </p:transition>
    </mc:Choice>
    <mc:Fallback>
      <p:transition spd="slow">
        <p:cover dir="r"/>
      </p:transition>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178</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475656"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16" name="文本框 15">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8" name="文本框 17">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690105"/>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教导员宋代勇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从绿色蔬菜大棚里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摘下来三个西红柿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笑嘻嘻地给我们一人递上一个。仔细端详着长相似心形、皮质似婴儿的浆果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实在抵挡不住它的鲜嫩水灵。那样的沙甜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那样的微酸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那样的美味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那样的滋润。以前我们吃过多少西红柿啊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怎么就从来没有享受过这样味道醇正的口福呢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作者在旅途中与到达甘森后的所见有何不同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这样写运用了什么表现手法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有何表达效果</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557289"/>
            <a:ext cx="8128000" cy="8879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途中自然景物的单调荒凉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甘森生活景象的生机勃勃。衬托。突出作者的情感变化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揭示文章的主旨。</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51440146"/>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179</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475656"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16" name="文本框 15">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8" name="文本框 17">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5" name="矩形 4"/>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本题考查分析作品的主要表现手法。旅途中所见集中在选文第一段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连草都少见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不见飞鸟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可见景色荒凉。三、四段则描写了甘森充满活力与生机勃勃的一面。这样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用途中单调荒凉的自然景物衬托到达甘森后的所见景象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突出了对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甘森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的赞美之情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从而揭示了文章的主旨。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05655351"/>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2" name="圆角矩形 11">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6" action="ppaction://hlinksldjump"/>
          </p:cNvPr>
          <p:cNvSpPr txBox="1"/>
          <p:nvPr/>
        </p:nvSpPr>
        <p:spPr>
          <a:xfrm>
            <a:off x="6090845"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寻找分析线索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比邻而居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装修的时候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有人提醒我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不要使用这条公共烟道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应该堵上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另外在外墙上打一个洞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安置排油烟机的管子。可是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我没听他的。好了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邻居家的油烟就通过我家的排油烟机管道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灌满了厨房。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70533629"/>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180</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475656"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16" name="文本框 15">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8" name="文本框 17">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452671"/>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圆明园与南方的园子不同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是大手笔的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那一种落魄也有着大气势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不那么讲究细节的。这里不适合闺怨女子游园惊梦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凄凄婉婉幽幽怨怨。他不太会自怨自艾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顾影自怜。这里是让你独怆然而涕下的。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俄罗斯民族的苦难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凝结于那长夜无尽、莽苍的厚重荒原。而我们这个民族百年来的种种离乱变迁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最终可以以这个园子为缩影。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他在时间洪流里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历尽劫波。这怨与屈来自多年前的一场大火。大的磨难与细碎磨折在他身体上轮番碾压过。而那种痛与落寞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是无法抚慰的。一切抚慰都是浮面的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于他来说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都是浮光掠影。这一个园子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我与那个以往觉得有些浮泛抽象的家国概念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在此刻是如此的接近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相依相偎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贴心贴肺。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0315225"/>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181</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475656"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16" name="文本框 15">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8" name="文本框 17">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789839"/>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在由黄昏而起的沉郁情绪中继续前行。在这个园子里</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似乎一路走下去</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便可路经四季</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从荒芜冬天一直走至迟迟春日。圆明园的春天</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泥融飞燕子</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沙暖睡鸳鸯</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暖风拂面</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节自崔秀霞《静穆之园》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文中画线的句子在艺术表现上有哪些特色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请简要赏析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888774"/>
            <a:ext cx="8128000" cy="170046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运用了想象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虚写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和引用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用典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一方面体现在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路经四季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的幻觉上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另一方面体现在对风暖燕飞的春景的想象中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并引用了杜甫的相关诗句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借对圆明园美好春色的憧憬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表达了对祖国未来的信心。</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3977646"/>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182</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475656"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16" name="文本框 15">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8" name="文本框 17">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5" name="矩形 4"/>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本题考查赏析精彩语言的表达艺术。画线句子带有浓浓的抒情意味。抓住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似乎</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便可路经四季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从荒芜冬天一直走至迟迟春日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可以判断相关内容是想象出来的。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泥融飞燕子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沙暖睡鸳鸯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出自杜甫的《绝句二首》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全诗为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迟日江山丽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春风花草香。泥融飞燕子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沙暖睡鸳鸯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。据此可知是引用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解答时注意联系作者的情感。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3876728"/>
      </p:ext>
    </p:extLst>
  </p:cSld>
  <p:clrMapOvr>
    <a:masterClrMapping/>
  </p:clrMapOvr>
  <mc:AlternateContent xmlns:mc="http://schemas.openxmlformats.org/markup-compatibility/2006">
    <mc:Choice xmlns:p14="http://schemas.microsoft.com/office/powerpoint/2010/main" xmlns="" Requires="p14">
      <p:transition spd="slow" p14:dur="1400">
        <p:pull dir="lu"/>
      </p:transition>
    </mc:Choice>
    <mc:Fallback>
      <p:transition spd="slow">
        <p:pull dir="lu"/>
      </p:transition>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183</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12" name="文本框 11">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文本框 12">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4" name="文本框 13">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7" name="矩形 6"/>
          <p:cNvSpPr>
            <a:spLocks noChangeAspect="1"/>
          </p:cNvSpPr>
          <p:nvPr/>
        </p:nvSpPr>
        <p:spPr>
          <a:xfrm>
            <a:off x="508000" y="1376002"/>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赏析表现技巧要注意三点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首先要对给定的文段或全文通读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准确判定是哪一种表现手法。散文的表现手法与诗歌、小说大致相同。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紧扣主题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联系语境。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鉴赏表现手法时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应紧扣文章主旨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分析作者的写作意图、写作背景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因为任何表现手法的运用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都是为了突出文章主题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还要结合上下文语境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详略、衬托、虚实、呼应、悬念、线索等写作技巧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都与上下文语境有十分密切的关系。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使用术语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准确表达。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熟记一些使用频率较高的表现手法的名称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动静相衬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以小见大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虚实结合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欲扬先抑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托物言志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卒章显志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直抒胸臆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烘托渲染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等。还要注意表达效果的术语。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31412923"/>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184</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12" name="文本框 11">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文本框 12">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4" name="文本框 13">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700808"/>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指认手法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要说出这段话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运用了什么艺术技巧。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具体解释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就是结合文章的中心及相关内容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阐述这一手法在文中是如何运用的。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简述效果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就是叙述一下这一手法运用的作用、意义。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M12.eps" descr="id:2147491045;FounderCES"/>
          <p:cNvPicPr/>
          <p:nvPr/>
        </p:nvPicPr>
        <p:blipFill>
          <a:blip r:embed="rId8" cstate="print"/>
          <a:stretch>
            <a:fillRect/>
          </a:stretch>
        </p:blipFill>
        <p:spPr>
          <a:xfrm>
            <a:off x="1187624" y="3812732"/>
            <a:ext cx="6669991" cy="1416468"/>
          </a:xfrm>
          <a:prstGeom prst="rect">
            <a:avLst/>
          </a:prstGeom>
        </p:spPr>
      </p:pic>
    </p:spTree>
    <p:extLst>
      <p:ext uri="{BB962C8B-B14F-4D97-AF65-F5344CB8AC3E}">
        <p14:creationId xmlns:p14="http://schemas.microsoft.com/office/powerpoint/2010/main" xmlns="" val="2694796018"/>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185</a:t>
            </a:fld>
            <a:r>
              <a:rPr lang="en-US" altLang="zh-CN" smtClean="0"/>
              <a:t>-</a:t>
            </a:r>
            <a:endParaRPr lang="zh-CN" altLang="en-US" dirty="0"/>
          </a:p>
        </p:txBody>
      </p:sp>
      <p:sp>
        <p:nvSpPr>
          <p:cNvPr id="8" name="圆角矩形 7">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12" name="文本框 11">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文本框 12">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7" name="矩形 6"/>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太朴山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越是名山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越懒得去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委实是我的气场太小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又害怕喧闹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故而敬而远之。相反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一些名不见经传的山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倒像走亲戚似的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一去再去。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太朴山就是其一。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我不清楚山名的来历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也许就是大朴吧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大朴之物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必存大美焉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人工不可为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应是天造地设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又不曾被人染指过的。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60490490"/>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186</a:t>
            </a:fld>
            <a:r>
              <a:rPr lang="en-US" altLang="zh-CN" smtClean="0"/>
              <a:t>-</a:t>
            </a:r>
            <a:endParaRPr lang="zh-CN" altLang="en-US" dirty="0"/>
          </a:p>
        </p:txBody>
      </p:sp>
      <p:sp>
        <p:nvSpPr>
          <p:cNvPr id="8" name="圆角矩形 7">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12" name="文本框 11">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文本框 12">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太朴山好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不仅仅止于名字。山上山下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沟沟壑壑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我所见到的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无非是一些石头、树木、溪水。然而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当它们被我的目光和心灵摄取之后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我觉得那石、那树、那水是太朴山所独有的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你若把它们换一个地方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哪怕稍微挪动一下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就不是原来的味道了。这使我想起城市里那些移栽的树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虽然它们还保持着树木的基本形态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但已然是另一层意义的树了。我就干过一件蠢事。三年前去太朴时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看中了一株紫色杜鹃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实在割舍不下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就将其挖回栽在花盆里。次年春天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花是开了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却显然没有它在山野开得那么浑朴自然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那么耐人寻味。个中原因我虽弄不清楚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但有一点是肯定的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我染指了。你想想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那株原生态的杜鹃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吐纳的是太朴山的浑沦之气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而当它一旦脱离了那样的气场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那也是苟活。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93393757"/>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187</a:t>
            </a:fld>
            <a:r>
              <a:rPr lang="en-US" altLang="zh-CN" smtClean="0"/>
              <a:t>-</a:t>
            </a:r>
            <a:endParaRPr lang="zh-CN" altLang="en-US" dirty="0"/>
          </a:p>
        </p:txBody>
      </p:sp>
      <p:sp>
        <p:nvSpPr>
          <p:cNvPr id="8" name="圆角矩形 7">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12" name="文本框 11">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文本框 12">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我避名山而亲太朴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似与那里的石头有关。太朴山虽与江南佛教名山九华山粘粘连连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暗通气脉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但此山的石头却与九华山迥异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一个黑硬、粗粝、峥嵘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构成一座名山的体量和气质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一个圆融、苍润、拙朴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成全了太朴山的简淡与空灵。</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我说它简淡</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是因为那些经岁月打磨的石头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已经熄灭了欲望</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磨平了棱角</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它们扁也好</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圆也好</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都遵循着大道从简、返璞归真的至理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虽栖居幽壑</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这里几尊</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那里几坨</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或坐</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或立</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或倚</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或躺</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但姿态和表情都是安详、静谧的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仿佛阅尽云雨风霜的智者</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只存一抹淡定在胸。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石与石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有的则爱独处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长久地沉溺于冥思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仿如世外高人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任你千呼万唤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任你春光撩人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它一点都不为所动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有的则喜群聚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呼朋唤友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你倚我靠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甚至石上叠石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看上去亲密无间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却又谐者自谐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憨者自憨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不像我们人类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聚在一起总是彼此攻讦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相互挤兑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凭空生出许多是非来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想收拾都难。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90445871"/>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188</a:t>
            </a:fld>
            <a:r>
              <a:rPr lang="en-US" altLang="zh-CN" smtClean="0"/>
              <a:t>-</a:t>
            </a:r>
            <a:endParaRPr lang="zh-CN" altLang="en-US" dirty="0"/>
          </a:p>
        </p:txBody>
      </p:sp>
      <p:sp>
        <p:nvSpPr>
          <p:cNvPr id="8" name="圆角矩形 7">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12" name="文本框 11">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文本框 12">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多石的太朴山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对树木的生长是一种严酷的限定。然而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恰恰是这种限定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给了树木意想不到的勇气。盘桓于太朴山中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我没有见到像模像样的大树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更不用说参天了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但你并不能因此而漠视那些树木的精神高度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它们的身躯可以不伟岸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可它们的根脉却表现出罕见的骁勇和顽强。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好山必有好水。太朴山的水是一种精灵的化身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一座山的气脉就被打通了。我曾缘着一条且歌且舞的溪流寻找过它的源头。那清溪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用九曲十八弯是难以言状的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它既像一条青蛇扭动着柔软的身躯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时而没入榛莽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时而又从石缝中蹿出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又似一道白色的闪电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从悬崖上跌落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迅疾划过细长的石槽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要想目睹它的完整形态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那是不可能的。大自然就是这样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它会把一些细节隐藏起来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让你在寻寻觅觅中悟道参禅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还心灵一份安静。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3807060"/>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189</a:t>
            </a:fld>
            <a:r>
              <a:rPr lang="en-US" altLang="zh-CN" smtClean="0"/>
              <a:t>-</a:t>
            </a:r>
            <a:endParaRPr lang="zh-CN" altLang="en-US" dirty="0"/>
          </a:p>
        </p:txBody>
      </p:sp>
      <p:sp>
        <p:nvSpPr>
          <p:cNvPr id="8" name="圆角矩形 7">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12" name="文本框 11">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文本框 12">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想人生在世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杂色浊目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乱象迷心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变化着种种的感觉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究竟能在我们的记忆里保存多久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谁也无法把握。但是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眼过、心过、情过之后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总会有一些东西留下来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让我们慢慢品味。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譬如太朴山。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30239558"/>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2" name="圆角矩形 11">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6" action="ppaction://hlinksldjump"/>
          </p:cNvPr>
          <p:cNvSpPr txBox="1"/>
          <p:nvPr/>
        </p:nvSpPr>
        <p:spPr>
          <a:xfrm>
            <a:off x="6090845"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 name="矩形 1"/>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我可以确定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我家厨房的油烟仅来自于其中一家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因为油烟的气味是一种风格。怎么说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它特别火爆。花椒、辣子、葱、姜、蒜、八角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在热油锅里炸了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轰轰烈烈起来了。这家人在吃方面还有一个特征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就是每顿必烧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从不将就。时间长了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我对他们生出一些好感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觉得他们过日子有着一股子认真劲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一点不混。并且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也不奢侈。他们老老实实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一餐一饭地烧着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一股浓油赤酱的味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使人感到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是出力气干活的人的胃口和口味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实打实的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没有半点子虚头。在我的印象中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他们没落下过一顿。他们在吃的方面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一是有规律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二是很节制。这些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都给人富足而质朴的印象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是小康的生活气息。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96888901"/>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190</a:t>
            </a:fld>
            <a:r>
              <a:rPr lang="en-US" altLang="zh-CN" smtClean="0"/>
              <a:t>-</a:t>
            </a:r>
            <a:endParaRPr lang="zh-CN" altLang="en-US" dirty="0"/>
          </a:p>
        </p:txBody>
      </p:sp>
      <p:sp>
        <p:nvSpPr>
          <p:cNvPr id="8" name="圆角矩形 7">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12" name="文本框 11">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文本框 12">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978449"/>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请简要赏析第五段中画线的句子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484449"/>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运用拟人、比喻、排比等手法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生动形象地写出了太朴山石头的情态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长短句、整散句结合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句式灵活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富于变化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语言富有韵味。</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740905"/>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本题考查鉴赏散文的表现手法。可以从修辞手法、表达方式、表现技巧等角度综合分析。如这段文字使用的拟人、比喻、排比等手法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使用的句式等。要注意指出其表达效果。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1738769"/>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191</a:t>
            </a:fld>
            <a:r>
              <a:rPr lang="en-US" altLang="zh-CN" smtClean="0"/>
              <a:t>-</a:t>
            </a:r>
            <a:endParaRPr lang="zh-CN" altLang="en-US" dirty="0"/>
          </a:p>
        </p:txBody>
      </p:sp>
      <p:sp>
        <p:nvSpPr>
          <p:cNvPr id="8" name="圆角矩形 7">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12" name="文本框 11">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文本框 12">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700808"/>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文中写到哪些方面的对比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请简要分析这种写法的好处</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204864"/>
            <a:ext cx="8128000" cy="210673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对名山和一些名不见经传的山的态度的对比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一株紫色杜鹃在太朴山中和挖回栽在家中花盆里的状况的对比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太朴山石头与九华山石头形状、情态的对比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太朴山石头间亲密无间与人类彼此攻讦、相互挤兑的对比。</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通过多方面的对比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突出了太朴山的多个特点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丰富了文章的内蕴。</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354713"/>
            <a:ext cx="8128000" cy="125720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本题考查鉴赏散文的表现手法。题目指明了鉴赏的对象是对比手法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先从文中找出对比手法的具体使用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尤其注意不同内容的对比有哪些方面。然后结合相关内容和文章的主旨分析其作用。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8519677"/>
      </p:ext>
    </p:extLst>
  </p:cSld>
  <p:clrMapOvr>
    <a:masterClrMapping/>
  </p:clrMapOvr>
  <mc:AlternateContent xmlns:mc="http://schemas.openxmlformats.org/markup-compatibility/2006">
    <mc:Choice xmlns:p14="http://schemas.microsoft.com/office/powerpoint/2010/main" xmlns="" Requires="p14">
      <p:transition spd="slow" p14:dur="14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192</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508000" y="2513599"/>
            <a:ext cx="8128000" cy="2084801"/>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熟悉散文探究题的几个常考角度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散文的探究题的考查角度较多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如对散文中重要语句的丰富含义的探究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对散文标题意蕴的探究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对散文情感意蕴的探究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对作者创作意图的探究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对散文中表现的民族心理和人文精神的探究等。只要是作品的关键处和丰厚处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皆可拿来作探究的命题点。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9789075"/>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193</a:t>
            </a:fld>
            <a:r>
              <a:rPr lang="en-US" altLang="zh-CN" smtClean="0"/>
              <a:t>-</a:t>
            </a:r>
            <a:endParaRPr lang="zh-CN" altLang="en-US" dirty="0"/>
          </a:p>
        </p:txBody>
      </p:sp>
      <p:sp>
        <p:nvSpPr>
          <p:cNvPr id="23" name="文本框 22">
            <a:hlinkClick r:id="rId2" action="ppaction://hlinksldjump"/>
          </p:cNvPr>
          <p:cNvSpPr txBox="1"/>
          <p:nvPr/>
        </p:nvSpPr>
        <p:spPr>
          <a:xfrm>
            <a:off x="6497694"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4" name="文本框 23">
            <a:hlinkClick r:id="rId3" action="ppaction://hlinksldjump"/>
          </p:cNvPr>
          <p:cNvSpPr txBox="1"/>
          <p:nvPr/>
        </p:nvSpPr>
        <p:spPr>
          <a:xfrm>
            <a:off x="7073758"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6" name="圆角矩形 25">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7" name="圆角矩形 26">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9" name="圆角矩形 28">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0" name="圆角矩形 29">
            <a:hlinkClick r:id="rId7"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1" name="圆角矩形 30">
            <a:hlinkClick r:id="rId8"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59041"/>
            <a:ext cx="8128000" cy="4534255"/>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一、探究重要语句的丰富含义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探究文中重要句子的丰富含义与分析文中重要句子的丰富含意在答题方法上是相同的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都要抓住句中关键词语、结构层次、表达特色并联系上下文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只是两者在选取句子上不同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前者一定选取最能涵盖全文主旨、情感或关涉文章的多数内容的句子探究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不像后者可以选取一些关涉局部文字的句子。前者之所以叫探究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是因为它强调由浅入深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由表层到深层。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探析某句话的内涵。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文章用这句话结尾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有怎样的含义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联系实际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谈谈你对某句话的理解。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18049443"/>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194</a:t>
            </a:fld>
            <a:r>
              <a:rPr lang="en-US" altLang="zh-CN" smtClean="0"/>
              <a:t>-</a:t>
            </a:r>
            <a:endParaRPr lang="zh-CN" altLang="en-US" dirty="0"/>
          </a:p>
        </p:txBody>
      </p:sp>
      <p:sp>
        <p:nvSpPr>
          <p:cNvPr id="18" name="文本框 17">
            <a:hlinkClick r:id="rId2" action="ppaction://hlinksldjump"/>
          </p:cNvPr>
          <p:cNvSpPr txBox="1"/>
          <p:nvPr/>
        </p:nvSpPr>
        <p:spPr>
          <a:xfrm>
            <a:off x="649769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3" action="ppaction://hlinksldjump"/>
          </p:cNvPr>
          <p:cNvSpPr txBox="1"/>
          <p:nvPr/>
        </p:nvSpPr>
        <p:spPr>
          <a:xfrm>
            <a:off x="7073758"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1" name="圆角矩形 20">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2" name="圆角矩形 21">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8" name="圆角矩形 27">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9" name="圆角矩形 28">
            <a:hlinkClick r:id="rId7"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0" name="圆角矩形 29">
            <a:hlinkClick r:id="rId8"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67208"/>
            <a:ext cx="8128000" cy="293618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原文《比邻而居》见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把握散文结构思路的两种方法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请探究文章最后一段中画线句的意蕴。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厨房里传出了艾草的熏烟。原来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端午又到了。</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艾草味里</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所有的气味都安静下来</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只由它弥漫</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散开。</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一年之中的油垢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在这草本的芬芳中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一点点消除。渐渐的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连空气也变了颜色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有一种灰和白在其中洇染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洇染成青色的。明净的空气其实并不是透明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它有它的颜色</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511064"/>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不同的生活状态也有相同的生活内容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蕴含了对端午等传统文化的认同感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艾草的熏烟升华了不同的生活状态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从而达成一种火辣与安静、绚烂与明净的平衡。</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99734619"/>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195</a:t>
            </a:fld>
            <a:r>
              <a:rPr lang="en-US" altLang="zh-CN" smtClean="0"/>
              <a:t>-</a:t>
            </a:r>
            <a:endParaRPr lang="zh-CN" altLang="en-US" dirty="0"/>
          </a:p>
        </p:txBody>
      </p:sp>
      <p:sp>
        <p:nvSpPr>
          <p:cNvPr id="18" name="文本框 17">
            <a:hlinkClick r:id="rId2" action="ppaction://hlinksldjump"/>
          </p:cNvPr>
          <p:cNvSpPr txBox="1"/>
          <p:nvPr/>
        </p:nvSpPr>
        <p:spPr>
          <a:xfrm>
            <a:off x="649769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3" action="ppaction://hlinksldjump"/>
          </p:cNvPr>
          <p:cNvSpPr txBox="1"/>
          <p:nvPr/>
        </p:nvSpPr>
        <p:spPr>
          <a:xfrm>
            <a:off x="7073758"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1" name="圆角矩形 20">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2" name="圆角矩形 21">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8" name="圆角矩形 27">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9" name="圆角矩形 28">
            <a:hlinkClick r:id="rId7"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0" name="圆角矩形 29">
            <a:hlinkClick r:id="rId8"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本题考查对文中重要语句意蕴的探究。端午到了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生活状态、风格迥异的各家在这一天却都弥漫着相同的艾草味。在表明不同的生活状态也会有相同的生活内容的同时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也暗含着作者对以端午节为代表的传统文化的认同。在艾草香中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仿佛油垢也一点点消除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空气都被洇染成青色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艾草的熏烟将各种不同的生活状态都进行了升华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从而使各种生活状态互相交融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不分彼此地聚集在一起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达到一种美好的平衡。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1413049"/>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196</a:t>
            </a:fld>
            <a:r>
              <a:rPr lang="en-US" altLang="zh-CN" smtClean="0"/>
              <a:t>-</a:t>
            </a:r>
            <a:endParaRPr lang="zh-CN" altLang="en-US" dirty="0"/>
          </a:p>
        </p:txBody>
      </p:sp>
      <p:sp>
        <p:nvSpPr>
          <p:cNvPr id="18" name="文本框 17">
            <a:hlinkClick r:id="rId2" action="ppaction://hlinksldjump"/>
          </p:cNvPr>
          <p:cNvSpPr txBox="1"/>
          <p:nvPr/>
        </p:nvSpPr>
        <p:spPr>
          <a:xfrm>
            <a:off x="6497694"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9" name="文本框 18">
            <a:hlinkClick r:id="rId3" action="ppaction://hlinksldjump"/>
          </p:cNvPr>
          <p:cNvSpPr txBox="1"/>
          <p:nvPr/>
        </p:nvSpPr>
        <p:spPr>
          <a:xfrm>
            <a:off x="7073758"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1" name="圆角矩形 20">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2" name="圆角矩形 21">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8" name="圆角矩形 27">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9" name="圆角矩形 28">
            <a:hlinkClick r:id="rId7"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0" name="圆角矩形 29">
            <a:hlinkClick r:id="rId8"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822438"/>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探究重要语句的丰富含义须关注两个方面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哲理意义。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哲理意义是指文中简练的警句所表现出来的深刻含意。它们是作者人生经验的总结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显示很强的思辨性和启发性。分析句子哲理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必须紧紧抓住这个句子所在文段的语言环境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即该警句产生的土壤。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隐喻意义。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隐喻意义就是作者使用比喻、象征、双关等手法时产生的临时含意。分析句子的隐喻意义必须抓住喻体、象征体与本体的关系来判断和整合。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27754509"/>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197</a:t>
            </a:fld>
            <a:r>
              <a:rPr lang="en-US" altLang="zh-CN" smtClean="0"/>
              <a:t>-</a:t>
            </a:r>
            <a:endParaRPr lang="zh-CN" altLang="en-US" dirty="0"/>
          </a:p>
        </p:txBody>
      </p:sp>
      <p:sp>
        <p:nvSpPr>
          <p:cNvPr id="10" name="文本框 9">
            <a:hlinkClick r:id="rId2" action="ppaction://hlinksldjump"/>
          </p:cNvPr>
          <p:cNvSpPr txBox="1"/>
          <p:nvPr/>
        </p:nvSpPr>
        <p:spPr>
          <a:xfrm>
            <a:off x="6497694" y="1063127"/>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1" name="文本框 10">
            <a:hlinkClick r:id="rId3" action="ppaction://hlinksldjump"/>
          </p:cNvPr>
          <p:cNvSpPr txBox="1"/>
          <p:nvPr/>
        </p:nvSpPr>
        <p:spPr>
          <a:xfrm>
            <a:off x="7073758" y="1063011"/>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0" name="圆角矩形 19">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1" name="圆角矩形 20">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4" name="圆角矩形 23">
            <a:hlinkClick r:id="rId7"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5" name="圆角矩形 24">
            <a:hlinkClick r:id="rId8"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13964"/>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二、探究散文的标题意蕴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标题在文章中占有十分重要的地位。散文篇幅短小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内容精练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语言典雅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韵味无穷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其标题内涵一般比较丰富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显得尤为重要。标题意蕴主要表现在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标题自身义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表层义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在文中的含意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主要包括引申义、象征义或比喻义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请探究文章标题包含了哪几层含意。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文章以某某某为题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有什么好处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文章以某某某为题的意图是什么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文章的标题某某有人认为可以改为某某某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你赞同吗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09572467"/>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198</a:t>
            </a:fld>
            <a:r>
              <a:rPr lang="en-US" altLang="zh-CN" smtClean="0"/>
              <a:t>-</a:t>
            </a:r>
            <a:endParaRPr lang="zh-CN" altLang="en-US" dirty="0"/>
          </a:p>
        </p:txBody>
      </p:sp>
      <p:sp>
        <p:nvSpPr>
          <p:cNvPr id="22" name="文本框 21">
            <a:hlinkClick r:id="rId2" action="ppaction://hlinksldjump"/>
          </p:cNvPr>
          <p:cNvSpPr txBox="1"/>
          <p:nvPr/>
        </p:nvSpPr>
        <p:spPr>
          <a:xfrm>
            <a:off x="6497694"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3" action="ppaction://hlinksldjump"/>
          </p:cNvPr>
          <p:cNvSpPr txBox="1"/>
          <p:nvPr/>
        </p:nvSpPr>
        <p:spPr>
          <a:xfrm>
            <a:off x="7073758" y="1063011"/>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4" name="圆角矩形 23">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7" name="圆角矩形 26">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8" name="圆角矩形 27">
            <a:hlinkClick r:id="rId7"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9" name="圆角矩形 28">
            <a:hlinkClick r:id="rId8"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纸上故乡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故乡给了我一颗多愁善感的心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它常常在梦中打探故乡的消息。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我的家乡在千里之外的赣南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它的每一寸肌肤都浸润在红色文化里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在淡淡茶香中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在田间地头悠悠的歌声里。它是贫穷的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但它又是富硕的。它没有飞驰的动车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没有轰鸣的机器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有的是叮咚的流水、黛色的群山。且不说章江水日夜川流不息、润泽万物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也不说成片的稻田如一张巨大的地毯静卧天地间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恩惠万家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就说梅岭那漫山遍野、傲立寒冬的梅花盛景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已是天下一绝。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453115"/>
      </p:ext>
    </p:extLst>
  </p:cSld>
  <p:clrMapOvr>
    <a:masterClrMapping/>
  </p:clrMapOvr>
  <mc:AlternateContent xmlns:mc="http://schemas.openxmlformats.org/markup-compatibility/2006">
    <mc:Choice xmlns:p14="http://schemas.microsoft.com/office/powerpoint/2010/main" xmlns="" Requires="p14">
      <p:transition spd="slow" p14:dur="1400">
        <p:cover dir="lu"/>
      </p:transition>
    </mc:Choice>
    <mc:Fallback>
      <p:transition spd="slow">
        <p:cover dir="lu"/>
      </p:transition>
    </mc:Fallback>
  </mc:AlternateContent>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199</a:t>
            </a:fld>
            <a:r>
              <a:rPr lang="en-US" altLang="zh-CN" smtClean="0"/>
              <a:t>-</a:t>
            </a:r>
            <a:endParaRPr lang="zh-CN" altLang="en-US" dirty="0"/>
          </a:p>
        </p:txBody>
      </p:sp>
      <p:sp>
        <p:nvSpPr>
          <p:cNvPr id="22" name="文本框 21">
            <a:hlinkClick r:id="rId2" action="ppaction://hlinksldjump"/>
          </p:cNvPr>
          <p:cNvSpPr txBox="1"/>
          <p:nvPr/>
        </p:nvSpPr>
        <p:spPr>
          <a:xfrm>
            <a:off x="6497694"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3" action="ppaction://hlinksldjump"/>
          </p:cNvPr>
          <p:cNvSpPr txBox="1"/>
          <p:nvPr/>
        </p:nvSpPr>
        <p:spPr>
          <a:xfrm>
            <a:off x="7073758" y="1063011"/>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4" name="圆角矩形 23">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7" name="圆角矩形 26">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8" name="圆角矩形 27">
            <a:hlinkClick r:id="rId7"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9" name="圆角矩形 28">
            <a:hlinkClick r:id="rId8"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离家多年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到过很多地方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心中始终挥不去的是故乡的景象。在秋收的季节里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打谷机工作的声音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一声一声鼓动我的耳膜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提醒着我曾是故乡的孩子。内心深处的一丝不安也被催生出来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那就是当年因对外面世界的向往而离开了家乡。如今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我虽然站立在了外面的缤纷世界里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但我奋斗的每一个脚印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享受的每一份安逸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却都被打上了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的烙印。我对故乡的情感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只能在诗人的诗歌里、乡土作家的文字里寻找慰藉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只能寄托在自己尚不成熟的文字中。那些遥远的记忆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飘过了我最不懂乡愁的年华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飘过了故乡的山头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飘进了书页里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却厚重得让我无法高言阔谈。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0050157"/>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3" name="矩形 2"/>
          <p:cNvSpPr>
            <a:spLocks noChangeAspect="1"/>
          </p:cNvSpPr>
          <p:nvPr/>
        </p:nvSpPr>
        <p:spPr>
          <a:xfrm>
            <a:off x="508000" y="1648330"/>
            <a:ext cx="8128000" cy="3815340"/>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整体阅读方略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四个角度入手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读懂散文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一、散文的特点与分类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散文是与诗歌、小说、戏剧并称的一种文学体裁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指不讲究韵律的散体文章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包括杂文、随笔、游记等。其文体特点是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篇幅短小。</a:t>
            </a:r>
            <a:r>
              <a:rPr lang="en-US" altLang="zh-CN" sz="2200" dirty="0">
                <a:solidFill>
                  <a:srgbClr val="000000"/>
                </a:solidFill>
                <a:latin typeface="Times New Roman" panose="02020603050405020304" pitchFamily="18" charset="0"/>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立意集中深远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形散而神不散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。即以一条线索组织材料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集中地表现中心思想。</a:t>
            </a:r>
            <a:r>
              <a:rPr lang="en-US" altLang="zh-CN" sz="2200" dirty="0">
                <a:solidFill>
                  <a:srgbClr val="000000"/>
                </a:solidFill>
                <a:latin typeface="Times New Roman" panose="02020603050405020304" pitchFamily="18" charset="0"/>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题材广泛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不受时空限制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联想丰富。</a:t>
            </a:r>
            <a:r>
              <a:rPr lang="en-US" altLang="zh-CN" sz="2200" dirty="0">
                <a:solidFill>
                  <a:srgbClr val="000000"/>
                </a:solidFill>
                <a:latin typeface="Times New Roman" panose="02020603050405020304" pitchFamily="18" charset="0"/>
                <a:cs typeface="Times New Roman" panose="02020603050405020304" pitchFamily="18" charset="0"/>
              </a:rPr>
              <a:t>④</a:t>
            </a:r>
            <a:r>
              <a:rPr lang="zh-CN" altLang="zh-CN" sz="2200" dirty="0">
                <a:solidFill>
                  <a:srgbClr val="000000"/>
                </a:solidFill>
                <a:latin typeface="Times New Roman" panose="02020603050405020304" pitchFamily="18" charset="0"/>
                <a:cs typeface="Times New Roman" panose="02020603050405020304" pitchFamily="18" charset="0"/>
              </a:rPr>
              <a:t>形式多样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结构自由洒脱。</a:t>
            </a:r>
            <a:r>
              <a:rPr lang="en-US" altLang="zh-CN" sz="2200" dirty="0">
                <a:solidFill>
                  <a:srgbClr val="000000"/>
                </a:solidFill>
                <a:latin typeface="Times New Roman" panose="02020603050405020304" pitchFamily="18" charset="0"/>
                <a:cs typeface="Times New Roman" panose="02020603050405020304" pitchFamily="18" charset="0"/>
              </a:rPr>
              <a:t>⑤</a:t>
            </a:r>
            <a:r>
              <a:rPr lang="zh-CN" altLang="zh-CN" sz="2200" dirty="0">
                <a:solidFill>
                  <a:srgbClr val="000000"/>
                </a:solidFill>
                <a:latin typeface="Times New Roman" panose="02020603050405020304" pitchFamily="18" charset="0"/>
                <a:cs typeface="Times New Roman" panose="02020603050405020304" pitchFamily="18" charset="0"/>
              </a:rPr>
              <a:t>表现方法灵活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融叙事、描写、议论于一体。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散文一般分为记叙性散文、抒情性散文和议论性散文。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68345999"/>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2" name="圆角矩形 11">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6" action="ppaction://hlinksldjump"/>
          </p:cNvPr>
          <p:cNvSpPr txBox="1"/>
          <p:nvPr/>
        </p:nvSpPr>
        <p:spPr>
          <a:xfrm>
            <a:off x="6090845"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有一段日子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在一日三餐之外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这家人还增添了两次草药的气味。草药的气味也是浓烈的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一下进来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涌满了厨房。不知是因为草药气的影响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还是实际情况如此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一日三餐的气味不那么浓郁了。倒不是变得清淡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而是带些偃旗息鼓的意思。这段日子蛮长的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这么算吧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每周炖一次鸡汤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总共炖了四至五次。草药的苦气味和鸡汤的香味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是这段时间油烟味的基调。这也是认真养病的气味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我家的厨房里滚滚而来一股羊肉汤的气味。这就知道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他们家人的病好了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要重重地补偿一下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犒劳一下。倒不是吃得有多好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但它确有一种盛宴的气氛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带有古意。古人们庆贺战功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不就是宰羊吗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草药味从此消遁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炖汤的绵长的气味也消遁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余下一日三餐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火爆爆地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照常进行。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27624367"/>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200</a:t>
            </a:fld>
            <a:r>
              <a:rPr lang="en-US" altLang="zh-CN" smtClean="0"/>
              <a:t>-</a:t>
            </a:r>
            <a:endParaRPr lang="zh-CN" altLang="en-US" dirty="0"/>
          </a:p>
        </p:txBody>
      </p:sp>
      <p:sp>
        <p:nvSpPr>
          <p:cNvPr id="22" name="文本框 21">
            <a:hlinkClick r:id="rId2" action="ppaction://hlinksldjump"/>
          </p:cNvPr>
          <p:cNvSpPr txBox="1"/>
          <p:nvPr/>
        </p:nvSpPr>
        <p:spPr>
          <a:xfrm>
            <a:off x="6497694"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3" action="ppaction://hlinksldjump"/>
          </p:cNvPr>
          <p:cNvSpPr txBox="1"/>
          <p:nvPr/>
        </p:nvSpPr>
        <p:spPr>
          <a:xfrm>
            <a:off x="7073758" y="1063011"/>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4" name="圆角矩形 23">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7" name="圆角矩形 26">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8" name="圆角矩形 27">
            <a:hlinkClick r:id="rId7"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9" name="圆角矩形 28">
            <a:hlinkClick r:id="rId8"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儿时最熟悉的影像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莫过于茶山。一到春天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漫山遍野的茶树抽出新叶。新叶从老叶中间小心翼翼地探出头来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好奇地张望这个美丽的地方。只有我们那群孩子才知道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这个美丽的地方究竟有多么贫穷。一到周末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我们就跑到茶场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学着大人的样子采茶叶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茶叶一毛钱一斤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动作快的一天能摘个四十斤。四块钱在当时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可是一笔巨大的收入。在那贫穷的岁月里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茶山无疑给我们苍白的生活增添了不少乐趣。而农人与生俱来的勤俭生活态度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也开始渗透到我们的思想里了。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36656697"/>
      </p:ext>
    </p:extLst>
  </p:cSld>
  <p:clrMapOvr>
    <a:masterClrMapping/>
  </p:clrMapOvr>
  <mc:AlternateContent xmlns:mc="http://schemas.openxmlformats.org/markup-compatibility/2006">
    <mc:Choice xmlns:p14="http://schemas.microsoft.com/office/powerpoint/2010/main" xmlns="" Requires="p14">
      <p:transition spd="slow" p14:dur="1400">
        <p:cover dir="ld"/>
      </p:transition>
    </mc:Choice>
    <mc:Fallback>
      <p:transition spd="slow">
        <p:cover dir="ld"/>
      </p:transition>
    </mc:Fallback>
  </mc:AlternateContent>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201</a:t>
            </a:fld>
            <a:r>
              <a:rPr lang="en-US" altLang="zh-CN" smtClean="0"/>
              <a:t>-</a:t>
            </a:r>
            <a:endParaRPr lang="zh-CN" altLang="en-US" dirty="0"/>
          </a:p>
        </p:txBody>
      </p:sp>
      <p:sp>
        <p:nvSpPr>
          <p:cNvPr id="22" name="文本框 21">
            <a:hlinkClick r:id="rId2" action="ppaction://hlinksldjump"/>
          </p:cNvPr>
          <p:cNvSpPr txBox="1"/>
          <p:nvPr/>
        </p:nvSpPr>
        <p:spPr>
          <a:xfrm>
            <a:off x="6497694"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3" action="ppaction://hlinksldjump"/>
          </p:cNvPr>
          <p:cNvSpPr txBox="1"/>
          <p:nvPr/>
        </p:nvSpPr>
        <p:spPr>
          <a:xfrm>
            <a:off x="7073758" y="1063011"/>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4" name="圆角矩形 23">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7" name="圆角矩形 26">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8" name="圆角矩形 27">
            <a:hlinkClick r:id="rId7"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9" name="圆角矩形 28">
            <a:hlinkClick r:id="rId8"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故乡给予我们的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更多的是精神层面的影响。这也是我们不管走到哪里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都放不下故乡的原因。我想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穷尽我一生都无法忘记那些年在田地里干活的场景。小时候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一家子在稻田里收稻谷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一个人去拔秧苗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拔花生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拿着书在晒谷场上守谷子。在那不谙世事的年华里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那样的日子其实苦不堪言。现在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我深深地感激那些劳累而辛勤的岁月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感谢那片土地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是它们给了我最宝贵的精神财富。如果说今天的我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有那么一丝不怕苦的精神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能够宽容待人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懂得珍惜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都要感谢那片红色的土地。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620474"/>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202</a:t>
            </a:fld>
            <a:r>
              <a:rPr lang="en-US" altLang="zh-CN" smtClean="0"/>
              <a:t>-</a:t>
            </a:r>
            <a:endParaRPr lang="zh-CN" altLang="en-US" dirty="0"/>
          </a:p>
        </p:txBody>
      </p:sp>
      <p:sp>
        <p:nvSpPr>
          <p:cNvPr id="22" name="文本框 21">
            <a:hlinkClick r:id="rId2" action="ppaction://hlinksldjump"/>
          </p:cNvPr>
          <p:cNvSpPr txBox="1"/>
          <p:nvPr/>
        </p:nvSpPr>
        <p:spPr>
          <a:xfrm>
            <a:off x="6497694"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3" action="ppaction://hlinksldjump"/>
          </p:cNvPr>
          <p:cNvSpPr txBox="1"/>
          <p:nvPr/>
        </p:nvSpPr>
        <p:spPr>
          <a:xfrm>
            <a:off x="7073758" y="1063011"/>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4" name="圆角矩形 23">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7" name="圆角矩形 26">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8" name="圆角矩形 27">
            <a:hlinkClick r:id="rId7"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9" name="圆角矩形 28">
            <a:hlinkClick r:id="rId8"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这片土地也是受过苦难的。当年红军在这里打游击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留下数不清的战斗故事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家乡从此有了一个革命老区的特殊身份。在这片土地上成长起来的人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从小就在红色文化中接受灵魂的洗礼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接受家乡文化思想的滋养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也因此对苦难有了更深的理解。我的整个童年时期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都在聆听里面的故事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我的整个少年时期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都在这书中的文字里徜徉、震撼。有时候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一触碰到这纸上的故乡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思念就如潮水般涌上心头。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记不清从什么时候开始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我不再满足从别人的纸上去想象我的故乡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不再满足在扉页中思念故乡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而是自己在纸上书写心中的故乡。记忆在纸上慢慢鲜活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对故乡的依恋在纸上渐渐清晰。我这个家乡人眼中的知识分子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总算也为家乡留下了点东西。这也算是我对自己十年前离开家乡心存不安的一种补偿吧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09016313"/>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203</a:t>
            </a:fld>
            <a:r>
              <a:rPr lang="en-US" altLang="zh-CN" smtClean="0"/>
              <a:t>-</a:t>
            </a:r>
            <a:endParaRPr lang="zh-CN" altLang="en-US" dirty="0"/>
          </a:p>
        </p:txBody>
      </p:sp>
      <p:sp>
        <p:nvSpPr>
          <p:cNvPr id="22" name="文本框 21">
            <a:hlinkClick r:id="rId2" action="ppaction://hlinksldjump"/>
          </p:cNvPr>
          <p:cNvSpPr txBox="1"/>
          <p:nvPr/>
        </p:nvSpPr>
        <p:spPr>
          <a:xfrm>
            <a:off x="6497694"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3" action="ppaction://hlinksldjump"/>
          </p:cNvPr>
          <p:cNvSpPr txBox="1"/>
          <p:nvPr/>
        </p:nvSpPr>
        <p:spPr>
          <a:xfrm>
            <a:off x="7073758" y="1063011"/>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4" name="圆角矩形 23">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7" name="圆角矩形 26">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8" name="圆角矩形 27">
            <a:hlinkClick r:id="rId7"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9" name="圆角矩形 28">
            <a:hlinkClick r:id="rId8"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28800"/>
            <a:ext cx="8128000" cy="131112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我是栖息在远方的一只候鸟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常会飞回故乡去寻找属于我的温暖。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摘编自《散文选刊》</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请根据文本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纸上故乡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的含意</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891053"/>
            <a:ext cx="8128000" cy="170046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答案要点</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他人关于故乡的文字创作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从中获得慰藉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关于故乡的文字创作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纾解了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厚重的乡愁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用文字构建的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心中故乡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对故乡的回报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的精神家园。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3" name="矩形 12"/>
          <p:cNvSpPr>
            <a:spLocks noChangeAspect="1"/>
          </p:cNvSpPr>
          <p:nvPr/>
        </p:nvSpPr>
        <p:spPr>
          <a:xfrm>
            <a:off x="508000" y="4630784"/>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本题考查对标题含意进行探究。文章的主体部分是紧扣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纸上故乡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读别人的文字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得到慰藉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自己的文字纾解了乡愁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所描绘的故乡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鲜活在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的心底。根据文本的内容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可以发现作者以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纸上故乡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为题的丰富含意。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912833"/>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204</a:t>
            </a:fld>
            <a:r>
              <a:rPr lang="en-US" altLang="zh-CN" smtClean="0"/>
              <a:t>-</a:t>
            </a:r>
            <a:endParaRPr lang="zh-CN" altLang="en-US" dirty="0"/>
          </a:p>
        </p:txBody>
      </p:sp>
      <p:sp>
        <p:nvSpPr>
          <p:cNvPr id="16" name="文本框 15">
            <a:hlinkClick r:id="rId2" action="ppaction://hlinksldjump"/>
          </p:cNvPr>
          <p:cNvSpPr txBox="1"/>
          <p:nvPr/>
        </p:nvSpPr>
        <p:spPr>
          <a:xfrm>
            <a:off x="6497694" y="1063127"/>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7" name="文本框 16">
            <a:hlinkClick r:id="rId3" action="ppaction://hlinksldjump"/>
          </p:cNvPr>
          <p:cNvSpPr txBox="1"/>
          <p:nvPr/>
        </p:nvSpPr>
        <p:spPr>
          <a:xfrm>
            <a:off x="7073758" y="1063011"/>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8" name="圆角矩形 17">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1" name="圆角矩形 20">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2" name="圆角矩形 21">
            <a:hlinkClick r:id="rId7"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3" name="圆角矩形 22">
            <a:hlinkClick r:id="rId8"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对标题的探究要注意三点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整体理解。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对标题或主题的探究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要注意从大处着眼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整体理解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宏观感受。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由表及里。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在分析探究时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要由感性认识上升到理性认识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抓住文章是从哪些层面和角度来表现主旨的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文章的标题在文中有哪些具体的体现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有没有象征意义。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对标题或主题的探究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不可只见树木不见森林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要避免以偏概全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要辩证统一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要观点鲜明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有理有据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要充分具体、有深度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不含糊。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19920673"/>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205</a:t>
            </a:fld>
            <a:r>
              <a:rPr lang="en-US" altLang="zh-CN" smtClean="0"/>
              <a:t>-</a:t>
            </a:r>
            <a:endParaRPr lang="zh-CN" altLang="en-US" dirty="0"/>
          </a:p>
        </p:txBody>
      </p:sp>
      <p:sp>
        <p:nvSpPr>
          <p:cNvPr id="9" name="文本框 8">
            <a:hlinkClick r:id="rId2"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3"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6" name="圆角矩形 15">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7" name="圆角矩形 16">
            <a:hlinkClick r:id="rId7"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8" name="圆角矩形 17">
            <a:hlinkClick r:id="rId8"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95508"/>
            <a:ext cx="8128000" cy="37217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三、探究散文的构思艺术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探究散文的构思艺术是在分析鉴赏散文的结构基础上的拓展深化。探究此类题目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要注意作品的整体构思、贯穿线索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以及各个部分和各个方面之间的关联与安排。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这篇文章在安排材料上具有怎样的特点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文章先写什么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后来又写什么。请结合全文的主旨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对这一构思艺术进行分析评价。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文章前面这样说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后面又那样说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是不是矛盾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请对此加以探究。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17171337"/>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206</a:t>
            </a:fld>
            <a:r>
              <a:rPr lang="en-US" altLang="zh-CN" smtClean="0"/>
              <a:t>-</a:t>
            </a:r>
            <a:endParaRPr lang="zh-CN" altLang="en-US" dirty="0"/>
          </a:p>
        </p:txBody>
      </p:sp>
      <p:sp>
        <p:nvSpPr>
          <p:cNvPr id="15" name="圆角矩形 14">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9" name="圆角矩形 18">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20" name="圆角矩形 19">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22" name="文本框 21">
            <a:hlinkClick r:id="rId7"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8"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 name="矩形 2"/>
          <p:cNvSpPr>
            <a:spLocks noChangeAspect="1"/>
          </p:cNvSpPr>
          <p:nvPr/>
        </p:nvSpPr>
        <p:spPr>
          <a:xfrm>
            <a:off x="508000" y="1421514"/>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亦如我们误读秋风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一言秋风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常生悲情。这是因为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万物便开始萧条。在我的童年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每当秋风开始吹拂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母亲的心情便低落起来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蹲下去抚摸那些枯萎中的瓜藤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眼里竟噙泪。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书读得多了才发现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悲秋情结不仅今人有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古人更甚。譬如唐诗人李白在他的《秋风词》里就写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秋月明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落叶聚还散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寒鸦栖复惊。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连鸦雀都有所惊恐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心绪不定呢。还有贾岛的两句诗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秋风生渭水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落叶满长安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尤为出神入化。乍看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写得十分随意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细品却有着撼动人心的力量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遂成为千古绝句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诵者无数。诗为白描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像一幅一挥而就的风情画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给人以辽阔、苍凉、入骨的凄楚之感。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0483918"/>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207</a:t>
            </a:fld>
            <a:r>
              <a:rPr lang="en-US" altLang="zh-CN" smtClean="0"/>
              <a:t>-</a:t>
            </a:r>
            <a:endParaRPr lang="zh-CN" altLang="en-US" dirty="0"/>
          </a:p>
        </p:txBody>
      </p:sp>
      <p:sp>
        <p:nvSpPr>
          <p:cNvPr id="15" name="圆角矩形 14">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9" name="圆角矩形 18">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20" name="圆角矩形 19">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22" name="文本框 21">
            <a:hlinkClick r:id="rId7"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8"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4" name="矩形 3"/>
          <p:cNvSpPr>
            <a:spLocks noChangeAspect="1"/>
          </p:cNvSpPr>
          <p:nvPr/>
        </p:nvSpPr>
        <p:spPr>
          <a:xfrm>
            <a:off x="508000" y="1355735"/>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受这些影响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我也有了些许悲秋情结。现在回头看来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所写悲秋诗章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该有百首之多。后来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有了一定阅历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开始理解秋风所含有的丰富内涵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心绪变得坦然起来。再后来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聆听秋风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则成为了我的一种生命需求。本来嘛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秋天属于季节中的黄金时光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万物成熟并结果之后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收获便成为了压倒一切的喜庆景象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何来那么多悲情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更何况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对广大的自然界而言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季节交替是一种稀松平常的事情。因为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一切都还存在着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只是以另一种形式出现罢了。枯萎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只是一种转换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而非灭绝。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有了客观认知之后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聆听秋风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便成为一种情趣和诗意享受了。之后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每当秋天到来之时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有去高山野岭踏足的机会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我是一概不会放过的。因为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只有在那里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秋风才显得更为辽阔、空灵、爽气。音与色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也才归于完美。这样的时候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人一临秋风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心中的污浊与闷气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便被荡尽。仿佛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聆得一次浩荡秋风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灵魂便崇高了一次一样。血流干净了许多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也畅快了许多。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3177085"/>
      </p:ext>
    </p:extLst>
  </p:cSld>
  <p:clrMapOvr>
    <a:masterClrMapping/>
  </p:clrMapOvr>
  <mc:AlternateContent xmlns:mc="http://schemas.openxmlformats.org/markup-compatibility/2006">
    <mc:Choice xmlns:p14="http://schemas.microsoft.com/office/powerpoint/2010/main" xmlns="" Requires="p14">
      <p:transition spd="slow" p14:dur="1400">
        <p:cover dir="r"/>
      </p:transition>
    </mc:Choice>
    <mc:Fallback>
      <p:transition spd="slow">
        <p:cover dir="r"/>
      </p:transition>
    </mc:Fallback>
  </mc:AlternateContent>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208</a:t>
            </a:fld>
            <a:r>
              <a:rPr lang="en-US" altLang="zh-CN" smtClean="0"/>
              <a:t>-</a:t>
            </a:r>
            <a:endParaRPr lang="zh-CN" altLang="en-US" dirty="0"/>
          </a:p>
        </p:txBody>
      </p:sp>
      <p:sp>
        <p:nvSpPr>
          <p:cNvPr id="15" name="圆角矩形 14">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9" name="圆角矩形 18">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20" name="圆角矩形 19">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22" name="文本框 21">
            <a:hlinkClick r:id="rId7"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8"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5" name="矩形 4"/>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有一年秋日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没有机会去远足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便去香山碰碰运气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寻觅一处听风之地。然而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观光红叶的那些地方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太过噪闹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秋声也显得杂乱不堪。有幸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终于在香山植物园西北角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遇有一处高耸的宽大平台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上架纯原木的方形长廊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造型朴拙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也显得达雅。此处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可来听风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也可远目。视野开阔得让人可敞开心怀。由此俯视东方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浩然古都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清晰在目。回首西望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即起伏连绵的香山众峰。目光所及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均为金辉与红光。初霜之后的红枫与黄栌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点燃起所有的景致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远远近近皆幻化为童话。金色的银杏叶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在诗意地飘落着。仿佛有一架轻拢慢捻的古琴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在那里闲闲地弹奏。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2454183"/>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209</a:t>
            </a:fld>
            <a:r>
              <a:rPr lang="en-US" altLang="zh-CN" smtClean="0"/>
              <a:t>-</a:t>
            </a:r>
            <a:endParaRPr lang="zh-CN" altLang="en-US" dirty="0"/>
          </a:p>
        </p:txBody>
      </p:sp>
      <p:sp>
        <p:nvSpPr>
          <p:cNvPr id="15" name="圆角矩形 14">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9" name="圆角矩形 18">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20" name="圆角矩形 19">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22" name="文本框 21">
            <a:hlinkClick r:id="rId7"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8"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最好轻微地闭起双目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让睫毛轻合、舒缓。然后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身倚廊柱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将双手抱在胸前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像胎中等待出世的婴儿。你听到了吗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从山峦背后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有什么在轻轻然、嚯嚯然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但又是空空然地流泻而来。你的衣领、衣角有轻微的掀动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你的发丝开始轻抚你的额、脸颊、鼻尖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使你进入一种睡眠状态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就像在母亲的温怀里一样。你的心灵之气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像一股清流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不知要流向何处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你感觉到有人在轻轻地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吻了你。那是秋风在留给你一个属于哲思的印记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且带有深深的祝福。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9477529"/>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2" name="圆角矩形 11">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6" action="ppaction://hlinksldjump"/>
          </p:cNvPr>
          <p:cNvSpPr txBox="1"/>
          <p:nvPr/>
        </p:nvSpPr>
        <p:spPr>
          <a:xfrm>
            <a:off x="6090845"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 name="矩形 1"/>
          <p:cNvSpPr>
            <a:spLocks noChangeAspect="1"/>
          </p:cNvSpPr>
          <p:nvPr/>
        </p:nvSpPr>
        <p:spPr>
          <a:xfrm>
            <a:off x="508000" y="137600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在较长一段稔熟的相处之后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我家厨房来了一个不速之客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那是一缕咖啡的香气。这是另一路的气味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和他们家绝无相干。它悄悄地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夹在花椒炸锅的油烟里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进来了。这是一股子虚无的气息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有一种浮华的意思在里面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和他们家实惠的风格大相径庭。因此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我断定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这又是一户新入住的人家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很没经验地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也将管子接进了烟道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又恰逢顺时顺风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来到我家厨房凑热闹了。这一路的风格显然要温和、光滑一些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比较具有装饰感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唤起人的遐想。和它不那么实用的性格相符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它并不是按着一日三餐来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不大有定规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有时一日来一次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有时一日来两次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有时一日里一次不来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来时也不在吃饭的点上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而是想起了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显得有些孱弱似的。而那先来的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从来一顿不落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转眼间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油烟全面铺开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又转眼间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油烟席卷而去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总是叱咤风云的气势。但是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夜已经很深了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那新来的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悄然而至。咖啡的微苦的香味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弥漫开来。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26384110"/>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210</a:t>
            </a:fld>
            <a:r>
              <a:rPr lang="en-US" altLang="zh-CN" smtClean="0"/>
              <a:t>-</a:t>
            </a:r>
            <a:endParaRPr lang="zh-CN" altLang="en-US" dirty="0"/>
          </a:p>
        </p:txBody>
      </p:sp>
      <p:sp>
        <p:nvSpPr>
          <p:cNvPr id="15" name="圆角矩形 14">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9" name="圆角矩形 18">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20" name="圆角矩形 19">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22" name="文本框 21">
            <a:hlinkClick r:id="rId7"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8"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静若梦境。最具禅意的远方草木之香味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缓缓飘来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熏染得你全身皆是自然香气。如斯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你不能不想起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那些餐风饮露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坐禅于菩提树下的得道高僧。你可能也会想起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唐人王维和他那些从浊世中脱颖而出的初莲般的诗作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独坐幽篁里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弹琴复长啸。深林人不知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明月来相照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来聆听山野里的秋风绵绵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会使你的心灵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由污浊变为清明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由复杂变为简洁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由世俗变为达观。由此看来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秋风并非一律以肃杀为能事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而只是改变了一下生存状态。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抬头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有一群乌鸦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缓缓飞过头顶。鸣声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苍茫而极富禅味。是一种空静中的阐释吗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对于这秋风和流逝的时光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也不一定呢。山鸦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为黑金鸟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是吉祥之物。误读它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是源于我们的偏执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亦如我们误读秋风。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摘编自《人民日报》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这篇文章是怎样构思的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请简要探析。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02386945"/>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211</a:t>
            </a:fld>
            <a:r>
              <a:rPr lang="en-US" altLang="zh-CN" smtClean="0"/>
              <a:t>-</a:t>
            </a:r>
            <a:endParaRPr lang="zh-CN" altLang="en-US" dirty="0"/>
          </a:p>
        </p:txBody>
      </p:sp>
      <p:sp>
        <p:nvSpPr>
          <p:cNvPr id="15" name="圆角矩形 14">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9" name="圆角矩形 18">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20" name="圆角矩形 19">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22" name="文本框 21">
            <a:hlinkClick r:id="rId7"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8"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 name="矩形 2"/>
          <p:cNvSpPr>
            <a:spLocks noChangeAspect="1"/>
          </p:cNvSpPr>
          <p:nvPr/>
        </p:nvSpPr>
        <p:spPr>
          <a:xfrm>
            <a:off x="508000" y="1608018"/>
            <a:ext cx="8128000" cy="251299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以古今人们普遍的对秋风表现出一种悲的情感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为始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开篇自然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富有韵味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中间叙述作者在一定阅历基础上对秋风的理解、欣赏和向往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紧扣文题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揭示秋风意蕴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为下文进一步具体表现秋之美做铺垫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以作者北京香山一次聆听秋风为结尾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从色彩、感觉、体悟等方面具体而有层次地表现北京香山秋风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既照应文题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又首尾呼应。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095570"/>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本题考查探究文章的构思艺术。可以先大致切分文章层次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看看文章从头至尾写了什么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是怎么写的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然后再体会其中的技巧。文章开始写人们对秋风的感受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中间写自己对秋风的独到理解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最后写聆听香山的秋风作结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表达了自己对秋风的赞美之情。据此分析即可。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79689544"/>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212</a:t>
            </a:fld>
            <a:r>
              <a:rPr lang="en-US" altLang="zh-CN" smtClean="0"/>
              <a:t>-</a:t>
            </a:r>
            <a:endParaRPr lang="zh-CN" altLang="en-US" dirty="0"/>
          </a:p>
        </p:txBody>
      </p:sp>
      <p:sp>
        <p:nvSpPr>
          <p:cNvPr id="14" name="圆角矩形 13">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5" name="圆角矩形 14">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8" name="圆角矩形 17">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9" name="圆角矩形 18">
            <a:hlinkClick r:id="rId6"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20" name="文本框 19">
            <a:hlinkClick r:id="rId7"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1" name="文本框 20">
            <a:hlinkClick r:id="rId8"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从分析文章的段落层次入手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看作者是按照怎样的顺序构思全文的。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从文章的写作目的、中心主旨入手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看作者是怎样围绕中心选择材料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运用哪些技巧来突出中心或吸引读者的。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从表现文章主旨的效果入手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分析为什么要这样安排文章的结构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为什么要运用这些艺术构思。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83703131"/>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213</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2022559"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4" name="圆角矩形 13">
            <a:hlinkClick r:id="rId6"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15" name="文本框 14">
            <a:hlinkClick r:id="rId7"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6" name="文本框 15">
            <a:hlinkClick r:id="rId8"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4" name="矩形 3"/>
          <p:cNvSpPr>
            <a:spLocks noChangeAspect="1"/>
          </p:cNvSpPr>
          <p:nvPr/>
        </p:nvSpPr>
        <p:spPr>
          <a:xfrm>
            <a:off x="508000" y="1807370"/>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四、探究阅读的启示与感悟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对文本内容的个性化解读多建立在读者阅读体验的基础上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因此探究阅读的启示与感悟是散文个性化阅读考查重要的命题角度。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请结合文本和生活实际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谈谈你的理解、感悟或思考。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文章写的某某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带给我们很多启示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请结合文章内容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就某某问题谈谈你的思考。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某某段传达出作者怎样的人生体验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试结合你的经历或阅读过的作品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谈谈你的感受。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6169250"/>
      </p:ext>
    </p:extLst>
  </p:cSld>
  <p:clrMapOvr>
    <a:masterClrMapping/>
  </p:clrMapOvr>
  <mc:AlternateContent xmlns:mc="http://schemas.openxmlformats.org/markup-compatibility/2006">
    <mc:Choice xmlns:p14="http://schemas.microsoft.com/office/powerpoint/2010/main" xmlns="" Requires="p14">
      <p:transition spd="slow" p14:dur="1400">
        <p:randomBar/>
      </p:transition>
    </mc:Choice>
    <mc:Fallback>
      <p:transition spd="slow">
        <p:randomBar/>
      </p:transition>
    </mc:Fallback>
  </mc:AlternateContent>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214</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2022559"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4" name="圆角矩形 13">
            <a:hlinkClick r:id="rId6"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11" name="文本框 10">
            <a:hlinkClick r:id="rId7"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8"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矩形 14"/>
          <p:cNvSpPr>
            <a:spLocks noChangeAspect="1"/>
          </p:cNvSpPr>
          <p:nvPr/>
        </p:nvSpPr>
        <p:spPr>
          <a:xfrm>
            <a:off x="508000" y="1548975"/>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原文《独木舟之道》略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在本文中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独木舟之道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不仅指独木舟行驶的水路与划独木舟的技巧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更指由荡舟引发的诸多感悟。请结合文本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从两个不同的角度谈谈你所悟到的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独木舟之道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206355"/>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独木舟之道即自然之道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体现了人与自然的和谐之美。划独木舟有一种与大地和睦相处、融为一体的感觉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荡舟的过程中既能感受荡舟之乐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欣赏自然之美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也能从自然中获得精神启迪。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独木舟之道即生存之道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体现了一种朴素的生活哲学。荡舟人背着行囊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远离家园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漂流荒野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就能直面生活的本质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懂得简单就是幸福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从而获得精神的充实与内心的宁静。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07625477"/>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215</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2022559"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4" name="圆角矩形 13">
            <a:hlinkClick r:id="rId6"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11" name="文本框 10">
            <a:hlinkClick r:id="rId7"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8"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独木舟之道即探险之道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就是崇尚一种敢想敢做的挑战精神。狂风暴雨和急流中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充满着变化多端、无法预测的险情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荡舟其中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能够真正感受自然的力量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激发出置生死于度外、抗争命运的勇气与豪情。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独木舟之道即自由之道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就是追求一种超越限制、摆脱羁绊的自由境界。独木舟小巧灵活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不受水域限制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荡舟人可以到达任何心驰神往的地方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充分享受划独木舟带来的自在与乐趣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体验到无拘无束的心灵自由。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4416432"/>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216</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2022559"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4" name="圆角矩形 13">
            <a:hlinkClick r:id="rId6"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11" name="文本框 10">
            <a:hlinkClick r:id="rId7"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8"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4" name="矩形 3"/>
          <p:cNvSpPr>
            <a:spLocks noChangeAspect="1"/>
          </p:cNvSpPr>
          <p:nvPr/>
        </p:nvSpPr>
        <p:spPr>
          <a:xfrm>
            <a:off x="508000" y="2521133"/>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本题考查从不同的角度发掘作品的意蕴。在这篇文章中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作者描写了划独木舟时的诸多感受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在作者的描述中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既有对自然的感悟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又有对生存之道的感悟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还有对勇于探险的挑战精神和追求自由心灵的感悟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更有对现代人远离自然的生活方式的反思。能从两个不同的角度加以探析即可。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588497"/>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217</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2022559"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4" name="圆角矩形 13">
            <a:hlinkClick r:id="rId6"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9" name="文本框 8">
            <a:hlinkClick r:id="rId7"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8"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解答启示感悟类探究题要掌握以下三个角度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文本角度。就是要从文本中抽取语句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提炼认识与启示。还要借助文本中的相关语句提炼思想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认识体味。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个人角度。就是结合自己的理解去分析。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社会角度。作为一个社会人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应当具备的社会意识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就是为社会做些什么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承载的社会意义与担当。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9517246"/>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218</a:t>
            </a:fld>
            <a:r>
              <a:rPr lang="en-US" altLang="zh-CN" smtClean="0"/>
              <a:t>-</a:t>
            </a:r>
            <a:endParaRPr lang="zh-CN" altLang="en-US" dirty="0"/>
          </a:p>
        </p:txBody>
      </p:sp>
      <p:sp>
        <p:nvSpPr>
          <p:cNvPr id="9" name="文本框 8">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4"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6" name="圆角矩形 5">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8"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9"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4" name="矩形 3"/>
          <p:cNvSpPr>
            <a:spLocks noChangeAspect="1"/>
          </p:cNvSpPr>
          <p:nvPr/>
        </p:nvSpPr>
        <p:spPr>
          <a:xfrm>
            <a:off x="508000" y="1605266"/>
            <a:ext cx="8128000" cy="4127990"/>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五、探究作者的创作意图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创作意图又称创作意向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指作家在对社会生活观察、体验、研究、分析的基础上所形成的某种意念或动机。创作意图受作家生活经验、立场观点、艺术追求和审美理想等多种条件的支配和制约。它隐藏在作品内部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又可以通过主题、人物、材料安排、题目等表现出来。破解创作意图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是深层阅读和探究阅读的一个重要体现。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作者在文中为什么写某某事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这篇文章的创作意图是什么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如何理解作者的创作意图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53544437"/>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219</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15" name="文本框 14">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6" name="文本框 15">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5709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烛照无人苍茫时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杜怀超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其实就是菖蒲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亦名香蒲。我更青睐于水烛这个诗意的名字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水是滋润万物的元素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烛是照彻万物的光亮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水烛拥有照彻水面之下与内心之中的光芒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是世间少有的音符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是充满灵性的想象。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水烛生活在水中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茫茫水域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无花无柳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却有这么一丛植物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从水底滋滋冒出来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遍身裹满碧绿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密匝匝地林立于水面之上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苍白空洞的时空充溢着生命的涌动。然后从深邃无言的水面上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从碧绿的内部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开始孕育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茎干上端就会生出艳丽的蒲棒来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越到深秋越是膨大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颜色也由刚开始的淡黄逐渐变深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棕黄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直至绛黄。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16343482"/>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2" name="圆角矩形 11">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6" action="ppaction://hlinksldjump"/>
          </p:cNvPr>
          <p:cNvSpPr txBox="1"/>
          <p:nvPr/>
        </p:nvSpPr>
        <p:spPr>
          <a:xfrm>
            <a:off x="6090845"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3" name="矩形 2"/>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气味终究有些杂了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可是泾渭分明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绝不混淆。你来我往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此起彼伏。再过段日子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又来了一个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显见得是苏锡帮的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气味特别甜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空气都能拉出丝来了。第四位又来了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它一方面缺乏个性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另一方面又颇善融会贯通。它什么都来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香、辣、酸、甜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大蒜有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大蒜粉也有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麻油有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橄榄油也有。于是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所有的气味全打成一团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再分不出谁是谁的来路。我们这些比邻而居的人家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不分彼此地聚集在了一处。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厨房里传出了艾草的熏烟。原来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端午又到了。艾草味里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所有的气味都安静下来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只由它弥漫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散开。一年之中的油垢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在这草本的芬芳中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一点点消除。渐渐的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连空气也变了颜色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有一种灰和白在其中洇染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洇染成青色的。明净的空气其实并不是透明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它有它的颜色。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0714886"/>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220</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15" name="文本框 14">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6" name="文本框 15">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411123"/>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水烛本身的绿就够人细细品味了。能使一江春水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化作万顷绿波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摇曳在水波之上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拓展生命的足迹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让我们看到水是活的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甚至水面上的日子都是那么充满灵气。水烛看上去是纤弱的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不禁水面上的风雨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却蕴含着无限的坚韧之劲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从虚无处葳蕤一片绿地。在苍茫辽阔的水面上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一丛丛水烛在彰显着什么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一片水域的孤独伴随着一群水烛的孤独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一个万物相依的境界呼之欲出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水为水烛而生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水烛是点亮水的眼睛。那高飞的鸟群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偶然会把这片清凉的绿地当作停息的月台。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每一种植物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都是一盏灯。水烛的最后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上演的是灯灭星散的一幕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西风下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原本凌波的傲然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只幻成了一绺绺的丝缕、团絮状物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带着细小的种子飘散四方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无数鲜活幼小的生命从四面八方开始新的跋涉。而在水底深处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水烛的根依然还在。根在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水烛就不会消失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那光芒就不会熄灭。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0898170"/>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221</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15" name="文本框 14">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6" name="文本框 15">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我关注水烛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它们独处水域一角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在不知名的时空里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潜滋暗长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抽出细长碧绿的叶子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长出赫黄色的蒲棒。无数柔弱与秀美的绿叶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在晨曦的微风里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恰似披着长发的女子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站在《诗经》吟唱的河畔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遥望着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沉思着。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据《礼记》记载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周朝时水烛与人们的生活就纠缠在一起了。农人把水烛的叶子晾晒干后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编成修身养息的蒲席。轻盈的蒲席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托着沉重的肉身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安置着农人栖息的夜晚。随着对水烛的熟稔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农人对水烛有了新的开拓。斗笠、草鞋、草席、草扇、草帘等走进了农人生活中。农人头戴斗笠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身披蓑衣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脚穿草鞋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在旷野中行进。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0356120"/>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222</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15" name="文本框 14">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6" name="文本框 15">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一旦一件物什与生命、生活息息相关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这物什就会变得神秘而深邃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水烛亦是。当水烛变成了传说中捉鬼专家钟馗手中的蒲剑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或走到端午的门楣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信奉自然、神灵的农人立马恭敬起来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这水烛不再是一棵植物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物性消失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神性生成。至今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多少农家小院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端午时节依旧高挂水烛、艾草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祛邪避灾。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则在水烛身上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找出性情。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君当作磐石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妾当作蒲苇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蒲苇纫如丝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磐石无转移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这蒲苇就是水烛。坚韧的水烛恰似《孔雀东南飞》中刘兰芝对爱情的执着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至死不分离。这场爱情悲剧里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水烛由自然物转化成人的情感的承载物。这绵绵不断的情思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正是水烛与生俱来的气质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是大自然最牢不可破的爱。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6011406"/>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223</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15" name="文本框 14">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6" name="文本框 15">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87937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一件件水烛的草编织品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似乎是我们生活的昨日镜像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用反光的方式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用可以穿透时空的自然之物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越过沟壑与深渊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抵达我们层层栅栏与樊篱的内心。用粗糙代替精细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用简朴代替豪华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用原始代替包装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还原生活的面目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还原生命的根本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还原人类的最初行走。在当今生活的微弱光亮中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我倍加怀念千百年前古人穿着蒲草鞋行走的背影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怀念那坐着蒲草垫挑灯夜读时的月色。因为在这些水烛编织品面前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我们找到了一种久已消失的光芒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与古人简朴生活的心灵互应、对接。正是水烛编织品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让我们复杂、浮华、虚化和迷乱的生活里有了本真的镜像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有了与日月星辰同在的草木本色。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5434912"/>
      </p:ext>
    </p:extLst>
  </p:cSld>
  <p:clrMapOvr>
    <a:masterClrMapping/>
  </p:clrMapOvr>
  <mc:AlternateContent xmlns:mc="http://schemas.openxmlformats.org/markup-compatibility/2006">
    <mc:Choice xmlns:p14="http://schemas.microsoft.com/office/powerpoint/2010/main" xmlns="" Requires="p14">
      <p:transition spd="slow" p14:dur="1400">
        <p:cover dir="ru"/>
      </p:transition>
    </mc:Choice>
    <mc:Fallback>
      <p:transition spd="slow">
        <p:cover dir="ru"/>
      </p:transition>
    </mc:Fallback>
  </mc:AlternateContent>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224</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15" name="文本框 14">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6" name="文本框 15">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840521"/>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几千年前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我们就是靠着水烛、水芹之类走出时间的荒原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走出历史的封面。草根、草叶、果实、花朵等曾都是我们的腹中之物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一百年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用坚韧和卑微养活着人类。那时我们都是匍匐着身子在大地上寻找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我们的头颅我们的身子高不过任意一棵水烛。而现在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沿着水烛的微光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我们或许还能找到那些本真、质朴、坚韧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在苍茫的寒冬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我们不至于在水烛四下纷飞之际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瞬间白头。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选自《人民日报》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结合文章内容并联系现实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谈谈你对本文作者创作意图的理解</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09328974"/>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225</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15" name="文本框 14">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6" name="文本框 15">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834433"/>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本文中作者通过对充满灵性、生命力旺盛、柔弱而坚韧、孤独中彰显着力量、本真而质朴的水烛形象与精神的抒写和赞美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反思了当下人们复杂、浮华、虚化和迷乱的生活状态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呼吁人们重构人类自身的精神家园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回归本真、质朴、坚韧的生活状态。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50443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本题考查探究作者的创作意图。作者主要赞美了水烛的如下特点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充满灵性、生命力旺盛、柔弱而坚韧、孤独中彰显着力量、本真而质朴。最后一段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我们的头颅我们的身子高不过任意一棵水烛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沿着水烛的微光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我们或许还能找到那些本真、质朴、坚韧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通过这两句也就不难理解作者对人类生活状态方面的反思。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20275800"/>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226</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9" name="文本框 8">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1" name="文本框 10">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467739"/>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两个层面探究作者的创作意图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从作者层面。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主要角度有作者的生活经历、写作动机、人生态度、审美趣味、创作背景等。特别值得一提的是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创作背景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它并不神秘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它就在写作时间上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就在文本中的时代、社会材料里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就在文本写作对应的社会现实中。作者的创作意图有时主要是针对现实的。联系作品的背景、所要针对的现实甚至读者所处的时代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是不难发现其创作意图的。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从文本层面。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文本是判断作者创作意图的最主要依据。依据文本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就是看文本中作者的选材、写作的重心、结构的安排及议论抒情语句来探究其创作意图。这是高考考查的主要方向。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75011846"/>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227</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9" name="文本框 8">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1" name="文本框 10">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581295"/>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解答探究题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应先判断它属于哪一类型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然后确立观点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观点必须明确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态度必须鲜明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观点的表述多用判断语气的句子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我赞成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等。分析过程归纳为四种类型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。标志性语句是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你同意作者的观点吗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说说你的理由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等。要筛选和运用好文本相关内容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注意摘录或者化用文本的相关字词句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整合成答案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扣紧观点进行分析。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。这种探究题的标志性语句是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联系生活实际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你是否同意这一观点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请举例说明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等。分析过程要注意事例应叙述简洁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材料与观点要相互融合。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0251513"/>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228</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9" name="文本框 8">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1" name="文本框 10">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546401"/>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。答题中的理论常见的有生活理论、文艺理论、写作理论等。这种分析过程要注意理论精辟概括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理论与观点相互印证。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。标志性语句是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结合实际谈谈你的看法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等。要筛选和运用好文本相关内容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还要结合现实进行分析。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M13.eps" descr="id:2147491136;FounderCES"/>
          <p:cNvPicPr/>
          <p:nvPr/>
        </p:nvPicPr>
        <p:blipFill>
          <a:blip r:embed="rId10" cstate="print"/>
          <a:stretch>
            <a:fillRect/>
          </a:stretch>
        </p:blipFill>
        <p:spPr>
          <a:xfrm>
            <a:off x="1619672" y="4095818"/>
            <a:ext cx="5729190" cy="2203111"/>
          </a:xfrm>
          <a:prstGeom prst="rect">
            <a:avLst/>
          </a:prstGeom>
        </p:spPr>
      </p:pic>
    </p:spTree>
    <p:extLst>
      <p:ext uri="{BB962C8B-B14F-4D97-AF65-F5344CB8AC3E}">
        <p14:creationId xmlns:p14="http://schemas.microsoft.com/office/powerpoint/2010/main" xmlns="" val="4113399236"/>
      </p:ext>
    </p:extLst>
  </p:cSld>
  <p:clrMapOvr>
    <a:masterClrMapping/>
  </p:clrMapOvr>
  <mc:AlternateContent xmlns:mc="http://schemas.openxmlformats.org/markup-compatibility/2006">
    <mc:Choice xmlns:p14="http://schemas.microsoft.com/office/powerpoint/2010/main" xmlns="" Requires="p14">
      <p:transition spd="slow" p14:dur="1400">
        <p:cover dir="lu"/>
      </p:transition>
    </mc:Choice>
    <mc:Fallback>
      <p:transition spd="slow">
        <p:cover dir="lu"/>
      </p:transition>
    </mc:Fallback>
  </mc:AlternateContent>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229</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9" name="文本框 8">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46306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灵魂在沉思默想中寻找光明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我们居住的这个大地愈来愈被废气式的话语污染布满了。有多少个密密麻麻绳索般的网络将我们像蜘蛛一样的在网中锁定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接着再用话语的泡沫强行充塞住我们的视听。清晨当那些话语从一大堆沼泽似的口腔中渐渐浮起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阳光的璀璨就被它们的花里胡哨、五颜六色遮蔽了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只剩下影子和光圈的虚幻在大地的阴郁之中暗投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到了傍晚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当我们倚住下坠的残阳妄想检点一下一整天来思维库存中的增加时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却发现仅仅有几片水渍在大脑硬盘的底部泛出些许暗黄。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那些泡沫语言早已经飞了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挟着它们无聊已极的透明翅膀。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49899734"/>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2" name="圆角矩形 11">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6" action="ppaction://hlinksldjump"/>
          </p:cNvPr>
          <p:cNvSpPr txBox="1"/>
          <p:nvPr/>
        </p:nvSpPr>
        <p:spPr>
          <a:xfrm>
            <a:off x="6090845"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 name="矩形 1"/>
          <p:cNvSpPr>
            <a:spLocks noChangeAspect="1"/>
          </p:cNvSpPr>
          <p:nvPr/>
        </p:nvSpPr>
        <p:spPr>
          <a:xfrm>
            <a:off x="508000" y="1556792"/>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文章的叙述线索是什么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设置这一线索有什么作用</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062792"/>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气味。</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气味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串联全文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便于把不同的生活状态呈现出来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气味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体现不同的生活风格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便于表达理解和包容各种生活状态的思想。</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508000" y="335504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本题考查把握文章的结构思路。本文主要写了闻到的比邻而居的各家的气味及由此引发的思考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通篇都围绕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着笔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为本文的线索。从文章内容看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作者围绕这条线索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将各家的气味贯串起来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描写了比邻而居的各家或实打实或浮华等不同的生活状态、生活风格。作者对此的感悟是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我们这些比邻而居的人家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不分彼此地聚集在了一处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表达出作者对各种生活状态的理解和包容。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95355669"/>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2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230</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9" name="文本框 8">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所有的生物都在急切地弄出喧响。躁动与喧哗已逐渐成为我们这个年代的时尚。一切的调与音都已与曲子脱离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它们极其敷衍塞责地从弦上一滑而过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弹出种种呕哑嘈杂的浮泛和油滑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最悦耳的天籁仿佛也已成为污染的噪声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它总是妨碍我们静静欣赏窗外景致的心情。歌儿也不再是风在水上优雅地舞动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而是刀子划在玻璃板上的刺耳尖利和粗糙。由人自己弄出的人为的声音总如笨钝的钢锯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没完没了扯拽切割着人类的神经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直耗损得我们的心灵沟沟壑壑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凸凹不平。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35533338"/>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231</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9" name="文本框 8">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沉默是什么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人们已经逐渐忘却了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更忘记了该如何在沉默中精心思索。当沉默偶然莅临时我们竟像邂逅陌生人却又不得不上前搭讪一样手足无措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甚至也像遭遇仇敌般悚然惊惧。新朋老友相聚小酌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或是知交故旧在电话中畅意叙谈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每逢在两个人的话语之间出现两秒钟以上的空白间隔时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彼此的身体便会首先条件反射般不自在起来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仿佛这静默之中必定隐含着莫大的隔阂。恐惧于是随之而生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我们觉得友谊和融洽就要在这无言之中死去了。于是双方赶紧随便扯起一个毫不相关、莫名其妙的话头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用嗡嗡嗡不停的口腔气流振动将内心的不安掩饰住。尽管这时唇齿喉舌在快速地开阖翕动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却远远躲在荆棘丛生的话语泥潭之中陷入幽暝。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灵魂的确在无尽的喧嚣中陷入幽暝。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17743496"/>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232</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9" name="文本框 8">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逝去的山林和湖泊以它们残存的葱茏和潮润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才能够生动地讲解给我们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沉默是金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是怎样一种值得追怀的古典意境。那时候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话语的牙齿总是深藏在唇里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如珍珠紧闭在牢固的蚌中含而不露。一旦它们喷薄而出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就会闪烁出密密的皎洁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缀成串串晶莹之后便成了珠光的书。那些发光的字体照亮了我们的黑夜和白昼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让我们更好地对自己过往的行为精心反刍和咀嚼。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珠光的书至臻至美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润泽着我们的肢体和心灵。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97849615"/>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233</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9" name="文本框 8">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当现代的酸雨将一切河流和绿色干涸以后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文字记录下来的话语很快就被锈蚀了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它斑斑点点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朦胧晦涩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繁冗庞杂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面目不清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变得日益乏味而且空洞。语言和文字从此脱节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稍纵即逝的声音直接取代了论文的逐字推敲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电视直播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开口秀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的方式远比书籍的印刷文字传播得普泛而快捷。人们生怕赶不上信息高速路的末班车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所以更加拼命地说着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用更加无谓无聊的口腔信息爆炸增加这个世界的唾液硝烟和泡沫。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每当夜晚星星闪亮的时候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有谁还肯扭出一如既往的灯光橘黄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再手捧书卷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静静踏上精神漫游的旅程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有谁还能坚持自己的文化驻守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对那一大堆瓦砾似的话语闭塞视听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只让灵魂在沉思默想中寻找光明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选自《百年美文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哲思卷》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55753664"/>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234</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9" name="文本框 8">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70080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作者认为摆脱灵魂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陷入幽瞑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这种困境的方法是什么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请结合自己的体验和感受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谈谈你对解决这类问题的看法</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575295"/>
            <a:ext cx="8128000" cy="170046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提倡沉思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回归本真的生活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在静默中享受生活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要么不轻易发声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要么就字字珠玑。</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倡导阅读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让珠光的书浸润着我们的心灵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让我们的灵魂被书的光辉照亮。看法能结合具体事例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围绕如何避免话语污染展开即可。</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5" name="矩形 14"/>
          <p:cNvSpPr>
            <a:spLocks noChangeAspect="1"/>
          </p:cNvSpPr>
          <p:nvPr/>
        </p:nvSpPr>
        <p:spPr>
          <a:xfrm>
            <a:off x="508000" y="4270744"/>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可以赞同作者的观点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也可以在此基础上拓展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比如谈学会享受孤独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在自己的精神家园里寻求一方天地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做一个有思想的人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在人际交往中付出真情避免枯燥敷衍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信守承诺避免油滑浮泛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做一个真实可信的人</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言之成理即可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85858407"/>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2" name="圆角矩形 11">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6" action="ppaction://hlinksldjump"/>
          </p:cNvPr>
          <p:cNvSpPr txBox="1"/>
          <p:nvPr/>
        </p:nvSpPr>
        <p:spPr>
          <a:xfrm>
            <a:off x="6090845"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3" name="矩形 2"/>
          <p:cNvSpPr>
            <a:spLocks noChangeAspect="1"/>
          </p:cNvSpPr>
          <p:nvPr/>
        </p:nvSpPr>
        <p:spPr>
          <a:xfrm>
            <a:off x="508000" y="1735362"/>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方法点拨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确定线索。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一篇文章以什么为线索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是由文章的中心决定的。根据文章中心需要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可以以物为线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以事为线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可以以人为线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以情为线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也可以以时间为线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以地点为线。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确定线索。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凡能贯串繁多材料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体现材料间内在联系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有利于中心事件、活动的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都可以作为文章的线索。线索有明有暗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时隐时现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有的有明显标志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或是标题本身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或在文中反复出现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23082577"/>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15" name="圆角矩形 14">
            <a:hlinkClick r:id="rId3"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5"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2" name="文本框 11">
            <a:hlinkClick r:id="rId6" action="ppaction://hlinksldjump"/>
          </p:cNvPr>
          <p:cNvSpPr txBox="1"/>
          <p:nvPr/>
        </p:nvSpPr>
        <p:spPr>
          <a:xfrm>
            <a:off x="6090845"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3" name="矩形 2"/>
          <p:cNvSpPr>
            <a:spLocks noChangeAspect="1"/>
          </p:cNvSpPr>
          <p:nvPr/>
        </p:nvSpPr>
        <p:spPr>
          <a:xfrm>
            <a:off x="508000" y="1386179"/>
            <a:ext cx="8128000" cy="5478423"/>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分析布局谋篇特点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说起梅花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我出生的那一天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家门前的梅花初绽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据说是朱砂梅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家人就给我取名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字。父亲自小教我古诗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关于梅花的诗很多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到现在还能一口气背出不少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冰雪林中著此身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不同桃李混芳尘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不受尘埃半点侵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竹篱茅舍自甘心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。我最喜欢曹雪芹的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冻脸有痕皆是血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酸心无恨亦成灰。误吞丹药移真骨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偷下瑶池脱旧胎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人们谈论太多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梅深入到人们生活的各个角落。虽知道这名字极美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但每当别人问起我的名字时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又觉得难以启齿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取这个名字的人太多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声音听起来也闷声闷气的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对这个名字的尴尬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一直不能释怀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到美国后就马上给自己取了一个雅致的英文名字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以为总可以脱俗了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不料一些好事的西方人非要知道我的中文名字。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9755233"/>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15" name="圆角矩形 14">
            <a:hlinkClick r:id="rId3"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5"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2" name="文本框 11">
            <a:hlinkClick r:id="rId6" action="ppaction://hlinksldjump"/>
          </p:cNvPr>
          <p:cNvSpPr txBox="1"/>
          <p:nvPr/>
        </p:nvSpPr>
        <p:spPr>
          <a:xfrm>
            <a:off x="6090845"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记得</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第一次有个墨西哥人问我名字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我就告诉他我的名字是梅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我说是一种花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那人打破砂锅问到底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问什么花。我突然张口结舌起来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记得梅翻译成英语是</a:t>
            </a:r>
            <a:r>
              <a:rPr lang="en-US" altLang="zh-CN" sz="2200" dirty="0">
                <a:solidFill>
                  <a:srgbClr val="000000"/>
                </a:solidFill>
                <a:latin typeface="Times New Roman" panose="02020603050405020304" pitchFamily="18" charset="0"/>
                <a:cs typeface="Times New Roman" panose="02020603050405020304" pitchFamily="18" charset="0"/>
              </a:rPr>
              <a:t>plum,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就是李子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迟疑了一下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就说</a:t>
            </a:r>
            <a:r>
              <a:rPr lang="en-US" altLang="zh-CN" sz="2200" dirty="0">
                <a:solidFill>
                  <a:srgbClr val="000000"/>
                </a:solidFill>
                <a:latin typeface="Times New Roman" panose="02020603050405020304" pitchFamily="18" charset="0"/>
                <a:cs typeface="Times New Roman" panose="02020603050405020304" pitchFamily="18" charset="0"/>
              </a:rPr>
              <a:t>plum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。那人噢了一声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就不再问了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显然他对这个答案很失望。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第二次一个美国人问起梅花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我接受上次的教训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不再说李子花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就启发他说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中国最美的花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你猜猜看。那人就说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是玫瑰花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。我有点失望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进一步启发说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在冬天开放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中国人最喜欢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经常把它画成画挂在墙上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写进诗里。那人想了想说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是牡丹吧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牡丹又大又美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我看很多中国人的家里挂着牡丹花。而且牡丹是我唯一认识的中国花。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2384754"/>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15" name="圆角矩形 14">
            <a:hlinkClick r:id="rId3"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5"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2" name="文本框 11">
            <a:hlinkClick r:id="rId6" action="ppaction://hlinksldjump"/>
          </p:cNvPr>
          <p:cNvSpPr txBox="1"/>
          <p:nvPr/>
        </p:nvSpPr>
        <p:spPr>
          <a:xfrm>
            <a:off x="6090845"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3" name="矩形 2"/>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记得第一次有个墨西哥人问我名字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我就告诉他我的名字是梅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我说是一种花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那人打破砂锅问到底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问什么花。我突然张口结舌起来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记得梅翻译成英语是</a:t>
            </a:r>
            <a:r>
              <a:rPr lang="en-US" altLang="zh-CN" sz="2200" dirty="0">
                <a:solidFill>
                  <a:srgbClr val="000000"/>
                </a:solidFill>
                <a:latin typeface="Times New Roman" panose="02020603050405020304" pitchFamily="18" charset="0"/>
                <a:cs typeface="Times New Roman" panose="02020603050405020304" pitchFamily="18" charset="0"/>
              </a:rPr>
              <a:t>plum,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就是李子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迟疑了一下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就说</a:t>
            </a:r>
            <a:r>
              <a:rPr lang="en-US" altLang="zh-CN" sz="2200" dirty="0">
                <a:solidFill>
                  <a:srgbClr val="000000"/>
                </a:solidFill>
                <a:latin typeface="Times New Roman" panose="02020603050405020304" pitchFamily="18" charset="0"/>
                <a:cs typeface="Times New Roman" panose="02020603050405020304" pitchFamily="18" charset="0"/>
              </a:rPr>
              <a:t>plum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。那人噢了一声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就不再问了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显然他对这个答案很失望。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第二次一个美国人问起梅花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我接受上次的教训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不再说李子花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就启发他说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中国最美的花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你猜猜看。那人就说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是玫瑰花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。我有点失望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进一步启发说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在冬天开放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中国人最喜欢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经常把它画成画挂在墙上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写进诗里。那人想了想说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是牡丹吧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牡丹又大又美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我看很多中国人的家里挂着牡丹花。而且牡丹是我唯一认识的中国花。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我一听又没有希望了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也难怪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很少美国人了解中国的历史与文化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何况一种花草。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44495430"/>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15" name="圆角矩形 14">
            <a:hlinkClick r:id="rId3"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5"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2" name="文本框 11">
            <a:hlinkClick r:id="rId6" action="ppaction://hlinksldjump"/>
          </p:cNvPr>
          <p:cNvSpPr txBox="1"/>
          <p:nvPr/>
        </p:nvSpPr>
        <p:spPr>
          <a:xfrm>
            <a:off x="6090845"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我说梅花是被中国人挂在墙上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捧在手上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供在心里的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是深入血液和灵魂的一种花。他似乎被我感动了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突然对梅来了兴趣。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这胖胖的老美认真起来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有一天他突然跑来兴冲冲地告诉我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我找到了梅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结一种酸酸的果子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是可以做色拉醋的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很好吃。我讶然了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有些梅是可以结果子的。大多花草有艳花者无果实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有美实者无艳花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难得梅两者俱美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梅的美不仅是果实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这老美只知道吃。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43366605"/>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15" name="圆角矩形 14">
            <a:hlinkClick r:id="rId3"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5"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2" name="文本框 11">
            <a:hlinkClick r:id="rId6" action="ppaction://hlinksldjump"/>
          </p:cNvPr>
          <p:cNvSpPr txBox="1"/>
          <p:nvPr/>
        </p:nvSpPr>
        <p:spPr>
          <a:xfrm>
            <a:off x="6090845"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第三个问的是意大利人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是搞音乐的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我想这人是有艺术感受力的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反正他没见过梅花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就信口开河起来。我说梅花是中国最美的花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有几千年的栽培史。梅花是我们中华民族精神的象征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凌寒飘香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不屈不挠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自强不息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铁骨冰心。中国人倾心于梅的很多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清朝曾有一位叫陈介眉的官员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听说孤山的梅花开了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立即弃官丢印从京城千里迢迢骑马狂奔至杭州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何物关心归思急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孤山开遍早梅花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。还有一个叫林和靖的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有一天独自欣赏梅花时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一下子被梅花的神姿吸引了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从此入孤山种梅花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一辈子没有下山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以梅花为妻。那人睁大了眼睛问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他有一首写梅花的七律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在所有写梅花的诗中独占鳌头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无人能比。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众芳摇落独暄妍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占尽风情向小园。疏影横斜水清浅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暗香浮动月黄昏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我脱口而出。如果你读了这诗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看了这梅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你一定能作出美的乐曲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中国有名曲《梅花三弄》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你可以写出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梅花四弄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1601345"/>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矩形 1"/>
          <p:cNvSpPr>
            <a:spLocks noChangeAspect="1"/>
          </p:cNvSpPr>
          <p:nvPr/>
        </p:nvSpPr>
        <p:spPr>
          <a:xfrm>
            <a:off x="508000" y="1681641"/>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记叙性散文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这类散文以叙述和抒情为主要表达手段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叙述多是日常生活较为平淡的人事。主旨即对所写人事寄寓的感情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或由此得到的感悟。讲究以小见大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叙事散文很少有单一、完整、曲折的故事情节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常以若干零碎、琐屑之事来反映一个主题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形散而神不散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的特点在叙事中的体现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重视行文的技巧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其构思之精妙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结构之严谨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感情之细微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尤其耐人寻味。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典型写作思路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简叙写作缘由</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多角度多层次写人记事</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中间穿插一些细节描写</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结尾抒发情感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反映世态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总结感悟。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69542641"/>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15" name="圆角矩形 14">
            <a:hlinkClick r:id="rId3"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5"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2" name="文本框 11">
            <a:hlinkClick r:id="rId6" action="ppaction://hlinksldjump"/>
          </p:cNvPr>
          <p:cNvSpPr txBox="1"/>
          <p:nvPr/>
        </p:nvSpPr>
        <p:spPr>
          <a:xfrm>
            <a:off x="6090845"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2" name="矩形 1"/>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那人每次见我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必问梅消息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一天被逼无奈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就从网上找出梅花的照片与绘画作品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其中有一幅《墨梅》。那人端详半天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很像桃花吗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枯瘦的桃花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还有黑色的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很稀有的颜色。我不再想解释那是墨梅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也不想再说梅花的美就在于疏、瘦、清、斜。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显然这位艺术家也误解了梅花。我怎么告诉他在万木萧瑟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大雪压境的冬天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忽然看到一树梅花迎雪吐艳时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那种惊心动魄。怎么才能告诉他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千年老梅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铁枝铜干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如枯若死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一夜风雪后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突然琼枝吐艳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那种绝处逢生的沧桑感。怎样才能告诉他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当你为情所困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辗转反侧时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突然一股梅香袭来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幽幽而来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又悄然而去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那种神魂颠倒。梅花的美是摄人魂魄的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如果赏梅在淡云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晓日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薄寒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或小桥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再加上诗酒横琴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林间吹笛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这时候你很难再做凡人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梅花是人间尤物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人间与仙境的使者。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29827891"/>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15" name="圆角矩形 14">
            <a:hlinkClick r:id="rId3"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5"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2" name="文本框 11">
            <a:hlinkClick r:id="rId6" action="ppaction://hlinksldjump"/>
          </p:cNvPr>
          <p:cNvSpPr txBox="1"/>
          <p:nvPr/>
        </p:nvSpPr>
        <p:spPr>
          <a:xfrm>
            <a:off x="6090845"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3" name="矩形 2"/>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有一次和一个西方人闲聊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不知怎么就谈到他自己国家的国花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他异常兴奋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竟说得泪花点点。我也不由自主又谈起梅花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他说的我不太懂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我相信我说的他也不懂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有一点是相通的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对一种花的深入灵魂的热爱。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几千年的书香缭绕得骨清魂香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几千年的诗心陶冶得如此美丽。中国人心里千回百转的梅魂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在与世界相遇的过程中焕发出独异的魅力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成为民族精神的写照。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取材于苏菲的同名散文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本文写了作者与外国人之间围绕着梅花展开的几个故事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在谋篇与立意方面匠心独具。请结合全文加以赏析。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79239284"/>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15" name="圆角矩形 14">
            <a:hlinkClick r:id="rId3"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5"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2" name="文本框 11">
            <a:hlinkClick r:id="rId6" action="ppaction://hlinksldjump"/>
          </p:cNvPr>
          <p:cNvSpPr txBox="1"/>
          <p:nvPr/>
        </p:nvSpPr>
        <p:spPr>
          <a:xfrm>
            <a:off x="6090845"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2" name="矩形 1"/>
          <p:cNvSpPr>
            <a:spLocks noChangeAspect="1"/>
          </p:cNvSpPr>
          <p:nvPr/>
        </p:nvSpPr>
        <p:spPr>
          <a:xfrm>
            <a:off x="508000" y="2040066"/>
            <a:ext cx="8128000" cy="210673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从作者名字的翻译切入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以外国人对梅花的好奇、不解与误解为主要线索来谋篇布局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对梅花内涵的阐释由表及里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逐步丰富与深入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凸显了梅花独异的美感和魅力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构思巧妙而自然。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启体简体" panose="03000509000000000000" pitchFamily="65" charset="-122"/>
                <a:cs typeface="Times New Roman" panose="02020603050405020304" pitchFamily="18" charset="0"/>
              </a:rPr>
              <a:t>阐发了梅花所凝聚的民族精神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表现了外国人与中国文化的隔膜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流露出对交流和理解的渴望。</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100945"/>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本题从谋篇与立意的角度考查分析作品结构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概括作品主题。解答本题要从谋篇和立意两个方面赏析。谋篇属于表达技巧中的结构技巧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而立意则属于文章主题方面的要求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要分开作答。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10640472"/>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15" name="圆角矩形 14">
            <a:hlinkClick r:id="rId3"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5"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2" name="文本框 11">
            <a:hlinkClick r:id="rId6" action="ppaction://hlinksldjump"/>
          </p:cNvPr>
          <p:cNvSpPr txBox="1"/>
          <p:nvPr/>
        </p:nvSpPr>
        <p:spPr>
          <a:xfrm>
            <a:off x="6090845"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分析文章结构思路可分三步走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看这篇文章主要谈的是什么问题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或者说了件什么事情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这一步的作用是把握文章全貌。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逐段细读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寻找关键词语及中心句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然后用简明的一两句话标示段意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这一步的作用是把几百上千字的文章浓缩成几句话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显露出文章的脉络。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分析段落之间的内在联系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划分文章层次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这一步的作用是理清脉络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把握全文的结构。这里所说的各部分之间的关系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具体是指开头和结尾的关系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它们与主体部分的关系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以及前后照应的关系。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09554902"/>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15" name="圆角矩形 14">
            <a:hlinkClick r:id="rId3"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5"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2" name="文本框 11">
            <a:hlinkClick r:id="rId6" action="ppaction://hlinksldjump"/>
          </p:cNvPr>
          <p:cNvSpPr txBox="1"/>
          <p:nvPr/>
        </p:nvSpPr>
        <p:spPr>
          <a:xfrm>
            <a:off x="6090845"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2" name="矩形 1"/>
          <p:cNvSpPr>
            <a:spLocks noChangeAspect="1"/>
          </p:cNvSpPr>
          <p:nvPr/>
        </p:nvSpPr>
        <p:spPr>
          <a:xfrm>
            <a:off x="508000" y="1412776"/>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答题</a:t>
            </a:r>
            <a:r>
              <a:rPr lang="zh-CN" altLang="zh-CN" sz="2200" b="1" dirty="0" smtClean="0">
                <a:solidFill>
                  <a:srgbClr val="000000"/>
                </a:solidFill>
                <a:latin typeface="Times New Roman" panose="02020603050405020304" pitchFamily="18" charset="0"/>
                <a:cs typeface="Times New Roman" panose="02020603050405020304" pitchFamily="18" charset="0"/>
              </a:rPr>
              <a:t>建模</a:t>
            </a:r>
            <a:endParaRPr lang="en-US" altLang="zh-CN" sz="2200" b="1" dirty="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先看内容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思考开头写了什么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接着写什么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再写什么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最后写什么。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逐层概括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追寻行文的思路和内容上的变化、表达方式上的变化、作者情感的变化。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抓住特点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行文的结构特点一般有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总分总、先抑后扬、逐层递进等。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组织答案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先说明行文结构特点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再具体概括文章内容。常用的答题模板是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行文结构特点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具体解说。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M04.eps" descr="id:2147490672;FounderCES"/>
          <p:cNvPicPr/>
          <p:nvPr/>
        </p:nvPicPr>
        <p:blipFill>
          <a:blip r:embed="rId7" cstate="print"/>
          <a:stretch>
            <a:fillRect/>
          </a:stretch>
        </p:blipFill>
        <p:spPr>
          <a:xfrm>
            <a:off x="2411760" y="1844824"/>
            <a:ext cx="3024336" cy="1563682"/>
          </a:xfrm>
          <a:prstGeom prst="rect">
            <a:avLst/>
          </a:prstGeom>
        </p:spPr>
      </p:pic>
    </p:spTree>
    <p:extLst>
      <p:ext uri="{BB962C8B-B14F-4D97-AF65-F5344CB8AC3E}">
        <p14:creationId xmlns:p14="http://schemas.microsoft.com/office/powerpoint/2010/main" xmlns="" val="3918573412"/>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898271"/>
            <a:ext cx="8128000" cy="33154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二、分析局部段落作用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段落在文中的作用因文体不同、结构不同而相同。对句段作用的分析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是侧面考查文章结构思路的常见方式。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某段文字在文中具有怎样的作用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画线的语句在文中具有怎样的作用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文章一开头就写某某问题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这样写有什么作用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某段或某句话删去行不行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6467934"/>
      </p:ext>
    </p:extLst>
  </p:cSld>
  <p:clrMapOvr>
    <a:masterClrMapping/>
  </p:clrMapOvr>
  <p:transition spd="slow">
    <p:strips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452671"/>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分析开头段的作用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大纲全国卷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听</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叶延滨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写下这个题目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便不自觉地在心里吟诵起那些熟悉的诗篇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而且大多是古人的句子。雨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大概是古典的。而且常常当人们进入一种诗化的境况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才会从喧嚣的市井声浪里逃出来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逃出来的耳朵才能听雨。听雨有三个条件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第一是心静而神动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心静者不为市井或朝野的得失荣辱而悲喜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心平如水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不起波澜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神动者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是心神与自然呼应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天地万象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胸中百感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互交互合。第二是独处一室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或书房与书为侣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或山中小亭坐对群峰。第三是有雨。说到这里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话题的主角就出来了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听雨者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与雨为友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其喜怒哀乐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无不是因雨而起。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952471"/>
      </p:ext>
    </p:extLst>
  </p:cSld>
  <p:clrMapOvr>
    <a:masterClrMapping/>
  </p:clrMapOvr>
  <p:transition spd="slow">
    <p:cover dir="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我赶走那些如雨脚一般敲击我心窗的诗句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它们虽美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但吟哦的是他人心曲。雨声已经伴千载百代的人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抒发自己的情怀。像永不退场的乐师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耐心地为一个又一个的登台者伴奏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他只是在人们不觉察之中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调动自己的琴弦。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疏雨漏梧桐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春水洗杏花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剑门斜雨细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古城涤尘轻。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这些都是人们久唱而常新的曲子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它们让我们只能相信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雨声是个能为每一个人伴奏的好乐师。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这是六月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久旱无雨的京城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下起第一场透雨。雷声沉沉地滚过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把都市里嘈杂的市声驱走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然后是闪电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是风。好风啊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让窗外一排高高的杨树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起舞俯仰地欢迎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满世界都是叶子的笑声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然后急急敲下一排雨脚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如碎玉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如奔马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如瀑布狂泻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78292722"/>
      </p:ext>
    </p:extLst>
  </p:cSld>
  <p:clrMapOvr>
    <a:masterClrMapping/>
  </p:clrMapOvr>
  <p:transition spd="slow">
    <p:strips dir="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我躺在床上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听雨声从窗外跳进屋里来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又沿着白石灰抹的老墙往上爬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爬出一道道渍印。这是我最早的记忆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好像是我们搬进那座南方老城一条叫斌升巷的窄街。那是一个旧公馆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房子是木结构为主的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木框里砌上砖抹上白灰。我们的房子背墙临街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墙的上部有两只小窗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用来通气透光的。小窗很高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又从不开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布一张挂满灰尘的蛛网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让人想到许多故事。故事是雨声送进来的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这是我对这个世界最早的印象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雨夜里两只高墙上的窗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窗上挂着一张蛛网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网不住的雨声和更声漏湿了童年。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前两年我调出这个城市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妻子说我不喜欢这个让雨水锈满青苔的老城。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393755"/>
      </p:ext>
    </p:extLst>
  </p:cSld>
  <p:clrMapOvr>
    <a:masterClrMapping/>
  </p:clrMapOvr>
  <p:transition spd="slow">
    <p:strips/>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我有一段让大雨泡着的记忆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a:t>
            </a:r>
            <a:r>
              <a:rPr lang="en-US" altLang="zh-CN" sz="2200" dirty="0">
                <a:solidFill>
                  <a:srgbClr val="000000"/>
                </a:solidFill>
                <a:latin typeface="Times New Roman" panose="02020603050405020304" pitchFamily="18" charset="0"/>
                <a:cs typeface="Times New Roman" panose="02020603050405020304" pitchFamily="18" charset="0"/>
              </a:rPr>
              <a:t>1966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年秋。那年本是我参加高考升大学的日子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一声炮响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升学成了泡影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父母又先后被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革命群众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揪了出来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我被派到川滇边界山区农村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搞社教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。正是屋漏偏遇连阴雨的时候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在山区待的几个月</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也没有见到几回晴朗的天。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心里下着雨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外面也是雨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风声雨声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让人心怵。山区搞运动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免不了天天晚上的会。山里人住得分散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一家守一个山头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我这个小工作队员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每天就戴一顶大斗笠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提一盏马灯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风中雨中满山地转悠。田坎又窄又滑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一下雨就变成了鳝鱼背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真不知一天摔多少跤。啊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这也许是我命运的象征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漫天风雨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长夜窄路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一盏孤灯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一张不知是雨水还是泪水洗了百遍的脸。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到现在说到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我的耳边就响起一片暴雨在一只斗笠上踢踏的声浪。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75295342"/>
      </p:ext>
    </p:extLst>
  </p:cSld>
  <p:clrMapOvr>
    <a:masterClrMapping/>
  </p:clrMapOvr>
  <p:transition spd="slow">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抒情性散文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抒情散文以抒发主观情感为出发点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往往借助形象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写景状物来抒发主观情感。最大特点就是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形散而神不散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。文中的景或物是作者抒情的依托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作者往往将所要抒发的情感具象化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运用比兴、象征、拟人等手法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或写景抒情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情景交融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或托物咏志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有所寄托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以达到抒情的目的。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典型写作思路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引出写作对象</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咏物状景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时空拓展</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中间常穿插其他景、物对比反衬</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再由自然之物作拟人化延伸议论</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结尾抒情言志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升华主旨。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40163444"/>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51396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我对雨声的记忆不全是灰色的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有苦味的记忆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也有温馨的时候。那是在陕北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夏天终日在秃山峁劳作的我们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就像在火炉上烘着的红薯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每天都盼望着天上有块能下雨的云。高原的雨少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下一次就真叫恩赐。下雨可以不出工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可以凉凉地躺在炕上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听雨声让高原有了笑语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听苞谷拔节的脆响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让自己干涸的心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也有一个绿草般的梦。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庄稼人听雨能听出的快乐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这种快乐进城后就少了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至少不是那带着土味和草味的快乐了。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是听时间的脚步声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只是各人有各人的雨声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这是我刚刚想明白的。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文章为什么在开头一段就说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大概是古典的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请谈谈你的理解。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62968344"/>
      </p:ext>
    </p:extLst>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916832"/>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从文章结构上说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呼应题目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引出话题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从文章主题上来说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暗示现代人已经难得有听雨的闲情逸致了。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意思答对即可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231474"/>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本题考查分析文章结构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把握文章思路。解答本题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不要当成理解语句含意题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答题时需要考虑这一句在文章中的位置。具体解答时要从结构和内容两方面作答。从结构上看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向上呼应题目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向下引出话题。从内容上看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一词言外之意是现代人很难有听雨的闲情逸致。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04175244"/>
      </p:ext>
    </p:extLst>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467739"/>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中间段的作用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胡杨人家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刘之蔚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分布在额济纳荒漠里的黑水城、红城还有无法考证的大同城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在国人的感情世界和历史记忆里是复杂和纠结的。这里曾经的一切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胡人、党项人、土尔扈特人、蒙古铁骑、丝绸之路、居延海、黑水河、耶律阿保机、成吉思汗、萧太后、科兹洛夫、黑将军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如今谁又在乎过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谁又知道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额济纳就是党项语发音的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黑水城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每年的九月下旬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黑水河的上游水闸都要放水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额济纳沿黑水河生长的胡杨林仿佛一夜间被镀上了金色。因为得到黑水河的滋润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这里的胡杨林要比其他地方的早黄一个月左右。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0316702"/>
      </p:ext>
    </p:extLst>
  </p:cSld>
  <p:clrMapOvr>
    <a:masterClrMapping/>
  </p:clrMapOvr>
  <p:transition spd="slow">
    <p:pull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日出之前赶到二道桥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当走到四道桥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已接近晌午时分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刚过了一座新修的木桥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想找个地方交个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但见有一处胡杨林煞是茂密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便不及细想一溜小跑往里钻了进去。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不曾想到在这林子掩映之下居然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有毗邻的两座蒙古包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心中不禁窃喜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直奔过去。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从外观上可以判断出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这两座蒙古包不是旅游区常见的忽悠游客的山寨包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而是真的有人在此居住。此时胡杨林外飞沙走石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而林子里安静得仿佛时间都为此凝固了。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见蒙古包开着门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没敢靠近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朝里吆喝了声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家里有人吗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随着应答声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门里探出一张中年妇女的脸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黑里透红带着油光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乐呵呵地喊我进去喝茶。晃悠一上午的我此时的确已是口干舌燥、饥肠辘辘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便腆着脸不客气地问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有吃的吗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那中年妇女回答脆脆的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跟我们一块吃羊肉饺子吧。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5096135"/>
      </p:ext>
    </p:extLst>
  </p:cSld>
  <p:clrMapOvr>
    <a:masterClrMapping/>
  </p:clrMapOvr>
  <p:transition spd="slow">
    <p:cover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我还有朋友在林子外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能一块来吃吗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要多少钱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我有点儿得寸进尺了。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也许有些唐突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只见对方一愣。不知啥时她的身后又多了一张年轻姑娘的脸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有着蒙古人特有的刚毅的线条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煞是好看。姑娘接过话题问道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你们几个人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还想吃啥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有手抓羊肉不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回答一样是脆脆的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伴以银铃般的笑声。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我就纳了闷了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这哪像是不期而遇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明明是到亲戚家里。便回身招呼伙伴们钻进了一座摆着一张折叠餐桌的蒙古包。不一会儿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蒙古包外由远而近传来一阵摩托车的马达声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循声望去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一个男人出现在门口。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51243764"/>
      </p:ext>
    </p:extLst>
  </p:cSld>
  <p:clrMapOvr>
    <a:masterClrMapping/>
  </p:clrMapOvr>
  <p:transition spd="slow">
    <p:strips dir="l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老代。这是我真真切切在额济纳近距离见到的第一位蒙古汉子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不高的个头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但十分的壮实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一样的黝黑发亮得让城里人无比艳羡的肤色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健康阳光。不曾想到的是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在后面的交谈里我才发现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之前印在我脑海里的蒙古汉子应该是端着苍鹰的姿势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个顶个儿膀大腰圆的摔跤手模样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而老代很浓缩且很腼腆。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关系就这么在你一句我两句的沟通中变得融洽起来</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就像一壶好茶</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浸出物是慢慢地释放出来的。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但我还是心里没底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提到了餐费的问题。老代憨憨地说昨天也有人要吃手抓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给了</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我没说啥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心里有底了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见他们开始包饺子了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让我媳妇儿来帮忙包可以吗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4371846"/>
      </p:ext>
    </p:extLst>
  </p:cSld>
  <p:clrMapOvr>
    <a:masterClrMapping/>
  </p:clrMapOvr>
  <p:transition spd="slow">
    <p:cu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5" name="矩形 4"/>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我又认真地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俺们山东人包饺子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肉馅儿要塞得满满的。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老代乐呵呵地回了一句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没事啊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包成包子都行。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饺子是用搁在外面空地上的炉子煮的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到了晚间这炉子就得抬进蒙古包生火烧水取暖。姑娘在煮饺子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我就开始拍照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这时才开始观察老代家周边的一切。荒漠深处的额济纳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秋天显得十分的短促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犹如礼花般绽放的黄色叶片或繁如花海或星星点点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映衬着千年胡杨那遒劲的枝干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美得让人窒息。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手抓羊肉上来了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是一整块羊胛骨肉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在甘肃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在青海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在陕西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没少吃手抓羊肉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这回真长见识了。毫不夸张地说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这是我吃到的最棒的手抓羊肉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问起老代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为啥会给我们上这块肉。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78112235"/>
      </p:ext>
    </p:extLst>
  </p:cSld>
  <p:clrMapOvr>
    <a:masterClrMapping/>
  </p:clrMapOvr>
  <p:transition spd="slow">
    <p:strips dir="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8224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家里来了尊贵的客人我们就会杀一只羊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用最好吃的肉来招待客人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你们吃完走了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这块骨头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我们洗一洗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拴上一根麻绳要挂在蒙古包上的。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呜呜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我差点没感动得冒泡儿。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慢慢聊着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之前最先打招呼的那位中年妇女是老代的丈母娘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而那位年轻的姑娘是老代媳妇儿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我的眼镜差点儿没掉地上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这关系一时我都没反应过来。老实说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刚开始我把他媳妇儿当他女儿了。老代没生气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反而开怀大笑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蒙古人的豪情和大度一览无余。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6692207"/>
      </p:ext>
    </p:extLst>
  </p:cSld>
  <p:clrMapOvr>
    <a:masterClrMapping/>
  </p:clrMapOvr>
  <p:transition spd="slow">
    <p:split/>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因为忙活我们这顿饭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等我们吃完了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人家一家才开始用餐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怪不好意思的。又等了一袋烟工夫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才最后过去把饭钱硬塞给了老代。之前说好了的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两盘羊肉饺子、一份手抓羊肉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元。给老代一张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没让他找钱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老代有点不好意思收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我的态度有点强硬了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见他们也喝茶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也不管他们喜不喜欢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留下我摄影包里带的所有的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大红袍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挥一挥衣袖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与老代一家人道别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没有相约来年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轻轻地带着一份纯真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还觉得有点儿豪迈。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回来的路上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在想一件事儿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如果戴望舒是蒙古族的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他还会不会潇洒地轻轻挥一挥衣袖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撑着那把油纸伞去幽会那丁香般的姑娘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扑哧。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选文略有删改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关系就这么在你一句我两句的沟通中变得融洽起来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就像一壶好茶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浸出物是慢慢地释放出来的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这句话在文中起什么作用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45861729"/>
      </p:ext>
    </p:extLst>
  </p:cSld>
  <p:clrMapOvr>
    <a:masterClrMapping/>
  </p:clrMapOvr>
  <p:transition spd="slow">
    <p:cove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2564904"/>
            <a:ext cx="8128000" cy="4816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略去谈话内容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突出谈话效果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结构上承上启下。</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041494"/>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解答段落在文中的作用要考虑其在结构上的作用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看段落是在文章的开头、中间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还是结尾。本段在文章的中间部分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中间段多属于过渡段。此外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还要考虑其在内容上的作用。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99939439"/>
      </p:ext>
    </p:extLst>
  </p:cSld>
  <p:clrMapOvr>
    <a:masterClrMapping/>
  </p:clrMapOvr>
  <p:transition spd="slow">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 name="矩形 1"/>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议论性散文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议论性散文又叫哲理散文。这类散文以议论为主要表达方式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但议论不是凭空而生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往往在文章的开头交代议论的由头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然后逐层递进式议论。主旨在物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与理相通处。哲理性散文带有人生感悟性质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这类作品往往从一点入手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入题较小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对生活的积累和感悟尤为重要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表现上点到为止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不过于直白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留咀嚼回味的空间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水到渠成地引发出对人生对生活的慨叹感喟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写出人人心中有笔下无的个体感受。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典型写作思路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对现实的事、物有触动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触发点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类似事情相近或相反的联想议论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点出道理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感悟点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结合现实议论升华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升华点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094182"/>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5" name="矩形 4"/>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结尾段的作用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月</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韩少功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月亮是别在乡村的一枚徽章。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城里人能够看到什么月亮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即使偶尔看到远远天空上一丸灰白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但暗淡于无数路灯之中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磨损于各种噪音之中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稍纵即逝在丛林般的水泥高楼之间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不过像死鱼眼睛一只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丢弃在五光十色的垃圾里。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94495653"/>
      </p:ext>
    </p:extLst>
  </p:cSld>
  <p:clrMapOvr>
    <a:masterClrMapping/>
  </p:clrMapOvr>
  <p:transition spd="slow">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城里人不得不使用公历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即记录太阳之历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乡下人不得不使用阴历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即记录月亮之历。哪怕是最新潮的农村青年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骑上了摩托用上了手机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脱口而出还是冬月初一腊月十五之类的记时之法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同他们抓泥捧土的父辈差不多。原因不在于别的什么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他们即使全部生活都现代化了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只要他们还身在乡村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月光就还是他们生活的重要一部分。禾苗上飘摇的月光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溪流上跳动的月光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树林剪影里随着你前行而同步轻移的月光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还有月光牵动着的虫鸣和蛙鸣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无时不在他们心头烙下时间感觉。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80814487"/>
      </p:ext>
    </p:extLst>
  </p:cSld>
  <p:clrMapOvr>
    <a:masterClrMapping/>
  </p:clrMapOvr>
  <p:transition spd="slow">
    <p:wipe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相比之下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城里人是没有月光的人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因此几乎没有真正的夜晚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已经把夜晚做成了黑暗的白天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只有无眠白天与有眠白天的交替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工作白天和睡觉白天的交替。我就是在三十多年的漫长白天之后来到了一个真正的夜晚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看月亮从树荫里筛下的满地光斑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明灭闪烁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聚散相续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听月光在树林里叮叮当当地飘落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在草坡上和湖面上哗啦哗啦地拥挤。我熬过了漫长而严重的缺月症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因此把家里的凉台设计得特别大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像一只巨大的托盘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把一片片月光贪婪地收揽和积蓄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然后供我有一下没一下地扑打着蒲扇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躺在竹床上随着光浪浮游。就像我有一本书里说过的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我伸出双手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看见每一道静脉里月光的流动。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19436155"/>
      </p:ext>
    </p:extLst>
  </p:cSld>
  <p:clrMapOvr>
    <a:masterClrMapping/>
  </p:clrMapOvr>
  <p:transition spd="slow">
    <p:strips dir="l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5" name="矩形 4"/>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盛夏之夜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只要太阳一落山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山里的暑气就消退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辽阔水面上和茂密山林里送来的一阵阵阴凉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有时能逼得人们添衣加袜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甚至要把毯子裹在身上取暖。童年里的北斗星在这时候出现了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妈妈或奶奶讲述的牛郎织女也在这时候出现了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银河系星繁如云星密如雾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无限深广的宇宙和无穷天体的奥秘哗啦啦垮塌下来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把我黑咕隆咚地一口完全吞下。我是躺在凉台上吗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也许我是一个无依无靠的太空人在失重地翻腾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也许我是一个无知无识的婴儿在荒漠里孤单地迷路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也许我是站在永恒之界和绝对之境的入口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正在接受上帝的召见和盘问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17202700"/>
      </p:ext>
    </p:extLst>
  </p:cSld>
  <p:clrMapOvr>
    <a:masterClrMapping/>
  </p:clrMapOvr>
  <p:transition spd="slow">
    <p:strips/>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628800"/>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我突然明白了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无非是逃避上帝的地方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是没有上帝召见和盘问的地方。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山谷里一声长啸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大概是一只鸟被月光惊飞了。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选自散文集《山南水北》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文章最后一段具有怎样的含意和作用</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742524"/>
            <a:ext cx="8128000" cy="210673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一只鸟被月光惊飞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侧面写出月光的皎洁、明亮。</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山谷里一声长啸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衬托出乡村月夜的宁静。</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再次点题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将读者带进宁静而美好的月夜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暗指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人应怀着虔诚的心与大自然亲近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这一主旨。</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景语作结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富有诗意而又耐人寻味。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答出其中的任意三点即可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92054222"/>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5" name="矩形 4"/>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要注意答题的角度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内涵、作用。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山谷里一声长啸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大概是一只鸟被月光惊飞了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结尾这句话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应分开一一分析。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山谷里一声长啸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写到声音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自然是以声衬寂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写出乡村的宁静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大概是一只鸟被月光惊飞了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借助鸟被惊飞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体现月光之皎洁。而这两句话都属于写景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从收尾的技巧上来说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这是以景结情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本文的标题是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最后的描写又再次点题。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54962588"/>
      </p:ext>
    </p:extLst>
  </p:cSld>
  <p:clrMapOvr>
    <a:masterClrMapping/>
  </p:clrMapOvr>
  <p:transition spd="slow">
    <p:split orient="vert" dir="in"/>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20" name="文本框 19">
            <a:hlinkClick r:id="rId2"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2" name="文本框 21">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40644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确认指定段落在行文中的位置。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明确段落的作用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明确答题的方向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一般从内容和结构两个角度入手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。如开头段统摄全篇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领起下文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渲染气氛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奠定基调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过渡段承上启下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结尾段呼应前文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深化升华主旨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卒章显志。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结合段落位置及在文章中所起作用作答。要注意三个角度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内容角度。就是看该句段写了什么内容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对表现主旨、抒发感情等有哪些作用。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结构角度。注意答题时一定要结合文本进行具体分析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不可机械照抄。如答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承上启下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必须写出承上解说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引出下文什么内容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必须写出与哪些内容相照应。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或写作目的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。或与什么内容形成对比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或为下文的抒情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或以小见大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什么主旨。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32877786"/>
      </p:ext>
    </p:extLst>
  </p:cSld>
  <p:clrMapOvr>
    <a:masterClrMapping/>
  </p:clrMapOvr>
  <p:transition spd="slow">
    <p:strips/>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20" name="文本框 19">
            <a:hlinkClick r:id="rId2"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2" name="文本框 21">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分析段落作用一般的答题模式是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内容上的作用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结构上的作用。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开头段作用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引起下文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为下文写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埋下伏笔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为下文写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张本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奠定了文章的感情基调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呼应下文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渲染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中间段作用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承上启下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既承接了上文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又引起了下文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过渡到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转而写到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结尾段作用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总结上文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呼应上文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点明了全文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卒章显志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深化主旨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6470503"/>
      </p:ext>
    </p:extLst>
  </p:cSld>
  <p:clrMapOvr>
    <a:masterClrMapping/>
  </p:clrMapOvr>
  <p:transition spd="slow">
    <p:cover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20" name="文本框 19">
            <a:hlinkClick r:id="rId2"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2" name="文本框 21">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416207"/>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引述、穿插性材料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穿插的材料或描写人物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或叙述事件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或摹状实物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或绘制图景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或旁征博引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但都是与主题材料形成了某种特定的关系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更好</a:t>
            </a:r>
            <a:r>
              <a:rPr lang="zh-CN" altLang="en-US"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增添</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丰满文章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凸显主题。如</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年湖北卷《头脑中的旅行》第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四川卷《山水及自然景物的欣赏》第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M05.eps" descr="id:2147490714;FounderCES"/>
          <p:cNvPicPr/>
          <p:nvPr/>
        </p:nvPicPr>
        <p:blipFill>
          <a:blip r:embed="rId7" cstate="print"/>
          <a:stretch>
            <a:fillRect/>
          </a:stretch>
        </p:blipFill>
        <p:spPr>
          <a:xfrm>
            <a:off x="1115616" y="3576448"/>
            <a:ext cx="6768752" cy="2974749"/>
          </a:xfrm>
          <a:prstGeom prst="rect">
            <a:avLst/>
          </a:prstGeom>
        </p:spPr>
      </p:pic>
    </p:spTree>
    <p:extLst>
      <p:ext uri="{BB962C8B-B14F-4D97-AF65-F5344CB8AC3E}">
        <p14:creationId xmlns:p14="http://schemas.microsoft.com/office/powerpoint/2010/main" xmlns="" val="3228668675"/>
      </p:ext>
    </p:extLst>
  </p:cSld>
  <p:clrMapOvr>
    <a:masterClrMapping/>
  </p:clrMapOvr>
  <p:transition spd="slow">
    <p:zo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20" name="文本框 19">
            <a:hlinkClick r:id="rId2"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2" name="文本框 21">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366126"/>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生死之间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雷抒雁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一位墨西哥的作家曾说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死亡不是截肢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而是彻底结束生命。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即使一个人的手不慎失去了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残肢还会提醒他手曾经的存在。死亡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如雪的融化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雾的消散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云的飘移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永远没有了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记忆没有随着死亡消失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一进房门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你就寻找那张让你思念、惦记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你如此熟悉的面孔。如果没有找到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你会情不自禁地喊一声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一个房间一个房间地去找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看她是在休息还是在操劳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是在洗那些永远洗不完的衣物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是在为孩子们做晚饭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还是在专注地看电视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你的声音没有得到回应。房子里空荡荡的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她不在。看着墙上那张照片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你知道她已永远离开了。那张一直带给你欢乐的母亲的照片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你突然发现其中竟有一缕忧伤。难道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照片也有灵性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将她对你无微不至的关怀凝聚在目光中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3686535"/>
      </p:ext>
    </p:extLst>
  </p:cSld>
  <p:clrMapOvr>
    <a:masterClrMapping/>
  </p:clrMapOvr>
  <p:transition spd="slow">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二、四个角度入手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读懂散文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读懂散文的根本是要从散文行文的固有规律去把握。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捕捉阅读线索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标题有的明示了文章写作的对象或内容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有的提供了阅读的线索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有的甚至明示或暗示了文章的主题。分析散文标题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把握标题的特征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能帮助考生更快更好地阅读文本。可以说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散文的标题往往就是解读散文的一把钥匙。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42965713"/>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20" name="文本框 19">
            <a:hlinkClick r:id="rId2"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2" name="文本框 21">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我不愿再走进母亲的房间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不愿触动她老人家遗留下的衣物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就让它原样留存着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任灰尘去封存。唉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每一件遗物都是一把刀子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动一动就会刺伤那脆弱的神经。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日子一天天过去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我不再流泪。谁不知道死是人生的归宿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让我们给生命打了一个结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便是一种解脱。妻子这样安慰我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儿子也这样安慰我。他们很快就从痛苦中跳出来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忙忙碌碌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快快乐乐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去干他们自己的事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好像母亲的离世已是很久以前的事了。母亲的死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给他们留下的只是短暂的痛苦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并没有留下伤口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而在我的心里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却留下了很深的伤口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有很多的血流出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我常常按着胸口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希望那伤口尽快愈合。可是很快我发现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愈合的只是皮肉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伤痕的深处无法愈合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时常会有疼痛蔓延开来。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30887322"/>
      </p:ext>
    </p:extLst>
  </p:cSld>
  <p:clrMapOvr>
    <a:masterClrMapping/>
  </p:clrMapOvr>
  <p:transition spd="slow"/>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20" name="文本框 19">
            <a:hlinkClick r:id="rId2"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2" name="文本框 21">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64291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我永远不会忘记</a:t>
            </a:r>
            <a:r>
              <a:rPr lang="en-US" altLang="zh-CN" sz="2200" dirty="0">
                <a:solidFill>
                  <a:srgbClr val="000000"/>
                </a:solidFill>
                <a:latin typeface="Times New Roman" panose="02020603050405020304" pitchFamily="18" charset="0"/>
                <a:cs typeface="Times New Roman" panose="02020603050405020304" pitchFamily="18" charset="0"/>
              </a:rPr>
              <a:t>2001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日下午</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在中国作协的会议室学习讨论的过程中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我以一种近乎失态的焦灼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希望会议早点结束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然后迫不及待地奔向母亲的住处。快到家时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我打电话给家里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想马上听到母亲的声音。铃声空响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我希望她是到楼下散步去了。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推开门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像往常一样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我喊了一声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无人应声。我急忙走进里面的房间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看见妈妈躺在地上呻吟着。我扑过去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一把抱住她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想让她坐起来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问她怎么了。她只是含糊不清地说着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我费尽了力气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可是坐不起来。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我看着床上被撕扯过的被单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看着母亲身上揉皱的衣服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知道她挣扎过。可是一切挣扎都没有用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母亲左边的身子已经瘫痪了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无法坐住。她痛苦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无助得像个孩子。这个曾经十分坚强的生命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怎么突然变得如此脆弱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0263532"/>
      </p:ext>
    </p:extLst>
  </p:cSld>
  <p:clrMapOvr>
    <a:masterClrMapping/>
  </p:clrMapOvr>
  <p:transition spd="slow">
    <p:cover dir="l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sp>
        <p:nvSpPr>
          <p:cNvPr id="20" name="文本框 19">
            <a:hlinkClick r:id="rId2"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2" name="文本框 21">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575581"/>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我明白了那个下午失态的全部原因。一根无形的线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生命之线牵扯着我的心。我的心如紊乱的钟摆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失去了平衡。我以从未有过的急切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想回到妈妈的身边。也许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只要她的手抚摸一下我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她的眼神注视一下我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我心中失控的大火就会熄灭。仅仅两天之后当妈妈咽下最后一口气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永远地离开了她生活了</a:t>
            </a:r>
            <a:r>
              <a:rPr lang="en-US" altLang="zh-CN" sz="2200" dirty="0">
                <a:solidFill>
                  <a:srgbClr val="000000"/>
                </a:solidFill>
                <a:latin typeface="Times New Roman" panose="02020603050405020304" pitchFamily="18" charset="0"/>
                <a:cs typeface="Times New Roman" panose="02020603050405020304" pitchFamily="18" charset="0"/>
              </a:rPr>
              <a:t>81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年的这个世界的时候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我生命的很大一部分被带走了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随着她走了。我猜想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一个人的理论生命也许很长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它就是这样一部分一部分地被失去亲人、失去情感分割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生命最终变得短暂了。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医治心灵伤痛的唯一处方就是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要忘记又谈何容易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只好寻求书籍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寻求哲人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让理性的棉纱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一点一点吸干情感伤口上的鲜血。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42185476"/>
      </p:ext>
    </p:extLst>
  </p:cSld>
  <p:clrMapOvr>
    <a:masterClrMapping/>
  </p:clrMapOvr>
  <p:transition spd="slow">
    <p:pull dir="u"/>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sp>
        <p:nvSpPr>
          <p:cNvPr id="20" name="文本框 19">
            <a:hlinkClick r:id="rId2"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2" name="文本框 21">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我想起了一则关于死亡的宗教故事。有一位母亲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她抱着病逝的儿子去找佛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希望能救活她的儿子。佛说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只有一种方法可以让你的儿子死而复生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解除你的痛苦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你到城里去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向没有死过亲人的人家要一粒芥菜籽给我。那位被痛苦折磨得愚钝了的女人马上去找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可是她找遍了全城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竟然没有带回一粒芥菜籽。因为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世上根本没有没有失去过亲人的家庭。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摘自《名家散文集》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1316336"/>
      </p:ext>
    </p:extLst>
  </p:cSld>
  <p:clrMapOvr>
    <a:masterClrMapping/>
  </p:clrMapOvr>
  <p:transition spd="slow">
    <p:pull/>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dirty="0"/>
          </a:p>
        </p:txBody>
      </p:sp>
      <p:sp>
        <p:nvSpPr>
          <p:cNvPr id="20" name="文本框 19">
            <a:hlinkClick r:id="rId2"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2" name="文本框 21">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2060848"/>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文章第</a:t>
            </a:r>
            <a:r>
              <a:rPr lang="en-US" altLang="zh-CN" sz="2200" dirty="0">
                <a:solidFill>
                  <a:srgbClr val="000000"/>
                </a:solidFill>
                <a:latin typeface="Times New Roman" panose="02020603050405020304" pitchFamily="18" charset="0"/>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段引用了一位墨西哥作家的名言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死亡不是截肢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而是彻底结束生命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请分析其作用</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924944"/>
            <a:ext cx="8128000" cy="8879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死亡是生命彻底的结束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强调死亡就是消失。</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与下文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记忆没有随着死亡消失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形成对比。</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508000" y="3827980"/>
            <a:ext cx="8128000" cy="125720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首段中引用的作用可以从内容和结构两个角度分析。内容上强调了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死亡就是消失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与下文对母亲的怀念形成对比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结构上引出下文。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7056628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dirty="0"/>
          </a:p>
        </p:txBody>
      </p:sp>
      <p:sp>
        <p:nvSpPr>
          <p:cNvPr id="20" name="文本框 19">
            <a:hlinkClick r:id="rId2"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2" name="文本框 21">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2132856"/>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请根据原文内容梳理作者的写作思路</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636912"/>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先写人会逝去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但记忆不会消失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引出母亲的去世在作者心中留下难以愈合的伤口</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通过追忆母亲病逝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进一步抒发丧母之痛</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提出以理性化解丧亲之痛的方法。</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508000" y="3894987"/>
            <a:ext cx="8128000" cy="85093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文章思路是作者安排材料的经脉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可以从材料安排的顺序和内容体会作者的思路。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17219188"/>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dirty="0"/>
          </a:p>
        </p:txBody>
      </p:sp>
      <p:sp>
        <p:nvSpPr>
          <p:cNvPr id="20" name="文本框 19">
            <a:hlinkClick r:id="rId2"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2" name="文本框 21">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文本框 10">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371212"/>
            <a:ext cx="8128000" cy="866006"/>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有人认为文章最后一段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宗教故事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也有人认为</a:t>
            </a:r>
            <a:r>
              <a:rPr lang="zh-CN" altLang="zh-CN" sz="2200" dirty="0" smtClean="0">
                <a:solidFill>
                  <a:srgbClr val="000000"/>
                </a:solidFill>
                <a:latin typeface="Times New Roman" panose="02020603050405020304" pitchFamily="18" charset="0"/>
                <a:cs typeface="Times New Roman" panose="02020603050405020304" pitchFamily="18" charset="0"/>
              </a:rPr>
              <a:t>必不可少</a:t>
            </a:r>
            <a:r>
              <a:rPr lang="zh-CN" altLang="en-US"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请</a:t>
            </a:r>
            <a:r>
              <a:rPr lang="zh-CN" altLang="zh-CN" sz="2200" dirty="0">
                <a:solidFill>
                  <a:srgbClr val="000000"/>
                </a:solidFill>
                <a:latin typeface="Times New Roman" panose="02020603050405020304" pitchFamily="18" charset="0"/>
                <a:cs typeface="Times New Roman" panose="02020603050405020304" pitchFamily="18" charset="0"/>
              </a:rPr>
              <a:t>结合全文谈谈你的看法</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163300"/>
            <a:ext cx="8128000" cy="3554819"/>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不能删去。用宗教故事作结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表明家家都曾有亲人去世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人人都有可能失去至亲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痛苦是人生常态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难以避免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因此要正视痛苦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用理性化解。主旨与上段作者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让理性的棉纱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一点一点吸干情感伤口上的鲜血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的观点吻合。并且这个故事富含哲理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寄寓深远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能给读者以深刻启示。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可以删去。文章倒数第二段中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作者已经为自己找到了答案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用理性治愈丧亲之痛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宗教故事只是这一观点的一个例证而已。删去此段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文章结尾会显得简洁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也可以使文章主旨更加突出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情感更加鲜明。</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5586616"/>
            <a:ext cx="8128000" cy="1257204"/>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探究文章结构安排合理性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可以从表达的主题、结构的完整等角度分析。这类题目没有固定答案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只要观点鲜明、理由充分即可。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5423111"/>
      </p:ext>
    </p:extLst>
  </p:cSld>
  <p:clrMapOvr>
    <a:masterClrMapping/>
  </p:clrMapOvr>
  <p:transition spd="slow">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67</a:t>
            </a:fld>
            <a:r>
              <a:rPr lang="en-US" altLang="zh-CN" dirty="0" smtClean="0"/>
              <a:t>-</a:t>
            </a:r>
            <a:endParaRPr lang="zh-CN" altLang="en-US" dirty="0"/>
          </a:p>
        </p:txBody>
      </p:sp>
      <p:sp>
        <p:nvSpPr>
          <p:cNvPr id="32" name="圆角矩形 3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3" name="圆角矩形 32">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012679"/>
            <a:ext cx="8128000" cy="3288529"/>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掌握散文归纳概括的两类题型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归纳内容要点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概括中心意思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是散文阅读的常考点。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即文章的主要内容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或者说是文章内容的精要之处。内容要点可以是全文的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也可以是局部的。归纳内容要点就是用自己的语言对语段乃至整篇文章进行总结与把握、筛选与提炼、加工与转化。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就是作品的主题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即作者要告诉读者的最主要的意思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包含了作者的思想观点和写作意图。对中心意思的概括必须立足于对整篇文章的理解与把握。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dirty="0"/>
          </a:p>
        </p:txBody>
      </p:sp>
      <p:sp>
        <p:nvSpPr>
          <p:cNvPr id="17" name="文本框 16">
            <a:hlinkClick r:id="rId2" action="ppaction://hlinksldjump"/>
          </p:cNvPr>
          <p:cNvSpPr txBox="1"/>
          <p:nvPr/>
        </p:nvSpPr>
        <p:spPr>
          <a:xfrm>
            <a:off x="7156157" y="1063127"/>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5" name="圆角矩形 14">
            <a:hlinkClick r:id="rId3"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7" name="圆角矩形 26">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1" name="文本框 30">
            <a:hlinkClick r:id="rId5" action="ppaction://hlinksldjump"/>
          </p:cNvPr>
          <p:cNvSpPr txBox="1"/>
          <p:nvPr/>
        </p:nvSpPr>
        <p:spPr>
          <a:xfrm>
            <a:off x="7819037"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4" name="矩形 3"/>
          <p:cNvSpPr>
            <a:spLocks noChangeAspect="1"/>
          </p:cNvSpPr>
          <p:nvPr/>
        </p:nvSpPr>
        <p:spPr>
          <a:xfrm>
            <a:off x="508000" y="1898271"/>
            <a:ext cx="8128000" cy="33154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一、局部概括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局部内容要点的概括可以是对一段文字或几段文字内容的概括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包括原因概括、特点概括等多个角度。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某段写了哪些内容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作者为什么说某某某怎样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作者是从哪些方面来写某某某的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结合某段或某几段文字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简要概括作者这样说的理由。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8" name="圆角矩形 27">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53611"/>
            <a:ext cx="8128000" cy="5170646"/>
          </a:xfrm>
          <a:prstGeom prst="rect">
            <a:avLst/>
          </a:prstGeom>
        </p:spPr>
        <p:txBody>
          <a:bodyPr>
            <a:spAutoFit/>
          </a:bodyPr>
          <a:lstStyle/>
          <a:p>
            <a:pPr indent="304800">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原因概括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四堡雕版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冯骥才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心里一团如花似锦的猜想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在四堡灰飞烟灭。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在宋代四大雕版印刷基地中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福建的建阳一直承担着那片大地上文明的传播。其他几个雕版中心如汴梁、杭州等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总是随着战乱与京都变迁或兴或衰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天高皇帝远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的建阳从中古一直走到近代。我喜欢建安</a:t>
            </a:r>
            <a:r>
              <a:rPr lang="en-US" altLang="zh-CN" sz="2200" baseline="300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图书的民间感。它自始就服务于平民大众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也就将先民们的阅读兴趣与审美观念融入坊间。明代以来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杭州、苏州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以及相继崛起的金陵派和徽派刻印的图书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一窝蜂地趋向文人之雅致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建安图书却始终执拗地固守着它的平民性。大众日常消遣的故事、笑话、野史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农家应用的医书、药书、占卜以及专供孩童启蒙的读物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都是建安版常年热销的图书。今天看来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这种由民间印坊养育出来的纯朴的气质便是建安版特有的审美品格了。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文本框 11">
            <a:hlinkClick r:id="rId4" action="ppaction://hlinksldjump"/>
          </p:cNvPr>
          <p:cNvSpPr txBox="1"/>
          <p:nvPr/>
        </p:nvSpPr>
        <p:spPr>
          <a:xfrm>
            <a:off x="7156157"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3" name="文本框 12">
            <a:hlinkClick r:id="rId5" action="ppaction://hlinksldjump"/>
          </p:cNvPr>
          <p:cNvSpPr txBox="1"/>
          <p:nvPr/>
        </p:nvSpPr>
        <p:spPr>
          <a:xfrm>
            <a:off x="7819037"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Tree>
    <p:extLst>
      <p:ext uri="{BB962C8B-B14F-4D97-AF65-F5344CB8AC3E}">
        <p14:creationId xmlns:p14="http://schemas.microsoft.com/office/powerpoint/2010/main" xmlns="" val="2178695929"/>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如《雪天》</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年上海卷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、《说起梅花》</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年北京卷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、《四堡雕版》</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年山东卷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、《云和梯田》</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年天津卷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、《甘森的西红柿》</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年重庆卷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、《头脑中的旅行》</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年湖北卷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、《粮食》</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年湖南卷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、《浣花草堂》</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年山东卷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、《祖屋》</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年福建卷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、《听雨》</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年全国大纲卷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、《瓦》</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年福建卷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、《樱桃》</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年安徽卷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罗兰》</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年湖北卷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直接明确了写作的对象。如果在文章中写到了看似与标题无关的内容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那就要考虑它与写作对象的关系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就要琢磨作者为什么要写这样的内容。有些题目一看就知道会采用借物喻人、托物寓意的写法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有些题目一看就知道是文章写作的线索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如《樱桃》。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108527"/>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8" name="圆角矩形 27">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建安图书真正的福气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是它至今还保存着一个雕版印刷之乡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四堡。中国古代雕版基地大都空无一物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只剩下建安的这个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活化石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。它犹然散发着书香墨香文明之香吗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四堡身在闽西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肩倚武夷山脉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地远天偏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这种地方正是历史的藏身之处。但现代化法力无边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近几年古镇也热闹起来了。不过令我吃惊的是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这里居然还完整地保留着二百年来声震闽西的印书世家邹氏的坊间与宅第。大大小小一百四十间房子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组成客家人典型的民居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九厅十八井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。在四堡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这种房子都是一半用于生活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一半用于印书。可是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无论陪同我的主人怎样指指点点地讲述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我也无法想象出往日那种奇异又儒雅的景象来。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文本框 8">
            <a:hlinkClick r:id="rId4" action="ppaction://hlinksldjump"/>
          </p:cNvPr>
          <p:cNvSpPr txBox="1"/>
          <p:nvPr/>
        </p:nvSpPr>
        <p:spPr>
          <a:xfrm>
            <a:off x="7156157"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0" name="文本框 9">
            <a:hlinkClick r:id="rId5" action="ppaction://hlinksldjump"/>
          </p:cNvPr>
          <p:cNvSpPr txBox="1"/>
          <p:nvPr/>
        </p:nvSpPr>
        <p:spPr>
          <a:xfrm>
            <a:off x="7819037"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Tree>
    <p:extLst>
      <p:ext uri="{BB962C8B-B14F-4D97-AF65-F5344CB8AC3E}">
        <p14:creationId xmlns:p14="http://schemas.microsoft.com/office/powerpoint/2010/main" xmlns="" val="632885421"/>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8" name="圆角矩形 27">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76517"/>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倘若留意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那又细又弯高高翘起的檐角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鸟儿一样轻灵的木雕斗拱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敷彩的砖雕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带着画痕的粉墙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还残存一些历史的优雅。但挤在这老宅子里生活的人们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对此早已视而不见。</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历史走得太远了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连背影也看不到。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高大的墙体全都糟朽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表面剥落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砖块粉化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地面的砖板至少在半个世纪前就全被踩碎了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门窗支离破碎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或者早已不伦不类地更换一新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杂物堆满所有角落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荒草野蔓纠缠其间。唯一可以见证这里曾是印坊的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是一些院子中央摆着的一种沉重的石缸。它是由整块青石雕出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岁月把它磨光。当年的印房用它来贮墨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如今里边堆着煤块或菜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上边盖着木板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有的弃而不用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积着半缸发黑和泛臭的雨水。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生活在这拥挤的黏湿的腐朽的空间里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是一种煎熬。特别是电视屏幕上闪现着各种华屋和豪宅的时候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人们会巴望着逃脱出去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切盼现代化早日来到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把它们作为垃圾处理掉。这就是发明了印刷术的古国最后一个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活化石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必然的命运吗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文本框 8">
            <a:hlinkClick r:id="rId4" action="ppaction://hlinksldjump"/>
          </p:cNvPr>
          <p:cNvSpPr txBox="1"/>
          <p:nvPr/>
        </p:nvSpPr>
        <p:spPr>
          <a:xfrm>
            <a:off x="7156157"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0" name="文本框 9">
            <a:hlinkClick r:id="rId5" action="ppaction://hlinksldjump"/>
          </p:cNvPr>
          <p:cNvSpPr txBox="1"/>
          <p:nvPr/>
        </p:nvSpPr>
        <p:spPr>
          <a:xfrm>
            <a:off x="7819037"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Tree>
    <p:extLst>
      <p:ext uri="{BB962C8B-B14F-4D97-AF65-F5344CB8AC3E}">
        <p14:creationId xmlns:p14="http://schemas.microsoft.com/office/powerpoint/2010/main" xmlns="" val="241835549"/>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8" name="圆角矩形 27">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应该说当地还是有些有心人的。他们将邹氏家族的祠堂改造为一座小型博物馆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展示着从四堡收集来的古版古书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以及裁纸、印书、切书、装订等种种工具。还将此地雕版的源起、沿革、历代作坊与相关人物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都做了调查和梳理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并在这小展馆中略述大概。可是当我问及现存书版的状况时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回答竟使我十分震惊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只有一套完整的书版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难道这块生育出千千万万图书的沃土已然资源耗尽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贫瘠得连几套书版也找不出来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其实并非如此。直到今天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无孔不入的古董贩子还在闽北和闽西各地进村入乡、走街串巷去搜罗古书古版。四堡人穷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自然就拿它们换钱。文化受到自己主人的轻视才是真正的悲哀。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文本框 8">
            <a:hlinkClick r:id="rId4" action="ppaction://hlinksldjump"/>
          </p:cNvPr>
          <p:cNvSpPr txBox="1"/>
          <p:nvPr/>
        </p:nvSpPr>
        <p:spPr>
          <a:xfrm>
            <a:off x="7156157"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0" name="文本框 9">
            <a:hlinkClick r:id="rId5" action="ppaction://hlinksldjump"/>
          </p:cNvPr>
          <p:cNvSpPr txBox="1"/>
          <p:nvPr/>
        </p:nvSpPr>
        <p:spPr>
          <a:xfrm>
            <a:off x="7819037"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Tree>
    <p:extLst>
      <p:ext uri="{BB962C8B-B14F-4D97-AF65-F5344CB8AC3E}">
        <p14:creationId xmlns:p14="http://schemas.microsoft.com/office/powerpoint/2010/main" xmlns="" val="1515492117"/>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8" name="圆角矩形 27">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00732"/>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四堡的雕版印刷肇始于何时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仍是一个谜。但它作为建安版的一个产地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自然属于中华雕版印刷史源头的范畴。特别是宋代汴京沦落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文化中心南移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印刷业便在福建西北这一片南国纸张的产地如鱼得水地遍地开花。明清两代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建安图书覆盖江南大地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这也正是四堡的极盛时代。可是到了</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西方的石印与铅印技术相继传入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四堡的雕版便走向衰落。从大文明的系统上说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中华文明传承未断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但在许许多多具体的文化脉络上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我们却常常感受到一种失落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在龙岩、泉州和厦门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我都刻意去古董店考查建安书版的流散状况。在四堡见不到的书版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在这些商店里很容易见到。不过一位贩子对我说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你出大价钱也买不到明代的版子了。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我相信他的话。受制于经费的拮据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在这些文化沃土上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到处是古董贩子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反倒很少看到专家的身影。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文本框 8">
            <a:hlinkClick r:id="rId4" action="ppaction://hlinksldjump"/>
          </p:cNvPr>
          <p:cNvSpPr txBox="1"/>
          <p:nvPr/>
        </p:nvSpPr>
        <p:spPr>
          <a:xfrm>
            <a:off x="7156157"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0" name="文本框 9">
            <a:hlinkClick r:id="rId5" action="ppaction://hlinksldjump"/>
          </p:cNvPr>
          <p:cNvSpPr txBox="1"/>
          <p:nvPr/>
        </p:nvSpPr>
        <p:spPr>
          <a:xfrm>
            <a:off x="7819037"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Tree>
    <p:extLst>
      <p:ext uri="{BB962C8B-B14F-4D97-AF65-F5344CB8AC3E}">
        <p14:creationId xmlns:p14="http://schemas.microsoft.com/office/powerpoint/2010/main" xmlns="" val="3056235199"/>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74</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8" name="圆角矩形 27">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39216"/>
            <a:ext cx="8128000" cy="3342453"/>
          </a:xfrm>
          <a:prstGeom prst="rect">
            <a:avLst/>
          </a:prstGeom>
        </p:spPr>
        <p:txBody>
          <a:bodyPr>
            <a:spAutoFit/>
          </a:bodyPr>
          <a:lstStyle/>
          <a:p>
            <a:pPr indent="533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四堡现有的书坊不会坚持太久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残剩在民间的古版又会很快灭绝。照此说来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最终的结果是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我们这个曾经发明了印刷术的古国就不再有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活态的见证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可言了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谁救四堡呢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节选自《癸未手记》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历史上建安、建阳二县多次分合。印刷业兴盛时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建阳等地的印坊多沿用建安之名。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请根据本文概括四堡雕版及其文化衰落的原因。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11" name="图片 10"/>
          <p:cNvPicPr/>
          <p:nvPr/>
        </p:nvPicPr>
        <p:blipFill>
          <a:blip r:embed="rId4" cstate="print"/>
          <a:stretch>
            <a:fillRect/>
          </a:stretch>
        </p:blipFill>
        <p:spPr>
          <a:xfrm>
            <a:off x="770783" y="1820063"/>
            <a:ext cx="339287" cy="339287"/>
          </a:xfrm>
          <a:prstGeom prst="rect">
            <a:avLst/>
          </a:prstGeom>
        </p:spPr>
      </p:pic>
      <p:pic>
        <p:nvPicPr>
          <p:cNvPr id="12" name="图片 11"/>
          <p:cNvPicPr/>
          <p:nvPr/>
        </p:nvPicPr>
        <p:blipFill>
          <a:blip r:embed="rId5" cstate="print"/>
          <a:stretch>
            <a:fillRect/>
          </a:stretch>
        </p:blipFill>
        <p:spPr>
          <a:xfrm>
            <a:off x="769646" y="3004946"/>
            <a:ext cx="339287" cy="339287"/>
          </a:xfrm>
          <a:prstGeom prst="rect">
            <a:avLst/>
          </a:prstGeom>
        </p:spPr>
      </p:pic>
      <p:sp>
        <p:nvSpPr>
          <p:cNvPr id="13" name="文本框 12">
            <a:hlinkClick r:id="rId6" action="ppaction://hlinksldjump"/>
          </p:cNvPr>
          <p:cNvSpPr txBox="1"/>
          <p:nvPr/>
        </p:nvSpPr>
        <p:spPr>
          <a:xfrm>
            <a:off x="7156157"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4" name="文本框 13">
            <a:hlinkClick r:id="rId7" action="ppaction://hlinksldjump"/>
          </p:cNvPr>
          <p:cNvSpPr txBox="1"/>
          <p:nvPr/>
        </p:nvSpPr>
        <p:spPr>
          <a:xfrm>
            <a:off x="7819037"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4" name="矩形 3"/>
          <p:cNvSpPr>
            <a:spLocks noChangeAspect="1"/>
          </p:cNvSpPr>
          <p:nvPr/>
        </p:nvSpPr>
        <p:spPr>
          <a:xfrm>
            <a:off x="508000" y="5033958"/>
            <a:ext cx="8128000" cy="8879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西方石印与铅印技术的冲击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现代商业文明的冲击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民间对先人文化遗产的漠视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政府和专家重视不够。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551314"/>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75</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8" name="圆角矩形 27">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3" name="文本框 12">
            <a:hlinkClick r:id="rId4" action="ppaction://hlinksldjump"/>
          </p:cNvPr>
          <p:cNvSpPr txBox="1"/>
          <p:nvPr/>
        </p:nvSpPr>
        <p:spPr>
          <a:xfrm>
            <a:off x="7156157"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4" name="文本框 13">
            <a:hlinkClick r:id="rId5" action="ppaction://hlinksldjump"/>
          </p:cNvPr>
          <p:cNvSpPr txBox="1"/>
          <p:nvPr/>
        </p:nvSpPr>
        <p:spPr>
          <a:xfrm>
            <a:off x="7819037"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5" name="矩形 4"/>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本题考查概括文章的内容要点。在文章的第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和第</a:t>
            </a: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和第</a:t>
            </a: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有相对明显的交代。可以在通读的基础上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摘取关键语句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然后再整合作答。第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现代化法力无边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是一种煎熬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人们会巴望着逃脱出去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把它们作为垃圾处理掉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四堡人穷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古董贩子</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进村入乡、走街串巷去搜罗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西方的石印与铅印技术相继传入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可作为答题依据。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8949794"/>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76</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8" name="圆角矩形 27">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方法点拨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由果溯因法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散文大多是作家阐发对生活的感悟或某种道理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这些感悟或道理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就是命题者命题的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从何而来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就是前后的叙事、描写、回忆等。说到底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散文往往是一个因果复句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故这类题涉及的范围比较大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答题时尽量把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远近结合法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凡题干语句出现的地方往往是答案密集的区域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所以一定要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寻找答案。如果有分散在离题干句较远的上下文中的要点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需要延伸思维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适当扩大搜索范围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把答案找全。原因概括题满分答案要点一般有显性要点和隐性要点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隐性要点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的寻找需要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适当扩大搜索范围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并能透过现象看本质。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文本框 8">
            <a:hlinkClick r:id="rId4" action="ppaction://hlinksldjump"/>
          </p:cNvPr>
          <p:cNvSpPr txBox="1"/>
          <p:nvPr/>
        </p:nvSpPr>
        <p:spPr>
          <a:xfrm>
            <a:off x="7156157"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0" name="文本框 9">
            <a:hlinkClick r:id="rId5" action="ppaction://hlinksldjump"/>
          </p:cNvPr>
          <p:cNvSpPr txBox="1"/>
          <p:nvPr/>
        </p:nvSpPr>
        <p:spPr>
          <a:xfrm>
            <a:off x="7819037"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Tree>
    <p:extLst>
      <p:ext uri="{BB962C8B-B14F-4D97-AF65-F5344CB8AC3E}">
        <p14:creationId xmlns:p14="http://schemas.microsoft.com/office/powerpoint/2010/main" xmlns="" val="3512783054"/>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77</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4" action="ppaction://hlinksldjump"/>
          </p:cNvPr>
          <p:cNvSpPr txBox="1"/>
          <p:nvPr/>
        </p:nvSpPr>
        <p:spPr>
          <a:xfrm>
            <a:off x="7156157" y="1063127"/>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2" name="文本框 11">
            <a:hlinkClick r:id="rId5" action="ppaction://hlinksldjump"/>
          </p:cNvPr>
          <p:cNvSpPr txBox="1"/>
          <p:nvPr/>
        </p:nvSpPr>
        <p:spPr>
          <a:xfrm>
            <a:off x="7819037"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特点概括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原文《甘森的西红柿》节选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甘森的蒙古语意思就是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。花格输油管道是世界上海拔最高的原油输送管道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甘森热泵站位于这条管道的中段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是社会依托条件最差、自然条件最为艰苦的地方。它距花土沟镇</a:t>
            </a:r>
            <a:r>
              <a:rPr lang="en-US" altLang="zh-CN" sz="2200" dirty="0">
                <a:solidFill>
                  <a:srgbClr val="000000"/>
                </a:solidFill>
                <a:latin typeface="Times New Roman" panose="02020603050405020304" pitchFamily="18" charset="0"/>
                <a:cs typeface="Times New Roman" panose="02020603050405020304" pitchFamily="18" charset="0"/>
              </a:rPr>
              <a:t>230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多公里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距格尔木市</a:t>
            </a:r>
            <a:r>
              <a:rPr lang="en-US" altLang="zh-CN" sz="2200" dirty="0">
                <a:solidFill>
                  <a:srgbClr val="000000"/>
                </a:solidFill>
                <a:latin typeface="Times New Roman" panose="02020603050405020304" pitchFamily="18" charset="0"/>
                <a:cs typeface="Times New Roman" panose="02020603050405020304" pitchFamily="18" charset="0"/>
              </a:rPr>
              <a:t>270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多公里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海拔</a:t>
            </a:r>
            <a:r>
              <a:rPr lang="en-US" altLang="zh-CN" sz="2200" dirty="0">
                <a:solidFill>
                  <a:srgbClr val="000000"/>
                </a:solidFill>
                <a:latin typeface="Times New Roman" panose="02020603050405020304" pitchFamily="18" charset="0"/>
                <a:cs typeface="Times New Roman" panose="02020603050405020304" pitchFamily="18" charset="0"/>
              </a:rPr>
              <a:t>2 910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米。甘森还是一个风口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据说西北风从此进入格尔木地区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一年一场风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从春刮到冬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刮风扬沙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最多时站里一天能拉出去十吨的沙子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一年用过的扫把不计其数。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3159206"/>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78</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4" action="ppaction://hlinksldjump"/>
          </p:cNvPr>
          <p:cNvSpPr txBox="1"/>
          <p:nvPr/>
        </p:nvSpPr>
        <p:spPr>
          <a:xfrm>
            <a:off x="7156157" y="1063127"/>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2" name="文本框 11">
            <a:hlinkClick r:id="rId5" action="ppaction://hlinksldjump"/>
          </p:cNvPr>
          <p:cNvSpPr txBox="1"/>
          <p:nvPr/>
        </p:nvSpPr>
        <p:spPr>
          <a:xfrm>
            <a:off x="7819037"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站在甘森站的院落里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任凭强烈的紫外线照在脸上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我的思绪飞越到了新中国成立初期。</a:t>
            </a:r>
            <a:r>
              <a:rPr lang="en-US" altLang="zh-CN" sz="2200" dirty="0">
                <a:solidFill>
                  <a:srgbClr val="000000"/>
                </a:solidFill>
                <a:latin typeface="Times New Roman" panose="02020603050405020304" pitchFamily="18" charset="0"/>
                <a:cs typeface="Times New Roman" panose="02020603050405020304" pitchFamily="18" charset="0"/>
              </a:rPr>
              <a:t>1954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年初夏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我的父辈们高喊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到柴达木去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到祖国最需要的地方去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千里迢迢地来到异乡。尽管黄沙漫漫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寒风呼啸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气候异常干燥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鼻孔里结着血痂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然而他们不悔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都把这儿当成了自己的家园。</a:t>
            </a:r>
            <a:r>
              <a:rPr lang="en-US" altLang="zh-CN" sz="2200" dirty="0">
                <a:solidFill>
                  <a:srgbClr val="000000"/>
                </a:solidFill>
                <a:latin typeface="Times New Roman" panose="02020603050405020304" pitchFamily="18" charset="0"/>
                <a:cs typeface="Times New Roman" panose="02020603050405020304" pitchFamily="18" charset="0"/>
              </a:rPr>
              <a:t>1958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年地中四井日喷原油</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为当时步履艰难的祖国做出了巨大贡献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也使冷湖成为继玉门、新疆、四川之后的第四大油田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迅速崛起。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原石油工业部的一位副部长当年在青海油田考察时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曾经潸然泪下地说道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在如此艰苦的条件下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别说工作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只要能待住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也是英雄啊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柴达木油田的英雄们以三代人艰苦卓绝的奋斗精神和无私奉献的崇高美德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年两万多个日日夜夜之功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造就了一个千万吨级的大油气田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8670257"/>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79</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4" action="ppaction://hlinksldjump"/>
          </p:cNvPr>
          <p:cNvSpPr txBox="1"/>
          <p:nvPr/>
        </p:nvSpPr>
        <p:spPr>
          <a:xfrm>
            <a:off x="7156157" y="1063127"/>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2" name="文本框 11">
            <a:hlinkClick r:id="rId5" action="ppaction://hlinksldjump"/>
          </p:cNvPr>
          <p:cNvSpPr txBox="1"/>
          <p:nvPr/>
        </p:nvSpPr>
        <p:spPr>
          <a:xfrm>
            <a:off x="7819037"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3" name="矩形 2"/>
          <p:cNvSpPr>
            <a:spLocks noChangeAspect="1"/>
          </p:cNvSpPr>
          <p:nvPr/>
        </p:nvSpPr>
        <p:spPr>
          <a:xfrm>
            <a:off x="508000" y="167191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甘森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的蒙古语意思引出其环境条件之苦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又写了新中国成立后甘森的发展之变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请分别予以概括</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554513"/>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远离市镇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社会依托条件差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海拔高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风沙大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自然条件艰苦。由初建油田时环境条件恶劣的荒漠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变成了环境优美的沙海绿岛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石油人的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新家园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508000" y="3854088"/>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本题考查概括文章的内容要点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从设问的角度看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是局部内容要点的概括。答案应由甘森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条件之苦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发展之变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两部分构成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从节选的部分第一段文字看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条件之苦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海拔高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风沙大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社会依托条件最差、自然条件最为艰苦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从节选部分的第二段和第三段可以概括出新中国成立后的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发展之变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81545518"/>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再如《太湖碎锦》</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年四川卷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、《纸上故乡》</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年福建卷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、《比邻而居》</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年江苏卷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、《独木舟之道》</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年安徽卷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、《废墟之美》</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年北京卷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、《负重的河流》</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年四川卷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、《平常的沈从文》</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年江西卷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标题不仅明确了写作对象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更表明了作者的感情倾向以及明确或隐含的主旨。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751590"/>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80</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4" action="ppaction://hlinksldjump"/>
          </p:cNvPr>
          <p:cNvSpPr txBox="1"/>
          <p:nvPr/>
        </p:nvSpPr>
        <p:spPr>
          <a:xfrm>
            <a:off x="7156157" y="1063127"/>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2" name="文本框 11">
            <a:hlinkClick r:id="rId5" action="ppaction://hlinksldjump"/>
          </p:cNvPr>
          <p:cNvSpPr txBox="1"/>
          <p:nvPr/>
        </p:nvSpPr>
        <p:spPr>
          <a:xfrm>
            <a:off x="7819037"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4" name="矩形 3"/>
          <p:cNvSpPr>
            <a:spLocks noChangeAspect="1"/>
          </p:cNvSpPr>
          <p:nvPr/>
        </p:nvSpPr>
        <p:spPr>
          <a:xfrm>
            <a:off x="508000" y="1421514"/>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归纳内容要点的三个技巧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概览段落意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明确中心句。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归纳内容要点要善于抓中心句。中心句的一般表现形式有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段首提示性中心句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段末总结性中心句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段中过渡性中心句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自然段外的抒情性或综合性中心句。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找出重点段。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归纳一段话的要点要抓住关键词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概括一个层次的层意要找出层次里的重点段。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提取信息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重新整合。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有些文段没有明显的中心句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必须对每个独立句或几个相对重要的互有关联的句子的意义进行综合归纳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由点到面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归纳出内容要点。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45355211"/>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81</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4" action="ppaction://hlinksldjump"/>
          </p:cNvPr>
          <p:cNvSpPr txBox="1"/>
          <p:nvPr/>
        </p:nvSpPr>
        <p:spPr>
          <a:xfrm>
            <a:off x="7156157" y="1063127"/>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2" name="文本框 11">
            <a:hlinkClick r:id="rId5" action="ppaction://hlinksldjump"/>
          </p:cNvPr>
          <p:cNvSpPr txBox="1"/>
          <p:nvPr/>
        </p:nvSpPr>
        <p:spPr>
          <a:xfrm>
            <a:off x="7819037"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3" name="矩形 2"/>
          <p:cNvSpPr>
            <a:spLocks noChangeAspect="1"/>
          </p:cNvSpPr>
          <p:nvPr/>
        </p:nvSpPr>
        <p:spPr>
          <a:xfrm>
            <a:off x="508000" y="1484784"/>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建模</a:t>
            </a: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审读题干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明确方向。首先明确是概括原因还是概括特点。如果是原因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看清是什么原因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四堡雕版及其文化衰落的原因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如果是特点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是人物特点还是景物特点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然后在原文找出题眼。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阅读原文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确定区域。题干中关键词出现在原文中的区域往往是要点所在区域。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根据确定区域内的文字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抓住本质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分类概括。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M06.eps" descr="id:2147490763;FounderCES"/>
          <p:cNvPicPr/>
          <p:nvPr/>
        </p:nvPicPr>
        <p:blipFill>
          <a:blip r:embed="rId6" cstate="print"/>
          <a:stretch>
            <a:fillRect/>
          </a:stretch>
        </p:blipFill>
        <p:spPr>
          <a:xfrm>
            <a:off x="2195736" y="1988840"/>
            <a:ext cx="4104456" cy="1836970"/>
          </a:xfrm>
          <a:prstGeom prst="rect">
            <a:avLst/>
          </a:prstGeom>
        </p:spPr>
      </p:pic>
    </p:spTree>
    <p:extLst>
      <p:ext uri="{BB962C8B-B14F-4D97-AF65-F5344CB8AC3E}">
        <p14:creationId xmlns:p14="http://schemas.microsoft.com/office/powerpoint/2010/main" xmlns="" val="343347074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82</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文本框 10">
            <a:hlinkClick r:id="rId4" action="ppaction://hlinksldjump"/>
          </p:cNvPr>
          <p:cNvSpPr txBox="1"/>
          <p:nvPr/>
        </p:nvSpPr>
        <p:spPr>
          <a:xfrm>
            <a:off x="7156157" y="1063127"/>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2" name="文本框 11">
            <a:hlinkClick r:id="rId5" action="ppaction://hlinksldjump"/>
          </p:cNvPr>
          <p:cNvSpPr txBox="1"/>
          <p:nvPr/>
        </p:nvSpPr>
        <p:spPr>
          <a:xfrm>
            <a:off x="7819037"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概括三法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直接摘录语句法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顾名思义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就是选摘原文语句来作答的一种方法。运用时应抓住与答案有关的关键语句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确定题目的答案在文中的具体所在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其答案一般是文中的原句或从文中摘取重要词语进行组合。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改写拼接法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就是提取文章中的一些语句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通过拼接并改写的方式重新组合来回答问题的一种方法。其答案一般是文中没有直接可以作答的语句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需要摘引语句意思加以组合变换。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综合句意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层意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有些文段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没有明显的中心句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就必须对每个独立句的句意或对几个相对重要的句子的意义进行综合归纳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提取内在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公因式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概括出内容要点。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8497427"/>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83</a:t>
            </a:fld>
            <a:r>
              <a:rPr lang="en-US" altLang="zh-CN" smtClean="0"/>
              <a:t>-</a:t>
            </a:r>
            <a:endParaRPr lang="zh-CN" altLang="en-US" dirty="0"/>
          </a:p>
        </p:txBody>
      </p:sp>
      <p:sp>
        <p:nvSpPr>
          <p:cNvPr id="11" name="文本框 10">
            <a:hlinkClick r:id="rId2"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t>典例</a:t>
            </a:r>
            <a:r>
              <a:rPr lang="en-US" altLang="zh-CN" sz="1200" dirty="0"/>
              <a:t>1</a:t>
            </a:r>
            <a:endParaRPr lang="zh-CN" altLang="en-US" sz="1200" dirty="0"/>
          </a:p>
        </p:txBody>
      </p:sp>
      <p:sp>
        <p:nvSpPr>
          <p:cNvPr id="20" name="文本框 19">
            <a:hlinkClick r:id="rId3"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6" name="圆角矩形 25">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7" name="圆角矩形 26">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677274"/>
            <a:ext cx="8128000" cy="4127990"/>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二、全文概括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全文概括是针对文章的整体表现而言的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包含情感概括和主旨概括。这两者直接以文章层意、内容要点为基础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又涉及作者主观创作意图和文章客观表达效果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涉及文内使用的材料和文外相关材料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要求具有较高的分析概括能力和语言表述能力。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这篇文章表达了作者怎样的情感态度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文章的主旨是什么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请结合全文简要分析。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概括全文主旨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并联系现实谈谈你的看法。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文中包含了作者哪些观点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请加以概括。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文本框 11">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Tree>
    <p:extLst>
      <p:ext uri="{BB962C8B-B14F-4D97-AF65-F5344CB8AC3E}">
        <p14:creationId xmlns:p14="http://schemas.microsoft.com/office/powerpoint/2010/main" xmlns="" val="3919841693"/>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84</a:t>
            </a:fld>
            <a:r>
              <a:rPr lang="en-US" altLang="zh-CN" smtClean="0"/>
              <a:t>-</a:t>
            </a:r>
            <a:endParaRPr lang="zh-CN" altLang="en-US" dirty="0"/>
          </a:p>
        </p:txBody>
      </p:sp>
      <p:sp>
        <p:nvSpPr>
          <p:cNvPr id="25" name="圆角矩形 24">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6" name="圆角矩形 25">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5709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情感概括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祖</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是我内心深处最鲜活的那一处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秘不示人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只怕她遭了风雨的侵蚀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抑或因晾在空气下而变质。在我心中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她由高大到矮小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由缤纷到简单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由喧嚣到沉寂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到后来一直缩进我的梦里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晶莹成了枕边的一颗泪珠。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在很长的时间里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祖屋是我的整个世界。或许是自第一次睁开眼睛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我便开始了探寻祖屋的秘密。接下来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便用小小的身躯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摸爬丈量着这个宅院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文本框 13">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a:solidFill>
                  <a:srgbClr val="E75E22"/>
                </a:solidFill>
              </a:rPr>
              <a:t>1</a:t>
            </a:r>
            <a:endParaRPr lang="zh-CN" altLang="en-US" sz="1200" dirty="0">
              <a:solidFill>
                <a:srgbClr val="E75E22"/>
              </a:solidFill>
            </a:endParaRPr>
          </a:p>
        </p:txBody>
      </p:sp>
      <p:sp>
        <p:nvSpPr>
          <p:cNvPr id="15" name="文本框 14">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6" name="文本框 15">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Tree>
    <p:extLst>
      <p:ext uri="{BB962C8B-B14F-4D97-AF65-F5344CB8AC3E}">
        <p14:creationId xmlns:p14="http://schemas.microsoft.com/office/powerpoint/2010/main" xmlns="" val="2891816127"/>
      </p:ext>
    </p:extLst>
  </p:cSld>
  <p:clrMapOvr>
    <a:masterClrMapping/>
  </p:clrMapOvr>
  <mc:AlternateContent xmlns:mc="http://schemas.openxmlformats.org/markup-compatibility/2006">
    <mc:Choice xmlns:p14="http://schemas.microsoft.com/office/powerpoint/2010/main" xmlns="" Requires="p14">
      <p:transition spd="slow" p14:dur="1400">
        <p:cover dir="lu"/>
      </p:transition>
    </mc:Choice>
    <mc:Fallback>
      <p:transition spd="slow">
        <p:cover dir="lu"/>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85</a:t>
            </a:fld>
            <a:r>
              <a:rPr lang="en-US" altLang="zh-CN" smtClean="0"/>
              <a:t>-</a:t>
            </a:r>
            <a:endParaRPr lang="zh-CN" altLang="en-US" dirty="0"/>
          </a:p>
        </p:txBody>
      </p:sp>
      <p:sp>
        <p:nvSpPr>
          <p:cNvPr id="25" name="圆角矩形 24">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6" name="圆角矩形 25">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祖屋的大门朝东南。所谓的大门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只是一个枝条编成的柴扉而已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柴扉上钉着小扣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上着一把几乎锈透了的老锁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其实只是做做样子。主屋是三间西屋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石头砌垒的底层墙上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土坯一直到顶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其上是用厚厚的黄草拍成的蓑衣似的草屋脊。正屋用细泥糊就的外墙面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被风雨侵蚀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一条条的细槽沟和窄缝遍布其上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斑驳着岁月的手艺。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正正当当四平八稳地摆着一张八仙桌。记事起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就觉得爷爷除去到院里纳凉、到地里干活之外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从来没有离开过这桌子右边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也被我们称为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他那把椅子。每年除夕夜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总是这样一幅场景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爷爷稳坐上首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爸爸、叔叔、哥哥、我和堂弟则围桌而坐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相互让菜、敬酒、劝酒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奶奶则带着她的儿媳们张罗忙活。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a:solidFill>
                  <a:srgbClr val="E75E22"/>
                </a:solidFill>
              </a:rPr>
              <a:t>1</a:t>
            </a:r>
            <a:endParaRPr lang="zh-CN" altLang="en-US" sz="1200" dirty="0">
              <a:solidFill>
                <a:srgbClr val="E75E22"/>
              </a:solidFill>
            </a:endParaRPr>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Tree>
    <p:extLst>
      <p:ext uri="{BB962C8B-B14F-4D97-AF65-F5344CB8AC3E}">
        <p14:creationId xmlns:p14="http://schemas.microsoft.com/office/powerpoint/2010/main" xmlns="" val="2467846487"/>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86</a:t>
            </a:fld>
            <a:r>
              <a:rPr lang="en-US" altLang="zh-CN" smtClean="0"/>
              <a:t>-</a:t>
            </a:r>
            <a:endParaRPr lang="zh-CN" altLang="en-US" dirty="0"/>
          </a:p>
        </p:txBody>
      </p:sp>
      <p:sp>
        <p:nvSpPr>
          <p:cNvPr id="25" name="圆角矩形 24">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6" name="圆角矩形 25">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400732"/>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大桌子的旁边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是在农村被称为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憋来气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的土炉子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也是我印象里最暖的所在。冬天里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往炉边一凑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仿佛冻透了的手脚、冻得通红的鼻头和接近透明的耳朵瞬间被暖了过来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有时接过奶奶递来的煎饼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贴在炉壁上一烤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一股香气便悄悄弥漫开来。那被土炉子烙得焦黄的煎饼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至今烙在我的脑海里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抠都抠不掉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呼吸着祖屋院子里几代人呼吸过的空气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踩着院子里叠了无数摞的几代人的脚印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我渐渐长大。祖屋却总是一副老成持重的模样。看起来同样一成不变的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是屋檐下的那个燕子窝。小学时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有一次放学回来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我同忙碌着的燕子有过一次对话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刚刚北归的它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身上还附着南方的暖意。我对燕子说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佐罗先生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燕子瞅着我发愣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看来这家伙健忘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过了个冬天就把老朋友给忘了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它不是你那只燕子了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这是它孩子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奶奶在一旁边喂着鸡边对我说。噢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原来也是在变的。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a:solidFill>
                  <a:srgbClr val="E75E22"/>
                </a:solidFill>
              </a:rPr>
              <a:t>1</a:t>
            </a:r>
            <a:endParaRPr lang="zh-CN" altLang="en-US" sz="1200" dirty="0">
              <a:solidFill>
                <a:srgbClr val="E75E22"/>
              </a:solidFill>
            </a:endParaRPr>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Tree>
    <p:extLst>
      <p:ext uri="{BB962C8B-B14F-4D97-AF65-F5344CB8AC3E}">
        <p14:creationId xmlns:p14="http://schemas.microsoft.com/office/powerpoint/2010/main" xmlns="" val="3880788558"/>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87</a:t>
            </a:fld>
            <a:r>
              <a:rPr lang="en-US" altLang="zh-CN" smtClean="0"/>
              <a:t>-</a:t>
            </a:r>
            <a:endParaRPr lang="zh-CN" altLang="en-US" dirty="0"/>
          </a:p>
        </p:txBody>
      </p:sp>
      <p:sp>
        <p:nvSpPr>
          <p:cNvPr id="25" name="圆角矩形 24">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6" name="圆角矩形 25">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36561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无论上学还是上班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在外面游荡累了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总要回祖屋住上几天。每到清晨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爷爷奶奶便会在院子里说起话来。有时是催我们起床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有时则是云彩啦天气啦一些无关紧要的事情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原来他们只是需要一个话头来打破这农家院的寂静罢了。早上飘荡在祖屋院里或高或低的说话声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或许是我所有关于故乡的记忆中最难割舍的情愫。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没有了人气养着的祖屋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再也打不起一点点精神来。就像当年我的祖父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坐在他那把咯吱作响的躺椅上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到最后老得连眼皮都不愿眨一下。没有悬念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一切都抵御不了岁月的磨洗。我的祖屋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虽然拼命挣扎着力图站直身子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拼命挣扎着不被风雨剥去最后一层外衣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拼命挣扎着给这个院落和世界留下最后一点记忆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但在一个风雨之夜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最终还是轰然倒下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这当然是父亲后来告诉我的。若干年下来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我觉得那轰然倒下的身影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一直实实在在地压在我心上。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a:solidFill>
                  <a:srgbClr val="E75E22"/>
                </a:solidFill>
              </a:rPr>
              <a:t>1</a:t>
            </a:r>
            <a:endParaRPr lang="zh-CN" altLang="en-US" sz="1200" dirty="0">
              <a:solidFill>
                <a:srgbClr val="E75E22"/>
              </a:solidFill>
            </a:endParaRPr>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Tree>
    <p:extLst>
      <p:ext uri="{BB962C8B-B14F-4D97-AF65-F5344CB8AC3E}">
        <p14:creationId xmlns:p14="http://schemas.microsoft.com/office/powerpoint/2010/main" xmlns="" val="3798636357"/>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88</a:t>
            </a:fld>
            <a:r>
              <a:rPr lang="en-US" altLang="zh-CN" smtClean="0"/>
              <a:t>-</a:t>
            </a:r>
            <a:endParaRPr lang="zh-CN" altLang="en-US" dirty="0"/>
          </a:p>
        </p:txBody>
      </p:sp>
      <p:sp>
        <p:nvSpPr>
          <p:cNvPr id="25" name="圆角矩形 24">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6" name="圆角矩形 25">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2096370"/>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站在已无往日印迹的祖屋的院子里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思绪纷扬。一阵从岁月深处的角落里吹来的风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抚着我的耳朵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她也经常思念过去。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摘编自《人民日报》</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文中借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燕子窝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的什么情感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请简要说明</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a:solidFill>
                  <a:srgbClr val="E75E22"/>
                </a:solidFill>
              </a:rPr>
              <a:t>1</a:t>
            </a:r>
            <a:endParaRPr lang="zh-CN" altLang="en-US" sz="1200" dirty="0">
              <a:solidFill>
                <a:srgbClr val="E75E22"/>
              </a:solidFill>
            </a:endParaRPr>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4200306"/>
            <a:ext cx="8128000" cy="8879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答案要点</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对祖屋的依恋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对祖屋及其中人与事物的怀念</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对祖屋始终如一的挚爱。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43679396"/>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89</a:t>
            </a:fld>
            <a:r>
              <a:rPr lang="en-US" altLang="zh-CN" smtClean="0"/>
              <a:t>-</a:t>
            </a:r>
            <a:endParaRPr lang="zh-CN" altLang="en-US" dirty="0"/>
          </a:p>
        </p:txBody>
      </p:sp>
      <p:sp>
        <p:nvSpPr>
          <p:cNvPr id="25" name="圆角矩形 24">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6" name="圆角矩形 25">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a:solidFill>
                  <a:srgbClr val="E75E22"/>
                </a:solidFill>
              </a:rPr>
              <a:t>1</a:t>
            </a:r>
            <a:endParaRPr lang="zh-CN" altLang="en-US" sz="1200" dirty="0">
              <a:solidFill>
                <a:srgbClr val="E75E22"/>
              </a:solidFill>
            </a:endParaRPr>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5" name="矩形 4"/>
          <p:cNvSpPr>
            <a:spLocks noChangeAspect="1"/>
          </p:cNvSpPr>
          <p:nvPr/>
        </p:nvSpPr>
        <p:spPr>
          <a:xfrm>
            <a:off x="508000" y="2378093"/>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本题考查分析概括作者在文中的观点态度。解答本题关键要正确把握文章中作者感情的落脚点。老屋是作者回忆的对象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是感情的主线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其他内容都是为写对老屋的感情做铺垫。因此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写燕子窝是运用了以小见大的手法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通过写燕子窝及窝中燕子来表达对老屋的爱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是谓爱屋及乌。岁月更迭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燕子南来北往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但不变的是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对它们的爱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这是一种始终如一的挚爱之情。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62285289"/>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2" name="矩形 1"/>
          <p:cNvSpPr>
            <a:spLocks noChangeAspect="1"/>
          </p:cNvSpPr>
          <p:nvPr/>
        </p:nvSpPr>
        <p:spPr>
          <a:xfrm>
            <a:off x="508000" y="123664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梳理行文脉络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散文正因为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所以思路就格外重要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散文的材料是按照一定的思路组织在作品中的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作品的结构就是它的思路的具体体现。阅读散文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要善于捕捉文中体现时间、空间、人物、事件、感情的语句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更要把握文章的脉络。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散文一般都有一条组织材料的线索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或为人物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或为事件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或为事物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时间、地点、道具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或为情感。找到了这条线索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就能较容易地理清文章的思路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明确文章的主旨。当然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也有的散文没有明显的线索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理清思路就要从分析文章的结构入手了。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分析文章结构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就是根据散文的结构特点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分析语段中句与句之间的关系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找出中心句、过渡句、关键句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理解其含义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同时分析文章段与段之间的关系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从而把握住作者的思路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明确文章主旨。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5806800"/>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90</a:t>
            </a:fld>
            <a:r>
              <a:rPr lang="en-US" altLang="zh-CN" smtClean="0"/>
              <a:t>-</a:t>
            </a:r>
            <a:endParaRPr lang="zh-CN" altLang="en-US" dirty="0"/>
          </a:p>
        </p:txBody>
      </p:sp>
      <p:sp>
        <p:nvSpPr>
          <p:cNvPr id="25" name="圆角矩形 24">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6" name="圆角矩形 25">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情感概括三法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散文作品阅读中的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类命题形式主要有三种考法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情感观点变化类、情感观点梳理类、情感观点认定类。题型不同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方法也不完全相同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情感观点的变化类题型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可采用因文索情法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文学作品中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自然要或明或暗地流露出作者的某种情感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而且随着事情的发展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作者的情感还会不断地变化。对于这种题型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最好的办法就是因文索情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即先沿着作者的情感线索读下去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在读中标出作者情感变化的关键语句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然后根据这些关键语句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a:solidFill>
                  <a:srgbClr val="E75E22"/>
                </a:solidFill>
              </a:rPr>
              <a:t>1</a:t>
            </a:r>
            <a:endParaRPr lang="zh-CN" altLang="en-US" sz="1200" dirty="0">
              <a:solidFill>
                <a:srgbClr val="E75E22"/>
              </a:solidFill>
            </a:endParaRPr>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Tree>
    <p:extLst>
      <p:ext uri="{BB962C8B-B14F-4D97-AF65-F5344CB8AC3E}">
        <p14:creationId xmlns:p14="http://schemas.microsoft.com/office/powerpoint/2010/main" xmlns="" val="283094673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91</a:t>
            </a:fld>
            <a:r>
              <a:rPr lang="en-US" altLang="zh-CN" smtClean="0"/>
              <a:t>-</a:t>
            </a:r>
            <a:endParaRPr lang="zh-CN" altLang="en-US" dirty="0"/>
          </a:p>
        </p:txBody>
      </p:sp>
      <p:sp>
        <p:nvSpPr>
          <p:cNvPr id="25" name="圆角矩形 24">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6" name="圆角矩形 25">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585972"/>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情感观点梳理类题型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可采用分类归纳法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作者在文学作品中传达的思想感情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因人、因事、因物往往不同。对于涉及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情感之类的题干指向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最好的办法是先圈定和摘录出所涉及的带有明显感情色彩的词语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然后根据词语所承载的感情倾向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分门别类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逐一感受体味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即可比较准确而便利地获取答案。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情感观点认定类题型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可采用语境感悟法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就是根据题干所指的语境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或句段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进行理解和感悟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先分析大致意思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后理解主要内容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再设身处地感受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最后是领悟其中的感情倾向。这种方法的重点对象是关键语句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即对感情色彩极为浓厚的语句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进行深入理解和体悟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尤其是某个句子的情感认定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这种方法最为恰当。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a:solidFill>
                  <a:srgbClr val="E75E22"/>
                </a:solidFill>
              </a:rPr>
              <a:t>1</a:t>
            </a:r>
            <a:endParaRPr lang="zh-CN" altLang="en-US" sz="1200" dirty="0">
              <a:solidFill>
                <a:srgbClr val="E75E22"/>
              </a:solidFill>
            </a:endParaRPr>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Tree>
    <p:extLst>
      <p:ext uri="{BB962C8B-B14F-4D97-AF65-F5344CB8AC3E}">
        <p14:creationId xmlns:p14="http://schemas.microsoft.com/office/powerpoint/2010/main" xmlns="" val="3947631594"/>
      </p:ext>
    </p:extLst>
  </p:cSld>
  <p:clrMapOvr>
    <a:masterClrMapping/>
  </p:clrMapOvr>
  <mc:AlternateContent xmlns:mc="http://schemas.openxmlformats.org/markup-compatibility/2006">
    <mc:Choice xmlns:p14="http://schemas.microsoft.com/office/powerpoint/2010/main" xmlns="" Requires="p14">
      <p:transition spd="slow" p14:dur="1400">
        <p:randomBar/>
      </p:transition>
    </mc:Choice>
    <mc:Fallback>
      <p:transition spd="slow">
        <p:randomBar/>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92</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矩形 4"/>
          <p:cNvSpPr>
            <a:spLocks noChangeAspect="1"/>
          </p:cNvSpPr>
          <p:nvPr/>
        </p:nvSpPr>
        <p:spPr>
          <a:xfrm>
            <a:off x="508000" y="1361550"/>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主旨概括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粮</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人和人见面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会问上一句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吃饭了吗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后来人们认为这样的问法很土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多半不这样问了。可是在乡下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那些种粮食的人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依旧这样问着。种粮食的人知道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他们问的是天底下最重要的一桩事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是生命中不可或缺的事情。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阳光在泥地上扎根生长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那便是生命。在这个世界上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有许多植物动物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用不同的方式获取阳光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最后又把它们身上的阳光传递给我们。它们就是我们的粮食。人类的一切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无不根植于粮食之中。无处不在的粮食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恰恰又是最容易被忽略被蔑视被糟蹋甚至被篡改的东西。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文本框 14">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t>典例</a:t>
            </a:r>
            <a:r>
              <a:rPr lang="en-US" altLang="zh-CN" sz="1200" dirty="0"/>
              <a:t>1</a:t>
            </a:r>
            <a:endParaRPr lang="zh-CN" altLang="en-US" sz="1200" dirty="0"/>
          </a:p>
        </p:txBody>
      </p:sp>
      <p:sp>
        <p:nvSpPr>
          <p:cNvPr id="16" name="文本框 15">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17" name="文本框 16">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Tree>
    <p:extLst>
      <p:ext uri="{BB962C8B-B14F-4D97-AF65-F5344CB8AC3E}">
        <p14:creationId xmlns:p14="http://schemas.microsoft.com/office/powerpoint/2010/main" xmlns="" val="3231923102"/>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93</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380679"/>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就是将一些植物和动物生长直至走向餐桌的过程完整地置于人的面前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让人参与其中。一粒稻谷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从发芽到分蘖抽穗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到最后长成谷粒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那是天和地还有人一同来到一株稻秧上的结果。为了这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你需要一块合适的土地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需要将人与畜的劳作连同肥料一起加入泥土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还需要一份阳光一份雨水。稻子长成了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鸟会飞过来啄走一些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会从人的收获中悄悄溜走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逃进泥土的怀抱。这样一粒经历了艰辛曲折甚至是传奇一生的稻子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当它来到餐桌上时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人怎么会随随便便对待呢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农夫和他们的妻儿都相信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糟蹋粮食会遭电打雷劈。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养一头猪是一个家庭屋顶下的大事件。一个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字早就说出了一头猪在家庭中的地位。一家人就像对待命根子一样对待它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喂它养它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为它搔痒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为它梳理毛发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清除上头的虱子。当年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我的爷爷奶奶就这样在家里养猪。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t>典例</a:t>
            </a:r>
            <a:r>
              <a:rPr lang="en-US" altLang="zh-CN" sz="1200" dirty="0"/>
              <a:t>1</a:t>
            </a:r>
            <a:endParaRPr lang="zh-CN" altLang="en-US" sz="1200" dirty="0"/>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Tree>
    <p:extLst>
      <p:ext uri="{BB962C8B-B14F-4D97-AF65-F5344CB8AC3E}">
        <p14:creationId xmlns:p14="http://schemas.microsoft.com/office/powerpoint/2010/main" xmlns="" val="844672318"/>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94</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猪养大养肥了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整个村子都知道。一头猪大了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就得送往肉食站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就像男儿大了就得出门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女儿大了就得出嫁一样。送猪的头天晚上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奶奶特意往猪潲里多放了些红薯皮和糠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爷爷奶奶一齐过去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看着它吃。看它吃得那样开心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两位老人都有些于心不忍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它不知道这是它的最后晚餐。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送猪用的独轮车已经备好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奶奶特意在上头垫了一只麻袋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这是她能够为她的猪做的最后一件事情了。独轮车转动起来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一路上的坎坷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全都通过那只上了辐条的木轮来到猪身上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在它腹部和臀部的肥膘上颤动、晃荡。猪跟着颠簸一路哼哼唧唧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起伏大叫得也响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叫得响肥膘也荡得汹涌一些。那不是一般的肥膘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那是春荒时的粮食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一家人的命根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路的一端传来奶奶的呼唤。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猪娃子耶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像是招魂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又像在呼喊着粮食。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t>典例</a:t>
            </a:r>
            <a:r>
              <a:rPr lang="en-US" altLang="zh-CN" sz="1200" dirty="0"/>
              <a:t>1</a:t>
            </a:r>
            <a:endParaRPr lang="zh-CN" altLang="en-US" sz="1200" dirty="0"/>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Tree>
    <p:extLst>
      <p:ext uri="{BB962C8B-B14F-4D97-AF65-F5344CB8AC3E}">
        <p14:creationId xmlns:p14="http://schemas.microsoft.com/office/powerpoint/2010/main" xmlns="" val="1741664340"/>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95</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矩形 4"/>
          <p:cNvSpPr>
            <a:spLocks noChangeAspect="1"/>
          </p:cNvSpPr>
          <p:nvPr/>
        </p:nvSpPr>
        <p:spPr>
          <a:xfrm>
            <a:off x="508000" y="18224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大机器时代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人与食物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生命与他的源头被切断。来到人们面前的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只剩大米、面粉和肉食。甚至连这些都不是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只是米饭、面包和精美的菜肴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或者干脆就是一包包袋装的食品。一头接一头的猪或牛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被倒挂在流水线上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就那么嗞的一下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顷刻被一分为二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分别流向两边的生产线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被切割被包装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成为食品流向市场。轰鸣的机器对食物对生命不再怀有敬意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只有喧腾与暴力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再加上冷血与不可一世的狂妄。机器颠覆了粮食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也在颠覆吃粮的人和吃本身。吃饭成了工作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成了闲暇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成了友谊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成了角力场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成了我们的出发点和目的地。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7038033"/>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96</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化肥和激素应运而生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改写了季节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改写了雨水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改写了大地和太阳的行期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改写了生命的密码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通往食物的路变得简单快捷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变得容易。农药又恰好可以代表人类的贪婪与凶恶在这个世界上出席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删改本属于上天的事情。人对于食物不再怀有敬意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有的只是贪婪的占有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只是吞噬撕咬带来的快感。饥饿已经远去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食物因多而贱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没有了饥饿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我们拿什么去尊敬食物呢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对食物的敬意没有了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我们拿什么去尊敬自己呢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看到我的老祖父拾掇撒落的饭粒放进嘴里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缓缓地咀嚼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仿佛在从事一项极其庄严、极其神圣的事业。是啊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这是我们一生都要从事的事业。我们一生中的哪一天停了下来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生命也会随之停顿。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t>典例</a:t>
            </a:r>
            <a:r>
              <a:rPr lang="en-US" altLang="zh-CN" sz="1200" dirty="0"/>
              <a:t>1</a:t>
            </a:r>
            <a:endParaRPr lang="zh-CN" altLang="en-US" sz="1200" dirty="0"/>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Tree>
    <p:extLst>
      <p:ext uri="{BB962C8B-B14F-4D97-AF65-F5344CB8AC3E}">
        <p14:creationId xmlns:p14="http://schemas.microsoft.com/office/powerpoint/2010/main" xmlns="" val="1433242363"/>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97</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我现在还清楚地记得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一家人围着一张桌子晚餐的情景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整个屋子只为这样一件事情而存在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油灯因为它而照耀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地球为了它从白天转到了夜晚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我们吃得最多的是红薯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我们讨厌红薯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但恰恰是这些红薯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还有少量稻米把我们喂养成人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红薯、麦子和稻米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正是它们决定了我后来的人生。后来我们看事物想问题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都带上它们的痕迹。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从一粒稻米身上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我听到一条江的流声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听到雪山在冬眠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又听到阳光在催它上路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听到云在飘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风在吹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雨水和泥土在窃窃私语。由此我知道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世间万事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人心的重量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全都可以用一颗麦子或是一粒稻米来称量。我知道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粮食不但进入血肉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也成了我们的灵魂。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选自《散文》</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期。有删节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概括全文主旨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并联系现实谈谈你的看法。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t>典例</a:t>
            </a:r>
            <a:r>
              <a:rPr lang="en-US" altLang="zh-CN" sz="1200" dirty="0"/>
              <a:t>1</a:t>
            </a:r>
            <a:endParaRPr lang="zh-CN" altLang="en-US" sz="1200" dirty="0"/>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Tree>
    <p:extLst>
      <p:ext uri="{BB962C8B-B14F-4D97-AF65-F5344CB8AC3E}">
        <p14:creationId xmlns:p14="http://schemas.microsoft.com/office/powerpoint/2010/main" xmlns="" val="1923876431"/>
      </p:ext>
    </p:extLst>
  </p:cSld>
  <p:clrMapOvr>
    <a:masterClrMapping/>
  </p:clrMapOvr>
  <mc:AlternateContent xmlns:mc="http://schemas.openxmlformats.org/markup-compatibility/2006">
    <mc:Choice xmlns:p14="http://schemas.microsoft.com/office/powerpoint/2010/main" xmlns="" Requires="p14">
      <p:transition spd="slow" p14:dur="1400">
        <p:pull dir="lu"/>
      </p:transition>
    </mc:Choice>
    <mc:Fallback>
      <p:transition spd="slow">
        <p:pull dir="lu"/>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98</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2502634"/>
            <a:ext cx="8128000" cy="210673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文章充满温情地叙写了农业时代粮食与人的血肉联系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并以之与大机器时代粮食生产、消费方式进行对比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表明了粮食是我们生命的源头和全部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表达了应珍爱粮食、尊重自然、敬畏生命的思想感情。</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看法略。可以从珍爱粮食、尊重自然、敬畏生命等角度来联系现实谈自己的看法。</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t>典例</a:t>
            </a:r>
            <a:r>
              <a:rPr lang="en-US" altLang="zh-CN" sz="1200" dirty="0"/>
              <a:t>1</a:t>
            </a:r>
            <a:endParaRPr lang="zh-CN" altLang="en-US" sz="1200" dirty="0"/>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Tree>
    <p:extLst>
      <p:ext uri="{BB962C8B-B14F-4D97-AF65-F5344CB8AC3E}">
        <p14:creationId xmlns:p14="http://schemas.microsoft.com/office/powerpoint/2010/main" xmlns="" val="2239760072"/>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99</a:t>
            </a:fld>
            <a:r>
              <a:rPr lang="en-US" altLang="zh-CN" smtClean="0"/>
              <a:t>-</a:t>
            </a:r>
            <a:endParaRPr lang="zh-CN" altLang="en-US" dirty="0"/>
          </a:p>
        </p:txBody>
      </p:sp>
      <p:sp>
        <p:nvSpPr>
          <p:cNvPr id="27" name="圆角矩形 2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9" name="文本框 8">
            <a:hlinkClick r:id="rId4" action="ppaction://hlinksldjump"/>
          </p:cNvPr>
          <p:cNvSpPr txBox="1"/>
          <p:nvPr/>
        </p:nvSpPr>
        <p:spPr>
          <a:xfrm>
            <a:off x="6588224" y="1063127"/>
            <a:ext cx="569387" cy="276999"/>
          </a:xfrm>
          <a:prstGeom prst="rect">
            <a:avLst/>
          </a:prstGeom>
          <a:noFill/>
        </p:spPr>
        <p:txBody>
          <a:bodyPr wrap="none" rtlCol="0">
            <a:spAutoFit/>
          </a:bodyPr>
          <a:lstStyle/>
          <a:p>
            <a:r>
              <a:rPr lang="zh-CN" altLang="en-US" sz="1200" dirty="0" smtClean="0"/>
              <a:t>典例</a:t>
            </a:r>
            <a:r>
              <a:rPr lang="en-US" altLang="zh-CN" sz="1200" dirty="0"/>
              <a:t>1</a:t>
            </a:r>
            <a:endParaRPr lang="zh-CN" altLang="en-US" sz="1200" dirty="0"/>
          </a:p>
        </p:txBody>
      </p:sp>
      <p:sp>
        <p:nvSpPr>
          <p:cNvPr id="10" name="文本框 9">
            <a:hlinkClick r:id="rId5" action="ppaction://hlinksldjump"/>
          </p:cNvPr>
          <p:cNvSpPr txBox="1"/>
          <p:nvPr/>
        </p:nvSpPr>
        <p:spPr>
          <a:xfrm>
            <a:off x="7251104"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13" name="文本框 12">
            <a:hlinkClick r:id="rId6" action="ppaction://hlinksldjump"/>
          </p:cNvPr>
          <p:cNvSpPr txBox="1"/>
          <p:nvPr/>
        </p:nvSpPr>
        <p:spPr>
          <a:xfrm>
            <a:off x="7905150"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807370"/>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第一问是考查概括作品主题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第二问是考查对作品进行个性化阅读和有创意地解读。文章先通过人们见面的问话以及养猪、卖猪的细节描写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表现了乡下人对粮食的珍惜之情。然后写大机器时代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人们看到的是食物而不是粮食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因此就对粮食没有了敬意。文章最后三个自然段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作者先回忆了祖父对粮食的虔诚之心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然后写一家人对粮食的珍惜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最后写粮食成了我们的灵魂。由此可以看出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文章主要写了作者对粮食的歌颂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表达了珍爱粮食、尊重自然、敬畏生命的思想情感。至于联系现实谈看法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可以通过分析现代人对粮食的态度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从珍爱粮食、尊重自然、敬畏生命等角度作答。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24013183"/>
      </p:ext>
    </p:extLst>
  </p:cSld>
  <p:clrMapOvr>
    <a:masterClrMapping/>
  </p:clrMapOvr>
  <mc:AlternateContent xmlns:mc="http://schemas.openxmlformats.org/markup-compatibility/2006">
    <mc:Choice xmlns:p14="http://schemas.microsoft.com/office/powerpoint/2010/main" xmlns="" Requires="p14">
      <p:transition spd="slow" p14:dur="1400">
        <p:split/>
      </p:transition>
    </mc:Choice>
    <mc:Fallback>
      <p:transition spd="slow">
        <p:split/>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553</TotalTime>
  <Words>53381</Words>
  <Application>Microsoft Office PowerPoint</Application>
  <PresentationFormat>On-screen Show (4:3)</PresentationFormat>
  <Paragraphs>2408</Paragraphs>
  <Slides>234</Slides>
  <Notes>33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234</vt:i4>
      </vt:variant>
    </vt:vector>
  </HeadingPairs>
  <TitlesOfParts>
    <vt:vector size="236" baseType="lpstr">
      <vt:lpstr>高优14新制作模板</vt:lpstr>
      <vt:lpstr>文档</vt:lpstr>
      <vt:lpstr>第二板块　从答题角度寻求突破方法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lpstr>Slide 114</vt:lpstr>
      <vt:lpstr>Slide 115</vt:lpstr>
      <vt:lpstr>Slide 116</vt:lpstr>
      <vt:lpstr>Slide 117</vt:lpstr>
      <vt:lpstr>Slide 118</vt:lpstr>
      <vt:lpstr>Slide 119</vt:lpstr>
      <vt:lpstr>Slide 120</vt:lpstr>
      <vt:lpstr>Slide 121</vt:lpstr>
      <vt:lpstr>Slide 122</vt:lpstr>
      <vt:lpstr>Slide 123</vt:lpstr>
      <vt:lpstr>Slide 124</vt:lpstr>
      <vt:lpstr>Slide 125</vt:lpstr>
      <vt:lpstr>Slide 126</vt:lpstr>
      <vt:lpstr>Slide 127</vt:lpstr>
      <vt:lpstr>Slide 128</vt:lpstr>
      <vt:lpstr>Slide 129</vt:lpstr>
      <vt:lpstr>Slide 130</vt:lpstr>
      <vt:lpstr>Slide 131</vt:lpstr>
      <vt:lpstr>Slide 132</vt:lpstr>
      <vt:lpstr>Slide 133</vt:lpstr>
      <vt:lpstr>Slide 134</vt:lpstr>
      <vt:lpstr>Slide 135</vt:lpstr>
      <vt:lpstr>Slide 136</vt:lpstr>
      <vt:lpstr>Slide 137</vt:lpstr>
      <vt:lpstr>Slide 138</vt:lpstr>
      <vt:lpstr>Slide 139</vt:lpstr>
      <vt:lpstr>Slide 140</vt:lpstr>
      <vt:lpstr>Slide 141</vt:lpstr>
      <vt:lpstr>Slide 142</vt:lpstr>
      <vt:lpstr>Slide 143</vt:lpstr>
      <vt:lpstr>Slide 144</vt:lpstr>
      <vt:lpstr>Slide 145</vt:lpstr>
      <vt:lpstr>Slide 146</vt:lpstr>
      <vt:lpstr>Slide 147</vt:lpstr>
      <vt:lpstr>Slide 148</vt:lpstr>
      <vt:lpstr>Slide 149</vt:lpstr>
      <vt:lpstr>Slide 150</vt:lpstr>
      <vt:lpstr>Slide 151</vt:lpstr>
      <vt:lpstr>Slide 152</vt:lpstr>
      <vt:lpstr>Slide 153</vt:lpstr>
      <vt:lpstr>Slide 154</vt:lpstr>
      <vt:lpstr>Slide 155</vt:lpstr>
      <vt:lpstr>Slide 156</vt:lpstr>
      <vt:lpstr>Slide 157</vt:lpstr>
      <vt:lpstr>Slide 158</vt:lpstr>
      <vt:lpstr>Slide 159</vt:lpstr>
      <vt:lpstr>Slide 160</vt:lpstr>
      <vt:lpstr>Slide 161</vt:lpstr>
      <vt:lpstr>Slide 162</vt:lpstr>
      <vt:lpstr>Slide 163</vt:lpstr>
      <vt:lpstr>Slide 164</vt:lpstr>
      <vt:lpstr>Slide 165</vt:lpstr>
      <vt:lpstr>Slide 166</vt:lpstr>
      <vt:lpstr>Slide 167</vt:lpstr>
      <vt:lpstr>Slide 168</vt:lpstr>
      <vt:lpstr>Slide 169</vt:lpstr>
      <vt:lpstr>Slide 170</vt:lpstr>
      <vt:lpstr>Slide 171</vt:lpstr>
      <vt:lpstr>Slide 172</vt:lpstr>
      <vt:lpstr>Slide 173</vt:lpstr>
      <vt:lpstr>Slide 174</vt:lpstr>
      <vt:lpstr>Slide 175</vt:lpstr>
      <vt:lpstr>Slide 176</vt:lpstr>
      <vt:lpstr>Slide 177</vt:lpstr>
      <vt:lpstr>Slide 178</vt:lpstr>
      <vt:lpstr>Slide 179</vt:lpstr>
      <vt:lpstr>Slide 180</vt:lpstr>
      <vt:lpstr>Slide 181</vt:lpstr>
      <vt:lpstr>Slide 182</vt:lpstr>
      <vt:lpstr>Slide 183</vt:lpstr>
      <vt:lpstr>Slide 184</vt:lpstr>
      <vt:lpstr>Slide 185</vt:lpstr>
      <vt:lpstr>Slide 186</vt:lpstr>
      <vt:lpstr>Slide 187</vt:lpstr>
      <vt:lpstr>Slide 188</vt:lpstr>
      <vt:lpstr>Slide 189</vt:lpstr>
      <vt:lpstr>Slide 190</vt:lpstr>
      <vt:lpstr>Slide 191</vt:lpstr>
      <vt:lpstr>Slide 192</vt:lpstr>
      <vt:lpstr>Slide 193</vt:lpstr>
      <vt:lpstr>Slide 194</vt:lpstr>
      <vt:lpstr>Slide 195</vt:lpstr>
      <vt:lpstr>Slide 196</vt:lpstr>
      <vt:lpstr>Slide 197</vt:lpstr>
      <vt:lpstr>Slide 198</vt:lpstr>
      <vt:lpstr>Slide 199</vt:lpstr>
      <vt:lpstr>Slide 200</vt:lpstr>
      <vt:lpstr>Slide 201</vt:lpstr>
      <vt:lpstr>Slide 202</vt:lpstr>
      <vt:lpstr>Slide 203</vt:lpstr>
      <vt:lpstr>Slide 204</vt:lpstr>
      <vt:lpstr>Slide 205</vt:lpstr>
      <vt:lpstr>Slide 206</vt:lpstr>
      <vt:lpstr>Slide 207</vt:lpstr>
      <vt:lpstr>Slide 208</vt:lpstr>
      <vt:lpstr>Slide 209</vt:lpstr>
      <vt:lpstr>Slide 210</vt:lpstr>
      <vt:lpstr>Slide 211</vt:lpstr>
      <vt:lpstr>Slide 212</vt:lpstr>
      <vt:lpstr>Slide 213</vt:lpstr>
      <vt:lpstr>Slide 214</vt:lpstr>
      <vt:lpstr>Slide 215</vt:lpstr>
      <vt:lpstr>Slide 216</vt:lpstr>
      <vt:lpstr>Slide 217</vt:lpstr>
      <vt:lpstr>Slide 218</vt:lpstr>
      <vt:lpstr>Slide 219</vt:lpstr>
      <vt:lpstr>Slide 220</vt:lpstr>
      <vt:lpstr>Slide 221</vt:lpstr>
      <vt:lpstr>Slide 222</vt:lpstr>
      <vt:lpstr>Slide 223</vt:lpstr>
      <vt:lpstr>Slide 224</vt:lpstr>
      <vt:lpstr>Slide 225</vt:lpstr>
      <vt:lpstr>Slide 226</vt:lpstr>
      <vt:lpstr>Slide 227</vt:lpstr>
      <vt:lpstr>Slide 228</vt:lpstr>
      <vt:lpstr>Slide 229</vt:lpstr>
      <vt:lpstr>Slide 230</vt:lpstr>
      <vt:lpstr>Slide 231</vt:lpstr>
      <vt:lpstr>Slide 232</vt:lpstr>
      <vt:lpstr>Slide 233</vt:lpstr>
      <vt:lpstr>Slide 234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2016-01-30T04:31:50Z</dcterms:created>
  <dcterms:modified xsi:type="dcterms:W3CDTF">2017-06-18T02:27:50Z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