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313" r:id="rId3"/>
    <p:sldId id="339" r:id="rId4"/>
    <p:sldId id="314" r:id="rId5"/>
    <p:sldId id="340" r:id="rId6"/>
    <p:sldId id="315" r:id="rId7"/>
    <p:sldId id="337" r:id="rId8"/>
    <p:sldId id="316" r:id="rId9"/>
    <p:sldId id="341" r:id="rId10"/>
    <p:sldId id="258" r:id="rId11"/>
    <p:sldId id="261" r:id="rId12"/>
    <p:sldId id="263" r:id="rId13"/>
    <p:sldId id="265" r:id="rId14"/>
    <p:sldId id="262" r:id="rId15"/>
    <p:sldId id="266" r:id="rId16"/>
    <p:sldId id="268" r:id="rId17"/>
    <p:sldId id="284" r:id="rId18"/>
    <p:sldId id="269" r:id="rId19"/>
    <p:sldId id="271" r:id="rId20"/>
    <p:sldId id="287" r:id="rId21"/>
    <p:sldId id="272" r:id="rId22"/>
    <p:sldId id="274" r:id="rId23"/>
    <p:sldId id="318" r:id="rId24"/>
    <p:sldId id="275" r:id="rId25"/>
    <p:sldId id="277" r:id="rId26"/>
    <p:sldId id="319" r:id="rId27"/>
    <p:sldId id="278" r:id="rId28"/>
    <p:sldId id="280" r:id="rId2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99" d="100"/>
          <a:sy n="99" d="100"/>
        </p:scale>
        <p:origin x="-7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27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50404-D399-4EA9-8263-971E4B508C87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27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657D1-8458-4CDB-8FA0-4BCFCA3CFBF7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400" noProof="1" smtClean="0"/>
            </a:lvl1pPr>
          </a:lstStyle>
          <a:p>
            <a:pPr>
              <a:defRPr/>
            </a:pPr>
            <a:fld id="{2EF14370-EFCA-4CFA-A5AF-18BD7D9E84C4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4097"/>
          <p:cNvSpPr>
            <a:spLocks noGrp="1" noChangeArrowheads="1"/>
          </p:cNvSpPr>
          <p:nvPr>
            <p:ph type="ctrTitle"/>
          </p:nvPr>
        </p:nvSpPr>
        <p:spPr>
          <a:xfrm>
            <a:off x="228600" y="2057400"/>
            <a:ext cx="8305800" cy="1470025"/>
          </a:xfrm>
        </p:spPr>
        <p:txBody>
          <a:bodyPr anchor="ctr"/>
          <a:lstStyle/>
          <a:p>
            <a:pPr eaLnBrk="1" hangingPunct="1"/>
            <a:r>
              <a:rPr lang="zh-CN" altLang="en-US" sz="4400" b="1" smtClean="0"/>
              <a:t>小作文专题</a:t>
            </a:r>
            <a:r>
              <a:rPr lang="en-US" altLang="zh-CN" sz="4400" b="1" smtClean="0"/>
              <a:t>06</a:t>
            </a:r>
            <a:r>
              <a:rPr lang="zh-CN" altLang="en-US" sz="4400" b="1" smtClean="0"/>
              <a:t>：关键词到观点句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61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mtClean="0"/>
              <a:t>六顶帽使观点合理完善</a:t>
            </a:r>
          </a:p>
        </p:txBody>
      </p:sp>
      <p:sp>
        <p:nvSpPr>
          <p:cNvPr id="11267" name="文本占位符 6146"/>
          <p:cNvSpPr>
            <a:spLocks noGrp="1" noChangeArrowheads="1"/>
          </p:cNvSpPr>
          <p:nvPr>
            <p:ph idx="1"/>
          </p:nvPr>
        </p:nvSpPr>
        <p:spPr>
          <a:xfrm>
            <a:off x="152400" y="1066800"/>
            <a:ext cx="89154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戴上白色思考帽（</a:t>
            </a:r>
            <a:r>
              <a:rPr lang="zh-CN" altLang="en-US" sz="2400" b="1" smtClean="0">
                <a:solidFill>
                  <a:srgbClr val="FF0000"/>
                </a:solidFill>
                <a:sym typeface="宋体" pitchFamily="2" charset="-122"/>
              </a:rPr>
              <a:t>代表中性和客观</a:t>
            </a:r>
            <a:r>
              <a:rPr lang="zh-CN" altLang="en-US" sz="2400" b="1" smtClean="0"/>
              <a:t>）：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我们有些什么信息？概念词有哪些？（由主到次排列）</a:t>
            </a:r>
            <a:r>
              <a:rPr lang="zh-CN" altLang="en-US" sz="2400" b="1" smtClean="0">
                <a:solidFill>
                  <a:srgbClr val="FF0000"/>
                </a:solidFill>
              </a:rPr>
              <a:t>这是一种什么现象</a:t>
            </a:r>
            <a:r>
              <a:rPr lang="zh-CN" altLang="en-US" sz="2400" smtClean="0"/>
              <a:t>？</a:t>
            </a:r>
            <a:r>
              <a:rPr lang="zh-CN" altLang="en-US" sz="2400" b="1" smtClean="0">
                <a:ea typeface="微软雅黑" pitchFamily="34" charset="-122"/>
              </a:rPr>
              <a:t>观点句是什么？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戴上黑色思考帽（</a:t>
            </a:r>
            <a:r>
              <a:rPr lang="zh-CN" altLang="en-US" sz="2400" b="1" smtClean="0">
                <a:solidFill>
                  <a:srgbClr val="FF0000"/>
                </a:solidFill>
                <a:sym typeface="宋体" pitchFamily="2" charset="-122"/>
              </a:rPr>
              <a:t>代表冷静和严肃</a:t>
            </a:r>
            <a:r>
              <a:rPr lang="zh-CN" altLang="en-US" sz="2400" b="1" smtClean="0"/>
              <a:t>）：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这种行为有哪些影响？这个结论能成立吗？有没有相反或例外？如果成立需要什么条件？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ym typeface="宋体" pitchFamily="2" charset="-122"/>
              </a:rPr>
              <a:t>绿色思考帽（</a:t>
            </a:r>
            <a:r>
              <a:rPr lang="zh-CN" altLang="en-US" sz="2400" b="1" smtClean="0">
                <a:solidFill>
                  <a:srgbClr val="FF0000"/>
                </a:solidFill>
                <a:sym typeface="宋体" pitchFamily="2" charset="-122"/>
              </a:rPr>
              <a:t>代表生机与新意</a:t>
            </a:r>
            <a:r>
              <a:rPr lang="zh-CN" altLang="en-US" sz="2400" b="1" smtClean="0">
                <a:sym typeface="宋体" pitchFamily="2" charset="-122"/>
              </a:rPr>
              <a:t>）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解决问题的新途径？新的想法，新的观念，新的认知？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蓝色思考帽（</a:t>
            </a:r>
            <a:r>
              <a:rPr lang="zh-CN" altLang="en-US" sz="2400" b="1" smtClean="0">
                <a:solidFill>
                  <a:srgbClr val="FF0000"/>
                </a:solidFill>
              </a:rPr>
              <a:t>代表冷静与控制</a:t>
            </a:r>
            <a:r>
              <a:rPr lang="zh-CN" altLang="en-US" sz="2400" b="1" smtClean="0"/>
              <a:t>）</a:t>
            </a:r>
            <a:r>
              <a:rPr lang="zh-CN" altLang="en-US" sz="2400" b="1" smtClean="0">
                <a:ea typeface="微软雅黑" pitchFamily="34" charset="-122"/>
              </a:rPr>
              <a:t>我最终的观点是什么？我的标题是什么？</a:t>
            </a:r>
            <a:endParaRPr lang="zh-CN" altLang="en-US" sz="2000" b="1" smtClean="0">
              <a:ea typeface="微软雅黑" pitchFamily="34" charset="-122"/>
            </a:endParaRPr>
          </a:p>
          <a:p>
            <a:pPr eaLnBrk="1" hangingPunct="1"/>
            <a:endParaRPr lang="zh-CN" altLang="en-US" sz="20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20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2000" b="1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92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mtClean="0"/>
              <a:t>【观点类材料】</a:t>
            </a:r>
          </a:p>
        </p:txBody>
      </p:sp>
      <p:sp>
        <p:nvSpPr>
          <p:cNvPr id="12291" name="文本占位符 9218"/>
          <p:cNvSpPr>
            <a:spLocks noGrp="1" noChangeArrowheads="1"/>
          </p:cNvSpPr>
          <p:nvPr>
            <p:ph idx="1"/>
          </p:nvPr>
        </p:nvSpPr>
        <p:spPr>
          <a:xfrm>
            <a:off x="-26988" y="990600"/>
            <a:ext cx="8942388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smtClean="0">
                <a:solidFill>
                  <a:srgbClr val="000000"/>
                </a:solidFill>
              </a:rPr>
              <a:t>二、</a:t>
            </a:r>
            <a:r>
              <a:rPr lang="en-US" altLang="zh-CN" sz="2400" b="1" smtClean="0">
                <a:solidFill>
                  <a:srgbClr val="000000"/>
                </a:solidFill>
              </a:rPr>
              <a:t>(2018</a:t>
            </a:r>
            <a:r>
              <a:rPr lang="zh-CN" altLang="en-US" sz="2400" b="1" smtClean="0">
                <a:solidFill>
                  <a:srgbClr val="000000"/>
                </a:solidFill>
              </a:rPr>
              <a:t>衢州第二中学一模</a:t>
            </a:r>
            <a:r>
              <a:rPr lang="en-US" altLang="zh-CN" sz="2400" b="1" smtClean="0">
                <a:solidFill>
                  <a:srgbClr val="000000"/>
                </a:solidFill>
              </a:rPr>
              <a:t>,24)</a:t>
            </a:r>
            <a:r>
              <a:rPr lang="zh-CN" altLang="en-US" sz="2400" b="1" smtClean="0">
                <a:solidFill>
                  <a:srgbClr val="000000"/>
                </a:solidFill>
              </a:rPr>
              <a:t>阅读下面的文字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根据要求作文。</a:t>
            </a:r>
            <a:r>
              <a:rPr lang="en-US" altLang="zh-CN" sz="2400" b="1" smtClean="0">
                <a:solidFill>
                  <a:srgbClr val="000000"/>
                </a:solidFill>
              </a:rPr>
              <a:t>(60</a:t>
            </a:r>
            <a:r>
              <a:rPr lang="zh-CN" altLang="en-US" sz="2400" b="1" smtClean="0">
                <a:solidFill>
                  <a:srgbClr val="000000"/>
                </a:solidFill>
              </a:rPr>
              <a:t>分</a:t>
            </a:r>
            <a:r>
              <a:rPr lang="en-US" altLang="zh-CN" sz="2400" b="1" smtClean="0">
                <a:solidFill>
                  <a:srgbClr val="000000"/>
                </a:solidFill>
              </a:rPr>
              <a:t>)</a:t>
            </a:r>
            <a:endParaRPr lang="en-US" altLang="zh-CN" sz="2400" b="1" smtClean="0"/>
          </a:p>
          <a:p>
            <a:pPr eaLnBrk="1" hangingPunct="1">
              <a:lnSpc>
                <a:spcPct val="150000"/>
              </a:lnSpc>
            </a:pPr>
            <a:r>
              <a:rPr lang="en-US" altLang="zh-CN" sz="2400" b="1" smtClean="0">
                <a:solidFill>
                  <a:srgbClr val="000000"/>
                </a:solidFill>
              </a:rPr>
              <a:t>    “</a:t>
            </a:r>
            <a:r>
              <a:rPr lang="zh-CN" altLang="en-US" sz="2400" b="1" smtClean="0">
                <a:solidFill>
                  <a:srgbClr val="000000"/>
                </a:solidFill>
              </a:rPr>
              <a:t>因为相信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所以看见。”近期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这句话已经成了人们热议的话题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也成了年度热句。</a:t>
            </a:r>
            <a:endParaRPr lang="zh-CN" altLang="en-US" sz="24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000000"/>
                </a:solidFill>
              </a:rPr>
              <a:t>    在传统思维下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我们奉行“看见才相信”“眼见为实”。而在现代思维下</a:t>
            </a:r>
            <a:r>
              <a:rPr lang="en-US" altLang="zh-CN" sz="2400" b="1" smtClean="0">
                <a:solidFill>
                  <a:srgbClr val="000000"/>
                </a:solidFill>
              </a:rPr>
              <a:t>,“</a:t>
            </a:r>
            <a:r>
              <a:rPr lang="zh-CN" altLang="en-US" sz="2400" b="1" smtClean="0">
                <a:solidFill>
                  <a:srgbClr val="000000"/>
                </a:solidFill>
              </a:rPr>
              <a:t>相信才看见”代表了一种尊重梦想、追逐理想的思想理念和思维格局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更体现一种把“不敢想变为敢想”“把不可能变为可能”的底气和担当。</a:t>
            </a:r>
            <a:endParaRPr lang="zh-CN" altLang="en-US" sz="24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000000"/>
                </a:solidFill>
              </a:rPr>
              <a:t>    对此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你是怎样认识的</a:t>
            </a:r>
            <a:r>
              <a:rPr lang="en-US" altLang="zh-CN" sz="2400" b="1" smtClean="0">
                <a:solidFill>
                  <a:srgbClr val="000000"/>
                </a:solidFill>
              </a:rPr>
              <a:t>?</a:t>
            </a:r>
            <a:r>
              <a:rPr lang="zh-CN" altLang="en-US" sz="2400" b="1" smtClean="0">
                <a:solidFill>
                  <a:srgbClr val="000000"/>
                </a:solidFill>
              </a:rPr>
              <a:t>请联系现实生活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写一篇论述类文章。</a:t>
            </a:r>
            <a:endParaRPr lang="zh-CN" altLang="en-US" sz="2400" b="1" smtClean="0"/>
          </a:p>
          <a:p>
            <a:pPr eaLnBrk="1" hangingPunct="1">
              <a:lnSpc>
                <a:spcPct val="80000"/>
              </a:lnSpc>
            </a:pPr>
            <a:endParaRPr lang="zh-CN" altLang="en-US" sz="280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占位符 11266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229600" cy="5211763"/>
          </a:xfrm>
        </p:spPr>
        <p:txBody>
          <a:bodyPr/>
          <a:lstStyle/>
          <a:p>
            <a:pPr eaLnBrk="1" hangingPunct="1"/>
            <a:r>
              <a:rPr lang="zh-CN" altLang="en-US" sz="2000" b="1" smtClean="0"/>
              <a:t>戴上白色思考帽（</a:t>
            </a:r>
            <a:r>
              <a:rPr lang="zh-CN" altLang="en-US" sz="2000" b="1" smtClean="0">
                <a:solidFill>
                  <a:srgbClr val="FF0000"/>
                </a:solidFill>
                <a:sym typeface="宋体" pitchFamily="2" charset="-122"/>
              </a:rPr>
              <a:t>代表中性和客观</a:t>
            </a:r>
            <a:r>
              <a:rPr lang="zh-CN" altLang="en-US" sz="2000" b="1" smtClean="0"/>
              <a:t>）：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我们有些什么信息？概念词有哪些？（由主到次排列）</a:t>
            </a:r>
            <a:r>
              <a:rPr lang="zh-CN" altLang="en-US" sz="2000" b="1" smtClean="0">
                <a:solidFill>
                  <a:srgbClr val="FF0000"/>
                </a:solidFill>
              </a:rPr>
              <a:t>这是一种什么现象</a:t>
            </a:r>
            <a:r>
              <a:rPr lang="zh-CN" altLang="en-US" sz="2000" smtClean="0"/>
              <a:t>？</a:t>
            </a:r>
            <a:r>
              <a:rPr lang="zh-CN" altLang="en-US" sz="2000" b="1" smtClean="0">
                <a:ea typeface="微软雅黑" pitchFamily="34" charset="-122"/>
              </a:rPr>
              <a:t>观点句是什么？</a:t>
            </a:r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r>
              <a:rPr lang="zh-CN" altLang="en-US" sz="2000" b="1" smtClean="0"/>
              <a:t>戴上黑色思考帽（</a:t>
            </a:r>
            <a:r>
              <a:rPr lang="zh-CN" altLang="en-US" sz="2000" b="1" smtClean="0">
                <a:solidFill>
                  <a:srgbClr val="FF0000"/>
                </a:solidFill>
                <a:sym typeface="宋体" pitchFamily="2" charset="-122"/>
              </a:rPr>
              <a:t>代表冷静和严肃</a:t>
            </a:r>
            <a:r>
              <a:rPr lang="zh-CN" altLang="en-US" sz="2000" b="1" smtClean="0"/>
              <a:t>）：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这种行为有哪些影响？这个结论能成立吗？有没有相反或例外？如果成立需要什么条件？</a:t>
            </a:r>
          </a:p>
          <a:p>
            <a:pPr eaLnBrk="1" hangingPunct="1"/>
            <a:endParaRPr lang="zh-CN" altLang="en-US" sz="20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20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20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2000" b="1" smtClean="0"/>
          </a:p>
        </p:txBody>
      </p:sp>
      <p:sp>
        <p:nvSpPr>
          <p:cNvPr id="11268" name="文本框 11267"/>
          <p:cNvSpPr txBox="1">
            <a:spLocks noChangeArrowheads="1"/>
          </p:cNvSpPr>
          <p:nvPr/>
        </p:nvSpPr>
        <p:spPr bwMode="auto">
          <a:xfrm>
            <a:off x="609600" y="1676400"/>
            <a:ext cx="84582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/>
              <a:t>材料三句话：</a:t>
            </a:r>
            <a:r>
              <a:rPr lang="en-US" altLang="zh-CN" b="1"/>
              <a:t>①</a:t>
            </a:r>
            <a:r>
              <a:rPr lang="zh-CN" altLang="en-US" b="1"/>
              <a:t>这句话的影响力；</a:t>
            </a:r>
            <a:r>
              <a:rPr lang="en-US" altLang="zh-CN" b="1"/>
              <a:t>②</a:t>
            </a:r>
            <a:r>
              <a:rPr lang="zh-CN" altLang="en-US" b="1"/>
              <a:t>传统思维，看见才相信；</a:t>
            </a:r>
            <a:r>
              <a:rPr lang="en-US" altLang="zh-CN" b="1"/>
              <a:t>③</a:t>
            </a:r>
            <a:r>
              <a:rPr lang="zh-CN" altLang="en-US" b="1"/>
              <a:t>现代思维下，这句话代表一种理念和格局，更是底气和担当</a:t>
            </a:r>
          </a:p>
          <a:p>
            <a:pPr eaLnBrk="1" hangingPunct="1"/>
            <a:r>
              <a:rPr lang="zh-CN" altLang="en-US" b="1"/>
              <a:t>概念词：相信（梦想）；看见（实现）</a:t>
            </a:r>
          </a:p>
          <a:p>
            <a:pPr eaLnBrk="1" hangingPunct="1"/>
            <a:r>
              <a:rPr lang="zh-CN" altLang="en-US" b="1"/>
              <a:t>观点句：因为相信，所以看见；</a:t>
            </a:r>
          </a:p>
          <a:p>
            <a:pPr eaLnBrk="1" hangingPunct="1"/>
            <a:r>
              <a:rPr lang="zh-CN" altLang="en-US" b="1"/>
              <a:t>实质：这是理念和格局，更是底气和担当。</a:t>
            </a:r>
          </a:p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11269" name="文本框 11268"/>
          <p:cNvSpPr txBox="1">
            <a:spLocks noChangeArrowheads="1"/>
          </p:cNvSpPr>
          <p:nvPr/>
        </p:nvSpPr>
        <p:spPr bwMode="auto">
          <a:xfrm>
            <a:off x="838200" y="4267200"/>
            <a:ext cx="8077200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质疑：相信的前提是什么？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/>
              <a:t>恪守伦理底线；遵守国家法律；遵从社会的公序良俗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/>
              <a:t>相信就能看见吗？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/>
              <a:t>相信只是看见的前提之一；需要坚持不懈，需要方法技巧等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占位符 13314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pPr eaLnBrk="1" hangingPunct="1"/>
            <a:r>
              <a:rPr lang="zh-CN" altLang="en-US" sz="2000" b="1" smtClean="0">
                <a:sym typeface="宋体" pitchFamily="2" charset="-122"/>
              </a:rPr>
              <a:t>绿色思考帽（</a:t>
            </a:r>
            <a:r>
              <a:rPr lang="zh-CN" altLang="en-US" sz="2000" b="1" smtClean="0">
                <a:solidFill>
                  <a:srgbClr val="FF0000"/>
                </a:solidFill>
                <a:sym typeface="宋体" pitchFamily="2" charset="-122"/>
              </a:rPr>
              <a:t>代表生机与新意</a:t>
            </a:r>
            <a:r>
              <a:rPr lang="zh-CN" altLang="en-US" sz="2000" b="1" smtClean="0">
                <a:sym typeface="宋体" pitchFamily="2" charset="-122"/>
              </a:rPr>
              <a:t>）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解决问题的新途径？新的想法，新的观念，新的认知？</a:t>
            </a:r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r>
              <a:rPr lang="zh-CN" altLang="en-US" sz="2000" b="1" smtClean="0"/>
              <a:t>蓝色思考帽（</a:t>
            </a:r>
            <a:r>
              <a:rPr lang="zh-CN" altLang="en-US" sz="2000" b="1" smtClean="0">
                <a:solidFill>
                  <a:srgbClr val="FF0000"/>
                </a:solidFill>
              </a:rPr>
              <a:t>代表冷静与控制</a:t>
            </a:r>
            <a:r>
              <a:rPr lang="zh-CN" altLang="en-US" sz="2000" b="1" smtClean="0"/>
              <a:t>）</a:t>
            </a:r>
            <a:r>
              <a:rPr lang="zh-CN" altLang="en-US" sz="2000" b="1" smtClean="0">
                <a:ea typeface="微软雅黑" pitchFamily="34" charset="-122"/>
              </a:rPr>
              <a:t>我最终的观点是什么？我的标题是什么？</a:t>
            </a:r>
          </a:p>
        </p:txBody>
      </p:sp>
      <p:sp>
        <p:nvSpPr>
          <p:cNvPr id="13316" name="文本框 13315"/>
          <p:cNvSpPr txBox="1">
            <a:spLocks noChangeArrowheads="1"/>
          </p:cNvSpPr>
          <p:nvPr/>
        </p:nvSpPr>
        <p:spPr bwMode="auto">
          <a:xfrm>
            <a:off x="762000" y="2362200"/>
            <a:ext cx="69342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新的想法：相信（梦想）不是妄想，要适度；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/>
              <a:t>相信（梦想）与实现之间，是不懈的付出，是方式方法等</a:t>
            </a:r>
          </a:p>
        </p:txBody>
      </p:sp>
      <p:sp>
        <p:nvSpPr>
          <p:cNvPr id="13317" name="文本框 13316"/>
          <p:cNvSpPr txBox="1">
            <a:spLocks noChangeArrowheads="1"/>
          </p:cNvSpPr>
          <p:nvPr/>
        </p:nvSpPr>
        <p:spPr bwMode="auto">
          <a:xfrm>
            <a:off x="914400" y="4419600"/>
            <a:ext cx="73152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我最终的观点：让相信成为看见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标题：相信与看见之间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0241"/>
          <p:cNvSpPr>
            <a:spLocks noGrp="1" noChangeArrowheads="1"/>
          </p:cNvSpPr>
          <p:nvPr>
            <p:ph type="title"/>
          </p:nvPr>
        </p:nvSpPr>
        <p:spPr>
          <a:xfrm>
            <a:off x="1828800" y="-11113"/>
            <a:ext cx="4800600" cy="1143001"/>
          </a:xfrm>
        </p:spPr>
        <p:txBody>
          <a:bodyPr/>
          <a:lstStyle/>
          <a:p>
            <a:pPr eaLnBrk="1" hangingPunct="1"/>
            <a:r>
              <a:rPr lang="zh-CN" altLang="zh-CN" smtClean="0"/>
              <a:t>【现象类材料】</a:t>
            </a:r>
          </a:p>
        </p:txBody>
      </p:sp>
      <p:sp>
        <p:nvSpPr>
          <p:cNvPr id="15363" name="文本占位符 10242"/>
          <p:cNvSpPr>
            <a:spLocks noGrp="1" noChangeArrowheads="1"/>
          </p:cNvSpPr>
          <p:nvPr>
            <p:ph idx="1"/>
          </p:nvPr>
        </p:nvSpPr>
        <p:spPr>
          <a:xfrm>
            <a:off x="152400" y="838200"/>
            <a:ext cx="88392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</a:rPr>
              <a:t>三、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(2018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温州二模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,24)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阅读下面的文字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根据材料作文。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(60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分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)</a:t>
            </a:r>
            <a:endParaRPr lang="en-US" altLang="zh-CN" sz="2400" b="1" dirty="0" smtClean="0"/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</a:rPr>
              <a:t>      “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打赏”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古时指身份尊贵的人给低层、下属的赏赐或为报答别人服务而给予的钱。现在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继“点赞”之后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凭意愿自由、数额随意等特征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网络“打赏”成为互联网新宠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直播平台、明星微博、微信公众号等自媒体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网络处处可见“打赏”字眼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人人可以成为“打赏者”。</a:t>
            </a:r>
            <a:endParaRPr lang="zh-CN" altLang="en-US" sz="2400" b="1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</a:rPr>
              <a:t>       有人说网民“打赏”的不是金钱而是感觉、心情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也有人说网民“打赏”的不是感觉、心情而是自我需求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还有人说网络“打赏”就是一场草根文化的胜利。</a:t>
            </a:r>
            <a:endParaRPr lang="zh-CN" altLang="en-US" sz="2400" b="1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</a:rPr>
              <a:t>     对此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你有怎样的思考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?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写一篇论述类文章。</a:t>
            </a:r>
            <a:endParaRPr lang="zh-CN" altLang="en-US" sz="2400" b="1" dirty="0" smtClean="0"/>
          </a:p>
          <a:p>
            <a:pPr eaLnBrk="1" hangingPunct="1">
              <a:lnSpc>
                <a:spcPct val="80000"/>
              </a:lnSpc>
            </a:pPr>
            <a:endParaRPr lang="zh-CN" altLang="en-US" sz="2400" b="1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占位符 14338"/>
          <p:cNvSpPr>
            <a:spLocks noGrp="1" noChangeArrowheads="1"/>
          </p:cNvSpPr>
          <p:nvPr>
            <p:ph idx="1"/>
          </p:nvPr>
        </p:nvSpPr>
        <p:spPr>
          <a:xfrm>
            <a:off x="457200" y="636588"/>
            <a:ext cx="8229600" cy="5135562"/>
          </a:xfrm>
        </p:spPr>
        <p:txBody>
          <a:bodyPr/>
          <a:lstStyle/>
          <a:p>
            <a:pPr eaLnBrk="1" hangingPunct="1"/>
            <a:r>
              <a:rPr lang="en-US" altLang="zh-CN" sz="2000" b="1" smtClean="0">
                <a:solidFill>
                  <a:srgbClr val="000000"/>
                </a:solidFill>
              </a:rPr>
              <a:t>[</a:t>
            </a:r>
            <a:r>
              <a:rPr lang="zh-CN" altLang="en-US" sz="2000" b="1" smtClean="0">
                <a:solidFill>
                  <a:srgbClr val="000000"/>
                </a:solidFill>
              </a:rPr>
              <a:t>注意</a:t>
            </a:r>
            <a:r>
              <a:rPr lang="en-US" altLang="zh-CN" sz="2000" b="1" smtClean="0">
                <a:solidFill>
                  <a:srgbClr val="000000"/>
                </a:solidFill>
              </a:rPr>
              <a:t>]</a:t>
            </a:r>
            <a:r>
              <a:rPr lang="zh-CN" altLang="en-US" sz="2000" b="1" smtClean="0">
                <a:solidFill>
                  <a:srgbClr val="000000"/>
                </a:solidFill>
              </a:rPr>
              <a:t>　</a:t>
            </a:r>
            <a:r>
              <a:rPr lang="en-US" altLang="zh-CN" sz="2000" b="1" smtClean="0">
                <a:solidFill>
                  <a:srgbClr val="000000"/>
                </a:solidFill>
              </a:rPr>
              <a:t>①</a:t>
            </a:r>
            <a:r>
              <a:rPr lang="zh-CN" altLang="en-US" sz="2000" b="1" smtClean="0">
                <a:solidFill>
                  <a:srgbClr val="000000"/>
                </a:solidFill>
              </a:rPr>
              <a:t>题目自拟。</a:t>
            </a:r>
            <a:r>
              <a:rPr lang="en-US" altLang="zh-CN" sz="2000" b="1" smtClean="0">
                <a:solidFill>
                  <a:srgbClr val="000000"/>
                </a:solidFill>
              </a:rPr>
              <a:t>②</a:t>
            </a:r>
            <a:r>
              <a:rPr lang="zh-CN" altLang="en-US" sz="2000" b="1" smtClean="0">
                <a:solidFill>
                  <a:srgbClr val="000000"/>
                </a:solidFill>
              </a:rPr>
              <a:t>不得少于</a:t>
            </a:r>
            <a:r>
              <a:rPr lang="en-US" altLang="zh-CN" sz="2000" b="1" smtClean="0">
                <a:solidFill>
                  <a:srgbClr val="000000"/>
                </a:solidFill>
              </a:rPr>
              <a:t>800</a:t>
            </a:r>
            <a:r>
              <a:rPr lang="zh-CN" altLang="en-US" sz="2000" b="1" smtClean="0">
                <a:solidFill>
                  <a:srgbClr val="000000"/>
                </a:solidFill>
              </a:rPr>
              <a:t>字。</a:t>
            </a:r>
            <a:r>
              <a:rPr lang="en-US" altLang="zh-CN" sz="2000" b="1" smtClean="0">
                <a:solidFill>
                  <a:srgbClr val="000000"/>
                </a:solidFill>
              </a:rPr>
              <a:t>③</a:t>
            </a:r>
            <a:r>
              <a:rPr lang="zh-CN" altLang="en-US" sz="2000" b="1" smtClean="0">
                <a:solidFill>
                  <a:srgbClr val="000000"/>
                </a:solidFill>
              </a:rPr>
              <a:t>不得抄袭、套作。</a:t>
            </a:r>
            <a:endParaRPr lang="zh-CN" altLang="en-US" sz="2000" b="1" smtClean="0"/>
          </a:p>
          <a:p>
            <a:pPr eaLnBrk="1" hangingPunct="1"/>
            <a:r>
              <a:rPr lang="zh-CN" altLang="en-US" sz="2000" b="1" smtClean="0"/>
              <a:t>戴上白色思考帽（</a:t>
            </a:r>
            <a:r>
              <a:rPr lang="zh-CN" altLang="en-US" sz="2000" b="1" smtClean="0">
                <a:solidFill>
                  <a:srgbClr val="FF0000"/>
                </a:solidFill>
                <a:sym typeface="宋体" pitchFamily="2" charset="-122"/>
              </a:rPr>
              <a:t>代表中性和客观</a:t>
            </a:r>
            <a:r>
              <a:rPr lang="zh-CN" altLang="en-US" sz="2000" b="1" smtClean="0"/>
              <a:t>）：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我们有些什么信息？概念词有哪些？（由主到次排列）</a:t>
            </a:r>
            <a:r>
              <a:rPr lang="zh-CN" altLang="en-US" sz="2000" b="1" smtClean="0">
                <a:solidFill>
                  <a:srgbClr val="FF0000"/>
                </a:solidFill>
              </a:rPr>
              <a:t>这是一种什么现象</a:t>
            </a:r>
            <a:r>
              <a:rPr lang="zh-CN" altLang="en-US" sz="2000" smtClean="0"/>
              <a:t>？</a:t>
            </a:r>
            <a:r>
              <a:rPr lang="zh-CN" altLang="en-US" sz="2000" b="1" smtClean="0">
                <a:ea typeface="微软雅黑" pitchFamily="34" charset="-122"/>
              </a:rPr>
              <a:t>观点句是什么？</a:t>
            </a:r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r>
              <a:rPr lang="zh-CN" altLang="en-US" sz="2000" b="1" smtClean="0"/>
              <a:t>戴上黑色思考帽（</a:t>
            </a:r>
            <a:r>
              <a:rPr lang="zh-CN" altLang="en-US" sz="2000" b="1" smtClean="0">
                <a:solidFill>
                  <a:srgbClr val="FF0000"/>
                </a:solidFill>
                <a:sym typeface="宋体" pitchFamily="2" charset="-122"/>
              </a:rPr>
              <a:t>代表冷静和严肃</a:t>
            </a:r>
            <a:r>
              <a:rPr lang="zh-CN" altLang="en-US" sz="2000" b="1" smtClean="0"/>
              <a:t>）：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这种行为有哪些影响？这个结论能成立吗？有没有相反或例外？如果成立需要什么条件？</a:t>
            </a:r>
          </a:p>
          <a:p>
            <a:pPr eaLnBrk="1" hangingPunct="1"/>
            <a:endParaRPr lang="zh-CN" altLang="en-US" sz="20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20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2000" b="1" smtClean="0"/>
          </a:p>
        </p:txBody>
      </p:sp>
      <p:sp>
        <p:nvSpPr>
          <p:cNvPr id="14341" name="文本框 14340"/>
          <p:cNvSpPr txBox="1">
            <a:spLocks noChangeArrowheads="1"/>
          </p:cNvSpPr>
          <p:nvPr/>
        </p:nvSpPr>
        <p:spPr bwMode="auto">
          <a:xfrm>
            <a:off x="685800" y="1524000"/>
            <a:ext cx="8305800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b="1" dirty="0"/>
              <a:t>材料三句话：</a:t>
            </a:r>
            <a:r>
              <a:rPr lang="en-US" altLang="zh-CN" b="1" dirty="0"/>
              <a:t>①</a:t>
            </a:r>
            <a:r>
              <a:rPr lang="zh-CN" altLang="en-US" b="1" dirty="0"/>
              <a:t>古时是什么；</a:t>
            </a:r>
            <a:r>
              <a:rPr lang="en-US" altLang="zh-CN" b="1" dirty="0"/>
              <a:t>②</a:t>
            </a:r>
            <a:r>
              <a:rPr lang="zh-CN" altLang="en-US" b="1" dirty="0"/>
              <a:t>今时是什么，有何特点；</a:t>
            </a:r>
            <a:r>
              <a:rPr lang="en-US" altLang="zh-CN" b="1" dirty="0"/>
              <a:t>③</a:t>
            </a:r>
            <a:r>
              <a:rPr lang="zh-CN" altLang="en-US" b="1" dirty="0"/>
              <a:t>打赏的价值意义（心情，自我价值，草根文化）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 dirty="0"/>
              <a:t>概念词：打赏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 dirty="0"/>
              <a:t>观点句：</a:t>
            </a:r>
            <a:r>
              <a:rPr lang="zh-CN" altLang="en-US" b="1" dirty="0">
                <a:solidFill>
                  <a:srgbClr val="000000"/>
                </a:solidFill>
              </a:rPr>
              <a:t>网民“打赏”的不是金钱而是感觉、心情；网民“打赏”的不只是心情，更是自我需求；网络“打赏”就是一场草根文化的胜利。</a:t>
            </a:r>
            <a:endParaRPr lang="zh-CN" altLang="en-US" b="1" dirty="0"/>
          </a:p>
          <a:p>
            <a:pPr eaLnBrk="1" hangingPunct="1"/>
            <a:endParaRPr lang="zh-CN" altLang="en-US" dirty="0"/>
          </a:p>
        </p:txBody>
      </p:sp>
      <p:sp>
        <p:nvSpPr>
          <p:cNvPr id="14342" name="文本框 14341"/>
          <p:cNvSpPr txBox="1">
            <a:spLocks noChangeArrowheads="1"/>
          </p:cNvSpPr>
          <p:nvPr/>
        </p:nvSpPr>
        <p:spPr bwMode="auto">
          <a:xfrm>
            <a:off x="428625" y="4422775"/>
            <a:ext cx="8686800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b="1"/>
              <a:t>负面影响：被打赏唯利是图，失去自我；打赏者盲目攀比；媚俗色情之风愈演愈烈；青少年犯罪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占位符 16386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 sz="2000" b="1" smtClean="0">
                <a:sym typeface="宋体" pitchFamily="2" charset="-122"/>
              </a:rPr>
              <a:t>绿色思考帽（</a:t>
            </a:r>
            <a:r>
              <a:rPr lang="zh-CN" altLang="en-US" sz="2000" b="1" smtClean="0">
                <a:solidFill>
                  <a:srgbClr val="FF0000"/>
                </a:solidFill>
                <a:sym typeface="宋体" pitchFamily="2" charset="-122"/>
              </a:rPr>
              <a:t>代表生机与新意</a:t>
            </a:r>
            <a:r>
              <a:rPr lang="zh-CN" altLang="en-US" sz="2000" b="1" smtClean="0">
                <a:sym typeface="宋体" pitchFamily="2" charset="-122"/>
              </a:rPr>
              <a:t>）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解决问题的新途径？新的想法，新的观念，新的认知？</a:t>
            </a:r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r>
              <a:rPr lang="zh-CN" altLang="en-US" sz="2000" b="1" smtClean="0"/>
              <a:t>蓝色思考帽（</a:t>
            </a:r>
            <a:r>
              <a:rPr lang="zh-CN" altLang="en-US" sz="2000" b="1" smtClean="0">
                <a:solidFill>
                  <a:srgbClr val="FF0000"/>
                </a:solidFill>
              </a:rPr>
              <a:t>代表冷静与控制</a:t>
            </a:r>
            <a:r>
              <a:rPr lang="zh-CN" altLang="en-US" sz="2000" b="1" smtClean="0"/>
              <a:t>）</a:t>
            </a:r>
            <a:r>
              <a:rPr lang="zh-CN" altLang="en-US" sz="2000" b="1" smtClean="0">
                <a:ea typeface="微软雅黑" pitchFamily="34" charset="-122"/>
              </a:rPr>
              <a:t>我最终的观点是什么？我的标题是什么？</a:t>
            </a:r>
          </a:p>
        </p:txBody>
      </p:sp>
      <p:sp>
        <p:nvSpPr>
          <p:cNvPr id="16388" name="文本框 16387"/>
          <p:cNvSpPr txBox="1">
            <a:spLocks noChangeArrowheads="1"/>
          </p:cNvSpPr>
          <p:nvPr/>
        </p:nvSpPr>
        <p:spPr bwMode="auto">
          <a:xfrm>
            <a:off x="685800" y="2057400"/>
            <a:ext cx="8077200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b="1"/>
              <a:t>新的想法：对什么打赏？怎么样打赏？如何面对而今的打赏乱象？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b="1"/>
              <a:t>对真善美的东西进行打赏；打赏不一定是金钱，即使金钱也应适度，切忌攀比；对打赏乱象，从规范的制定，到相关部门的监管，再到文明打赏的宣传</a:t>
            </a:r>
          </a:p>
        </p:txBody>
      </p:sp>
      <p:sp>
        <p:nvSpPr>
          <p:cNvPr id="16389" name="文本框 16388"/>
          <p:cNvSpPr txBox="1">
            <a:spLocks noChangeArrowheads="1"/>
          </p:cNvSpPr>
          <p:nvPr/>
        </p:nvSpPr>
        <p:spPr bwMode="auto">
          <a:xfrm>
            <a:off x="685800" y="5029200"/>
            <a:ext cx="77724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我最终的观点：让打赏规范化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我的标题：给打赏“念念紧箍咒”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32769"/>
          <p:cNvSpPr>
            <a:spLocks noGrp="1" noChangeArrowheads="1"/>
          </p:cNvSpPr>
          <p:nvPr>
            <p:ph type="title"/>
          </p:nvPr>
        </p:nvSpPr>
        <p:spPr>
          <a:xfrm>
            <a:off x="457200" y="2063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zh-CN" smtClean="0"/>
              <a:t>【事件类材料】</a:t>
            </a:r>
          </a:p>
        </p:txBody>
      </p:sp>
      <p:sp>
        <p:nvSpPr>
          <p:cNvPr id="18435" name="文本占位符 32770"/>
          <p:cNvSpPr>
            <a:spLocks noGrp="1" noChangeArrowheads="1"/>
          </p:cNvSpPr>
          <p:nvPr>
            <p:ph idx="1"/>
          </p:nvPr>
        </p:nvSpPr>
        <p:spPr>
          <a:xfrm>
            <a:off x="304800" y="8382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四</a:t>
            </a:r>
            <a:r>
              <a:rPr lang="en-US" altLang="zh-CN" sz="2400" b="1" smtClean="0"/>
              <a:t>.</a:t>
            </a:r>
            <a:r>
              <a:rPr lang="zh-CN" altLang="en-US" sz="2400" b="1" smtClean="0"/>
              <a:t>阅读下面的材料，根据要求写一篇不少于</a:t>
            </a:r>
            <a:r>
              <a:rPr lang="en-US" altLang="zh-CN" sz="2400" b="1" smtClean="0"/>
              <a:t>800</a:t>
            </a:r>
            <a:r>
              <a:rPr lang="zh-CN" altLang="en-US" sz="2400" b="1" smtClean="0"/>
              <a:t>字的文章。（</a:t>
            </a:r>
            <a:r>
              <a:rPr lang="en-US" altLang="zh-CN" sz="2400" b="1" smtClean="0"/>
              <a:t>60</a:t>
            </a:r>
            <a:r>
              <a:rPr lang="zh-CN" altLang="en-US" sz="2400" b="1" smtClean="0"/>
              <a:t>分）</a:t>
            </a:r>
            <a:br>
              <a:rPr lang="zh-CN" altLang="en-US" sz="2400" b="1" smtClean="0"/>
            </a:br>
            <a:r>
              <a:rPr lang="zh-CN" altLang="en-US" sz="2400" b="1" smtClean="0"/>
              <a:t>   </a:t>
            </a:r>
            <a:r>
              <a:rPr lang="zh-CN" altLang="en-US" sz="2000" b="1" smtClean="0"/>
              <a:t>“山羊过独木桥”是为民学校传统的团体比赛项目。规则是，双方队员两两对决，同时相向而行，走上仅容一人通行的低矮独木桥，能突破对方阻拦成功过桥者获胜，最后以全队通过人数多少决定胜负。因此习惯上，双方相遇时，会像山羊抵角一样，尽力使对方落下桥，自己通过。不过，今年预赛中出现了新情况：有一组比赛，双方选手相遇时，互相抱住，转身换位，全都顺利过了桥。这种做法当场就引发了观众、运动员和裁判员的激烈争论。</a:t>
            </a:r>
            <a:br>
              <a:rPr lang="zh-CN" altLang="en-US" sz="2000" b="1" smtClean="0"/>
            </a:br>
            <a:r>
              <a:rPr lang="zh-CN" altLang="en-US" sz="2000" b="1" smtClean="0"/>
              <a:t>      事后，相关的思考还在继续。</a:t>
            </a:r>
            <a:br>
              <a:rPr lang="zh-CN" altLang="en-US" sz="2000" b="1" smtClean="0"/>
            </a:br>
            <a:r>
              <a:rPr lang="zh-CN" altLang="en-US" sz="2000" b="1" smtClean="0"/>
              <a:t>      要求选好角度，确定立意，明确文体，自拟标题；不要脱离材料内容及含意的范围作文，不要套作，不得抄袭。</a:t>
            </a:r>
            <a:r>
              <a:rPr lang="zh-CN" altLang="en-US" sz="2000" smtClean="0"/>
              <a:t>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占位符 17410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 sz="2000" b="1" smtClean="0"/>
              <a:t>戴上白色思考帽（</a:t>
            </a:r>
            <a:r>
              <a:rPr lang="zh-CN" altLang="en-US" sz="2000" b="1" smtClean="0">
                <a:solidFill>
                  <a:srgbClr val="FF0000"/>
                </a:solidFill>
                <a:sym typeface="宋体" pitchFamily="2" charset="-122"/>
              </a:rPr>
              <a:t>代表中性和客观</a:t>
            </a:r>
            <a:r>
              <a:rPr lang="zh-CN" altLang="en-US" sz="2000" b="1" smtClean="0"/>
              <a:t>）：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我们有些什么信息？概念词有哪些？（由主到次排列）</a:t>
            </a:r>
            <a:r>
              <a:rPr lang="zh-CN" altLang="en-US" sz="2000" b="1" smtClean="0">
                <a:solidFill>
                  <a:srgbClr val="FF0000"/>
                </a:solidFill>
              </a:rPr>
              <a:t>这是一种什么现象</a:t>
            </a:r>
            <a:r>
              <a:rPr lang="zh-CN" altLang="en-US" sz="2000" smtClean="0"/>
              <a:t>？</a:t>
            </a:r>
            <a:r>
              <a:rPr lang="zh-CN" altLang="en-US" sz="2000" b="1" smtClean="0">
                <a:ea typeface="微软雅黑" pitchFamily="34" charset="-122"/>
              </a:rPr>
              <a:t>观点句是什么？</a:t>
            </a:r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r>
              <a:rPr lang="zh-CN" altLang="en-US" sz="2000" b="1" smtClean="0"/>
              <a:t>戴上黑色思考帽（</a:t>
            </a:r>
            <a:r>
              <a:rPr lang="zh-CN" altLang="en-US" sz="2000" b="1" smtClean="0">
                <a:solidFill>
                  <a:srgbClr val="FF0000"/>
                </a:solidFill>
                <a:sym typeface="宋体" pitchFamily="2" charset="-122"/>
              </a:rPr>
              <a:t>代表冷静和严肃</a:t>
            </a:r>
            <a:r>
              <a:rPr lang="zh-CN" altLang="en-US" sz="2000" b="1" smtClean="0"/>
              <a:t>）：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这种行为有哪些影响？这个结论能成立吗？有没有相反或例外？如果成立需要什么条件？</a:t>
            </a:r>
          </a:p>
          <a:p>
            <a:pPr eaLnBrk="1" hangingPunct="1"/>
            <a:endParaRPr lang="zh-CN" altLang="en-US" sz="20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20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20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2000" b="1" smtClean="0"/>
          </a:p>
        </p:txBody>
      </p:sp>
      <p:sp>
        <p:nvSpPr>
          <p:cNvPr id="17412" name="文本框 17411"/>
          <p:cNvSpPr txBox="1">
            <a:spLocks noChangeArrowheads="1"/>
          </p:cNvSpPr>
          <p:nvPr/>
        </p:nvSpPr>
        <p:spPr bwMode="auto">
          <a:xfrm>
            <a:off x="838200" y="2133600"/>
            <a:ext cx="7239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b="1"/>
              <a:t>材料六句话：</a:t>
            </a:r>
            <a:r>
              <a:rPr lang="en-US" altLang="zh-CN" b="1"/>
              <a:t>①</a:t>
            </a:r>
            <a:r>
              <a:rPr lang="zh-CN" altLang="en-US" b="1"/>
              <a:t>比赛项目；</a:t>
            </a:r>
            <a:r>
              <a:rPr lang="en-US" altLang="zh-CN" b="1"/>
              <a:t>②</a:t>
            </a:r>
            <a:r>
              <a:rPr lang="zh-CN" altLang="en-US" b="1"/>
              <a:t>比赛规则；</a:t>
            </a:r>
            <a:r>
              <a:rPr lang="en-US" altLang="zh-CN" b="1"/>
              <a:t>③</a:t>
            </a:r>
            <a:r>
              <a:rPr lang="zh-CN" altLang="en-US" b="1"/>
              <a:t>习惯做法；</a:t>
            </a:r>
            <a:r>
              <a:rPr lang="en-US" altLang="zh-CN" b="1"/>
              <a:t>④</a:t>
            </a:r>
            <a:r>
              <a:rPr lang="zh-CN" altLang="en-US" b="1"/>
              <a:t>新情况；</a:t>
            </a:r>
            <a:r>
              <a:rPr lang="en-US" altLang="zh-CN" b="1"/>
              <a:t>⑤</a:t>
            </a:r>
            <a:r>
              <a:rPr lang="zh-CN" altLang="en-US" b="1"/>
              <a:t>争论；</a:t>
            </a:r>
            <a:r>
              <a:rPr lang="en-US" altLang="zh-CN" b="1"/>
              <a:t>⑥</a:t>
            </a:r>
            <a:r>
              <a:rPr lang="zh-CN" altLang="en-US" b="1"/>
              <a:t>争论继续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/>
              <a:t>概念词和观点句不明确</a:t>
            </a:r>
          </a:p>
          <a:p>
            <a:pPr eaLnBrk="1" hangingPunct="1">
              <a:spcBef>
                <a:spcPct val="50000"/>
              </a:spcBef>
            </a:pPr>
            <a:endParaRPr lang="zh-CN" altLang="en-US" b="1"/>
          </a:p>
        </p:txBody>
      </p:sp>
      <p:sp>
        <p:nvSpPr>
          <p:cNvPr id="17413" name="文本框 17412"/>
          <p:cNvSpPr txBox="1">
            <a:spLocks noChangeArrowheads="1"/>
          </p:cNvSpPr>
          <p:nvPr/>
        </p:nvSpPr>
        <p:spPr bwMode="auto">
          <a:xfrm>
            <a:off x="825500" y="4438650"/>
            <a:ext cx="79248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b="1"/>
              <a:t>消极影响：对比赛而言，破坏规则；对观众而言，看不到激烈的竞争；对以后而言，别的选手效法，比赛将失去其价值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占位符 1945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000" b="1" smtClean="0">
                <a:sym typeface="宋体" pitchFamily="2" charset="-122"/>
              </a:rPr>
              <a:t>绿色思考帽（</a:t>
            </a:r>
            <a:r>
              <a:rPr lang="zh-CN" altLang="en-US" sz="2000" b="1" smtClean="0">
                <a:solidFill>
                  <a:srgbClr val="FF0000"/>
                </a:solidFill>
                <a:sym typeface="宋体" pitchFamily="2" charset="-122"/>
              </a:rPr>
              <a:t>代表生机与新意</a:t>
            </a:r>
            <a:r>
              <a:rPr lang="zh-CN" altLang="en-US" sz="2000" b="1" smtClean="0">
                <a:sym typeface="宋体" pitchFamily="2" charset="-122"/>
              </a:rPr>
              <a:t>）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解决问题的新途径？新的想法，新的观念，新的认知？</a:t>
            </a:r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r>
              <a:rPr lang="zh-CN" altLang="en-US" sz="2000" b="1" smtClean="0"/>
              <a:t>蓝色思考帽（</a:t>
            </a:r>
            <a:r>
              <a:rPr lang="zh-CN" altLang="en-US" sz="2000" b="1" smtClean="0">
                <a:solidFill>
                  <a:srgbClr val="FF0000"/>
                </a:solidFill>
              </a:rPr>
              <a:t>代表冷静与控制</a:t>
            </a:r>
            <a:r>
              <a:rPr lang="zh-CN" altLang="en-US" sz="2000" b="1" smtClean="0"/>
              <a:t>）</a:t>
            </a:r>
            <a:r>
              <a:rPr lang="zh-CN" altLang="en-US" sz="2000" b="1" smtClean="0">
                <a:ea typeface="微软雅黑" pitchFamily="34" charset="-122"/>
              </a:rPr>
              <a:t>我最终的观点是什么？我的标题是什么？</a:t>
            </a:r>
          </a:p>
        </p:txBody>
      </p:sp>
      <p:sp>
        <p:nvSpPr>
          <p:cNvPr id="19460" name="文本框 19459"/>
          <p:cNvSpPr txBox="1">
            <a:spLocks noChangeArrowheads="1"/>
          </p:cNvSpPr>
          <p:nvPr/>
        </p:nvSpPr>
        <p:spPr bwMode="auto">
          <a:xfrm>
            <a:off x="685800" y="2362200"/>
            <a:ext cx="8001000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b="1"/>
              <a:t>新的认知：有创意、合作共赢诚然是好的；但是，比赛中要尊重比赛规则；当然，规则也要与时俱进，也要更加合情入理。</a:t>
            </a:r>
          </a:p>
        </p:txBody>
      </p:sp>
      <p:sp>
        <p:nvSpPr>
          <p:cNvPr id="19461" name="文本框 19460"/>
          <p:cNvSpPr txBox="1">
            <a:spLocks noChangeArrowheads="1"/>
          </p:cNvSpPr>
          <p:nvPr/>
        </p:nvSpPr>
        <p:spPr bwMode="auto">
          <a:xfrm>
            <a:off x="762000" y="4953000"/>
            <a:ext cx="74676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我最终的观点是：敬畏规则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标题：它在丛中笑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762000"/>
            <a:ext cx="8229600" cy="4525963"/>
          </a:xfrm>
        </p:spPr>
        <p:txBody>
          <a:bodyPr/>
          <a:lstStyle/>
          <a:p>
            <a:pPr algn="ctr" eaLnBrk="1" hangingPunct="1"/>
            <a:r>
              <a:rPr lang="zh-CN" altLang="en-US" sz="2400" b="1" smtClean="0"/>
              <a:t>论点的合理与完善</a:t>
            </a:r>
            <a:endParaRPr lang="en-US" altLang="zh-CN" sz="2400" b="1" smtClean="0"/>
          </a:p>
          <a:p>
            <a:pPr eaLnBrk="1" hangingPunct="1"/>
            <a:r>
              <a:rPr lang="zh-CN" altLang="en-US" sz="2400" b="1" smtClean="0"/>
              <a:t>一、(2012·新课标全国卷)阅读下面的材料，根据要求写出文章立意。</a:t>
            </a:r>
            <a:endParaRPr lang="zh-CN" altLang="en-US" sz="2400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船主请一位修船工给自己的小船刷油漆。修船工刷漆的时候，发现船底有个小洞，就顺手给补了。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过了些日子，船主来到他家里道谢，送上一个大红包。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修船工感到奇怪，说：“您已经给过工钱了。”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船主说：“对，那是刷油漆的钱，这是补洞的报酬。”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修船工说：“哦，那只是顺手做的一件小事……”</a:t>
            </a:r>
          </a:p>
          <a:p>
            <a:pPr eaLnBrk="1" hangingPunct="1"/>
            <a:endParaRPr lang="zh-CN" altLang="en-US" sz="2400" smtClean="0"/>
          </a:p>
          <a:p>
            <a:pPr eaLnBrk="1" hangingPunct="1"/>
            <a:endParaRPr lang="zh-CN" altLang="en-US" sz="240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358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mtClean="0"/>
              <a:t>【概念类材料】</a:t>
            </a:r>
          </a:p>
        </p:txBody>
      </p:sp>
      <p:sp>
        <p:nvSpPr>
          <p:cNvPr id="21507" name="文本占位符 35842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五、</a:t>
            </a:r>
            <a:r>
              <a:rPr lang="zh-CN" altLang="en-US" sz="2000" b="1" smtClean="0"/>
              <a:t>（</a:t>
            </a:r>
            <a:r>
              <a:rPr lang="en-US" altLang="zh-CN" sz="2000" b="1" smtClean="0"/>
              <a:t>2018</a:t>
            </a:r>
            <a:r>
              <a:rPr lang="zh-CN" altLang="en-US" sz="2000" b="1" smtClean="0"/>
              <a:t>年温州一模作文）阅读下面文字，根据要求作文（</a:t>
            </a:r>
            <a:r>
              <a:rPr lang="en-US" altLang="zh-CN" sz="2000" b="1" smtClean="0"/>
              <a:t>60</a:t>
            </a:r>
            <a:r>
              <a:rPr lang="zh-CN" altLang="en-US" sz="2000" b="1" smtClean="0"/>
              <a:t>分）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smtClean="0"/>
              <a:t>   当下，家长越来越重视通过多种途径来拓宽孩子们的视野，认为孩子未来成就和作为的大小，很大程度上取决于其视野的宽窄。但也有很多家长认为，以独特的视角看待世界与解决问题，才是促进个人成长的关键因素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smtClean="0"/>
              <a:t>   是“</a:t>
            </a:r>
            <a:r>
              <a:rPr lang="zh-CN" altLang="en-US" sz="2000" b="1" smtClean="0">
                <a:solidFill>
                  <a:srgbClr val="FF0000"/>
                </a:solidFill>
              </a:rPr>
              <a:t>视野</a:t>
            </a:r>
            <a:r>
              <a:rPr lang="zh-CN" altLang="en-US" sz="2000" b="1" smtClean="0"/>
              <a:t>”还是“</a:t>
            </a:r>
            <a:r>
              <a:rPr lang="zh-CN" altLang="en-US" sz="2000" b="1" smtClean="0">
                <a:solidFill>
                  <a:srgbClr val="FF0000"/>
                </a:solidFill>
              </a:rPr>
              <a:t>视角</a:t>
            </a:r>
            <a:r>
              <a:rPr lang="zh-CN" altLang="en-US" sz="2000" b="1" smtClean="0"/>
              <a:t>”，对</a:t>
            </a:r>
            <a:r>
              <a:rPr lang="zh-CN" altLang="en-US" sz="2000" b="1" smtClean="0">
                <a:solidFill>
                  <a:srgbClr val="FF0000"/>
                </a:solidFill>
              </a:rPr>
              <a:t>孩子的未来</a:t>
            </a:r>
            <a:r>
              <a:rPr lang="zh-CN" altLang="en-US" sz="2000" b="1" smtClean="0"/>
              <a:t>发挥更大的作用？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smtClean="0"/>
              <a:t>   对此，你有怎样的体验与思考？请写一篇文章。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smtClean="0"/>
              <a:t> 【注意】</a:t>
            </a:r>
            <a:r>
              <a:rPr lang="en-US" altLang="zh-CN" sz="2000" b="1" smtClean="0"/>
              <a:t>①</a:t>
            </a:r>
            <a:r>
              <a:rPr lang="zh-CN" altLang="en-US" sz="2000" b="1" smtClean="0"/>
              <a:t>角度自选，立意自定，题目自拟。</a:t>
            </a:r>
            <a:r>
              <a:rPr lang="en-US" altLang="zh-CN" sz="2000" b="1" smtClean="0"/>
              <a:t>②</a:t>
            </a:r>
            <a:r>
              <a:rPr lang="zh-CN" altLang="en-US" sz="2000" b="1" smtClean="0"/>
              <a:t>明确文体，不得写成诗歌。</a:t>
            </a:r>
            <a:r>
              <a:rPr lang="en-US" altLang="zh-CN" sz="2000" b="1" smtClean="0"/>
              <a:t>③</a:t>
            </a:r>
            <a:r>
              <a:rPr lang="zh-CN" altLang="en-US" sz="2000" b="1" smtClean="0"/>
              <a:t>不得少于</a:t>
            </a:r>
            <a:r>
              <a:rPr lang="en-US" altLang="zh-CN" sz="2000" b="1" smtClean="0"/>
              <a:t>800</a:t>
            </a:r>
            <a:r>
              <a:rPr lang="zh-CN" altLang="en-US" sz="2000" b="1" smtClean="0"/>
              <a:t>字。</a:t>
            </a:r>
            <a:r>
              <a:rPr lang="en-US" altLang="zh-CN" sz="2000" b="1" smtClean="0"/>
              <a:t>④</a:t>
            </a:r>
            <a:r>
              <a:rPr lang="zh-CN" altLang="en-US" sz="2000" b="1" smtClean="0"/>
              <a:t>不得抄袭、套作。</a:t>
            </a:r>
          </a:p>
          <a:p>
            <a:pPr eaLnBrk="1" hangingPunct="1">
              <a:lnSpc>
                <a:spcPct val="90000"/>
              </a:lnSpc>
            </a:pPr>
            <a:endParaRPr lang="zh-CN" altLang="en-US" sz="240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占位符 20482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 sz="2000" b="1" smtClean="0"/>
              <a:t>戴上白色思考帽（</a:t>
            </a:r>
            <a:r>
              <a:rPr lang="zh-CN" altLang="en-US" sz="2000" b="1" smtClean="0">
                <a:solidFill>
                  <a:srgbClr val="FF0000"/>
                </a:solidFill>
                <a:sym typeface="宋体" pitchFamily="2" charset="-122"/>
              </a:rPr>
              <a:t>代表中性和客观</a:t>
            </a:r>
            <a:r>
              <a:rPr lang="zh-CN" altLang="en-US" sz="2000" b="1" smtClean="0"/>
              <a:t>）：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我们有些什么信息？概念词有哪些？（由主到次排列）</a:t>
            </a:r>
            <a:r>
              <a:rPr lang="zh-CN" altLang="en-US" sz="2000" b="1" smtClean="0">
                <a:solidFill>
                  <a:srgbClr val="FF0000"/>
                </a:solidFill>
              </a:rPr>
              <a:t>这是一种什么现象</a:t>
            </a:r>
            <a:r>
              <a:rPr lang="zh-CN" altLang="en-US" sz="2000" smtClean="0"/>
              <a:t>？</a:t>
            </a:r>
            <a:r>
              <a:rPr lang="zh-CN" altLang="en-US" sz="2000" b="1" smtClean="0">
                <a:ea typeface="微软雅黑" pitchFamily="34" charset="-122"/>
              </a:rPr>
              <a:t>观点句是什么？</a:t>
            </a:r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r>
              <a:rPr lang="zh-CN" altLang="en-US" sz="2000" b="1" smtClean="0"/>
              <a:t>戴上黑色思考帽（</a:t>
            </a:r>
            <a:r>
              <a:rPr lang="zh-CN" altLang="en-US" sz="2000" b="1" smtClean="0">
                <a:solidFill>
                  <a:srgbClr val="FF0000"/>
                </a:solidFill>
                <a:sym typeface="宋体" pitchFamily="2" charset="-122"/>
              </a:rPr>
              <a:t>代表冷静和严肃</a:t>
            </a:r>
            <a:r>
              <a:rPr lang="zh-CN" altLang="en-US" sz="2000" b="1" smtClean="0"/>
              <a:t>）：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这种行为有哪些影响？这个结论能成立吗？有没有相反或例外？如果成立需要什么条件？</a:t>
            </a:r>
          </a:p>
          <a:p>
            <a:pPr eaLnBrk="1" hangingPunct="1"/>
            <a:endParaRPr lang="zh-CN" altLang="en-US" sz="20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20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2000" b="1" smtClean="0"/>
          </a:p>
        </p:txBody>
      </p:sp>
      <p:sp>
        <p:nvSpPr>
          <p:cNvPr id="20484" name="文本框 20483"/>
          <p:cNvSpPr txBox="1">
            <a:spLocks noChangeArrowheads="1"/>
          </p:cNvSpPr>
          <p:nvPr/>
        </p:nvSpPr>
        <p:spPr bwMode="auto">
          <a:xfrm>
            <a:off x="657225" y="1928813"/>
            <a:ext cx="8153400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材料四句话：</a:t>
            </a:r>
            <a:r>
              <a:rPr lang="en-US" altLang="zh-CN" b="1"/>
              <a:t>①</a:t>
            </a:r>
            <a:r>
              <a:rPr lang="zh-CN" altLang="en-US" b="1"/>
              <a:t>视野的重要性</a:t>
            </a:r>
            <a:r>
              <a:rPr lang="en-US" altLang="zh-CN" b="1"/>
              <a:t>②</a:t>
            </a:r>
            <a:r>
              <a:rPr lang="zh-CN" altLang="en-US" b="1"/>
              <a:t>视角的重要性</a:t>
            </a:r>
            <a:r>
              <a:rPr lang="en-US" altLang="zh-CN" b="1"/>
              <a:t>③</a:t>
            </a:r>
            <a:r>
              <a:rPr lang="zh-CN" altLang="en-US" b="1"/>
              <a:t>谁的作用更大</a:t>
            </a:r>
            <a:r>
              <a:rPr lang="en-US" altLang="zh-CN" b="1"/>
              <a:t>④</a:t>
            </a:r>
            <a:r>
              <a:rPr lang="zh-CN" altLang="en-US" b="1"/>
              <a:t>你的体验思考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/>
              <a:t>关键词：视野，视角，孩子的未来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/>
              <a:t>观点句：两句</a:t>
            </a:r>
          </a:p>
          <a:p>
            <a:pPr eaLnBrk="1" hangingPunct="1">
              <a:spcBef>
                <a:spcPct val="50000"/>
              </a:spcBef>
            </a:pPr>
            <a:endParaRPr lang="zh-CN" altLang="en-US" b="1"/>
          </a:p>
        </p:txBody>
      </p:sp>
      <p:sp>
        <p:nvSpPr>
          <p:cNvPr id="20485" name="文本框 20484"/>
          <p:cNvSpPr txBox="1">
            <a:spLocks noChangeArrowheads="1"/>
          </p:cNvSpPr>
          <p:nvPr/>
        </p:nvSpPr>
        <p:spPr bwMode="auto">
          <a:xfrm>
            <a:off x="657225" y="4495800"/>
            <a:ext cx="8001000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b="1"/>
              <a:t>负面影响：认为视野作用大，就会一味过度追求视野的开阔，而忽视视角的作用，积累甚多，或许于人生成长无益；认为视角作用大，就会一味过度追求视角的独特，而忽视视野的作用，只知求新求怪，而不能脚踏实地，最终与成长成功无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占位符 2253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000" b="1" smtClean="0">
                <a:sym typeface="宋体" pitchFamily="2" charset="-122"/>
              </a:rPr>
              <a:t>绿色思考帽（</a:t>
            </a:r>
            <a:r>
              <a:rPr lang="zh-CN" altLang="en-US" sz="2000" b="1" smtClean="0">
                <a:solidFill>
                  <a:srgbClr val="FF0000"/>
                </a:solidFill>
                <a:sym typeface="宋体" pitchFamily="2" charset="-122"/>
              </a:rPr>
              <a:t>代表生机与新意</a:t>
            </a:r>
            <a:r>
              <a:rPr lang="zh-CN" altLang="en-US" sz="2000" b="1" smtClean="0">
                <a:sym typeface="宋体" pitchFamily="2" charset="-122"/>
              </a:rPr>
              <a:t>）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解决问题的新途径？新的想法，新的观念，新的认知？</a:t>
            </a:r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r>
              <a:rPr lang="zh-CN" altLang="en-US" sz="2000" b="1" smtClean="0"/>
              <a:t>蓝色思考帽（</a:t>
            </a:r>
            <a:r>
              <a:rPr lang="zh-CN" altLang="en-US" sz="2000" b="1" smtClean="0">
                <a:solidFill>
                  <a:srgbClr val="FF0000"/>
                </a:solidFill>
              </a:rPr>
              <a:t>代表冷静与控制</a:t>
            </a:r>
            <a:r>
              <a:rPr lang="zh-CN" altLang="en-US" sz="2000" b="1" smtClean="0"/>
              <a:t>）</a:t>
            </a:r>
            <a:r>
              <a:rPr lang="zh-CN" altLang="en-US" sz="2000" b="1" smtClean="0">
                <a:ea typeface="微软雅黑" pitchFamily="34" charset="-122"/>
              </a:rPr>
              <a:t>我最终的观点是什么？我的标题是什么？ </a:t>
            </a:r>
          </a:p>
        </p:txBody>
      </p:sp>
      <p:sp>
        <p:nvSpPr>
          <p:cNvPr id="22532" name="文本框 22531"/>
          <p:cNvSpPr txBox="1">
            <a:spLocks noChangeArrowheads="1"/>
          </p:cNvSpPr>
          <p:nvPr/>
        </p:nvSpPr>
        <p:spPr bwMode="auto">
          <a:xfrm>
            <a:off x="762000" y="2362200"/>
            <a:ext cx="7696200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b="1"/>
              <a:t>对孩子的成长而言，视野与视角不可偏废，要取得动态的平衡；对具体的孩子，要有所侧重；宽广的视野最终可以转化为独特的视角，独特的视角可以演变为宽广的视野。</a:t>
            </a:r>
          </a:p>
        </p:txBody>
      </p:sp>
      <p:sp>
        <p:nvSpPr>
          <p:cNvPr id="22533" name="文本框 22532"/>
          <p:cNvSpPr txBox="1">
            <a:spLocks noChangeArrowheads="1"/>
          </p:cNvSpPr>
          <p:nvPr/>
        </p:nvSpPr>
        <p:spPr bwMode="auto">
          <a:xfrm>
            <a:off x="762000" y="4953000"/>
            <a:ext cx="7848600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我最终的观点：对于孩子的未来，视野视角不可偏废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我的标题：我有双隐形的翅膀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 noChangeArrowheads="1"/>
          </p:cNvSpPr>
          <p:nvPr>
            <p:ph type="title"/>
          </p:nvPr>
        </p:nvSpPr>
        <p:spPr>
          <a:xfrm>
            <a:off x="457200" y="22225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课后练习</a:t>
            </a:r>
          </a:p>
        </p:txBody>
      </p:sp>
      <p:sp>
        <p:nvSpPr>
          <p:cNvPr id="24579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/>
          <a:lstStyle/>
          <a:p>
            <a:pPr marL="0" indent="0" latinLnBrk="1">
              <a:lnSpc>
                <a:spcPct val="150000"/>
              </a:lnSpc>
              <a:buFontTx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Times New Roman" pitchFamily="18" charset="0"/>
              </a:rPr>
              <a:t>六.(2016浙江,26)阅读下面文字,根据要求作文。(60分)</a:t>
            </a:r>
            <a:endParaRPr lang="zh-CN" altLang="en-US" sz="2000" b="1" dirty="0" smtClean="0"/>
          </a:p>
          <a:p>
            <a:pPr marL="0" indent="0" latin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Times New Roman" pitchFamily="18" charset="0"/>
              </a:rPr>
              <a:t>      网上购物,视频聊天,线上娱乐,已成为当下很多人生活中不可或缺的一部分。</a:t>
            </a:r>
            <a:endParaRPr lang="zh-CN" altLang="en-US" sz="2000" b="1" dirty="0" smtClean="0"/>
          </a:p>
          <a:p>
            <a:pPr marL="0" indent="0" latin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Times New Roman" pitchFamily="18" charset="0"/>
              </a:rPr>
              <a:t>     业内人士指出,不远的将来,我们只需在家里安装VR(虚拟现实)设备,便可以足不出户地穿梭于各个虚拟场景:时而在商店的衣帽间里试穿新衣,时而在诊室里与医生面对面交流,时而在足球场上观看比赛,时而化身为新闻事件的“现场目击者”</a:t>
            </a:r>
            <a:r>
              <a:rPr lang="zh-CN" altLang="en-US" sz="2000" b="1" dirty="0" smtClean="0">
                <a:solidFill>
                  <a:srgbClr val="000000"/>
                </a:solidFill>
                <a:latin typeface="黑体" pitchFamily="2" charset="-122"/>
              </a:rPr>
              <a:t>……</a:t>
            </a:r>
            <a:endParaRPr lang="zh-CN" altLang="en-US" sz="2000" b="1" dirty="0" smtClean="0"/>
          </a:p>
          <a:p>
            <a:pPr marL="0" indent="0" latin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Times New Roman" pitchFamily="18" charset="0"/>
              </a:rPr>
              <a:t>     当虚拟世界中的“虚拟”越来越成为现实世界中的“现实”时,是选择拥抱这个新世界,还是刻意远离,或者与它保持适当距离?</a:t>
            </a:r>
            <a:endParaRPr lang="zh-CN" altLang="en-US" sz="2000" b="1" dirty="0" smtClean="0"/>
          </a:p>
          <a:p>
            <a:pPr marL="0" indent="0" latin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Times New Roman" pitchFamily="18" charset="0"/>
              </a:rPr>
              <a:t>     对材料提出的问题,你有怎样的思考?写一篇</a:t>
            </a:r>
            <a:r>
              <a:rPr lang="zh-CN" altLang="en-US" sz="2000" b="1" u="sng" dirty="0" smtClean="0">
                <a:solidFill>
                  <a:srgbClr val="000000"/>
                </a:solidFill>
                <a:latin typeface="Times New Roman" pitchFamily="18" charset="0"/>
              </a:rPr>
              <a:t>论述类</a:t>
            </a:r>
            <a:r>
              <a:rPr lang="zh-CN" altLang="en-US" sz="2000" b="1" dirty="0" smtClean="0">
                <a:solidFill>
                  <a:srgbClr val="000000"/>
                </a:solidFill>
                <a:latin typeface="Times New Roman" pitchFamily="18" charset="0"/>
              </a:rPr>
              <a:t>文章。</a:t>
            </a:r>
            <a:endParaRPr lang="zh-CN" altLang="en-US" sz="2000" b="1" dirty="0" smtClean="0"/>
          </a:p>
          <a:p>
            <a:pPr marL="0" indent="0" latin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Times New Roman" pitchFamily="18" charset="0"/>
              </a:rPr>
              <a:t>[注意]　①角度自选,立意自定。②标题自拟。③不少于800字。④不得抄袭、套作。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文本占位符 2355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6250" y="668338"/>
            <a:ext cx="8229600" cy="4525962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zh-CN" altLang="en-US" sz="2000" b="1" dirty="0"/>
              <a:t>戴上白色思考帽（</a:t>
            </a:r>
            <a:r>
              <a:rPr lang="zh-CN" altLang="en-US" sz="2000" b="1" dirty="0">
                <a:solidFill>
                  <a:srgbClr val="FF0000"/>
                </a:solidFill>
                <a:sym typeface="宋体" panose="02010600030101010101" pitchFamily="2" charset="-122"/>
              </a:rPr>
              <a:t>代表中性和客观</a:t>
            </a:r>
            <a:r>
              <a:rPr lang="zh-CN" altLang="en-US" sz="2000" b="1" dirty="0"/>
              <a:t>）：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我们有些什么信息？概念词有哪些？（由主到次排列）</a:t>
            </a:r>
            <a:r>
              <a:rPr lang="zh-CN" altLang="en-US" sz="2000" b="1" dirty="0">
                <a:solidFill>
                  <a:srgbClr val="FF0000"/>
                </a:solidFill>
              </a:rPr>
              <a:t>这是一种什么现象</a:t>
            </a:r>
            <a:r>
              <a:rPr lang="zh-CN" altLang="en-US" sz="2000" dirty="0"/>
              <a:t>？</a:t>
            </a:r>
            <a:r>
              <a:rPr lang="zh-CN" altLang="en-US" sz="2000" b="1" dirty="0">
                <a:ea typeface="微软雅黑" panose="020B0503020204020204" pitchFamily="34" charset="-122"/>
              </a:rPr>
              <a:t>观点句是什么？</a:t>
            </a:r>
          </a:p>
          <a:p>
            <a:pPr eaLnBrk="1" hangingPunct="1">
              <a:defRPr/>
            </a:pPr>
            <a:endParaRPr lang="zh-CN" altLang="en-US" sz="2000" b="1" dirty="0"/>
          </a:p>
          <a:p>
            <a:pPr eaLnBrk="1" hangingPunct="1">
              <a:defRPr/>
            </a:pPr>
            <a:endParaRPr lang="zh-CN" altLang="en-US" sz="2000" b="1" dirty="0"/>
          </a:p>
          <a:p>
            <a:pPr eaLnBrk="1" hangingPunct="1">
              <a:defRPr/>
            </a:pPr>
            <a:endParaRPr lang="zh-CN" altLang="en-US" sz="2000" b="1" dirty="0"/>
          </a:p>
          <a:p>
            <a:pPr eaLnBrk="1" hangingPunct="1">
              <a:defRPr/>
            </a:pPr>
            <a:endParaRPr lang="zh-CN" altLang="en-US" sz="2000" b="1" dirty="0"/>
          </a:p>
          <a:p>
            <a:pPr eaLnBrk="1" hangingPunct="1">
              <a:defRPr/>
            </a:pPr>
            <a:endParaRPr lang="zh-CN" altLang="en-US" sz="2000" b="1" dirty="0"/>
          </a:p>
          <a:p>
            <a:pPr eaLnBrk="1" hangingPunct="1">
              <a:defRPr/>
            </a:pPr>
            <a:endParaRPr lang="zh-CN" altLang="en-US" sz="2000" b="1" dirty="0"/>
          </a:p>
          <a:p>
            <a:pPr eaLnBrk="1" hangingPunct="1">
              <a:defRPr/>
            </a:pPr>
            <a:r>
              <a:rPr lang="zh-CN" altLang="en-US" sz="2000" b="1" dirty="0"/>
              <a:t>戴上黑色思考帽（</a:t>
            </a:r>
            <a:r>
              <a:rPr lang="zh-CN" altLang="en-US" sz="2000" b="1" dirty="0">
                <a:solidFill>
                  <a:srgbClr val="FF0000"/>
                </a:solidFill>
                <a:sym typeface="宋体" panose="02010600030101010101" pitchFamily="2" charset="-122"/>
              </a:rPr>
              <a:t>代表冷静和严肃</a:t>
            </a:r>
            <a:r>
              <a:rPr lang="zh-CN" altLang="en-US" sz="2000" b="1" dirty="0"/>
              <a:t>）：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这种行为有哪些影响？这个结论能成立吗？有没有相反或例外？如果成立需要什么条件？</a:t>
            </a:r>
          </a:p>
          <a:p>
            <a:pPr eaLnBrk="1" hangingPunct="1">
              <a:defRPr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defRPr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defRPr/>
            </a:pPr>
            <a:endParaRPr lang="zh-CN" altLang="en-US" sz="2000" b="1" dirty="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3400" y="1371600"/>
            <a:ext cx="7477125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/>
              <a:t>材料三句话：</a:t>
            </a:r>
            <a:r>
              <a:rPr lang="zh-CN" altLang="en-US" b="1">
                <a:latin typeface="Calibri" pitchFamily="34" charset="0"/>
              </a:rPr>
              <a:t>①虚拟世界，</a:t>
            </a:r>
            <a:r>
              <a:rPr lang="zh-CN" altLang="en-US" b="1">
                <a:solidFill>
                  <a:srgbClr val="000000"/>
                </a:solidFill>
                <a:latin typeface="Times New Roman" pitchFamily="18" charset="0"/>
                <a:sym typeface="宋体" pitchFamily="2" charset="-122"/>
              </a:rPr>
              <a:t>已成为当下很多人生活中不可或缺的一部分。</a:t>
            </a:r>
            <a:r>
              <a:rPr lang="zh-CN" altLang="en-US" b="1">
                <a:latin typeface="Calibri" pitchFamily="34" charset="0"/>
              </a:rPr>
              <a:t>②不远的将来，便利的生活的方方面面。③对虚拟世界的三种态度：拥抱，远离，保持适当距离</a:t>
            </a:r>
          </a:p>
          <a:p>
            <a:pPr eaLnBrk="1" hangingPunct="1"/>
            <a:r>
              <a:rPr lang="zh-CN" altLang="en-US" b="1">
                <a:latin typeface="Calibri" pitchFamily="34" charset="0"/>
              </a:rPr>
              <a:t>关键词：虚拟世界；</a:t>
            </a:r>
            <a:r>
              <a:rPr lang="zh-CN" altLang="en-US" b="1">
                <a:solidFill>
                  <a:srgbClr val="000000"/>
                </a:solidFill>
                <a:latin typeface="Times New Roman" pitchFamily="18" charset="0"/>
                <a:sym typeface="宋体" pitchFamily="2" charset="-122"/>
              </a:rPr>
              <a:t>已成为当下很多人生活中不可或缺的一部分；当虚拟世界中的“虚拟”越来越成为现实世界中的“现实”时；拥抱这个新世界,刻意远离,与它保持适当距离</a:t>
            </a:r>
          </a:p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Times New Roman" pitchFamily="18" charset="0"/>
                <a:sym typeface="宋体" pitchFamily="2" charset="-122"/>
              </a:rPr>
              <a:t>观点句：三个，第三个似乎最佳</a:t>
            </a:r>
            <a:endParaRPr lang="zh-CN" altLang="en-US" b="1"/>
          </a:p>
          <a:p>
            <a:pPr eaLnBrk="1" hangingPunct="1"/>
            <a:endParaRPr lang="zh-CN" altLang="en-US">
              <a:latin typeface="Calibri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09600" y="4381500"/>
            <a:ext cx="7734300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b="1"/>
              <a:t>负面影响：拥抱这个世界</a:t>
            </a:r>
            <a:r>
              <a:rPr lang="en-US" altLang="zh-CN" b="1"/>
              <a:t>——</a:t>
            </a:r>
            <a:r>
              <a:rPr lang="zh-CN" altLang="en-US" b="1"/>
              <a:t>被虚拟世界奴化；现实生活的隔离感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/>
              <a:t>刻意远离</a:t>
            </a:r>
            <a:r>
              <a:rPr lang="en-US" altLang="zh-CN" b="1"/>
              <a:t>——</a:t>
            </a:r>
            <a:r>
              <a:rPr lang="zh-CN" altLang="en-US" b="1"/>
              <a:t>无法享受生活的便捷；与现实生活的格格不入，思维的固化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/>
              <a:t>保持适当距离</a:t>
            </a:r>
            <a:r>
              <a:rPr lang="en-US" altLang="zh-CN" b="1"/>
              <a:t>——</a:t>
            </a:r>
            <a:r>
              <a:rPr lang="zh-CN" altLang="en-US" b="1"/>
              <a:t>什么样的距离适当？如何把握这个度。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占位符 2560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000" b="1" smtClean="0">
                <a:sym typeface="宋体" pitchFamily="2" charset="-122"/>
              </a:rPr>
              <a:t>绿色思考帽（</a:t>
            </a:r>
            <a:r>
              <a:rPr lang="zh-CN" altLang="en-US" sz="2000" b="1" smtClean="0">
                <a:solidFill>
                  <a:srgbClr val="FF0000"/>
                </a:solidFill>
                <a:sym typeface="宋体" pitchFamily="2" charset="-122"/>
              </a:rPr>
              <a:t>代表生机与新意</a:t>
            </a:r>
            <a:r>
              <a:rPr lang="zh-CN" altLang="en-US" sz="2000" b="1" smtClean="0">
                <a:sym typeface="宋体" pitchFamily="2" charset="-122"/>
              </a:rPr>
              <a:t>）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解决问题的新途径？新的想法，新的观念，新的认知？</a:t>
            </a:r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r>
              <a:rPr lang="zh-CN" altLang="en-US" sz="2000" b="1" smtClean="0"/>
              <a:t>蓝色思考帽（</a:t>
            </a:r>
            <a:r>
              <a:rPr lang="zh-CN" altLang="en-US" sz="2000" b="1" smtClean="0">
                <a:solidFill>
                  <a:srgbClr val="FF0000"/>
                </a:solidFill>
              </a:rPr>
              <a:t>代表冷静与控制</a:t>
            </a:r>
            <a:r>
              <a:rPr lang="zh-CN" altLang="en-US" sz="2000" b="1" smtClean="0"/>
              <a:t>）</a:t>
            </a:r>
            <a:r>
              <a:rPr lang="zh-CN" altLang="en-US" sz="2000" b="1" smtClean="0">
                <a:ea typeface="微软雅黑" pitchFamily="34" charset="-122"/>
              </a:rPr>
              <a:t>我最终的观点是什么？我的标题是什么？ 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81063" y="4894263"/>
            <a:ext cx="6891337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我最终的观点：让虚拟世界丰盈我们的生活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标题：诗意地栖居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81063" y="2389188"/>
            <a:ext cx="7348537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b="1" dirty="0"/>
              <a:t>虚拟世界，是工具而不是目的，它是为了使我们的生活更加便捷与多彩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 dirty="0"/>
              <a:t>如何去做</a:t>
            </a:r>
            <a:r>
              <a:rPr lang="en-US" altLang="zh-CN" b="1" dirty="0"/>
              <a:t>——</a:t>
            </a:r>
            <a:r>
              <a:rPr lang="zh-CN" altLang="en-US" b="1" dirty="0"/>
              <a:t>要有丰富的生活，网络不应成为主导；要有清醒的认知，区分开目的与工具；要有强大的内心世界与良好的生活习惯，不迷失不迷茫。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38200"/>
            <a:ext cx="8534400" cy="4525963"/>
          </a:xfrm>
        </p:spPr>
        <p:txBody>
          <a:bodyPr/>
          <a:lstStyle/>
          <a:p>
            <a:pPr marL="0" indent="0" latinLnBrk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kern="0" noProof="1">
                <a:solidFill>
                  <a:srgbClr val="000000"/>
                </a:solidFill>
                <a:latin typeface="Times New Roman" panose="02020603050405020304" pitchFamily="65" charset="-122"/>
                <a:sym typeface="+mn-ea"/>
              </a:rPr>
              <a:t>七、(</a:t>
            </a:r>
            <a:r>
              <a:rPr lang="en-US" altLang="zh-CN" sz="2400" b="1" kern="0" noProof="1">
                <a:solidFill>
                  <a:srgbClr val="000000"/>
                </a:solidFill>
                <a:latin typeface="Times New Roman" panose="02020603050405020304" pitchFamily="65" charset="-122"/>
                <a:sym typeface="+mn-ea"/>
              </a:rPr>
              <a:t>20</a:t>
            </a:r>
            <a:r>
              <a:rPr lang="zh-CN" altLang="en-US" sz="2400" b="1" kern="0" noProof="1">
                <a:solidFill>
                  <a:srgbClr val="000000"/>
                </a:solidFill>
                <a:latin typeface="Times New Roman" panose="02020603050405020304" pitchFamily="65" charset="-122"/>
                <a:sym typeface="+mn-ea"/>
              </a:rPr>
              <a:t>16上海)</a:t>
            </a:r>
            <a:r>
              <a:rPr lang="zh-CN" altLang="en-US" sz="2400" b="1" noProof="1">
                <a:solidFill>
                  <a:srgbClr val="000000"/>
                </a:solidFill>
                <a:latin typeface="Times New Roman" panose="02020603050405020304" pitchFamily="65" charset="-122"/>
                <a:sym typeface="+mn-ea"/>
              </a:rPr>
              <a:t>阅读下面文字,根据要求作文。(</a:t>
            </a:r>
            <a:r>
              <a:rPr lang="en-US" altLang="zh-CN" sz="2400" b="1" noProof="1">
                <a:solidFill>
                  <a:srgbClr val="000000"/>
                </a:solidFill>
                <a:latin typeface="Times New Roman" panose="02020603050405020304" pitchFamily="65" charset="-122"/>
                <a:sym typeface="+mn-ea"/>
              </a:rPr>
              <a:t>7</a:t>
            </a:r>
            <a:r>
              <a:rPr lang="zh-CN" altLang="en-US" sz="2400" b="1" noProof="1">
                <a:solidFill>
                  <a:srgbClr val="000000"/>
                </a:solidFill>
                <a:latin typeface="Times New Roman" panose="02020603050405020304" pitchFamily="65" charset="-122"/>
                <a:sym typeface="+mn-ea"/>
              </a:rPr>
              <a:t>0分)</a:t>
            </a:r>
            <a:endParaRPr lang="zh-CN" altLang="en-US" sz="2400" b="1" noProof="1"/>
          </a:p>
          <a:p>
            <a:pPr marL="0" indent="0" latinLnBrk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kern="0" noProof="1">
                <a:solidFill>
                  <a:srgbClr val="000000"/>
                </a:solidFill>
                <a:latin typeface="Times New Roman" panose="02020603050405020304" pitchFamily="65" charset="-122"/>
                <a:sym typeface="+mn-ea"/>
              </a:rPr>
              <a:t>   随着现代社会的发展,人们的生活更容易进入大众视野,评价他人生活变得越来越常见,这些评价对个人和社会的影响也越来越大。</a:t>
            </a:r>
          </a:p>
          <a:p>
            <a:pPr marL="0" indent="0" latinLnBrk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kern="0" noProof="1">
                <a:solidFill>
                  <a:srgbClr val="000000"/>
                </a:solidFill>
                <a:latin typeface="Times New Roman" panose="02020603050405020304" pitchFamily="65" charset="-122"/>
                <a:sym typeface="+mn-ea"/>
              </a:rPr>
              <a:t>   人们对“评价他人的生活”这种现象的看法不尽相同,请写一篇文章,谈谈你对这种现象的思考。 </a:t>
            </a:r>
          </a:p>
          <a:p>
            <a:pPr marL="0" indent="0" latinLnBrk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kern="0" noProof="1">
                <a:solidFill>
                  <a:srgbClr val="000000"/>
                </a:solidFill>
                <a:latin typeface="Times New Roman" panose="02020603050405020304" pitchFamily="65" charset="-122"/>
                <a:sym typeface="+mn-ea"/>
              </a:rPr>
              <a:t>   要求:(1)自拟题目;(2)不少于800字。</a:t>
            </a:r>
            <a:endParaRPr lang="zh-CN" altLang="en-US" sz="2400" b="1" noProof="1"/>
          </a:p>
          <a:p>
            <a:pPr eaLnBrk="1" hangingPunct="1">
              <a:defRPr/>
            </a:pPr>
            <a:endParaRPr lang="zh-CN" altLang="en-US" sz="2800" b="1" noProof="1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占位符 2662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000" b="1" smtClean="0"/>
              <a:t>戴上白色思考帽（</a:t>
            </a:r>
            <a:r>
              <a:rPr lang="zh-CN" altLang="en-US" sz="2000" b="1" smtClean="0">
                <a:solidFill>
                  <a:srgbClr val="FF0000"/>
                </a:solidFill>
                <a:sym typeface="宋体" pitchFamily="2" charset="-122"/>
              </a:rPr>
              <a:t>代表中性和客观</a:t>
            </a:r>
            <a:r>
              <a:rPr lang="zh-CN" altLang="en-US" sz="2000" b="1" smtClean="0"/>
              <a:t>）：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我们有些什么信息？概念词有哪些？（由主到次排列）</a:t>
            </a:r>
            <a:r>
              <a:rPr lang="zh-CN" altLang="en-US" sz="2000" b="1" smtClean="0">
                <a:solidFill>
                  <a:srgbClr val="FF0000"/>
                </a:solidFill>
              </a:rPr>
              <a:t>这是一种什么现象</a:t>
            </a:r>
            <a:r>
              <a:rPr lang="zh-CN" altLang="en-US" sz="2000" smtClean="0"/>
              <a:t>？</a:t>
            </a:r>
            <a:r>
              <a:rPr lang="zh-CN" altLang="en-US" sz="2000" b="1" smtClean="0">
                <a:ea typeface="微软雅黑" pitchFamily="34" charset="-122"/>
              </a:rPr>
              <a:t>观点句是什么？</a:t>
            </a:r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endParaRPr lang="zh-CN" altLang="en-US" sz="2000" b="1" smtClean="0"/>
          </a:p>
          <a:p>
            <a:pPr eaLnBrk="1" hangingPunct="1"/>
            <a:r>
              <a:rPr lang="zh-CN" altLang="en-US" sz="2000" b="1" smtClean="0"/>
              <a:t>戴上黑色思考帽（</a:t>
            </a:r>
            <a:r>
              <a:rPr lang="zh-CN" altLang="en-US" sz="2000" b="1" smtClean="0">
                <a:solidFill>
                  <a:srgbClr val="FF0000"/>
                </a:solidFill>
                <a:sym typeface="宋体" pitchFamily="2" charset="-122"/>
              </a:rPr>
              <a:t>代表冷静和严肃</a:t>
            </a:r>
            <a:r>
              <a:rPr lang="zh-CN" altLang="en-US" sz="2000" b="1" smtClean="0"/>
              <a:t>）：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这种行为有哪些影响？这个结论能成立吗？有没有相反或例外？如果成立需要什么条件？</a:t>
            </a:r>
          </a:p>
          <a:p>
            <a:pPr eaLnBrk="1" hangingPunct="1"/>
            <a:endParaRPr lang="zh-CN" altLang="en-US" sz="20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sz="2000" b="1" smtClean="0"/>
          </a:p>
        </p:txBody>
      </p:sp>
      <p:sp>
        <p:nvSpPr>
          <p:cNvPr id="25603" name="文本框 1"/>
          <p:cNvSpPr txBox="1">
            <a:spLocks noChangeArrowheads="1"/>
          </p:cNvSpPr>
          <p:nvPr/>
        </p:nvSpPr>
        <p:spPr bwMode="auto">
          <a:xfrm>
            <a:off x="914400" y="2362200"/>
            <a:ext cx="756285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材料四层意思：</a:t>
            </a:r>
            <a:r>
              <a:rPr lang="zh-CN" altLang="en-US">
                <a:latin typeface="Calibri" pitchFamily="34" charset="0"/>
              </a:rPr>
              <a:t>①评价他人背景</a:t>
            </a:r>
            <a:r>
              <a:rPr lang="en-US" altLang="zh-CN">
                <a:latin typeface="Calibri" pitchFamily="34" charset="0"/>
              </a:rPr>
              <a:t>——</a:t>
            </a:r>
            <a:r>
              <a:rPr lang="zh-CN" altLang="en-US">
                <a:latin typeface="Calibri" pitchFamily="34" charset="0"/>
              </a:rPr>
              <a:t>社会发展，人们生活容易进入大众视野；②评价他人越来越常见；③评价对他人和社会的影响；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④人们对此看法不尽相同</a:t>
            </a:r>
          </a:p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概念词：评价他人生活；社会发展，常见，影响，看法不尽相同</a:t>
            </a:r>
          </a:p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观点句：不明确，但材料中对此的态度似乎是肯定多一些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09600" y="4951413"/>
            <a:ext cx="80772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影响，意义：评价者</a:t>
            </a:r>
            <a:r>
              <a:rPr lang="en-US" altLang="zh-CN"/>
              <a:t>——</a:t>
            </a:r>
            <a:r>
              <a:rPr lang="zh-CN" altLang="en-US"/>
              <a:t>非客观，非理性；窥探他人隐私。被评价者</a:t>
            </a:r>
            <a:r>
              <a:rPr lang="en-US" altLang="zh-CN"/>
              <a:t>——</a:t>
            </a:r>
            <a:r>
              <a:rPr lang="zh-CN" altLang="en-US"/>
              <a:t>受到约束之际，隐私被侵犯，生活受到影响。社会</a:t>
            </a:r>
            <a:r>
              <a:rPr lang="en-US" altLang="zh-CN"/>
              <a:t>——</a:t>
            </a:r>
            <a:r>
              <a:rPr lang="zh-CN" altLang="en-US"/>
              <a:t>约束，督促；舆论杀人；人肉搜索，吃瓜群众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占位符 2867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000" b="1" smtClean="0">
                <a:sym typeface="宋体" pitchFamily="2" charset="-122"/>
              </a:rPr>
              <a:t>绿色思考帽（</a:t>
            </a:r>
            <a:r>
              <a:rPr lang="zh-CN" altLang="en-US" sz="2000" b="1" smtClean="0">
                <a:solidFill>
                  <a:srgbClr val="FF0000"/>
                </a:solidFill>
                <a:sym typeface="宋体" pitchFamily="2" charset="-122"/>
              </a:rPr>
              <a:t>代表生机与新意</a:t>
            </a:r>
            <a:r>
              <a:rPr lang="zh-CN" altLang="en-US" sz="2000" b="1" smtClean="0">
                <a:sym typeface="宋体" pitchFamily="2" charset="-122"/>
              </a:rPr>
              <a:t>）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解决问题的新途径？新的想法，新的观念，新的认知？</a:t>
            </a:r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r>
              <a:rPr lang="zh-CN" altLang="en-US" sz="2000" b="1" smtClean="0"/>
              <a:t>蓝色思考帽（</a:t>
            </a:r>
            <a:r>
              <a:rPr lang="zh-CN" altLang="en-US" sz="2000" b="1" smtClean="0">
                <a:solidFill>
                  <a:srgbClr val="FF0000"/>
                </a:solidFill>
              </a:rPr>
              <a:t>代表冷静与控制</a:t>
            </a:r>
            <a:r>
              <a:rPr lang="zh-CN" altLang="en-US" sz="2000" b="1" smtClean="0"/>
              <a:t>）</a:t>
            </a:r>
            <a:r>
              <a:rPr lang="zh-CN" altLang="en-US" sz="2000" b="1" smtClean="0">
                <a:ea typeface="微软雅黑" pitchFamily="34" charset="-122"/>
              </a:rPr>
              <a:t>我最终的观点是什么？我的标题是什么？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95350" y="2346325"/>
            <a:ext cx="7486650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b="1"/>
              <a:t>评价他人有其客观性与必要性；评价他人的初衷是让个人更好让社会更和谐；然而，评价他人的什么？如何去评价他人？对于</a:t>
            </a:r>
            <a:r>
              <a:rPr lang="en-US" altLang="zh-CN" b="1"/>
              <a:t>“</a:t>
            </a:r>
            <a:r>
              <a:rPr lang="zh-CN" altLang="en-US" b="1"/>
              <a:t>越界</a:t>
            </a:r>
            <a:r>
              <a:rPr lang="en-US" altLang="zh-CN" b="1"/>
              <a:t>”</a:t>
            </a:r>
            <a:r>
              <a:rPr lang="zh-CN" altLang="en-US" b="1"/>
              <a:t>的行为如何防治？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23913" y="4894263"/>
            <a:ext cx="7634287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我最终的观点：理性评价他人，客观对待自己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我的标题：擦亮镜子，照见自己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内容占位符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81000" y="685800"/>
            <a:ext cx="8229600" cy="5410200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/>
              <a:t>船主感激地说：“当得知孩子们划船去海上之后，我才想起船底有洞这事儿，绝望极了，觉得他们肯定回不来了。等到他们平安归来，我才明白是您救了他们。”</a:t>
            </a:r>
            <a:endParaRPr lang="en-US" altLang="zh-CN" sz="2400" b="1" dirty="0"/>
          </a:p>
          <a:p>
            <a:pPr marL="0" indent="0" algn="ctr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b="1" dirty="0"/>
              <a:t>【</a:t>
            </a:r>
            <a:r>
              <a:rPr lang="zh-CN" altLang="en-US" b="1" dirty="0"/>
              <a:t>尝试立意</a:t>
            </a:r>
            <a:r>
              <a:rPr lang="en-US" altLang="zh-CN" b="1" dirty="0"/>
              <a:t>】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/>
              <a:t>审题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：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/>
              <a:t>利用找出关键句法审题</a:t>
            </a:r>
            <a:r>
              <a:rPr lang="en-US" altLang="zh-CN" sz="2400" b="1" dirty="0"/>
              <a:t>——</a:t>
            </a:r>
            <a:r>
              <a:rPr lang="zh-CN" altLang="en-US" sz="2400" b="1" dirty="0"/>
              <a:t>发现船底有个小洞，就顺手给补了。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立意：不以善小而不为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/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endParaRPr lang="zh-CN" altLang="en-US" sz="2400" b="1" dirty="0"/>
          </a:p>
          <a:p>
            <a:pPr eaLnBrk="1" hangingPunct="1">
              <a:lnSpc>
                <a:spcPct val="150000"/>
              </a:lnSpc>
              <a:defRPr/>
            </a:pPr>
            <a:endParaRPr lang="zh-CN" altLang="en-US" sz="2400" b="1" dirty="0"/>
          </a:p>
          <a:p>
            <a:pPr eaLnBrk="1" hangingPunct="1">
              <a:defRPr/>
            </a:pPr>
            <a:endParaRPr lang="zh-CN" altLang="en-US" sz="2400" dirty="0"/>
          </a:p>
          <a:p>
            <a:pPr eaLnBrk="1" hangingPunct="1">
              <a:defRPr/>
            </a:pPr>
            <a:endParaRPr lang="zh-CN" alt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89535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审题</a:t>
            </a:r>
            <a:r>
              <a:rPr lang="en-US" altLang="zh-CN" sz="2400" b="1" smtClean="0"/>
              <a:t>2</a:t>
            </a:r>
            <a:r>
              <a:rPr lang="zh-CN" altLang="en-US" sz="2400" b="1" smtClean="0"/>
              <a:t>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利用找出关键句法审题</a:t>
            </a:r>
            <a:r>
              <a:rPr lang="en-US" altLang="zh-CN" sz="2400" b="1" smtClean="0"/>
              <a:t>——</a:t>
            </a:r>
            <a:r>
              <a:rPr lang="zh-CN" altLang="en-US" sz="2400" b="1" smtClean="0"/>
              <a:t>发现船底有个小洞，就顺手给补了。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立意：及时修补漏洞（个人、集体、国家、民族）</a:t>
            </a:r>
            <a:endParaRPr lang="en-US" altLang="zh-CN" sz="24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审题3：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利用找出关键句法审题——  船主说：“对，那是刷油漆的钱，这是补洞的报酬。”“等到他们平安归来，我才明白是您救了他们。”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立意：懂得感恩</a:t>
            </a:r>
            <a:endParaRPr lang="zh-CN" altLang="en-US" sz="2400" b="1" smtClean="0"/>
          </a:p>
          <a:p>
            <a:pPr eaLnBrk="1" hangingPunct="1"/>
            <a:endParaRPr lang="zh-CN" altLang="en-US" sz="2000" b="1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内容占位符 2"/>
          <p:cNvSpPr>
            <a:spLocks noGrp="1" noChangeArrowheads="1"/>
          </p:cNvSpPr>
          <p:nvPr>
            <p:ph idx="1"/>
          </p:nvPr>
        </p:nvSpPr>
        <p:spPr>
          <a:xfrm>
            <a:off x="76200" y="11113"/>
            <a:ext cx="9067800" cy="4144962"/>
          </a:xfrm>
        </p:spPr>
        <p:txBody>
          <a:bodyPr/>
          <a:lstStyle/>
          <a:p>
            <a:pPr eaLnBrk="1" hangingPunct="1"/>
            <a:endParaRPr lang="zh-CN" altLang="en-US" sz="20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审题4：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利用找出关键句法审题——    修船工说：“哦，那只是顺手做的一件小事……”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立意：对自己的工作尽职尽责</a:t>
            </a:r>
            <a:r>
              <a:rPr lang="zh-CN" altLang="en-US" sz="2400" b="1" smtClean="0"/>
              <a:t>（修船工的职责就是处理船的各种问题，看到毛病或弊端，即便不是这次的份内之事，也要尽责做好，背后体现了一种责任感。）</a:t>
            </a:r>
            <a:endParaRPr lang="en-US" altLang="zh-CN" sz="24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审题5：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利用找出关键句法审题—— 修船工说：“哦，那只是顺手做的一件小事……”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立意：善意就在举手中</a:t>
            </a:r>
            <a:r>
              <a:rPr lang="zh-CN" altLang="en-US" sz="2400" b="1" smtClean="0"/>
              <a:t>（油漆工顺便把漏洞补上，顺便补上，给别人做贡献，我们举手之劳的小事可能成就别人的大事。）</a:t>
            </a:r>
          </a:p>
          <a:p>
            <a:pPr eaLnBrk="1" hangingPunct="1">
              <a:lnSpc>
                <a:spcPct val="150000"/>
              </a:lnSpc>
            </a:pPr>
            <a:endParaRPr lang="zh-CN" altLang="en-US" sz="2400" b="1" smtClean="0"/>
          </a:p>
          <a:p>
            <a:pPr eaLnBrk="1" hangingPunct="1"/>
            <a:endParaRPr lang="zh-CN" altLang="en-US" sz="2000" b="1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内容占位符 2"/>
          <p:cNvSpPr>
            <a:spLocks noGrp="1" noChangeArrowheads="1"/>
          </p:cNvSpPr>
          <p:nvPr>
            <p:ph idx="1"/>
          </p:nvPr>
        </p:nvSpPr>
        <p:spPr>
          <a:xfrm>
            <a:off x="304800" y="533400"/>
            <a:ext cx="86868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审题6：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利用找出关系法审题—— 船主与漆工的关系，我们不难想到主从关系、用人者与劳动者的关系  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立意：互助共利、和谐相处，是人际关系、工作关系的最高境界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审题7：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利用找出关键句法审题——当得知孩子们划船去海上之后，我才想起船底有洞这事儿，绝望极了，觉得他们肯定回不来了。等到他们平安归来，我才明白是您救了他们。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立意：细节决定成败（小洞却能决定人的生死）</a:t>
            </a:r>
            <a:endParaRPr lang="zh-CN" altLang="en-US" sz="2400" b="1" smtClean="0"/>
          </a:p>
          <a:p>
            <a:pPr eaLnBrk="1" hangingPunct="1"/>
            <a:endParaRPr lang="zh-CN" altLang="en-US" sz="2000" b="1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内容占位符 2"/>
          <p:cNvSpPr>
            <a:spLocks noGrp="1" noChangeArrowheads="1"/>
          </p:cNvSpPr>
          <p:nvPr>
            <p:ph idx="1"/>
          </p:nvPr>
        </p:nvSpPr>
        <p:spPr>
          <a:xfrm>
            <a:off x="381000" y="838200"/>
            <a:ext cx="8610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提示</a:t>
            </a:r>
            <a:r>
              <a:rPr lang="zh-CN" altLang="en-US" sz="2400" b="1" smtClean="0"/>
              <a:t>：常规的审题立意方法（抓关键词句、抓因果、多角度辐射等），有其实用之处。不过，我们据此得出的立意，是否合理、完善？能否有效展开？值得推敲。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六顶帽子（用其中三四顶）思维来审题立意，不失为一种实用的推导技巧，既能使立意合理、完善，同时能部分展开思路。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下面结合实例加以说明。</a:t>
            </a:r>
            <a:endParaRPr lang="en-US" altLang="zh-CN" sz="24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思考：细节决定成败，</a:t>
            </a:r>
            <a:r>
              <a:rPr lang="zh-CN" altLang="en-US" sz="2400" b="1" smtClean="0">
                <a:solidFill>
                  <a:srgbClr val="FF0000"/>
                </a:solidFill>
              </a:rPr>
              <a:t>这个观点能成立吗？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smtClean="0"/>
              <a:t>戴上黑帽子（质疑）：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这个结论能成立吗？有没有相反或</a:t>
            </a:r>
            <a:endParaRPr lang="zh-CN" altLang="en-US" sz="2400" b="1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例外？如果成立需要什么条件？（</a:t>
            </a:r>
            <a:r>
              <a:rPr lang="zh-CN" altLang="en-US" sz="24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黄金三问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推导：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smtClean="0"/>
              <a:t>1</a:t>
            </a:r>
            <a:r>
              <a:rPr lang="zh-CN" altLang="en-US" sz="2400" b="1" smtClean="0"/>
              <a:t>、这个说法能成立吗？（停下来）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有问题</a:t>
            </a:r>
            <a:endParaRPr lang="zh-CN" altLang="en-US" sz="2400" b="1" smtClean="0"/>
          </a:p>
          <a:p>
            <a:pPr eaLnBrk="1" hangingPunct="1">
              <a:lnSpc>
                <a:spcPct val="150000"/>
              </a:lnSpc>
            </a:pPr>
            <a:r>
              <a:rPr lang="en-US" altLang="zh-CN" sz="2400" b="1" smtClean="0"/>
              <a:t>2</a:t>
            </a:r>
            <a:r>
              <a:rPr lang="zh-CN" altLang="en-US" sz="2400" b="1" smtClean="0"/>
              <a:t>、有没有相反或例外？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如果不是</a:t>
            </a:r>
            <a:r>
              <a:rPr lang="en-US" altLang="zh-CN" sz="2400" b="1" smtClean="0">
                <a:solidFill>
                  <a:srgbClr val="FF0000"/>
                </a:solidFill>
              </a:rPr>
              <a:t>“</a:t>
            </a:r>
            <a:r>
              <a:rPr lang="zh-CN" altLang="en-US" sz="2400" b="1" smtClean="0">
                <a:solidFill>
                  <a:srgbClr val="FF0000"/>
                </a:solidFill>
              </a:rPr>
              <a:t>细节</a:t>
            </a:r>
            <a:r>
              <a:rPr lang="en-US" altLang="zh-CN" sz="2400" b="1" smtClean="0">
                <a:solidFill>
                  <a:srgbClr val="FF0000"/>
                </a:solidFill>
              </a:rPr>
              <a:t>”</a:t>
            </a:r>
            <a:r>
              <a:rPr lang="zh-CN" altLang="en-US" sz="2400" b="1" smtClean="0">
                <a:solidFill>
                  <a:srgbClr val="FF0000"/>
                </a:solidFill>
              </a:rPr>
              <a:t>决定成败，那么是什么决定成败呢？应该是细节的反义词：大节，或大局，或主要矛盾。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smtClean="0"/>
              <a:t>3</a:t>
            </a:r>
            <a:r>
              <a:rPr lang="zh-CN" altLang="en-US" sz="2400" b="1" smtClean="0"/>
              <a:t>、如果成立，需要什么条件？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细节能否决定成败，其实，细节也能决定成败，但有个前提，那就是大节已定，大局已定。加上了这个条件，</a:t>
            </a:r>
            <a:r>
              <a:rPr lang="en-US" altLang="zh-CN" sz="2400" b="1" smtClean="0">
                <a:solidFill>
                  <a:srgbClr val="FF0000"/>
                </a:solidFill>
              </a:rPr>
              <a:t>“</a:t>
            </a:r>
            <a:r>
              <a:rPr lang="zh-CN" altLang="en-US" sz="2400" b="1" smtClean="0">
                <a:solidFill>
                  <a:srgbClr val="FF0000"/>
                </a:solidFill>
              </a:rPr>
              <a:t>细节决定成败</a:t>
            </a:r>
            <a:r>
              <a:rPr lang="en-US" altLang="zh-CN" sz="2400" b="1" smtClean="0">
                <a:solidFill>
                  <a:srgbClr val="FF0000"/>
                </a:solidFill>
              </a:rPr>
              <a:t>”</a:t>
            </a:r>
            <a:r>
              <a:rPr lang="zh-CN" altLang="en-US" sz="2400" b="1" smtClean="0">
                <a:solidFill>
                  <a:srgbClr val="FF0000"/>
                </a:solidFill>
              </a:rPr>
              <a:t>这个命题就合理了。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因此，这个过程称为</a:t>
            </a:r>
            <a:r>
              <a:rPr lang="en-US" altLang="zh-CN" sz="2400" b="1" smtClean="0"/>
              <a:t>“</a:t>
            </a:r>
            <a:r>
              <a:rPr lang="zh-CN" altLang="en-US" sz="2400" b="1" smtClean="0"/>
              <a:t>合理化</a:t>
            </a:r>
            <a:r>
              <a:rPr lang="en-US" altLang="zh-CN" sz="2400" b="1" smtClean="0"/>
              <a:t>”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小结</a:t>
            </a:r>
            <a:r>
              <a:rPr lang="zh-CN" altLang="en-US" sz="2400" b="1" smtClean="0"/>
              <a:t>：由以上推导可知，有时候我们审题得出的观点，存在一些疏漏之处，需要质疑，才能变得合理，需要思考，才能导向深入。</a:t>
            </a:r>
            <a:endParaRPr lang="en-US" altLang="zh-CN" sz="24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在具体的审题立意过程中，可以结合六顶帽子里的白、黑、绿、蓝四顶帽子，进行观点的合理化质疑和深入推导。</a:t>
            </a:r>
          </a:p>
          <a:p>
            <a:pPr eaLnBrk="1" hangingPunct="1">
              <a:lnSpc>
                <a:spcPct val="150000"/>
              </a:lnSpc>
            </a:pPr>
            <a:endParaRPr lang="zh-CN" altLang="en-US" sz="2400" b="1" smtClean="0"/>
          </a:p>
          <a:p>
            <a:pPr eaLnBrk="1" hangingPunct="1">
              <a:lnSpc>
                <a:spcPct val="150000"/>
              </a:lnSpc>
            </a:pPr>
            <a:endParaRPr lang="en-US" altLang="zh-CN" sz="2400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3171</Words>
  <Application>Microsoft Office PowerPoint</Application>
  <PresentationFormat>全屏显示(4:3)</PresentationFormat>
  <Paragraphs>215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默认设计模板</vt:lpstr>
      <vt:lpstr>小作文专题06：关键词到观点句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六顶帽使观点合理完善</vt:lpstr>
      <vt:lpstr>【观点类材料】</vt:lpstr>
      <vt:lpstr>幻灯片 12</vt:lpstr>
      <vt:lpstr>幻灯片 13</vt:lpstr>
      <vt:lpstr>【现象类材料】</vt:lpstr>
      <vt:lpstr>幻灯片 15</vt:lpstr>
      <vt:lpstr>幻灯片 16</vt:lpstr>
      <vt:lpstr>【事件类材料】</vt:lpstr>
      <vt:lpstr>幻灯片 18</vt:lpstr>
      <vt:lpstr>幻灯片 19</vt:lpstr>
      <vt:lpstr>【概念类材料】</vt:lpstr>
      <vt:lpstr>幻灯片 21</vt:lpstr>
      <vt:lpstr>幻灯片 22</vt:lpstr>
      <vt:lpstr>课后练习</vt:lpstr>
      <vt:lpstr>幻灯片 24</vt:lpstr>
      <vt:lpstr>幻灯片 25</vt:lpstr>
      <vt:lpstr>幻灯片 26</vt:lpstr>
      <vt:lpstr>幻灯片 27</vt:lpstr>
      <vt:lpstr>幻灯片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2019-01-16T07:34:03Z</dcterms:created>
  <dcterms:modified xsi:type="dcterms:W3CDTF">2019-03-05T05:29:58Z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