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464" r:id="rId7"/>
    <p:sldId id="465" r:id="rId8"/>
    <p:sldId id="292" r:id="rId9"/>
    <p:sldId id="428" r:id="rId10"/>
    <p:sldId id="365" r:id="rId11"/>
    <p:sldId id="425" r:id="rId12"/>
    <p:sldId id="430" r:id="rId13"/>
    <p:sldId id="429" r:id="rId14"/>
    <p:sldId id="431" r:id="rId15"/>
    <p:sldId id="303" r:id="rId16"/>
    <p:sldId id="417" r:id="rId17"/>
    <p:sldId id="415" r:id="rId18"/>
    <p:sldId id="466" r:id="rId19"/>
    <p:sldId id="309" r:id="rId20"/>
    <p:sldId id="467" r:id="rId21"/>
    <p:sldId id="468" r:id="rId22"/>
    <p:sldId id="469" r:id="rId23"/>
    <p:sldId id="470" r:id="rId24"/>
    <p:sldId id="471" r:id="rId25"/>
    <p:sldId id="473" r:id="rId26"/>
    <p:sldId id="474" r:id="rId27"/>
    <p:sldId id="475" r:id="rId28"/>
    <p:sldId id="476" r:id="rId29"/>
    <p:sldId id="477" r:id="rId30"/>
    <p:sldId id="394" r:id="rId31"/>
    <p:sldId id="478" r:id="rId32"/>
    <p:sldId id="485" r:id="rId33"/>
    <p:sldId id="484" r:id="rId34"/>
    <p:sldId id="479" r:id="rId35"/>
    <p:sldId id="481" r:id="rId36"/>
    <p:sldId id="486" r:id="rId37"/>
    <p:sldId id="324" r:id="rId38"/>
    <p:sldId id="313" r:id="rId39"/>
    <p:sldId id="319" r:id="rId40"/>
    <p:sldId id="419" r:id="rId41"/>
    <p:sldId id="416" r:id="rId42"/>
    <p:sldId id="489" r:id="rId43"/>
    <p:sldId id="377" r:id="rId4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2160"/>
        <p:guide pos="2857"/>
        <p:guide orient="horz" pos="3996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4.emf"/><Relationship Id="rId6" Type="http://schemas.openxmlformats.org/officeDocument/2006/relationships/image" Target="../media/image23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5.png"/><Relationship Id="rId6" Type="http://schemas.openxmlformats.org/officeDocument/2006/relationships/image" Target="../media/image24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4.emf"/><Relationship Id="rId3" Type="http://schemas.openxmlformats.org/officeDocument/2006/relationships/image" Target="../media/image9.emf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古诗三首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刘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组词：姓刘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liú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残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组词：残酷  残余  残羹剩饭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5300" y="3286877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cán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犹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组词：犹如  犹豫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4855" y="4523937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yóu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傲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组词：骄傲  傲人  引以为傲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ào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君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组词：君子  君子兰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5300" y="3286877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jūn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橙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组词：橙子  橙汁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4855" y="4523937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chén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橘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组词：柑橘  橘子  橘树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jú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挑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组词：挑拨  挑战  挑逗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5300" y="328687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ti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ǎ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770353" y="415610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用细长的物件逗引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70353" y="4784234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促织：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俗称蟋蟀，也叫蛐蛐。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70504" y="3568606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萧萧：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70504" y="5462647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篱落：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8"/>
          <p:cNvSpPr txBox="1"/>
          <p:nvPr/>
        </p:nvSpPr>
        <p:spPr>
          <a:xfrm>
            <a:off x="1770504" y="2199546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寒山：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深秋时节的山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8"/>
          <p:cNvSpPr txBox="1"/>
          <p:nvPr/>
        </p:nvSpPr>
        <p:spPr>
          <a:xfrm>
            <a:off x="1770504" y="2874551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擎：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举，向上托。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0410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描写秋天的成语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橙黄橘绿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金风送爽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秋风萧瑟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秋风习习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天朗气清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秋色宜人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384360" y="2159343"/>
            <a:ext cx="666743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三首诗写的都是什么季节？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92139" y="3118194"/>
            <a:ext cx="1714388" cy="2238500"/>
            <a:chOff x="2552339" y="2242529"/>
            <a:chExt cx="1714388" cy="2238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>
              <a:lum bright="20000" contrast="20000"/>
            </a:blip>
            <a:stretch>
              <a:fillRect/>
            </a:stretch>
          </p:blipFill>
          <p:spPr>
            <a:xfrm>
              <a:off x="2552339" y="2242529"/>
              <a:ext cx="1714388" cy="22385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2679339" y="2926259"/>
              <a:ext cx="1305560" cy="7683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秋天</a:t>
              </a:r>
              <a:endParaRPr lang="zh-CN" altLang="en-US" sz="4400" b="1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lum bright="20000" contrast="20000"/>
          </a:blip>
          <a:stretch>
            <a:fillRect/>
          </a:stretch>
        </p:blipFill>
        <p:spPr>
          <a:xfrm>
            <a:off x="5417820" y="3771265"/>
            <a:ext cx="1245870" cy="14979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lum bright="20000" contrast="20000"/>
          </a:blip>
          <a:stretch>
            <a:fillRect/>
          </a:stretch>
        </p:blipFill>
        <p:spPr>
          <a:xfrm>
            <a:off x="1965960" y="3771265"/>
            <a:ext cx="1245870" cy="149796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3000" y="167005"/>
            <a:ext cx="2973705" cy="597535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9150" y="1067435"/>
            <a:ext cx="3870325" cy="49739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26235" y="1323975"/>
            <a:ext cx="2007870" cy="7004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山行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0115" y="2388235"/>
            <a:ext cx="3418840" cy="32410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远上寒山石径斜，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白云生处有人家。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停车坐爱枫林晚，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霜叶红于二月花。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题解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631" name="组合 8"/>
          <p:cNvGrpSpPr/>
          <p:nvPr/>
        </p:nvGrpSpPr>
        <p:grpSpPr bwMode="auto">
          <a:xfrm>
            <a:off x="2411730" y="3422430"/>
            <a:ext cx="6409055" cy="2506764"/>
            <a:chOff x="-276660" y="606069"/>
            <a:chExt cx="7055795" cy="2759494"/>
          </a:xfrm>
        </p:grpSpPr>
        <p:cxnSp>
          <p:nvCxnSpPr>
            <p:cNvPr id="24587" name="直接连接符 13"/>
            <p:cNvCxnSpPr>
              <a:cxnSpLocks noChangeShapeType="1"/>
            </p:cNvCxnSpPr>
            <p:nvPr/>
          </p:nvCxnSpPr>
          <p:spPr bwMode="auto">
            <a:xfrm flipV="1">
              <a:off x="-276660" y="1123586"/>
              <a:ext cx="1704352" cy="1550427"/>
            </a:xfrm>
            <a:prstGeom prst="line">
              <a:avLst/>
            </a:prstGeom>
            <a:noFill/>
            <a:ln w="28575">
              <a:solidFill>
                <a:srgbClr val="595959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88" name="直接连接符 14"/>
            <p:cNvCxnSpPr>
              <a:cxnSpLocks noChangeShapeType="1"/>
            </p:cNvCxnSpPr>
            <p:nvPr/>
          </p:nvCxnSpPr>
          <p:spPr bwMode="auto">
            <a:xfrm flipH="1" flipV="1">
              <a:off x="2867094" y="962113"/>
              <a:ext cx="1568731" cy="1351905"/>
            </a:xfrm>
            <a:prstGeom prst="line">
              <a:avLst/>
            </a:prstGeom>
            <a:noFill/>
            <a:ln w="28575">
              <a:solidFill>
                <a:srgbClr val="595959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89" name="直接连接符 15"/>
            <p:cNvCxnSpPr>
              <a:cxnSpLocks noChangeShapeType="1"/>
            </p:cNvCxnSpPr>
            <p:nvPr/>
          </p:nvCxnSpPr>
          <p:spPr bwMode="auto">
            <a:xfrm flipH="1">
              <a:off x="5696962" y="1881324"/>
              <a:ext cx="1082173" cy="856999"/>
            </a:xfrm>
            <a:prstGeom prst="line">
              <a:avLst/>
            </a:prstGeom>
            <a:noFill/>
            <a:ln w="28575">
              <a:solidFill>
                <a:srgbClr val="595959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590" name="文本框 16"/>
            <p:cNvSpPr txBox="1">
              <a:spLocks noChangeArrowheads="1"/>
            </p:cNvSpPr>
            <p:nvPr/>
          </p:nvSpPr>
          <p:spPr bwMode="auto">
            <a:xfrm>
              <a:off x="390518" y="1436094"/>
              <a:ext cx="792088" cy="355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500" b="1">
                  <a:solidFill>
                    <a:srgbClr val="FFFFFF"/>
                  </a:solidFill>
                  <a:latin typeface="微软雅黑" panose="020B0503020204020204" charset="-122"/>
                </a:rPr>
                <a:t>2011</a:t>
              </a:r>
              <a:endParaRPr lang="zh-CN" altLang="en-US" sz="1500" b="1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4591" name="文本框 17"/>
            <p:cNvSpPr txBox="1">
              <a:spLocks noChangeArrowheads="1"/>
            </p:cNvSpPr>
            <p:nvPr/>
          </p:nvSpPr>
          <p:spPr bwMode="auto">
            <a:xfrm>
              <a:off x="1787413" y="3009817"/>
              <a:ext cx="792088" cy="355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500" b="1">
                  <a:solidFill>
                    <a:srgbClr val="FFFFFF"/>
                  </a:solidFill>
                  <a:latin typeface="微软雅黑" panose="020B0503020204020204" charset="-122"/>
                </a:rPr>
                <a:t>2012</a:t>
              </a:r>
              <a:endParaRPr lang="zh-CN" altLang="en-US" sz="1500" b="1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4592" name="文本框 18"/>
            <p:cNvSpPr txBox="1">
              <a:spLocks noChangeArrowheads="1"/>
            </p:cNvSpPr>
            <p:nvPr/>
          </p:nvSpPr>
          <p:spPr bwMode="auto">
            <a:xfrm>
              <a:off x="3708412" y="1978090"/>
              <a:ext cx="792088" cy="355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500" b="1">
                  <a:solidFill>
                    <a:srgbClr val="FFFFFF"/>
                  </a:solidFill>
                  <a:latin typeface="微软雅黑" panose="020B0503020204020204" charset="-122"/>
                </a:rPr>
                <a:t>2013</a:t>
              </a:r>
              <a:endParaRPr lang="zh-CN" altLang="en-US" sz="1500" b="1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4593" name="文本框 19"/>
            <p:cNvSpPr txBox="1">
              <a:spLocks noChangeArrowheads="1"/>
            </p:cNvSpPr>
            <p:nvPr/>
          </p:nvSpPr>
          <p:spPr bwMode="auto">
            <a:xfrm>
              <a:off x="5425552" y="606069"/>
              <a:ext cx="792088" cy="355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500" b="1">
                  <a:solidFill>
                    <a:srgbClr val="FFFFFF"/>
                  </a:solidFill>
                  <a:latin typeface="微软雅黑" panose="020B0503020204020204" charset="-122"/>
                </a:rPr>
                <a:t>2014</a:t>
              </a:r>
              <a:endParaRPr lang="zh-CN" altLang="en-US" sz="1500" b="1">
                <a:solidFill>
                  <a:srgbClr val="FFFFFF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43000" y="4420870"/>
            <a:ext cx="1624330" cy="1180960"/>
            <a:chOff x="5092700" y="2833477"/>
            <a:chExt cx="2197500" cy="156378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lum contrast="20000"/>
            </a:blip>
            <a:stretch>
              <a:fillRect/>
            </a:stretch>
          </p:blipFill>
          <p:spPr>
            <a:xfrm>
              <a:off x="5092700" y="2833477"/>
              <a:ext cx="2197500" cy="156378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5533257" y="3230646"/>
              <a:ext cx="1316386" cy="691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白云</a:t>
              </a:r>
              <a:endParaRPr lang="zh-CN" altLang="en-US" sz="2800" b="1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59835" y="2838450"/>
            <a:ext cx="1624330" cy="1180960"/>
            <a:chOff x="5092700" y="2833477"/>
            <a:chExt cx="2197500" cy="15637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lum contrast="20000"/>
            </a:blip>
            <a:stretch>
              <a:fillRect/>
            </a:stretch>
          </p:blipFill>
          <p:spPr>
            <a:xfrm>
              <a:off x="5092700" y="2833477"/>
              <a:ext cx="2197500" cy="156378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533257" y="3230646"/>
              <a:ext cx="1316386" cy="691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人家</a:t>
              </a:r>
              <a:endParaRPr lang="zh-CN" altLang="en-US" sz="2800" b="1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39230" y="4507865"/>
            <a:ext cx="1624330" cy="1180960"/>
            <a:chOff x="7083164" y="1279601"/>
            <a:chExt cx="2197500" cy="156378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lum contrast="20000"/>
            </a:blip>
            <a:stretch>
              <a:fillRect/>
            </a:stretch>
          </p:blipFill>
          <p:spPr>
            <a:xfrm>
              <a:off x="7083164" y="1279601"/>
              <a:ext cx="2197500" cy="156378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7523721" y="1716289"/>
              <a:ext cx="1316386" cy="691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枫叶</a:t>
              </a:r>
              <a:endParaRPr lang="zh-CN" altLang="en-US" sz="2800" b="1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176270" y="1772285"/>
            <a:ext cx="4283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山行：在山中行走。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18900000">
            <a:off x="2902585" y="4197985"/>
            <a:ext cx="16732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石径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 rot="2640000">
            <a:off x="5184775" y="4549140"/>
            <a:ext cx="16732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石径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8815" y="1772285"/>
            <a:ext cx="63614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远上寒山石径斜，白云生处有人家。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7675" y="980440"/>
            <a:ext cx="11423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倾斜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线形标注 2 16"/>
          <p:cNvSpPr/>
          <p:nvPr/>
        </p:nvSpPr>
        <p:spPr>
          <a:xfrm>
            <a:off x="4440555" y="1772285"/>
            <a:ext cx="495300" cy="582930"/>
          </a:xfrm>
          <a:prstGeom prst="borderCallout2">
            <a:avLst>
              <a:gd name="adj1" fmla="val -5446"/>
              <a:gd name="adj2" fmla="val 103076"/>
              <a:gd name="adj3" fmla="val -12527"/>
              <a:gd name="adj4" fmla="val 111923"/>
              <a:gd name="adj5" fmla="val -58714"/>
              <a:gd name="adj6" fmla="val 207692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1505" y="2979420"/>
            <a:ext cx="30359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一条弯弯曲曲的小路蜿蜒伸向山顶，在白云飘浮的地方有几户人家。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2240" y="2848610"/>
            <a:ext cx="4796790" cy="330771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bldLvl="0" animBg="1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0" y="1022350"/>
            <a:ext cx="3636645" cy="545528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008016" y="1796948"/>
            <a:ext cx="1675521" cy="1452769"/>
            <a:chOff x="5464456" y="2748178"/>
            <a:chExt cx="1675521" cy="145276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3097469">
              <a:off x="5548290" y="2664343"/>
              <a:ext cx="1452769" cy="1620438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834417" y="2988242"/>
              <a:ext cx="1305560" cy="7683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石径</a:t>
              </a:r>
              <a:endParaRPr lang="zh-CN" altLang="en-US" sz="4400" b="1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092825" y="4849495"/>
            <a:ext cx="11957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绵长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2825" y="3931285"/>
            <a:ext cx="11957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弯曲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69280" y="2184659"/>
            <a:ext cx="3311673" cy="248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秋天是美丽的，自古以来就有很多人赞美秋天、描绘秋天，让我们一起去看看，古人眼中的秋天吧！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615" y="1572260"/>
            <a:ext cx="4469130" cy="446913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6376" y="1760753"/>
            <a:ext cx="1620438" cy="1452769"/>
            <a:chOff x="5464456" y="2748178"/>
            <a:chExt cx="1620438" cy="145276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3097469">
              <a:off x="5548290" y="2664343"/>
              <a:ext cx="1452769" cy="1620438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907442" y="3183187"/>
              <a:ext cx="99949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人家</a:t>
              </a:r>
              <a:endParaRPr lang="zh-CN" altLang="en-US" sz="3200" b="1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7620" y="1414780"/>
            <a:ext cx="6337300" cy="421005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87600" y="1772285"/>
            <a:ext cx="63614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停车坐爱枫林晚，霜叶红于二月花。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25315" y="980440"/>
            <a:ext cx="11423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线形标注 2 16"/>
          <p:cNvSpPr/>
          <p:nvPr/>
        </p:nvSpPr>
        <p:spPr>
          <a:xfrm>
            <a:off x="3260725" y="1772285"/>
            <a:ext cx="495300" cy="582930"/>
          </a:xfrm>
          <a:prstGeom prst="borderCallout2">
            <a:avLst>
              <a:gd name="adj1" fmla="val -5446"/>
              <a:gd name="adj2" fmla="val 103076"/>
              <a:gd name="adj3" fmla="val -12527"/>
              <a:gd name="adj4" fmla="val 111923"/>
              <a:gd name="adj5" fmla="val -58714"/>
              <a:gd name="adj6" fmla="val 207692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75605" y="3084195"/>
            <a:ext cx="30359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停下来欣赏这枫林的景色，那火红的枫叶比江南二月的花还要红。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820" y="2672080"/>
            <a:ext cx="4875530" cy="3900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bldLvl="0" animBg="1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8060" y="1203325"/>
            <a:ext cx="7440295" cy="49530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3000" y="167005"/>
            <a:ext cx="2973705" cy="597535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5415" y="1323975"/>
            <a:ext cx="2218690" cy="6324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 </a:t>
            </a:r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赠刘景文</a:t>
            </a:r>
            <a:endParaRPr lang="zh-CN" altLang="en-US" sz="32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0115" y="2137410"/>
            <a:ext cx="3418840" cy="32410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荷尽已无擎雨盖，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菊残犹有傲霜枝。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一年好景君须记，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最是橙黄橘绿时。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t="4528" r="144"/>
          <a:stretch>
            <a:fillRect/>
          </a:stretch>
        </p:blipFill>
        <p:spPr>
          <a:xfrm>
            <a:off x="4207510" y="2137410"/>
            <a:ext cx="4847590" cy="3280410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题解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67330" y="1659890"/>
            <a:ext cx="4283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赠刘景文：送给刘景文。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05" y="2659380"/>
            <a:ext cx="7927975" cy="2748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此诗是苏轼于宋哲宗元佑五年（1090年）任杭州太守时所作。苏轼在杭州见刘时，刘已五十八岁。经苏轼向朝廷竭力保举，刘才得到小小升迁。不想只过了两年，景文就死去了。苏轼感刘人生坎坷遭遇，应当时景色作此诗作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8815" y="1772285"/>
            <a:ext cx="63614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荷尽已无擎雨盖，菊残犹有傲霜枝。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2180" y="980440"/>
            <a:ext cx="11423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线形标注 2 16"/>
          <p:cNvSpPr/>
          <p:nvPr/>
        </p:nvSpPr>
        <p:spPr>
          <a:xfrm>
            <a:off x="3647440" y="1772285"/>
            <a:ext cx="495300" cy="582930"/>
          </a:xfrm>
          <a:prstGeom prst="borderCallout2">
            <a:avLst>
              <a:gd name="adj1" fmla="val -5446"/>
              <a:gd name="adj2" fmla="val 103076"/>
              <a:gd name="adj3" fmla="val -12527"/>
              <a:gd name="adj4" fmla="val 111923"/>
              <a:gd name="adj5" fmla="val -58714"/>
              <a:gd name="adj6" fmla="val 207692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1505" y="2979420"/>
            <a:ext cx="30359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荷花凋谢连那擎雨的荷叶也枯萎了，只有那开败了菊花的花枝还傲寒斗霜。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8580" y="2735580"/>
            <a:ext cx="4870450" cy="3249295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bldLvl="0" animBg="1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760730"/>
            <a:ext cx="9119235" cy="6083300"/>
          </a:xfrm>
          <a:prstGeom prst="rect">
            <a:avLst/>
          </a:prstGeom>
        </p:spPr>
      </p:pic>
      <p:pic>
        <p:nvPicPr>
          <p:cNvPr id="3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82800" y="1355090"/>
            <a:ext cx="1459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傲霜枝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8815" y="1772285"/>
            <a:ext cx="63614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一年好景君须记，最是橙黄橘绿时。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2180" y="980440"/>
            <a:ext cx="11423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线形标注 2 16"/>
          <p:cNvSpPr/>
          <p:nvPr/>
        </p:nvSpPr>
        <p:spPr>
          <a:xfrm>
            <a:off x="3647440" y="1772285"/>
            <a:ext cx="495300" cy="582930"/>
          </a:xfrm>
          <a:prstGeom prst="borderCallout2">
            <a:avLst>
              <a:gd name="adj1" fmla="val -5446"/>
              <a:gd name="adj2" fmla="val 103076"/>
              <a:gd name="adj3" fmla="val -12527"/>
              <a:gd name="adj4" fmla="val 111923"/>
              <a:gd name="adj5" fmla="val -58714"/>
              <a:gd name="adj6" fmla="val 207692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31815" y="2938780"/>
            <a:ext cx="32162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一年中最好的景致你一定要记住，那就是在橙子金黄、橘子青绿的秋末冬初的时节啊。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50" y="2675890"/>
            <a:ext cx="5299075" cy="3147695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bldLvl="0" animBg="1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674039" y="1378853"/>
            <a:ext cx="709801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从哪里能看出这首诗写的是秋季？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86025" y="2263140"/>
            <a:ext cx="4239260" cy="3958590"/>
            <a:chOff x="1439" y="3819"/>
            <a:chExt cx="6676" cy="62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71" y="4025"/>
              <a:ext cx="6145" cy="6028"/>
            </a:xfrm>
            <a:prstGeom prst="round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439" y="3819"/>
              <a:ext cx="2019" cy="919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残菊    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2045" y="907415"/>
            <a:ext cx="3743325" cy="5596890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500" y="1301750"/>
            <a:ext cx="3472180" cy="5202555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67760" y="907415"/>
            <a:ext cx="18084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橙黄橘绿</a:t>
            </a:r>
            <a:endParaRPr lang="zh-CN" altLang="en-US" sz="3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6725" y="1502410"/>
            <a:ext cx="4753610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作者简介：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杜牧（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803-85</a:t>
            </a: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），字牧之，号樊川居士。著有《樊川文集》。杜牧的诗歌以七言绝句著称，内容以咏史抒怀为主，其诗英发俊爽，多切经世之物，在晚唐成就颇高。杜牧人称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小杜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，以别于杜甫，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大杜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。与李商隐并称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小李杜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0335" y="1629410"/>
            <a:ext cx="3444240" cy="4146550"/>
          </a:xfrm>
          <a:prstGeom prst="roundRect">
            <a:avLst/>
          </a:prstGeom>
          <a:effectLst>
            <a:reflection stA="45000" endPos="20000" dist="25400" dir="5400000" sy="-100000" algn="bl" rotWithShape="0"/>
            <a:softEdge rad="254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3000" y="167005"/>
            <a:ext cx="2973705" cy="597535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5415" y="1323975"/>
            <a:ext cx="2218690" cy="6324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 </a:t>
            </a:r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夜书所见</a:t>
            </a:r>
            <a:endParaRPr lang="zh-CN" altLang="en-US" sz="32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0750" y="2137410"/>
            <a:ext cx="3418840" cy="32410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萧萧梧叶送寒声，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江上秋风动客情。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知有儿童挑促织，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夜深篱落一灯明。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6920" y="1955165"/>
            <a:ext cx="3605530" cy="3605530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题解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7715" y="2097405"/>
            <a:ext cx="76085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夜书所见：在孤寂夜里写写所思念的景象。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310" y="3211830"/>
            <a:ext cx="7927975" cy="1715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节候迁移，景物变换，最容易引起旅人的乡愁。作者客居异乡，静夜感秋，写下了这首情思婉转的小诗。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0370" y="1772285"/>
            <a:ext cx="63614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萧萧梧叶送寒声，江上秋风动客情。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82645" y="1084580"/>
            <a:ext cx="11423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风声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线形标注 2 16"/>
          <p:cNvSpPr/>
          <p:nvPr/>
        </p:nvSpPr>
        <p:spPr>
          <a:xfrm>
            <a:off x="1700530" y="1772920"/>
            <a:ext cx="857250" cy="582930"/>
          </a:xfrm>
          <a:prstGeom prst="borderCallout2">
            <a:avLst>
              <a:gd name="adj1" fmla="val -5446"/>
              <a:gd name="adj2" fmla="val 103076"/>
              <a:gd name="adj3" fmla="val -12527"/>
              <a:gd name="adj4" fmla="val 111923"/>
              <a:gd name="adj5" fmla="val -58714"/>
              <a:gd name="adj6" fmla="val 207692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8500" y="2733040"/>
            <a:ext cx="36290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江上的秋风吹过来，梧桐树沙沙作响，使人感受到了寒意。秋风的声音，最能触动在外人的思乡之情。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5010" y="2450465"/>
            <a:ext cx="3401060" cy="3915410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bldLvl="0" animBg="1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8815" y="1772285"/>
            <a:ext cx="63614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知有儿童挑促织，夜深篱落一灯明。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2180" y="980440"/>
            <a:ext cx="11423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逗引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线形标注 2 16"/>
          <p:cNvSpPr/>
          <p:nvPr/>
        </p:nvSpPr>
        <p:spPr>
          <a:xfrm>
            <a:off x="3647440" y="1772285"/>
            <a:ext cx="495300" cy="582930"/>
          </a:xfrm>
          <a:prstGeom prst="borderCallout2">
            <a:avLst>
              <a:gd name="adj1" fmla="val -5446"/>
              <a:gd name="adj2" fmla="val 103076"/>
              <a:gd name="adj3" fmla="val -12527"/>
              <a:gd name="adj4" fmla="val 111923"/>
              <a:gd name="adj5" fmla="val -58714"/>
              <a:gd name="adj6" fmla="val 207692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31815" y="3219450"/>
            <a:ext cx="321627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夜已深了，还有儿童点着灯，在篱笆边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</a:rPr>
              <a:t>寻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找并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</a:rPr>
              <a:t>捕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捉蟋蟀。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线形标注 2 4"/>
          <p:cNvSpPr/>
          <p:nvPr/>
        </p:nvSpPr>
        <p:spPr>
          <a:xfrm>
            <a:off x="6176010" y="1772920"/>
            <a:ext cx="690880" cy="582930"/>
          </a:xfrm>
          <a:prstGeom prst="borderCallout2">
            <a:avLst>
              <a:gd name="adj1" fmla="val -5446"/>
              <a:gd name="adj2" fmla="val 103076"/>
              <a:gd name="adj3" fmla="val -12527"/>
              <a:gd name="adj4" fmla="val 111923"/>
              <a:gd name="adj5" fmla="val -58714"/>
              <a:gd name="adj6" fmla="val 207692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06665" y="1084580"/>
            <a:ext cx="11423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550" y="2390140"/>
            <a:ext cx="4801870" cy="359473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bldLvl="0" animBg="1"/>
      <p:bldP spid="19" grpId="0"/>
      <p:bldP spid="5" grpId="0" bldLvl="0" animBg="1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53490" y="1364615"/>
            <a:ext cx="14827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促织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1975" y="2320290"/>
            <a:ext cx="286575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蟋蟀，穴居，常栖息于地表、砖石上、土穴中、草丛间。夜出活动。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7430" y="1229360"/>
            <a:ext cx="5076190" cy="5066665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借景抒情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指作者带着强烈的主观感情去描写客观景物，把自身所要抒发的感情、表达的自己的心情寄寓在此景此物中，通过描写此景此物予以抒发。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0521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0576" y="4543514"/>
            <a:ext cx="7151688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首先，必须对所写的景物有细致的观察和感受；其次，要把真切的感受融入所写的景物之中；再次，写景是次，抒情是主，写景是手段，抒情是目的。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8040" y="454322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描写秋天的古诗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7775" y="2409190"/>
            <a:ext cx="2540000" cy="2922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山居秋暝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唐  王维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空山新雨后，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天气晚来秋。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明月松间照，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清泉石上流。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56505" y="2409190"/>
            <a:ext cx="3115945" cy="2922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望洞庭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唐  刘禹锡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湖光秋月两相和，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潭面无风镜未磨。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遥望洞庭山水翠，白银盘里一青螺。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827336" y="1121043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连一连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7275" y="2072005"/>
            <a:ext cx="728599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远上寒山石径斜      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写枫林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白云深处有人家      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写枫叶特有的美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停车坐爱枫林晚      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写山，写山路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霜叶红于二月花      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写云，写人家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715385" y="2463165"/>
            <a:ext cx="1648460" cy="1541780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747770" y="3335655"/>
            <a:ext cx="1648460" cy="1541780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876040" y="2421255"/>
            <a:ext cx="1559560" cy="1583690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920490" y="3293745"/>
            <a:ext cx="1559560" cy="1583690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44540" y="2311088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910" y="2181225"/>
            <a:ext cx="8298815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《赠刘景文》是描写</a:t>
            </a:r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季的景色，作者是抓住</a:t>
            </a:r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四种景物来描写的。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2385" y="2894653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败荷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12565" y="2894653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残菊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38140" y="2894653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橙黄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67525" y="2894653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橘绿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4" grpId="0"/>
      <p:bldP spid="5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698500" y="1438275"/>
            <a:ext cx="7664450" cy="15843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《山行》中，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霜叶红于二月花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把秋天之美描写得胜过春天，在你的生活体验中，是否也感到秋天的某一处胜过春天呢？动笔写一写吧。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6725" y="1897380"/>
            <a:ext cx="4742815" cy="31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苏轼（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1037—1101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字子瞻，又字和仲，号东坡居士，世称苏东坡、苏仙。汉族，眉州眉山（今属四川省眉山市）人，祖籍河北栾城，北宋文学家、书法家、画家。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0205" y="1266825"/>
            <a:ext cx="3054350" cy="4774565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698500" y="1912620"/>
            <a:ext cx="7664450" cy="15843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请你动笔画一画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“知有儿童挑促织，夜深篱落一灯明”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所描述的画面。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47345" y="1298575"/>
            <a:ext cx="4994275" cy="474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叶绍翁：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字嗣宗，号靖逸，龙泉(今浙江丽水市龙泉市)人，南宋中期文学家、诗人。著有《四朝闻见录》，补正史之不足，被收入《四库全书》。诗集《靖逸小稿》、《靖逸小稿补遗》，其诗语言清新，意境高远，属江湖诗派风格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7195" y="1478915"/>
            <a:ext cx="2947670" cy="4258310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282142" y="385985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zèn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赠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寒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24016" y="16173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jìn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径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101710" y="1624441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xié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斜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553067" y="1609226"/>
            <a:ext cx="170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shuān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霜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211083" y="3906012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liú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刘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10883" y="3878200"/>
            <a:ext cx="95410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ài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114733" y="386104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jú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菊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628800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hán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40" grpId="0"/>
      <p:bldP spid="41" grpId="0"/>
      <p:bldP spid="42" grpId="0"/>
      <p:bldP spid="55" grpId="0"/>
      <p:bldP spid="56" grpId="0"/>
      <p:bldP spid="61" grpId="0"/>
      <p:bldP spid="62" grpId="0"/>
      <p:bldP spid="63" grpId="0"/>
      <p:bldP spid="68" grpId="0"/>
      <p:bldP spid="69" grpId="0"/>
      <p:bldP spid="74" grpId="0"/>
      <p:bldP spid="75" grpId="0"/>
      <p:bldP spid="80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259632" y="3860764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tiǎo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挑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残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57853" y="163634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jūn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君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860032" y="1628800"/>
            <a:ext cx="145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chén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817796" y="1628800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sòn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3338" y="1628730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cán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40" grpId="0"/>
      <p:bldP spid="41" grpId="0"/>
      <p:bldP spid="42" grpId="0"/>
      <p:bldP spid="55" grpId="0"/>
      <p:bldP spid="56" grpId="0"/>
      <p:bldP spid="61" grpId="0"/>
      <p:bldP spid="6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径：右上部不要写成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送：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最后一笔变为点。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径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538125" y="2587139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组词：小径   石径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jìn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595" y="3862705"/>
            <a:ext cx="564261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斜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组词：倾斜   斜阳   斜视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5300" y="3286877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xi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é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赠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538125" y="514945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组词：赠送  赠与  馈赠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4855" y="452393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zèn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2228</Words>
  <Application>WPS 演示</Application>
  <PresentationFormat>全屏显示(4:3)</PresentationFormat>
  <Paragraphs>442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3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迷你简卡通</vt:lpstr>
      <vt:lpstr>方正铁筋隶书简体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1160</cp:revision>
  <dcterms:created xsi:type="dcterms:W3CDTF">2017-05-17T10:13:00Z</dcterms:created>
  <dcterms:modified xsi:type="dcterms:W3CDTF">2018-06-28T04:19:29Z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