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41" r:id="rId3"/>
    <p:sldId id="320" r:id="rId4"/>
    <p:sldId id="330" r:id="rId5"/>
    <p:sldId id="329" r:id="rId6"/>
    <p:sldId id="328" r:id="rId7"/>
    <p:sldId id="336" r:id="rId8"/>
    <p:sldId id="335" r:id="rId9"/>
    <p:sldId id="334" r:id="rId10"/>
    <p:sldId id="339" r:id="rId11"/>
    <p:sldId id="338" r:id="rId12"/>
    <p:sldId id="319" r:id="rId13"/>
    <p:sldId id="340" r:id="rId14"/>
    <p:sldId id="306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2"/>
          <p:cNvPicPr preferRelativeResize="0"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32250" y="548680"/>
            <a:ext cx="4572198" cy="5616624"/>
          </a:xfrm>
          <a:prstGeom prst="rect">
            <a:avLst/>
          </a:prstGeom>
          <a:noFill/>
          <a:ln w="9525" cap="flat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2057" name="Text Box 3"/>
          <p:cNvSpPr>
            <a:spLocks noChangeArrowheads="1"/>
          </p:cNvSpPr>
          <p:nvPr/>
        </p:nvSpPr>
        <p:spPr bwMode="auto">
          <a:xfrm>
            <a:off x="827584" y="764704"/>
            <a:ext cx="1647825" cy="4902200"/>
          </a:xfrm>
          <a:prstGeom prst="rect">
            <a:avLst/>
          </a:prstGeom>
          <a:noFill/>
          <a:ln w="9525" cap="flat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eaVer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木兰诗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43808" y="4149080"/>
            <a:ext cx="54373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</a:t>
            </a: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时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7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初读感知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683568" y="836712"/>
            <a:ext cx="7992888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木兰诗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是按什么顺序安排故事情节的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全诗可分为几部分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各部分都写了什么内容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以故事的发生、发展、结局的时间为序。诗的正文可分为三大部分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第一部分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1~3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叙述木兰的身份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交代从军的缘由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以及木兰出征前的准备工作和征途上的见闻、感受。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第二部分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写木兰万里征程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十几年征战沙场的生活。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第三部分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5~6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写木兰归来见天子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功成不受赏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请求还故乡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以及爷娘姐弟迎接木兰、木兰和亲人团聚的情形。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最后一段是附文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以兔类比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赞美木兰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。</a:t>
            </a:r>
          </a:p>
        </p:txBody>
      </p:sp>
      <p:sp>
        <p:nvSpPr>
          <p:cNvPr id="9" name="对角圆角矩形 8"/>
          <p:cNvSpPr/>
          <p:nvPr/>
        </p:nvSpPr>
        <p:spPr>
          <a:xfrm>
            <a:off x="611560" y="908720"/>
            <a:ext cx="7992888" cy="475252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9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323528" y="881533"/>
            <a:ext cx="9144000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给下列加点的字词注音或根据拼音写汉字。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机杼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鞍鞯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胡骑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金柝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策勋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赏赐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理云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bìn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pèi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头　扑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shuò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雄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阿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解释下列句中加点的字词。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木兰当户织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昨夜见军帖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旦辞爷娘去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万里赴戎机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著我旧时裳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安能辨我是雄雌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179512" y="908720"/>
            <a:ext cx="8784976" cy="5256584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71600" y="184482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699792" y="184482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355976" y="184482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43608" y="2276872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699792" y="2276872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355976" y="2276872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259632" y="364502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475656" y="4149080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763688" y="4149080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55576" y="4581128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475656" y="5013176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691680" y="5013176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691680" y="544522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55576" y="5949280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187624" y="5949280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187624" y="1545759"/>
            <a:ext cx="7272808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填空。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木兰诗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选自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朝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编的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朝时期北方的一首民歌。全诗通过叙述花木兰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的故事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塑造了一个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的巾帼英雄形象。 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49" name="Picture 1" descr="C:\Users\Administrator\AppData\Roaming\Tencent\Users\1037696216\QQ\WinTemp\RichOle\(YTG)9~`@KGZB2QJ7{IZTFL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16672" y="1772816"/>
            <a:ext cx="5779642" cy="3439126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584" y="1700808"/>
            <a:ext cx="468052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千百年来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花木兰一直是家喻户晓的巾帼英雄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美国迪斯尼公司将她的艺术形象搬上了银幕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花木兰“替父从军”的故事已流传到海外。这个故事最早来源于一首诗——《木兰诗》。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6"/>
          <p:cNvPicPr preferRelativeResize="0"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24128" y="1772816"/>
            <a:ext cx="2880320" cy="3312368"/>
          </a:xfrm>
          <a:prstGeom prst="rect">
            <a:avLst/>
          </a:prstGeom>
          <a:noFill/>
          <a:ln w="9525" cap="flat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11" name="圆角矩形 10"/>
          <p:cNvSpPr/>
          <p:nvPr/>
        </p:nvSpPr>
        <p:spPr>
          <a:xfrm>
            <a:off x="539552" y="1412776"/>
            <a:ext cx="8280920" cy="396044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朗读诗歌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99592" y="1268760"/>
            <a:ext cx="7848872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辨析字音。</a:t>
            </a:r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机杼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 军帖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可汗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鞍鞯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 辔头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燕山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胡骑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 鸣啾啾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鸣溅溅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赴戎机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　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传金柝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阿姊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著我旧时裳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 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磨刀霍霍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763688" y="1772816"/>
            <a:ext cx="7263527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zhù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tiě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kèh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á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 err="1" smtClean="0">
                <a:solidFill>
                  <a:srgbClr val="FF0000"/>
                </a:solidFill>
                <a:latin typeface="+mj-ea"/>
                <a:ea typeface="+mj-ea"/>
                <a:cs typeface="Times New Roman" pitchFamily="18" charset="0"/>
              </a:rPr>
              <a:t>ā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nji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ea"/>
                <a:ea typeface="+mj-ea"/>
                <a:cs typeface="Times New Roman" pitchFamily="18" charset="0"/>
              </a:rPr>
              <a:t>ā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pèi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Y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ā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jì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 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jiū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ji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ā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róng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tuò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zǐ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zhuó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á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ng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            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huò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403648" y="2420888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427984" y="2348880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732240" y="2348880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020272" y="2348880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115616" y="292494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403648" y="292494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139952" y="292494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732240" y="292494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403648" y="3429000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572000" y="3501008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092280" y="3429000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331640" y="400506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788024" y="400506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092280" y="400506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115616" y="4581128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339752" y="4581128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796136" y="4581128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539552" y="1268760"/>
            <a:ext cx="8208912" cy="381642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朗读诗歌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83568" y="980728"/>
            <a:ext cx="9144000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辨析通假字。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帖花黄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“帖”同“贴”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粘贴。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注意体会朗读的语调、语速、节奏等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尤其应注意朗读节拍的把握。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唧唧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唧唧　昨夜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军帖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可汗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点兵　万里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戎机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归来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天子　天子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机杼声　唯闻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女叹息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问女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何所思　问女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何所忆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愿为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市鞍马　从此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替爷征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百战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死　壮士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十年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归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爷娘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唤女声　但闻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黄河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流水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鸣溅溅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11560" y="1052736"/>
            <a:ext cx="7992888" cy="518457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0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20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20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20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20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0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疏通文意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67544" y="620688"/>
            <a:ext cx="5335115" cy="49167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9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     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万里赴戎机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关山度若飞。朔气传金柝。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将军百战死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壮士十年归。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愿驰千里足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送儿还故乡。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雄兔脚扑朔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雌兔眼迷离。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双兔傍地走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安能辨我是雄雌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9912" y="188640"/>
            <a:ext cx="61206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重点语句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特殊句式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翻译展示。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83568" y="1340768"/>
            <a:ext cx="9144000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远行万里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投身战事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像飞一样地跨过一道道关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越过一座座山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北方的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寒气传送着打更的声音。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将士们经过无数次出生入死的战斗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多年之后才得胜而归。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希望驰骋一匹好马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借助它的脚力送我回故乡。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雄兔的两只前脚时时动弹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雌兔的两眼老是眯缝着。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它们一起贴近地面跑的时候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又怎能分辨得出谁雄谁雌呢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980728"/>
            <a:ext cx="7992888" cy="518457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0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30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0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30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积累词汇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467544" y="1196752"/>
            <a:ext cx="9144000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积累如下重点词语。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唯闻女叹息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愿为市鞍马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旦辞爷娘去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但闻燕山胡骑鸣啾啾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关山度若飞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朔气传金柝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木兰不用尚书郎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72000" y="1628800"/>
            <a:ext cx="4572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策勋十二转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赏赐百千强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出郭相扶将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著我旧时裳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雄兔脚扑朔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雌兔眼迷离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安能辨我是雄雌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1619672" y="1628800"/>
            <a:ext cx="2448272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早晨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北方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不愿做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5796136" y="1592796"/>
            <a:ext cx="1728192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记功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外城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动弹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眯着眼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怎么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99592" y="2132856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403648" y="256490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99592" y="3068960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99592" y="3501008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403648" y="3933056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27584" y="436510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403648" y="4869160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004048" y="2060848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932040" y="256490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220072" y="2996952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004048" y="3501008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724128" y="3861048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96136" y="436510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004048" y="4797152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012160" y="436510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012160" y="3861048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619672" y="4869160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467544" y="1052736"/>
            <a:ext cx="8208912" cy="439248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68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积累词汇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683568" y="1052736"/>
            <a:ext cx="5891356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梳理出古今异义、词类活用等重点文言现象。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一词多义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19672" y="1988840"/>
            <a:ext cx="69127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愿为市鞍马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东市买骏马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集市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 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策勋十二转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 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策之不以其道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用马鞭打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这里指驱使、驾驭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 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执策而临之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马鞭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 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赏赐百千强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有余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 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余强饮三大白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尽力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 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项为之强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通“僵”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僵硬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 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1619672" y="2204864"/>
            <a:ext cx="45719" cy="720080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左大括号 10"/>
          <p:cNvSpPr/>
          <p:nvPr/>
        </p:nvSpPr>
        <p:spPr>
          <a:xfrm>
            <a:off x="1619672" y="3140968"/>
            <a:ext cx="45719" cy="100811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1619672" y="4509120"/>
            <a:ext cx="45719" cy="100811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15616" y="2420888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市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15616" y="3501008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策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15616" y="4869160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强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95536" y="908720"/>
            <a:ext cx="8352928" cy="489654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积累词汇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043608" y="692696"/>
            <a:ext cx="9144000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古今异义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木兰当户织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窗户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但闻燕山胡骑鸣啾啾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表转折关系的连词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出郭相扶将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外城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姓氏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双兔傍地走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行走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词类活用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愿为市鞍马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策勋十二转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99592" y="908720"/>
            <a:ext cx="7200800" cy="547260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979712" y="1628800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259632" y="256490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475656" y="3501008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195736" y="436510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763688" y="5733255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259632" y="6165304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2483768" y="5445224"/>
            <a:ext cx="24689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名词活用作动词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买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483768" y="5877272"/>
            <a:ext cx="27254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名词活用作动词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记下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7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初读感知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755576" y="1556792"/>
            <a:ext cx="5652120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这首诗叙述了一个什么故事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诗中叙述了木兰女扮男装、代父从军的故事。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下箭头标注 8"/>
          <p:cNvSpPr/>
          <p:nvPr/>
        </p:nvSpPr>
        <p:spPr>
          <a:xfrm>
            <a:off x="683568" y="1556792"/>
            <a:ext cx="5688632" cy="1368152"/>
          </a:xfrm>
          <a:prstGeom prst="downArrowCallou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对角圆角矩形 9"/>
          <p:cNvSpPr/>
          <p:nvPr/>
        </p:nvSpPr>
        <p:spPr>
          <a:xfrm>
            <a:off x="755576" y="3068960"/>
            <a:ext cx="5688632" cy="1656184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8"/>
          <p:cNvPicPr preferRelativeResize="0">
            <a:picLocks noChangeArrowheads="1"/>
          </p:cNvPicPr>
          <p:nvPr/>
        </p:nvPicPr>
        <p:blipFill>
          <a:blip r:embed="rId1" cstate="print"/>
          <a:srcRect l="23885" t="7106" r="11563"/>
          <a:stretch>
            <a:fillRect/>
          </a:stretch>
        </p:blipFill>
        <p:spPr bwMode="auto">
          <a:xfrm>
            <a:off x="6660232" y="1628800"/>
            <a:ext cx="1872208" cy="3040063"/>
          </a:xfrm>
          <a:prstGeom prst="rect">
            <a:avLst/>
          </a:prstGeom>
          <a:noFill/>
          <a:ln w="9525" cap="flat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8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2242</Words>
  <Application>Kingsoft Office WPP</Application>
  <PresentationFormat>全屏显示(4:3)</PresentationFormat>
  <Paragraphs>180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81</cp:revision>
  <dcterms:created xsi:type="dcterms:W3CDTF">2015-11-21T07:20:00Z</dcterms:created>
  <dcterms:modified xsi:type="dcterms:W3CDTF">2017-02-07T02:40:07Z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