
<file path=[Content_Types].xml><?xml version="1.0" encoding="utf-8"?>
<Types xmlns="http://schemas.openxmlformats.org/package/2006/content-types">
  <Default Extension="png" ContentType="image/png"/>
  <Default Extension="jpeg" ContentType="image/jpeg"/>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2"/>
  </p:handoutMasterIdLst>
  <p:sldIdLst>
    <p:sldId id="1249" r:id="rId3"/>
    <p:sldId id="1250" r:id="rId5"/>
    <p:sldId id="1251" r:id="rId6"/>
    <p:sldId id="1252" r:id="rId7"/>
    <p:sldId id="1253" r:id="rId8"/>
    <p:sldId id="1254" r:id="rId9"/>
    <p:sldId id="1255" r:id="rId10"/>
    <p:sldId id="1256" r:id="rId11"/>
    <p:sldId id="1257" r:id="rId12"/>
    <p:sldId id="1258" r:id="rId13"/>
    <p:sldId id="1259" r:id="rId14"/>
    <p:sldId id="1321" r:id="rId15"/>
    <p:sldId id="1320" r:id="rId16"/>
    <p:sldId id="1263" r:id="rId17"/>
    <p:sldId id="1264" r:id="rId18"/>
    <p:sldId id="1265" r:id="rId19"/>
    <p:sldId id="941" r:id="rId20"/>
    <p:sldId id="928" r:id="rId21"/>
    <p:sldId id="1191" r:id="rId22"/>
    <p:sldId id="1366" r:id="rId23"/>
    <p:sldId id="1188" r:id="rId24"/>
    <p:sldId id="1266" r:id="rId25"/>
    <p:sldId id="1267" r:id="rId26"/>
    <p:sldId id="1272" r:id="rId27"/>
    <p:sldId id="1271" r:id="rId28"/>
    <p:sldId id="1270" r:id="rId29"/>
    <p:sldId id="1185" r:id="rId30"/>
    <p:sldId id="1195" r:id="rId31"/>
    <p:sldId id="1186" r:id="rId32"/>
    <p:sldId id="1197" r:id="rId33"/>
    <p:sldId id="1273" r:id="rId34"/>
    <p:sldId id="1187" r:id="rId35"/>
    <p:sldId id="1199" r:id="rId36"/>
    <p:sldId id="1200" r:id="rId37"/>
    <p:sldId id="1201" r:id="rId38"/>
    <p:sldId id="1202" r:id="rId39"/>
    <p:sldId id="1067" r:id="rId40"/>
    <p:sldId id="1367" r:id="rId41"/>
    <p:sldId id="1274" r:id="rId42"/>
    <p:sldId id="1357" r:id="rId43"/>
    <p:sldId id="1395" r:id="rId44"/>
    <p:sldId id="1322" r:id="rId45"/>
    <p:sldId id="936" r:id="rId46"/>
    <p:sldId id="937" r:id="rId47"/>
    <p:sldId id="938" r:id="rId48"/>
    <p:sldId id="939" r:id="rId49"/>
    <p:sldId id="940" r:id="rId50"/>
    <p:sldId id="971" r:id="rId51"/>
  </p:sldIdLst>
  <p:sldSz cx="9144000" cy="5143500" type="screen16x9"/>
  <p:notesSz cx="6858000" cy="9144000"/>
  <p:embeddedFontLst>
    <p:embeddedFont>
      <p:font typeface="黑体" panose="02010609060101010101" pitchFamily="49" charset="-122"/>
      <p:regular r:id="rId56"/>
    </p:embeddedFont>
    <p:embeddedFont>
      <p:font typeface="楷体" panose="02010609060101010101" pitchFamily="49" charset="-122"/>
      <p:regular r:id="rId57"/>
    </p:embeddedFont>
    <p:embeddedFont>
      <p:font typeface="Calibri" panose="020F0502020204030204" pitchFamily="34" charset="0"/>
      <p:regular r:id="rId58"/>
      <p:bold r:id="rId59"/>
      <p:italic r:id="rId60"/>
      <p:boldItalic r:id="rId61"/>
    </p:embeddedFont>
    <p:embeddedFont>
      <p:font typeface="微软雅黑" panose="020B0503020204020204" charset="-122"/>
      <p:regular r:id="rId62"/>
    </p:embeddedFont>
    <p:embeddedFont>
      <p:font typeface="幼圆" panose="02010509060101010101" pitchFamily="49" charset="-122"/>
      <p:regular r:id="rId63"/>
    </p:embeddedFont>
    <p:embeddedFont>
      <p:font typeface="华文楷体" panose="02010600040101010101" pitchFamily="2" charset="-122"/>
      <p:regular r:id="rId6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00"/>
    <a:srgbClr val="0000FF"/>
    <a:srgbClr val="0066FF"/>
    <a:srgbClr val="A38302"/>
    <a:srgbClr val="FEFCDE"/>
    <a:srgbClr val="00B050"/>
    <a:srgbClr val="FF00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113" d="100"/>
          <a:sy n="113" d="100"/>
        </p:scale>
        <p:origin x="390" y="84"/>
      </p:cViewPr>
      <p:guideLst>
        <p:guide orient="horz" pos="3162"/>
        <p:guide pos="5716"/>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2932"/>
        <p:guide pos="222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font" Target="fonts/font9.fntdata"/><Relationship Id="rId63" Type="http://schemas.openxmlformats.org/officeDocument/2006/relationships/font" Target="fonts/font8.fntdata"/><Relationship Id="rId62" Type="http://schemas.openxmlformats.org/officeDocument/2006/relationships/font" Target="fonts/font7.fntdata"/><Relationship Id="rId61" Type="http://schemas.openxmlformats.org/officeDocument/2006/relationships/font" Target="fonts/font6.fntdata"/><Relationship Id="rId60" Type="http://schemas.openxmlformats.org/officeDocument/2006/relationships/font" Target="fonts/font5.fntdata"/><Relationship Id="rId6" Type="http://schemas.openxmlformats.org/officeDocument/2006/relationships/slide" Target="slides/slide3.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ea typeface="黑体" panose="02010609060101010101" pitchFamily="49" charset="-122"/>
              </a:defRPr>
            </a:lvl1p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lvl1pPr>
              <a:defRPr>
                <a:ea typeface="黑体" panose="02010609060101010101" pitchFamily="49" charset="-122"/>
              </a:defRPr>
            </a:lvl1p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lvl1pPr>
              <a:defRPr>
                <a:ea typeface="黑体" panose="02010609060101010101" pitchFamily="49" charset="-122"/>
              </a:defRPr>
            </a:lvl1p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1.png"/><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6" name="文本框 10"/>
          <p:cNvSpPr txBox="1"/>
          <p:nvPr userDrawn="1"/>
        </p:nvSpPr>
        <p:spPr>
          <a:xfrm>
            <a:off x="193237" y="92978"/>
            <a:ext cx="2128520" cy="275590"/>
          </a:xfrm>
          <a:prstGeom prst="rect">
            <a:avLst/>
          </a:prstGeom>
          <a:noFill/>
        </p:spPr>
        <p:txBody>
          <a:bodyPr wrap="none" rtlCol="0">
            <a:spAutoFit/>
          </a:bodyPr>
          <a:lstStyle/>
          <a:p>
            <a:r>
              <a:rPr kumimoji="1" lang="en-US" altLang="zh-CN" sz="1200" dirty="0">
                <a:latin typeface="Heiti SC Light" panose="02000000000000000000" pitchFamily="2" charset="-128"/>
                <a:ea typeface="Heiti SC Light" panose="02000000000000000000" pitchFamily="2" charset="-128"/>
              </a:rPr>
              <a:t>25</a:t>
            </a:r>
            <a:r>
              <a:rPr kumimoji="1" lang="zh-CN" altLang="en-US" sz="1200" dirty="0">
                <a:latin typeface="Heiti SC Light" panose="02000000000000000000" pitchFamily="2" charset="-128"/>
                <a:ea typeface="Heiti SC Light" panose="02000000000000000000" pitchFamily="2" charset="-128"/>
              </a:rPr>
              <a:t>  慢性子裁缝和急性子顾客</a:t>
            </a:r>
            <a:endParaRPr kumimoji="1" lang="zh-CN" altLang="en-US" sz="1200" dirty="0">
              <a:latin typeface="Heiti SC Light" panose="02000000000000000000" pitchFamily="2" charset="-128"/>
              <a:ea typeface="Heiti SC Light" panose="02000000000000000000" pitchFamily="2" charset="-128"/>
            </a:endParaRPr>
          </a:p>
        </p:txBody>
      </p:sp>
      <p:pic>
        <p:nvPicPr>
          <p:cNvPr id="50179" name="Picture 3"/>
          <p:cNvPicPr>
            <a:picLocks noChangeAspect="1" noChangeArrowheads="1"/>
          </p:cNvPicPr>
          <p:nvPr userDrawn="1"/>
        </p:nvPicPr>
        <p:blipFill>
          <a:blip r:embed="rId23"/>
          <a:srcRect/>
          <a:stretch>
            <a:fillRect/>
          </a:stretch>
        </p:blipFill>
        <p:spPr bwMode="auto">
          <a:xfrm>
            <a:off x="0" y="3590925"/>
            <a:ext cx="9230995" cy="1590675"/>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8.xml"/><Relationship Id="rId6" Type="http://schemas.openxmlformats.org/officeDocument/2006/relationships/slide" Target="slide17.xml"/><Relationship Id="rId5" Type="http://schemas.openxmlformats.org/officeDocument/2006/relationships/slide" Target="slide3.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wmv"/><Relationship Id="rId1" Type="http://schemas.openxmlformats.org/officeDocument/2006/relationships/video" Target="../media/media1.wmv"/></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8.xml"/><Relationship Id="rId4" Type="http://schemas.openxmlformats.org/officeDocument/2006/relationships/tags" Target="../tags/tag1.xml"/><Relationship Id="rId3" Type="http://schemas.openxmlformats.org/officeDocument/2006/relationships/slide" Target="slide3.xml"/><Relationship Id="rId2" Type="http://schemas.openxmlformats.org/officeDocument/2006/relationships/image" Target="../media/image5.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jpeg"/><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9.png"/><Relationship Id="rId3" Type="http://schemas.microsoft.com/office/2007/relationships/media" Target="file:///G:\&#22791;&#29992;&#31295;&#23376;&#20184;&#26641;&#39321;\&#32473;&#24352;&#23466;&#32988;&#24110;&#24537;&#37096;&#32534;&#19977;&#19979;&#19971;&#20843;&#21333;&#20803;&#65292;&#24352;&#23384;&#38686;&#32769;&#24072;&#30340;&#31295;&#23376;\&#37096;&#32534;&#19977;&#19979;&#20843;&#21333;&#26417;&#25991;&#36234;\25&#24930;&#24615;&#23376;&#35009;&#32541;&#21644;&#24613;&#24615;&#23376;&#39038;&#23458;\&#26519;&#28023;%20-%20&#36828;&#26041;&#30340;&#23490;&#38745;.mp3" TargetMode="External"/><Relationship Id="rId2" Type="http://schemas.openxmlformats.org/officeDocument/2006/relationships/audio" Target="file:///G:\&#22791;&#29992;&#31295;&#23376;&#20184;&#26641;&#39321;\&#32473;&#24352;&#23466;&#32988;&#24110;&#24537;&#37096;&#32534;&#19977;&#19979;&#19971;&#20843;&#21333;&#20803;&#65292;&#24352;&#23384;&#38686;&#32769;&#24072;&#30340;&#31295;&#23376;\&#37096;&#32534;&#19977;&#19979;&#20843;&#21333;&#26417;&#25991;&#36234;\25&#24930;&#24615;&#23376;&#35009;&#32541;&#21644;&#24613;&#24615;&#23376;&#39038;&#23458;\&#26519;&#28023;%20-%20&#36828;&#26041;&#30340;&#23490;&#38745;.mp3" TargetMode="External"/><Relationship Id="rId1" Type="http://schemas.openxmlformats.org/officeDocument/2006/relationships/image" Target="../media/image3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5.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550160" y="1680845"/>
            <a:ext cx="1427480" cy="1312545"/>
          </a:xfrm>
          <a:prstGeom prst="rect">
            <a:avLst/>
          </a:prstGeom>
        </p:spPr>
      </p:pic>
      <p:sp>
        <p:nvSpPr>
          <p:cNvPr id="6" name="TextBox 5"/>
          <p:cNvSpPr txBox="1"/>
          <p:nvPr/>
        </p:nvSpPr>
        <p:spPr>
          <a:xfrm>
            <a:off x="827584" y="627534"/>
            <a:ext cx="7848872" cy="560705"/>
          </a:xfrm>
          <a:prstGeom prst="rect">
            <a:avLst/>
          </a:prstGeom>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pPr indent="457200" algn="just"/>
            <a:r>
              <a:rPr lang="zh-CN" altLang="en-US" sz="3200" dirty="0">
                <a:latin typeface="楷体" panose="02010609060101010101" pitchFamily="49" charset="-122"/>
                <a:ea typeface="楷体" panose="02010609060101010101" pitchFamily="49" charset="-122"/>
              </a:rPr>
              <a:t>如果你铅笔快用完了，你会选择</a:t>
            </a:r>
            <a:r>
              <a:rPr lang="en-US" altLang="zh-CN" sz="3200" dirty="0">
                <a:latin typeface="楷体" panose="02010609060101010101" pitchFamily="49" charset="-122"/>
                <a:ea typeface="楷体" panose="02010609060101010101" pitchFamily="49" charset="-122"/>
              </a:rPr>
              <a:t>……</a:t>
            </a:r>
            <a:endParaRPr lang="en-US" altLang="zh-CN" sz="3200" dirty="0">
              <a:latin typeface="楷体" panose="02010609060101010101" pitchFamily="49" charset="-122"/>
              <a:ea typeface="楷体" panose="02010609060101010101" pitchFamily="49" charset="-122"/>
            </a:endParaRPr>
          </a:p>
        </p:txBody>
      </p:sp>
      <p:sp>
        <p:nvSpPr>
          <p:cNvPr id="2" name="矩形 1"/>
          <p:cNvSpPr/>
          <p:nvPr/>
        </p:nvSpPr>
        <p:spPr>
          <a:xfrm>
            <a:off x="530860" y="1846580"/>
            <a:ext cx="2019300" cy="645160"/>
          </a:xfrm>
          <a:prstGeom prst="rect">
            <a:avLst/>
          </a:prstGeom>
          <a:effectLst>
            <a:softEdge rad="76200"/>
          </a:effectLst>
        </p:spPr>
        <p:style>
          <a:lnRef idx="2">
            <a:schemeClr val="accent6">
              <a:shade val="50000"/>
            </a:schemeClr>
          </a:lnRef>
          <a:fillRef idx="1">
            <a:schemeClr val="accent6"/>
          </a:fillRef>
          <a:effectRef idx="0">
            <a:schemeClr val="accent6"/>
          </a:effectRef>
          <a:fontRef idx="minor">
            <a:schemeClr val="lt1"/>
          </a:fontRef>
        </p:style>
        <p:txBody>
          <a:bodyPr wrap="non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ea typeface="黑体" panose="02010609060101010101" pitchFamily="49" charset="-122"/>
              </a:rPr>
              <a:t>马上去买</a:t>
            </a:r>
            <a:endParaRPr lang="zh-CN" altLang="en-US" sz="3600" b="1">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3" name="矩形 2"/>
          <p:cNvSpPr/>
          <p:nvPr/>
        </p:nvSpPr>
        <p:spPr>
          <a:xfrm>
            <a:off x="5976620" y="1908810"/>
            <a:ext cx="3175635" cy="645160"/>
          </a:xfrm>
          <a:prstGeom prst="rect">
            <a:avLst/>
          </a:prstGeom>
          <a:effectLst>
            <a:softEdge rad="76200"/>
          </a:effectLst>
        </p:spPr>
        <p:style>
          <a:lnRef idx="2">
            <a:schemeClr val="accent6">
              <a:shade val="50000"/>
            </a:schemeClr>
          </a:lnRef>
          <a:fillRef idx="1">
            <a:schemeClr val="accent6"/>
          </a:fillRef>
          <a:effectRef idx="0">
            <a:schemeClr val="accent6"/>
          </a:effectRef>
          <a:fontRef idx="minor">
            <a:schemeClr val="lt1"/>
          </a:fontRef>
        </p:style>
        <p:txBody>
          <a:bodyPr wrap="square" rtlCol="0" anchor="t">
            <a:spAutoFit/>
          </a:bodyPr>
          <a:lstStyle/>
          <a:p>
            <a:pPr algn="ctr"/>
            <a:r>
              <a:rPr lang="zh-CN" altLang="en-US" sz="3600" b="1" dirty="0">
                <a:solidFill>
                  <a:schemeClr val="accent1"/>
                </a:solidFill>
                <a:effectLst>
                  <a:outerShdw blurRad="38100" dist="25400" dir="5400000" algn="ctr" rotWithShape="0">
                    <a:srgbClr val="6E747A">
                      <a:alpha val="43000"/>
                    </a:srgbClr>
                  </a:outerShdw>
                </a:effectLst>
                <a:ea typeface="黑体" panose="02010609060101010101" pitchFamily="49" charset="-122"/>
              </a:rPr>
              <a:t>拖到最后再买</a:t>
            </a:r>
            <a:endParaRPr lang="zh-CN" altLang="en-US" sz="3600" b="1" dirty="0">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7" name="矩形 6"/>
          <p:cNvSpPr/>
          <p:nvPr/>
        </p:nvSpPr>
        <p:spPr>
          <a:xfrm>
            <a:off x="767080" y="1846580"/>
            <a:ext cx="1554480" cy="645160"/>
          </a:xfrm>
          <a:prstGeom prst="rect">
            <a:avLst/>
          </a:prstGeom>
        </p:spPr>
        <p:style>
          <a:lnRef idx="1">
            <a:schemeClr val="dk1"/>
          </a:lnRef>
          <a:fillRef idx="2">
            <a:schemeClr val="dk1"/>
          </a:fillRef>
          <a:effectRef idx="1">
            <a:schemeClr val="dk1"/>
          </a:effectRef>
          <a:fontRef idx="minor">
            <a:schemeClr val="dk1"/>
          </a:fontRef>
        </p:style>
        <p:txBody>
          <a:bodyPr wrap="none" rtlCol="0" anchor="t">
            <a:spAutoFit/>
          </a:bodyPr>
          <a:lstStyle/>
          <a:p>
            <a:pPr algn="ctr"/>
            <a:r>
              <a:rPr lang="zh-CN" altLang="en-US" sz="3600" b="1" dirty="0">
                <a:ln w="22225">
                  <a:solidFill>
                    <a:schemeClr val="accent2"/>
                  </a:solidFill>
                  <a:prstDash val="solid"/>
                </a:ln>
                <a:solidFill>
                  <a:schemeClr val="accent2">
                    <a:lumMod val="40000"/>
                    <a:lumOff val="60000"/>
                  </a:schemeClr>
                </a:solidFill>
                <a:effectLst/>
                <a:ea typeface="黑体" panose="02010609060101010101" pitchFamily="49" charset="-122"/>
              </a:rPr>
              <a:t>急性子</a:t>
            </a:r>
            <a:endParaRPr lang="zh-CN" altLang="en-US" sz="3600" b="1" dirty="0">
              <a:ln w="22225">
                <a:solidFill>
                  <a:schemeClr val="accent2"/>
                </a:solidFill>
                <a:prstDash val="solid"/>
              </a:ln>
              <a:solidFill>
                <a:schemeClr val="accent2">
                  <a:lumMod val="40000"/>
                  <a:lumOff val="60000"/>
                </a:schemeClr>
              </a:solidFill>
              <a:effectLst/>
              <a:ea typeface="黑体" panose="02010609060101010101" pitchFamily="49" charset="-122"/>
            </a:endParaRPr>
          </a:p>
        </p:txBody>
      </p:sp>
      <p:sp>
        <p:nvSpPr>
          <p:cNvPr id="8" name="矩形 7"/>
          <p:cNvSpPr/>
          <p:nvPr/>
        </p:nvSpPr>
        <p:spPr>
          <a:xfrm>
            <a:off x="6649720" y="1908810"/>
            <a:ext cx="1554480" cy="645160"/>
          </a:xfrm>
          <a:prstGeom prst="rect">
            <a:avLst/>
          </a:prstGeom>
        </p:spPr>
        <p:style>
          <a:lnRef idx="1">
            <a:schemeClr val="dk1"/>
          </a:lnRef>
          <a:fillRef idx="2">
            <a:schemeClr val="dk1"/>
          </a:fillRef>
          <a:effectRef idx="1">
            <a:schemeClr val="dk1"/>
          </a:effectRef>
          <a:fontRef idx="minor">
            <a:schemeClr val="dk1"/>
          </a:fontRef>
        </p:style>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ea typeface="黑体" panose="02010609060101010101" pitchFamily="49" charset="-122"/>
              </a:rPr>
              <a:t>慢性子</a:t>
            </a:r>
            <a:endParaRPr lang="zh-CN" altLang="en-US" sz="3600" b="1">
              <a:ln w="22225">
                <a:solidFill>
                  <a:schemeClr val="accent2"/>
                </a:solidFill>
                <a:prstDash val="solid"/>
              </a:ln>
              <a:solidFill>
                <a:schemeClr val="accent2">
                  <a:lumMod val="40000"/>
                  <a:lumOff val="60000"/>
                </a:schemeClr>
              </a:solidFill>
              <a:effectLst/>
              <a:ea typeface="黑体" panose="02010609060101010101" pitchFamily="49" charset="-122"/>
            </a:endParaRPr>
          </a:p>
        </p:txBody>
      </p:sp>
      <p:sp>
        <p:nvSpPr>
          <p:cNvPr id="4" name="圆角矩形 3"/>
          <p:cNvSpPr/>
          <p:nvPr/>
        </p:nvSpPr>
        <p:spPr>
          <a:xfrm>
            <a:off x="767080" y="3121660"/>
            <a:ext cx="7847965" cy="93599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l"/>
            <a:r>
              <a:rPr lang="zh-CN" altLang="en-US" sz="3200">
                <a:latin typeface="楷体" panose="02010609060101010101" pitchFamily="49" charset="-122"/>
                <a:ea typeface="楷体" panose="02010609060101010101" pitchFamily="49" charset="-122"/>
              </a:rPr>
              <a:t>当急性子遇到慢性子会发生什么故事呢？让我们一起去看看吧！</a:t>
            </a:r>
            <a:endParaRPr lang="zh-CN" altLang="en-US" sz="3200">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2"/>
          <a:stretch>
            <a:fillRect/>
          </a:stretch>
        </p:blipFill>
        <p:spPr>
          <a:xfrm>
            <a:off x="4279900" y="1764030"/>
            <a:ext cx="1628140" cy="114617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2" grpId="1" bldLvl="0" animBg="1"/>
      <p:bldP spid="3" grpId="0" bldLvl="0" animBg="1"/>
      <p:bldP spid="3" grpId="1" bldLvl="0" animBg="1"/>
      <p:bldP spid="7" grpId="0" animBg="1"/>
      <p:bldP spid="8" grpId="0" animBg="1"/>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48095" y="1974531"/>
            <a:ext cx="1420517" cy="1668780"/>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卷</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125980" y="1136650"/>
            <a:ext cx="1419860" cy="837565"/>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a:solidFill>
                  <a:prstClr val="black"/>
                </a:solidFill>
                <a:latin typeface="黑体" panose="02010609060101010101" pitchFamily="49" charset="-122"/>
                <a:ea typeface="黑体" panose="02010609060101010101" pitchFamily="49" charset="-122"/>
                <a:cs typeface="黑体" panose="02010609060101010101" pitchFamily="49" charset="-122"/>
              </a:rPr>
              <a:t>juǎn</a:t>
            </a:r>
            <a:endParaRPr lang="en-US" altLang="zh-CN" sz="5000"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sp>
        <p:nvSpPr>
          <p:cNvPr id="4" name="线形标注 2 3"/>
          <p:cNvSpPr/>
          <p:nvPr/>
        </p:nvSpPr>
        <p:spPr>
          <a:xfrm>
            <a:off x="3787915" y="1091267"/>
            <a:ext cx="3160876" cy="540419"/>
          </a:xfrm>
          <a:prstGeom prst="borderCallout2">
            <a:avLst>
              <a:gd name="adj1" fmla="val 96561"/>
              <a:gd name="adj2" fmla="val 49860"/>
              <a:gd name="adj3" fmla="val 96896"/>
              <a:gd name="adj4" fmla="val 50822"/>
              <a:gd name="adj5" fmla="val 370718"/>
              <a:gd name="adj6" fmla="val -18402"/>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不要写成“匕”。</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2600325" y="2820035"/>
            <a:ext cx="571500" cy="542290"/>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黑体" panose="02010609060101010101" pitchFamily="49" charset="-122"/>
            </a:endParaRPr>
          </a:p>
        </p:txBody>
      </p:sp>
      <p:sp>
        <p:nvSpPr>
          <p:cNvPr id="16" name="TextBox 15"/>
          <p:cNvSpPr txBox="1"/>
          <p:nvPr/>
        </p:nvSpPr>
        <p:spPr>
          <a:xfrm>
            <a:off x="4748050" y="3020953"/>
            <a:ext cx="1240878" cy="622300"/>
          </a:xfrm>
          <a:prstGeom prst="rect">
            <a:avLst/>
          </a:prstGeom>
          <a:noFill/>
        </p:spPr>
        <p:txBody>
          <a:bodyPr wrap="square" lIns="68580" tIns="34290" rIns="68580" bIns="34290" rtlCol="0">
            <a:spAutoFit/>
          </a:bodyPr>
          <a:lstStyle/>
          <a:p>
            <a:pPr algn="just"/>
            <a:r>
              <a:rPr lang="zh-CN" altLang="en-US" sz="3600" dirty="0">
                <a:solidFill>
                  <a:srgbClr val="0000FF"/>
                </a:solidFill>
                <a:latin typeface="黑体" panose="02010609060101010101" pitchFamily="49" charset="-122"/>
                <a:ea typeface="黑体" panose="02010609060101010101" pitchFamily="49" charset="-122"/>
              </a:rPr>
              <a:t>卷尺</a:t>
            </a:r>
            <a:endParaRPr lang="zh-CN" altLang="en-US" sz="2800" dirty="0">
              <a:solidFill>
                <a:srgbClr val="0000FF"/>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cstate="print"/>
          <a:stretch>
            <a:fillRect/>
          </a:stretch>
        </p:blipFill>
        <p:spPr>
          <a:xfrm>
            <a:off x="6485890" y="2450465"/>
            <a:ext cx="1993900" cy="1542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down)">
                                      <p:cBhvr>
                                        <p:cTn id="38" dur="580">
                                          <p:stCondLst>
                                            <p:cond delay="0"/>
                                          </p:stCondLst>
                                        </p:cTn>
                                        <p:tgtEl>
                                          <p:spTgt spid="5"/>
                                        </p:tgtEl>
                                      </p:cBhvr>
                                    </p:animEffect>
                                    <p:anim calcmode="lin" valueType="num">
                                      <p:cBhvr>
                                        <p:cTn id="3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4" dur="26">
                                          <p:stCondLst>
                                            <p:cond delay="650"/>
                                          </p:stCondLst>
                                        </p:cTn>
                                        <p:tgtEl>
                                          <p:spTgt spid="5"/>
                                        </p:tgtEl>
                                      </p:cBhvr>
                                      <p:to x="100000" y="60000"/>
                                    </p:animScale>
                                    <p:animScale>
                                      <p:cBhvr>
                                        <p:cTn id="45" dur="166" decel="50000">
                                          <p:stCondLst>
                                            <p:cond delay="676"/>
                                          </p:stCondLst>
                                        </p:cTn>
                                        <p:tgtEl>
                                          <p:spTgt spid="5"/>
                                        </p:tgtEl>
                                      </p:cBhvr>
                                      <p:to x="100000" y="100000"/>
                                    </p:animScale>
                                    <p:animScale>
                                      <p:cBhvr>
                                        <p:cTn id="46" dur="26">
                                          <p:stCondLst>
                                            <p:cond delay="1312"/>
                                          </p:stCondLst>
                                        </p:cTn>
                                        <p:tgtEl>
                                          <p:spTgt spid="5"/>
                                        </p:tgtEl>
                                      </p:cBhvr>
                                      <p:to x="100000" y="80000"/>
                                    </p:animScale>
                                    <p:animScale>
                                      <p:cBhvr>
                                        <p:cTn id="47" dur="166" decel="50000">
                                          <p:stCondLst>
                                            <p:cond delay="1338"/>
                                          </p:stCondLst>
                                        </p:cTn>
                                        <p:tgtEl>
                                          <p:spTgt spid="5"/>
                                        </p:tgtEl>
                                      </p:cBhvr>
                                      <p:to x="100000" y="100000"/>
                                    </p:animScale>
                                    <p:animScale>
                                      <p:cBhvr>
                                        <p:cTn id="48" dur="26">
                                          <p:stCondLst>
                                            <p:cond delay="1642"/>
                                          </p:stCondLst>
                                        </p:cTn>
                                        <p:tgtEl>
                                          <p:spTgt spid="5"/>
                                        </p:tgtEl>
                                      </p:cBhvr>
                                      <p:to x="100000" y="90000"/>
                                    </p:animScale>
                                    <p:animScale>
                                      <p:cBhvr>
                                        <p:cTn id="49" dur="166" decel="50000">
                                          <p:stCondLst>
                                            <p:cond delay="1668"/>
                                          </p:stCondLst>
                                        </p:cTn>
                                        <p:tgtEl>
                                          <p:spTgt spid="5"/>
                                        </p:tgtEl>
                                      </p:cBhvr>
                                      <p:to x="100000" y="100000"/>
                                    </p:animScale>
                                    <p:animScale>
                                      <p:cBhvr>
                                        <p:cTn id="50" dur="26">
                                          <p:stCondLst>
                                            <p:cond delay="1808"/>
                                          </p:stCondLst>
                                        </p:cTn>
                                        <p:tgtEl>
                                          <p:spTgt spid="5"/>
                                        </p:tgtEl>
                                      </p:cBhvr>
                                      <p:to x="100000" y="95000"/>
                                    </p:animScale>
                                    <p:animScale>
                                      <p:cBhvr>
                                        <p:cTn id="51"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3" grpId="0" bldLvl="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4011914"/>
            <a:ext cx="1147376" cy="883847"/>
          </a:xfrm>
          <a:prstGeom prst="rect">
            <a:avLst/>
          </a:prstGeom>
          <a:effectLst>
            <a:innerShdw blurRad="63500" dist="50800" dir="8100000">
              <a:prstClr val="black">
                <a:alpha val="50000"/>
              </a:prstClr>
            </a:innerShdw>
          </a:effectLst>
        </p:spPr>
      </p:pic>
      <p:cxnSp>
        <p:nvCxnSpPr>
          <p:cNvPr id="5" name="直接箭头连接符 4"/>
          <p:cNvCxnSpPr/>
          <p:nvPr/>
        </p:nvCxnSpPr>
        <p:spPr>
          <a:xfrm>
            <a:off x="2339752" y="4659982"/>
            <a:ext cx="360040"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481082" y="396084"/>
            <a:ext cx="1853343" cy="707886"/>
          </a:xfrm>
          <a:prstGeom prst="rect">
            <a:avLst/>
          </a:prstGeom>
          <a:noFill/>
        </p:spPr>
        <p:txBody>
          <a:bodyPr wrap="square" rtlCol="0">
            <a:spAutoFit/>
          </a:bodyPr>
          <a:lstStyle/>
          <a:p>
            <a:r>
              <a:rPr lang="zh-CN" altLang="en-US" sz="4000" b="1" dirty="0">
                <a:solidFill>
                  <a:srgbClr val="FF0000"/>
                </a:solidFill>
                <a:latin typeface="楷体" panose="02010609060101010101" pitchFamily="49" charset="-122"/>
                <a:ea typeface="楷体" panose="02010609060101010101" pitchFamily="49" charset="-122"/>
              </a:rPr>
              <a:t>走迷宫</a:t>
            </a:r>
            <a:endParaRPr lang="en-US" altLang="zh-CN" sz="4000" b="1" dirty="0">
              <a:solidFill>
                <a:srgbClr val="FF0000"/>
              </a:solidFill>
              <a:latin typeface="楷体" panose="02010609060101010101" pitchFamily="49" charset="-122"/>
              <a:ea typeface="楷体" panose="02010609060101010101" pitchFamily="49" charset="-122"/>
            </a:endParaRPr>
          </a:p>
        </p:txBody>
      </p:sp>
      <p:sp>
        <p:nvSpPr>
          <p:cNvPr id="8" name="Rectangle 12"/>
          <p:cNvSpPr>
            <a:spLocks noChangeArrowheads="1"/>
          </p:cNvSpPr>
          <p:nvPr/>
        </p:nvSpPr>
        <p:spPr bwMode="auto">
          <a:xfrm>
            <a:off x="2952258" y="287197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取</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9" name="Rectangle 12"/>
          <p:cNvSpPr>
            <a:spLocks noChangeArrowheads="1"/>
          </p:cNvSpPr>
          <p:nvPr/>
        </p:nvSpPr>
        <p:spPr bwMode="auto">
          <a:xfrm>
            <a:off x="4716024" y="415592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卷</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0" name="Rectangle 12"/>
          <p:cNvSpPr>
            <a:spLocks noChangeArrowheads="1"/>
          </p:cNvSpPr>
          <p:nvPr/>
        </p:nvSpPr>
        <p:spPr bwMode="auto">
          <a:xfrm>
            <a:off x="4067952" y="343584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货</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1" name="Rectangle 12"/>
          <p:cNvSpPr>
            <a:spLocks noChangeArrowheads="1"/>
          </p:cNvSpPr>
          <p:nvPr/>
        </p:nvSpPr>
        <p:spPr bwMode="auto">
          <a:xfrm>
            <a:off x="3212240" y="4168120"/>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性</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2" name="Rectangle 12"/>
          <p:cNvSpPr>
            <a:spLocks noChangeArrowheads="1"/>
          </p:cNvSpPr>
          <p:nvPr/>
        </p:nvSpPr>
        <p:spPr bwMode="auto">
          <a:xfrm>
            <a:off x="251528" y="271576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夹</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3" name="Rectangle 12"/>
          <p:cNvSpPr>
            <a:spLocks noChangeArrowheads="1"/>
          </p:cNvSpPr>
          <p:nvPr/>
        </p:nvSpPr>
        <p:spPr bwMode="auto">
          <a:xfrm>
            <a:off x="864029" y="2009150"/>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夸</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4" name="Rectangle 12"/>
          <p:cNvSpPr>
            <a:spLocks noChangeArrowheads="1"/>
          </p:cNvSpPr>
          <p:nvPr/>
        </p:nvSpPr>
        <p:spPr bwMode="auto">
          <a:xfrm>
            <a:off x="2699800" y="1851670"/>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务</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5" name="Rectangle 12"/>
          <p:cNvSpPr>
            <a:spLocks noChangeArrowheads="1"/>
          </p:cNvSpPr>
          <p:nvPr/>
        </p:nvSpPr>
        <p:spPr bwMode="auto">
          <a:xfrm>
            <a:off x="2843808" y="55552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4000" b="1" dirty="0">
                <a:solidFill>
                  <a:prstClr val="black"/>
                </a:solidFill>
                <a:latin typeface="楷体" panose="02010609060101010101" pitchFamily="49" charset="-122"/>
                <a:ea typeface="楷体" panose="02010609060101010101" pitchFamily="49" charset="-122"/>
              </a:rPr>
              <a:t>衬</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6" name="Rectangle 12"/>
          <p:cNvSpPr>
            <a:spLocks noChangeArrowheads="1"/>
          </p:cNvSpPr>
          <p:nvPr/>
        </p:nvSpPr>
        <p:spPr bwMode="auto">
          <a:xfrm>
            <a:off x="4644016" y="71173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sz="4000">
                <a:ea typeface="宋体" panose="02010600030101010101" pitchFamily="2" charset="-122"/>
                <a:sym typeface="+mn-ea"/>
              </a:rPr>
              <a:t>衫</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8" name="Rectangle 12"/>
          <p:cNvSpPr>
            <a:spLocks noChangeArrowheads="1"/>
          </p:cNvSpPr>
          <p:nvPr/>
        </p:nvSpPr>
        <p:spPr bwMode="auto">
          <a:xfrm>
            <a:off x="7164289" y="555526"/>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sz="4000" b="1">
                <a:ea typeface="宋体" panose="02010600030101010101" pitchFamily="2" charset="-122"/>
                <a:sym typeface="+mn-ea"/>
              </a:rPr>
              <a:t>负</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9" name="Rectangle 12"/>
          <p:cNvSpPr>
            <a:spLocks noChangeArrowheads="1"/>
          </p:cNvSpPr>
          <p:nvPr/>
        </p:nvSpPr>
        <p:spPr bwMode="auto">
          <a:xfrm>
            <a:off x="7232494" y="1418724"/>
            <a:ext cx="75565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sz="4000" b="1">
                <a:ea typeface="宋体" panose="02010600030101010101" pitchFamily="2" charset="-122"/>
                <a:sym typeface="+mn-ea"/>
              </a:rPr>
              <a:t>责</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7" name="文本框 16"/>
          <p:cNvSpPr txBox="1"/>
          <p:nvPr/>
        </p:nvSpPr>
        <p:spPr>
          <a:xfrm>
            <a:off x="8293735" y="1302385"/>
            <a:ext cx="360680" cy="706755"/>
          </a:xfrm>
          <a:prstGeom prst="rect">
            <a:avLst/>
          </a:prstGeom>
          <a:noFill/>
        </p:spPr>
        <p:txBody>
          <a:bodyPr wrap="square" rtlCol="0" anchor="t">
            <a:spAutoFit/>
          </a:bodyPr>
          <a:lstStyle/>
          <a:p>
            <a:r>
              <a:rPr lang="zh-CN" sz="4000" b="1">
                <a:ea typeface="宋体" panose="02010600030101010101" pitchFamily="2" charset="-122"/>
                <a:sym typeface="+mn-ea"/>
              </a:rPr>
              <a:t>艺</a:t>
            </a:r>
            <a:endParaRPr lang="zh-CN" sz="4000" b="1">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4.72222E-6 -0.00031 L 0.12639 -0.00185 " pathEditMode="relative" rAng="0" ptsTypes="AA">
                                      <p:cBhvr>
                                        <p:cTn id="16" dur="2000" fill="hold"/>
                                        <p:tgtEl>
                                          <p:spTgt spid="3"/>
                                        </p:tgtEl>
                                        <p:attrNameLst>
                                          <p:attrName>ppt_x</p:attrName>
                                          <p:attrName>ppt_y</p:attrName>
                                        </p:attrNameLst>
                                      </p:cBhvr>
                                      <p:rCtr x="6319" y="-93"/>
                                    </p:animMotion>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12639 -0.00185 L 0.28386 -0.00185 " pathEditMode="relative" rAng="0" ptsTypes="AA">
                                      <p:cBhvr>
                                        <p:cTn id="28" dur="2000" fill="hold"/>
                                        <p:tgtEl>
                                          <p:spTgt spid="3"/>
                                        </p:tgtEl>
                                        <p:attrNameLst>
                                          <p:attrName>ppt_x</p:attrName>
                                          <p:attrName>ppt_y</p:attrName>
                                        </p:attrNameLst>
                                      </p:cBhvr>
                                      <p:rCtr x="7865" y="0"/>
                                    </p:animMotion>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style.rotation</p:attrName>
                                        </p:attrNameLst>
                                      </p:cBhvr>
                                      <p:tavLst>
                                        <p:tav tm="0">
                                          <p:val>
                                            <p:fltVal val="90"/>
                                          </p:val>
                                        </p:tav>
                                        <p:tav tm="100000">
                                          <p:val>
                                            <p:fltVal val="0"/>
                                          </p:val>
                                        </p:tav>
                                      </p:tavLst>
                                    </p:anim>
                                    <p:animEffect transition="in" filter="fade">
                                      <p:cBhvr>
                                        <p:cTn id="36" dur="1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0" presetClass="path" presetSubtype="0" accel="50000" decel="50000" fill="hold" nodeType="clickEffect">
                                  <p:stCondLst>
                                    <p:cond delay="0"/>
                                  </p:stCondLst>
                                  <p:childTnLst>
                                    <p:animMotion origin="layout" path="M 0.295596 -0.001850 C 0.306706 0.005240 0.317996 -0.002160 0.328936 -0.006170 C 0.329626 -0.008330 0.331186 -0.009870 0.331186 -0.012340 C 0.332576 -0.084180 0.329796 -0.066920 0.288306 -0.069380 C 0.284136 -0.072160 0.280846 -0.076470 0.278936 -0.084180 C 0.277886 -0.088190 0.276506 -0.096830 0.276506 -0.096830 C 0.274766 -0.115330 0.273726 -0.133830 0.271636 -0.152020 C 0.271466 -0.153870 0.270256 -0.168360 0.269386 -0.170830 C 0.266776 -0.178850 0.261916 -0.179470 0.257406 -0.181620 C 0.243346 -0.180700 0.231016 -0.186250 0.219386 -0.175150 " pathEditMode="relative" rAng="0" ptsTypes="fffffffffA">
                                      <p:cBhvr>
                                        <p:cTn id="40" dur="2000" fill="hold"/>
                                        <p:tgtEl>
                                          <p:spTgt spid="3"/>
                                        </p:tgtEl>
                                        <p:attrNameLst>
                                          <p:attrName>ppt_x</p:attrName>
                                          <p:attrName>ppt_y</p:attrName>
                                        </p:attrNameLst>
                                      </p:cBhvr>
                                      <p:rCtr x="-20" y="-88"/>
                                    </p:animMotion>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ppt_w</p:attrName>
                                        </p:attrNameLst>
                                      </p:cBhvr>
                                      <p:tavLst>
                                        <p:tav tm="0">
                                          <p:val>
                                            <p:fltVal val="0"/>
                                          </p:val>
                                        </p:tav>
                                        <p:tav tm="100000">
                                          <p:val>
                                            <p:strVal val="#ppt_w"/>
                                          </p:val>
                                        </p:tav>
                                      </p:tavLst>
                                    </p:anim>
                                    <p:anim calcmode="lin" valueType="num">
                                      <p:cBhvr>
                                        <p:cTn id="46" dur="1000" fill="hold"/>
                                        <p:tgtEl>
                                          <p:spTgt spid="10"/>
                                        </p:tgtEl>
                                        <p:attrNameLst>
                                          <p:attrName>ppt_h</p:attrName>
                                        </p:attrNameLst>
                                      </p:cBhvr>
                                      <p:tavLst>
                                        <p:tav tm="0">
                                          <p:val>
                                            <p:fltVal val="0"/>
                                          </p:val>
                                        </p:tav>
                                        <p:tav tm="100000">
                                          <p:val>
                                            <p:strVal val="#ppt_h"/>
                                          </p:val>
                                        </p:tav>
                                      </p:tavLst>
                                    </p:anim>
                                    <p:anim calcmode="lin" valueType="num">
                                      <p:cBhvr>
                                        <p:cTn id="47" dur="1000" fill="hold"/>
                                        <p:tgtEl>
                                          <p:spTgt spid="10"/>
                                        </p:tgtEl>
                                        <p:attrNameLst>
                                          <p:attrName>style.rotation</p:attrName>
                                        </p:attrNameLst>
                                      </p:cBhvr>
                                      <p:tavLst>
                                        <p:tav tm="0">
                                          <p:val>
                                            <p:fltVal val="90"/>
                                          </p:val>
                                        </p:tav>
                                        <p:tav tm="100000">
                                          <p:val>
                                            <p:fltVal val="0"/>
                                          </p:val>
                                        </p:tav>
                                      </p:tavLst>
                                    </p:anim>
                                    <p:animEffect transition="in" filter="fade">
                                      <p:cBhvr>
                                        <p:cTn id="48" dur="10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0" presetClass="path" presetSubtype="0" accel="50000" decel="50000" fill="hold" nodeType="clickEffect">
                                  <p:stCondLst>
                                    <p:cond delay="0"/>
                                  </p:stCondLst>
                                  <p:childTnLst>
                                    <p:animMotion origin="layout" path="M 0.20764 -0.17515 C 0.2066 -0.19673 0.20886 -0.21986 0.20469 -0.23867 C 0.20278 -0.24977 0.19618 -0.25439 0.19219 -0.25809 C 0.18351 -0.27752 0.17344 -0.27845 0.16267 -0.28153 C 0.14236 -0.27968 0.12708 -0.27752 0.10799 -0.26642 C 0.10278 -0.26735 0.09774 -0.27043 0.09254 -0.27043 C 0.09063 -0.27043 0.08715 -0.26642 0.08715 -0.2658 " pathEditMode="relative" rAng="0" ptsTypes="ffffffA">
                                      <p:cBhvr>
                                        <p:cTn id="52" dur="2000" fill="hold"/>
                                        <p:tgtEl>
                                          <p:spTgt spid="3"/>
                                        </p:tgtEl>
                                        <p:attrNameLst>
                                          <p:attrName>ppt_x</p:attrName>
                                          <p:attrName>ppt_y</p:attrName>
                                        </p:attrNameLst>
                                      </p:cBhvr>
                                      <p:rCtr x="-5972" y="-5335"/>
                                    </p:animMotion>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1000" fill="hold"/>
                                        <p:tgtEl>
                                          <p:spTgt spid="8"/>
                                        </p:tgtEl>
                                        <p:attrNameLst>
                                          <p:attrName>ppt_w</p:attrName>
                                        </p:attrNameLst>
                                      </p:cBhvr>
                                      <p:tavLst>
                                        <p:tav tm="0">
                                          <p:val>
                                            <p:fltVal val="0"/>
                                          </p:val>
                                        </p:tav>
                                        <p:tav tm="100000">
                                          <p:val>
                                            <p:strVal val="#ppt_w"/>
                                          </p:val>
                                        </p:tav>
                                      </p:tavLst>
                                    </p:anim>
                                    <p:anim calcmode="lin" valueType="num">
                                      <p:cBhvr>
                                        <p:cTn id="58" dur="1000" fill="hold"/>
                                        <p:tgtEl>
                                          <p:spTgt spid="8"/>
                                        </p:tgtEl>
                                        <p:attrNameLst>
                                          <p:attrName>ppt_h</p:attrName>
                                        </p:attrNameLst>
                                      </p:cBhvr>
                                      <p:tavLst>
                                        <p:tav tm="0">
                                          <p:val>
                                            <p:fltVal val="0"/>
                                          </p:val>
                                        </p:tav>
                                        <p:tav tm="100000">
                                          <p:val>
                                            <p:strVal val="#ppt_h"/>
                                          </p:val>
                                        </p:tav>
                                      </p:tavLst>
                                    </p:anim>
                                    <p:anim calcmode="lin" valueType="num">
                                      <p:cBhvr>
                                        <p:cTn id="59" dur="1000" fill="hold"/>
                                        <p:tgtEl>
                                          <p:spTgt spid="8"/>
                                        </p:tgtEl>
                                        <p:attrNameLst>
                                          <p:attrName>style.rotation</p:attrName>
                                        </p:attrNameLst>
                                      </p:cBhvr>
                                      <p:tavLst>
                                        <p:tav tm="0">
                                          <p:val>
                                            <p:fltVal val="90"/>
                                          </p:val>
                                        </p:tav>
                                        <p:tav tm="100000">
                                          <p:val>
                                            <p:fltVal val="0"/>
                                          </p:val>
                                        </p:tav>
                                      </p:tavLst>
                                    </p:anim>
                                    <p:animEffect transition="in" filter="fade">
                                      <p:cBhvr>
                                        <p:cTn id="60" dur="10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nodeType="clickEffect">
                                  <p:stCondLst>
                                    <p:cond delay="0"/>
                                  </p:stCondLst>
                                  <p:childTnLst>
                                    <p:animMotion origin="layout" path="M 0.08716 -0.2658 C 0.03959 -0.27752 0.01285 -0.27629 -0.046 -0.27382 C -0.05486 -0.2695 -0.05468 -0.25809 -0.05468 -0.27382 " pathEditMode="relative" rAng="0" ptsTypes="ffA">
                                      <p:cBhvr>
                                        <p:cTn id="64" dur="2000" fill="hold"/>
                                        <p:tgtEl>
                                          <p:spTgt spid="3"/>
                                        </p:tgtEl>
                                        <p:attrNameLst>
                                          <p:attrName>ppt_x</p:attrName>
                                          <p:attrName>ppt_y</p:attrName>
                                        </p:attrNameLst>
                                      </p:cBhvr>
                                      <p:rCtr x="-7101" y="-216"/>
                                    </p:animMotion>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1000" fill="hold"/>
                                        <p:tgtEl>
                                          <p:spTgt spid="12"/>
                                        </p:tgtEl>
                                        <p:attrNameLst>
                                          <p:attrName>ppt_w</p:attrName>
                                        </p:attrNameLst>
                                      </p:cBhvr>
                                      <p:tavLst>
                                        <p:tav tm="0">
                                          <p:val>
                                            <p:fltVal val="0"/>
                                          </p:val>
                                        </p:tav>
                                        <p:tav tm="100000">
                                          <p:val>
                                            <p:strVal val="#ppt_w"/>
                                          </p:val>
                                        </p:tav>
                                      </p:tavLst>
                                    </p:anim>
                                    <p:anim calcmode="lin" valueType="num">
                                      <p:cBhvr>
                                        <p:cTn id="70" dur="1000" fill="hold"/>
                                        <p:tgtEl>
                                          <p:spTgt spid="12"/>
                                        </p:tgtEl>
                                        <p:attrNameLst>
                                          <p:attrName>ppt_h</p:attrName>
                                        </p:attrNameLst>
                                      </p:cBhvr>
                                      <p:tavLst>
                                        <p:tav tm="0">
                                          <p:val>
                                            <p:fltVal val="0"/>
                                          </p:val>
                                        </p:tav>
                                        <p:tav tm="100000">
                                          <p:val>
                                            <p:strVal val="#ppt_h"/>
                                          </p:val>
                                        </p:tav>
                                      </p:tavLst>
                                    </p:anim>
                                    <p:anim calcmode="lin" valueType="num">
                                      <p:cBhvr>
                                        <p:cTn id="71" dur="1000" fill="hold"/>
                                        <p:tgtEl>
                                          <p:spTgt spid="12"/>
                                        </p:tgtEl>
                                        <p:attrNameLst>
                                          <p:attrName>style.rotation</p:attrName>
                                        </p:attrNameLst>
                                      </p:cBhvr>
                                      <p:tavLst>
                                        <p:tav tm="0">
                                          <p:val>
                                            <p:fltVal val="90"/>
                                          </p:val>
                                        </p:tav>
                                        <p:tav tm="100000">
                                          <p:val>
                                            <p:fltVal val="0"/>
                                          </p:val>
                                        </p:tav>
                                      </p:tavLst>
                                    </p:anim>
                                    <p:animEffect transition="in" filter="fade">
                                      <p:cBhvr>
                                        <p:cTn id="72" dur="10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0" presetClass="path" presetSubtype="0" accel="50000" decel="50000" fill="hold" nodeType="clickEffect">
                                  <p:stCondLst>
                                    <p:cond delay="0"/>
                                  </p:stCondLst>
                                  <p:childTnLst>
                                    <p:animMotion origin="layout" path="M -0.05468 -0.27382 C -0.08055 -0.29787 -0.12395 -0.24884 -0.14131 -0.28677 C -0.1394 -0.30311 -0.13628 -0.31946 -0.13385 -0.3358 C -0.13489 -0.35214 -0.13628 -0.36139 -0.13854 -0.37619 C -0.13802 -0.38853 -0.13802 -0.40055 -0.13697 -0.41258 C -0.1335 -0.44897 -0.13385 -0.41381 -0.13385 -0.42985 " pathEditMode="relative" rAng="0" ptsTypes="fffffA">
                                      <p:cBhvr>
                                        <p:cTn id="76" dur="2000" fill="hold"/>
                                        <p:tgtEl>
                                          <p:spTgt spid="3"/>
                                        </p:tgtEl>
                                        <p:attrNameLst>
                                          <p:attrName>ppt_x</p:attrName>
                                          <p:attrName>ppt_y</p:attrName>
                                        </p:attrNameLst>
                                      </p:cBhvr>
                                      <p:rCtr x="-4340" y="-7524"/>
                                    </p:animMotion>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1000" fill="hold"/>
                                        <p:tgtEl>
                                          <p:spTgt spid="13"/>
                                        </p:tgtEl>
                                        <p:attrNameLst>
                                          <p:attrName>ppt_w</p:attrName>
                                        </p:attrNameLst>
                                      </p:cBhvr>
                                      <p:tavLst>
                                        <p:tav tm="0">
                                          <p:val>
                                            <p:fltVal val="0"/>
                                          </p:val>
                                        </p:tav>
                                        <p:tav tm="100000">
                                          <p:val>
                                            <p:strVal val="#ppt_w"/>
                                          </p:val>
                                        </p:tav>
                                      </p:tavLst>
                                    </p:anim>
                                    <p:anim calcmode="lin" valueType="num">
                                      <p:cBhvr>
                                        <p:cTn id="82" dur="1000" fill="hold"/>
                                        <p:tgtEl>
                                          <p:spTgt spid="13"/>
                                        </p:tgtEl>
                                        <p:attrNameLst>
                                          <p:attrName>ppt_h</p:attrName>
                                        </p:attrNameLst>
                                      </p:cBhvr>
                                      <p:tavLst>
                                        <p:tav tm="0">
                                          <p:val>
                                            <p:fltVal val="0"/>
                                          </p:val>
                                        </p:tav>
                                        <p:tav tm="100000">
                                          <p:val>
                                            <p:strVal val="#ppt_h"/>
                                          </p:val>
                                        </p:tav>
                                      </p:tavLst>
                                    </p:anim>
                                    <p:anim calcmode="lin" valueType="num">
                                      <p:cBhvr>
                                        <p:cTn id="83" dur="1000" fill="hold"/>
                                        <p:tgtEl>
                                          <p:spTgt spid="13"/>
                                        </p:tgtEl>
                                        <p:attrNameLst>
                                          <p:attrName>style.rotation</p:attrName>
                                        </p:attrNameLst>
                                      </p:cBhvr>
                                      <p:tavLst>
                                        <p:tav tm="0">
                                          <p:val>
                                            <p:fltVal val="90"/>
                                          </p:val>
                                        </p:tav>
                                        <p:tav tm="100000">
                                          <p:val>
                                            <p:fltVal val="0"/>
                                          </p:val>
                                        </p:tav>
                                      </p:tavLst>
                                    </p:anim>
                                    <p:animEffect transition="in" filter="fade">
                                      <p:cBhvr>
                                        <p:cTn id="84" dur="1000"/>
                                        <p:tgtEl>
                                          <p:spTgt spid="13"/>
                                        </p:tgtEl>
                                      </p:cBhvr>
                                    </p:animEffect>
                                  </p:childTnLst>
                                </p:cTn>
                              </p:par>
                            </p:childTnLst>
                          </p:cTn>
                        </p:par>
                      </p:childTnLst>
                    </p:cTn>
                  </p:par>
                  <p:par>
                    <p:cTn id="85" fill="hold">
                      <p:stCondLst>
                        <p:cond delay="indefinite"/>
                      </p:stCondLst>
                      <p:childTnLst>
                        <p:par>
                          <p:cTn id="86" fill="hold">
                            <p:stCondLst>
                              <p:cond delay="0"/>
                            </p:stCondLst>
                            <p:childTnLst>
                              <p:par>
                                <p:cTn id="87" presetID="0" presetClass="path" presetSubtype="0" accel="50000" decel="50000" fill="hold" nodeType="clickEffect">
                                  <p:stCondLst>
                                    <p:cond delay="0"/>
                                  </p:stCondLst>
                                  <p:childTnLst>
                                    <p:animMotion origin="layout" path="M -0.13385 -0.48905 C -0.12552 -0.50015 -0.11666 -0.48998 -0.1085 -0.5054 C -0.08541 -0.50447 -0.06232 -0.50447 -0.03906 -0.502 C -0.02916 -0.50046 -0.0184 -0.48844 -0.0085 -0.48474 C 0.00521 -0.44743 0.03195 -0.47456 0.04219 -0.47579 C 0.054 -0.47703 0.06667 -0.47919 0.07917 -0.48011 C 0.07796 -0.47919 0.0757 -0.47579 0.0757 -0.47518 " pathEditMode="relative" rAng="0" ptsTypes="ffffffA">
                                      <p:cBhvr>
                                        <p:cTn id="88" dur="2000" fill="hold"/>
                                        <p:tgtEl>
                                          <p:spTgt spid="3"/>
                                        </p:tgtEl>
                                        <p:attrNameLst>
                                          <p:attrName>ppt_x</p:attrName>
                                          <p:attrName>ppt_y</p:attrName>
                                        </p:attrNameLst>
                                      </p:cBhvr>
                                      <p:rCtr x="10642" y="1264"/>
                                    </p:animMotion>
                                  </p:childTnLst>
                                </p:cTn>
                              </p:par>
                            </p:childTnLst>
                          </p:cTn>
                        </p:par>
                      </p:childTnLst>
                    </p:cTn>
                  </p:par>
                  <p:par>
                    <p:cTn id="89" fill="hold">
                      <p:stCondLst>
                        <p:cond delay="indefinite"/>
                      </p:stCondLst>
                      <p:childTnLst>
                        <p:par>
                          <p:cTn id="90" fill="hold">
                            <p:stCondLst>
                              <p:cond delay="0"/>
                            </p:stCondLst>
                            <p:childTnLst>
                              <p:par>
                                <p:cTn id="91" presetID="31" presetClass="entr" presetSubtype="0" fill="hold" grpId="0" nodeType="click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p:cTn id="93" dur="1000" fill="hold"/>
                                        <p:tgtEl>
                                          <p:spTgt spid="14"/>
                                        </p:tgtEl>
                                        <p:attrNameLst>
                                          <p:attrName>ppt_w</p:attrName>
                                        </p:attrNameLst>
                                      </p:cBhvr>
                                      <p:tavLst>
                                        <p:tav tm="0">
                                          <p:val>
                                            <p:fltVal val="0"/>
                                          </p:val>
                                        </p:tav>
                                        <p:tav tm="100000">
                                          <p:val>
                                            <p:strVal val="#ppt_w"/>
                                          </p:val>
                                        </p:tav>
                                      </p:tavLst>
                                    </p:anim>
                                    <p:anim calcmode="lin" valueType="num">
                                      <p:cBhvr>
                                        <p:cTn id="94" dur="1000" fill="hold"/>
                                        <p:tgtEl>
                                          <p:spTgt spid="14"/>
                                        </p:tgtEl>
                                        <p:attrNameLst>
                                          <p:attrName>ppt_h</p:attrName>
                                        </p:attrNameLst>
                                      </p:cBhvr>
                                      <p:tavLst>
                                        <p:tav tm="0">
                                          <p:val>
                                            <p:fltVal val="0"/>
                                          </p:val>
                                        </p:tav>
                                        <p:tav tm="100000">
                                          <p:val>
                                            <p:strVal val="#ppt_h"/>
                                          </p:val>
                                        </p:tav>
                                      </p:tavLst>
                                    </p:anim>
                                    <p:anim calcmode="lin" valueType="num">
                                      <p:cBhvr>
                                        <p:cTn id="95" dur="1000" fill="hold"/>
                                        <p:tgtEl>
                                          <p:spTgt spid="14"/>
                                        </p:tgtEl>
                                        <p:attrNameLst>
                                          <p:attrName>style.rotation</p:attrName>
                                        </p:attrNameLst>
                                      </p:cBhvr>
                                      <p:tavLst>
                                        <p:tav tm="0">
                                          <p:val>
                                            <p:fltVal val="90"/>
                                          </p:val>
                                        </p:tav>
                                        <p:tav tm="100000">
                                          <p:val>
                                            <p:fltVal val="0"/>
                                          </p:val>
                                        </p:tav>
                                      </p:tavLst>
                                    </p:anim>
                                    <p:animEffect transition="in" filter="fade">
                                      <p:cBhvr>
                                        <p:cTn id="96" dur="1000"/>
                                        <p:tgtEl>
                                          <p:spTgt spid="14"/>
                                        </p:tgtEl>
                                      </p:cBhvr>
                                    </p:animEffect>
                                  </p:childTnLst>
                                </p:cTn>
                              </p:par>
                            </p:childTnLst>
                          </p:cTn>
                        </p:par>
                      </p:childTnLst>
                    </p:cTn>
                  </p:par>
                  <p:par>
                    <p:cTn id="97" fill="hold">
                      <p:stCondLst>
                        <p:cond delay="indefinite"/>
                      </p:stCondLst>
                      <p:childTnLst>
                        <p:par>
                          <p:cTn id="98" fill="hold">
                            <p:stCondLst>
                              <p:cond delay="0"/>
                            </p:stCondLst>
                            <p:childTnLst>
                              <p:par>
                                <p:cTn id="99" presetID="0" presetClass="path" presetSubtype="0" accel="50000" decel="50000" fill="hold" nodeType="clickEffect">
                                  <p:stCondLst>
                                    <p:cond delay="0"/>
                                  </p:stCondLst>
                                  <p:childTnLst>
                                    <p:animMotion origin="layout" path="M 0.10278 -0.49368 C 0.10903 -0.48689 0.12813 -0.48381 0.13716 -0.48104 C 0.14167 -0.4798 0.15035 -0.47672 0.15035 -0.47641 C 0.17379 -0.47919 0.17657 -0.48073 0.20209 -0.47888 C 0.20886 -0.44157 0.20469 -0.4243 0.22987 -0.41104 C 0.23994 -0.39809 0.2382 -0.39809 0.25226 -0.40056 C 0.25261 -0.40333 0.25278 -0.40611 0.25365 -0.40888 C 0.25417 -0.41135 0.25573 -0.41289 0.25625 -0.41536 C 0.25834 -0.42399 0.25921 -0.43386 0.26025 -0.4428 C 0.25973 -0.45976 0.25955 -0.47672 0.25886 -0.49368 C 0.25869 -0.49645 0.25886 -0.49985 0.25764 -0.502 C 0.25365 -0.50971 0.23178 -0.51372 0.22848 -0.51465 C 0.21372 -0.51927 0.19827 -0.51989 0.18351 -0.52544 C 0.17691 -0.52791 0.17136 -0.53315 0.16511 -0.53592 C 0.15556 -0.5461 0.15695 -0.53562 0.15695 -0.56121 " pathEditMode="relative" rAng="0" ptsTypes="ffffffffffffffA">
                                      <p:cBhvr>
                                        <p:cTn id="100" dur="2000" fill="hold"/>
                                        <p:tgtEl>
                                          <p:spTgt spid="3"/>
                                        </p:tgtEl>
                                        <p:attrNameLst>
                                          <p:attrName>ppt_x</p:attrName>
                                          <p:attrName>ppt_y</p:attrName>
                                        </p:attrNameLst>
                                      </p:cBhvr>
                                      <p:rCtr x="7865" y="1388"/>
                                    </p:animMotion>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 calcmode="lin" valueType="num">
                                      <p:cBhvr>
                                        <p:cTn id="105" dur="1000" fill="hold"/>
                                        <p:tgtEl>
                                          <p:spTgt spid="15"/>
                                        </p:tgtEl>
                                        <p:attrNameLst>
                                          <p:attrName>ppt_w</p:attrName>
                                        </p:attrNameLst>
                                      </p:cBhvr>
                                      <p:tavLst>
                                        <p:tav tm="0">
                                          <p:val>
                                            <p:fltVal val="0"/>
                                          </p:val>
                                        </p:tav>
                                        <p:tav tm="100000">
                                          <p:val>
                                            <p:strVal val="#ppt_w"/>
                                          </p:val>
                                        </p:tav>
                                      </p:tavLst>
                                    </p:anim>
                                    <p:anim calcmode="lin" valueType="num">
                                      <p:cBhvr>
                                        <p:cTn id="106" dur="1000" fill="hold"/>
                                        <p:tgtEl>
                                          <p:spTgt spid="15"/>
                                        </p:tgtEl>
                                        <p:attrNameLst>
                                          <p:attrName>ppt_h</p:attrName>
                                        </p:attrNameLst>
                                      </p:cBhvr>
                                      <p:tavLst>
                                        <p:tav tm="0">
                                          <p:val>
                                            <p:fltVal val="0"/>
                                          </p:val>
                                        </p:tav>
                                        <p:tav tm="100000">
                                          <p:val>
                                            <p:strVal val="#ppt_h"/>
                                          </p:val>
                                        </p:tav>
                                      </p:tavLst>
                                    </p:anim>
                                    <p:anim calcmode="lin" valueType="num">
                                      <p:cBhvr>
                                        <p:cTn id="107" dur="1000" fill="hold"/>
                                        <p:tgtEl>
                                          <p:spTgt spid="15"/>
                                        </p:tgtEl>
                                        <p:attrNameLst>
                                          <p:attrName>style.rotation</p:attrName>
                                        </p:attrNameLst>
                                      </p:cBhvr>
                                      <p:tavLst>
                                        <p:tav tm="0">
                                          <p:val>
                                            <p:fltVal val="90"/>
                                          </p:val>
                                        </p:tav>
                                        <p:tav tm="100000">
                                          <p:val>
                                            <p:fltVal val="0"/>
                                          </p:val>
                                        </p:tav>
                                      </p:tavLst>
                                    </p:anim>
                                    <p:animEffect transition="in" filter="fade">
                                      <p:cBhvr>
                                        <p:cTn id="108" dur="1000"/>
                                        <p:tgtEl>
                                          <p:spTgt spid="15"/>
                                        </p:tgtEl>
                                      </p:cBhvr>
                                    </p:animEffect>
                                  </p:childTnLst>
                                </p:cTn>
                              </p:par>
                            </p:childTnLst>
                          </p:cTn>
                        </p:par>
                      </p:childTnLst>
                    </p:cTn>
                  </p:par>
                  <p:par>
                    <p:cTn id="109" fill="hold">
                      <p:stCondLst>
                        <p:cond delay="indefinite"/>
                      </p:stCondLst>
                      <p:childTnLst>
                        <p:par>
                          <p:cTn id="110" fill="hold">
                            <p:stCondLst>
                              <p:cond delay="0"/>
                            </p:stCondLst>
                            <p:childTnLst>
                              <p:par>
                                <p:cTn id="111" presetID="0" presetClass="path" presetSubtype="0" accel="50000" decel="50000" fill="hold" nodeType="clickEffect">
                                  <p:stCondLst>
                                    <p:cond delay="0"/>
                                  </p:stCondLst>
                                  <p:childTnLst>
                                    <p:animMotion origin="layout" path="M 0.15695 -0.57508 C 0.14775 -0.6053 0.15556 -0.64693 0.15816 -0.68023 C 0.15921 -0.75424 0.15035 -0.75702 0.17448 -0.75208 C 0.21528 -0.72895 0.26129 -0.73636 0.30226 -0.73636 " pathEditMode="relative" rAng="0" ptsTypes="fffA">
                                      <p:cBhvr>
                                        <p:cTn id="112" dur="2000" fill="hold"/>
                                        <p:tgtEl>
                                          <p:spTgt spid="3"/>
                                        </p:tgtEl>
                                        <p:attrNameLst>
                                          <p:attrName>ppt_x</p:attrName>
                                          <p:attrName>ppt_y</p:attrName>
                                        </p:attrNameLst>
                                      </p:cBhvr>
                                      <p:rCtr x="6806" y="-9097"/>
                                    </p:animMotion>
                                  </p:childTnLst>
                                </p:cTn>
                              </p:par>
                            </p:childTnLst>
                          </p:cTn>
                        </p:par>
                      </p:childTnLst>
                    </p:cTn>
                  </p:par>
                  <p:par>
                    <p:cTn id="113" fill="hold">
                      <p:stCondLst>
                        <p:cond delay="indefinite"/>
                      </p:stCondLst>
                      <p:childTnLst>
                        <p:par>
                          <p:cTn id="114" fill="hold">
                            <p:stCondLst>
                              <p:cond delay="0"/>
                            </p:stCondLst>
                            <p:childTnLst>
                              <p:par>
                                <p:cTn id="115" presetID="31" presetClass="entr" presetSubtype="0" fill="hold" grpId="0" nodeType="clickEffect">
                                  <p:stCondLst>
                                    <p:cond delay="0"/>
                                  </p:stCondLst>
                                  <p:childTnLst>
                                    <p:set>
                                      <p:cBhvr>
                                        <p:cTn id="116" dur="1" fill="hold">
                                          <p:stCondLst>
                                            <p:cond delay="0"/>
                                          </p:stCondLst>
                                        </p:cTn>
                                        <p:tgtEl>
                                          <p:spTgt spid="16"/>
                                        </p:tgtEl>
                                        <p:attrNameLst>
                                          <p:attrName>style.visibility</p:attrName>
                                        </p:attrNameLst>
                                      </p:cBhvr>
                                      <p:to>
                                        <p:strVal val="visible"/>
                                      </p:to>
                                    </p:set>
                                    <p:anim calcmode="lin" valueType="num">
                                      <p:cBhvr>
                                        <p:cTn id="117" dur="1000" fill="hold"/>
                                        <p:tgtEl>
                                          <p:spTgt spid="16"/>
                                        </p:tgtEl>
                                        <p:attrNameLst>
                                          <p:attrName>ppt_w</p:attrName>
                                        </p:attrNameLst>
                                      </p:cBhvr>
                                      <p:tavLst>
                                        <p:tav tm="0">
                                          <p:val>
                                            <p:fltVal val="0"/>
                                          </p:val>
                                        </p:tav>
                                        <p:tav tm="100000">
                                          <p:val>
                                            <p:strVal val="#ppt_w"/>
                                          </p:val>
                                        </p:tav>
                                      </p:tavLst>
                                    </p:anim>
                                    <p:anim calcmode="lin" valueType="num">
                                      <p:cBhvr>
                                        <p:cTn id="118" dur="1000" fill="hold"/>
                                        <p:tgtEl>
                                          <p:spTgt spid="16"/>
                                        </p:tgtEl>
                                        <p:attrNameLst>
                                          <p:attrName>ppt_h</p:attrName>
                                        </p:attrNameLst>
                                      </p:cBhvr>
                                      <p:tavLst>
                                        <p:tav tm="0">
                                          <p:val>
                                            <p:fltVal val="0"/>
                                          </p:val>
                                        </p:tav>
                                        <p:tav tm="100000">
                                          <p:val>
                                            <p:strVal val="#ppt_h"/>
                                          </p:val>
                                        </p:tav>
                                      </p:tavLst>
                                    </p:anim>
                                    <p:anim calcmode="lin" valueType="num">
                                      <p:cBhvr>
                                        <p:cTn id="119" dur="1000" fill="hold"/>
                                        <p:tgtEl>
                                          <p:spTgt spid="16"/>
                                        </p:tgtEl>
                                        <p:attrNameLst>
                                          <p:attrName>style.rotation</p:attrName>
                                        </p:attrNameLst>
                                      </p:cBhvr>
                                      <p:tavLst>
                                        <p:tav tm="0">
                                          <p:val>
                                            <p:fltVal val="90"/>
                                          </p:val>
                                        </p:tav>
                                        <p:tav tm="100000">
                                          <p:val>
                                            <p:fltVal val="0"/>
                                          </p:val>
                                        </p:tav>
                                      </p:tavLst>
                                    </p:anim>
                                    <p:animEffect transition="in" filter="fade">
                                      <p:cBhvr>
                                        <p:cTn id="120" dur="1000"/>
                                        <p:tgtEl>
                                          <p:spTgt spid="16"/>
                                        </p:tgtEl>
                                      </p:cBhvr>
                                    </p:animEffect>
                                  </p:childTnLst>
                                </p:cTn>
                              </p:par>
                            </p:childTnLst>
                          </p:cTn>
                        </p:par>
                      </p:childTnLst>
                    </p:cTn>
                  </p:par>
                  <p:par>
                    <p:cTn id="121" fill="hold">
                      <p:stCondLst>
                        <p:cond delay="indefinite"/>
                      </p:stCondLst>
                      <p:childTnLst>
                        <p:par>
                          <p:cTn id="122" fill="hold">
                            <p:stCondLst>
                              <p:cond delay="0"/>
                            </p:stCondLst>
                            <p:childTnLst>
                              <p:par>
                                <p:cTn id="123" presetID="0" presetClass="path" presetSubtype="0" accel="50000" decel="50000" fill="hold" nodeType="clickEffect">
                                  <p:stCondLst>
                                    <p:cond delay="0"/>
                                  </p:stCondLst>
                                  <p:childTnLst>
                                    <p:animMotion origin="layout" path="M 0.30226 -0.75702 C 0.31494 -0.7564 0.325 -0.75547 0.33716 -0.75146 C 0.35886 -0.75393 0.38316 -0.75702 0.40435 -0.74591 C 0.41303 -0.7231 0.40139 -0.75547 0.40921 -0.68733 C 0.40973 -0.68332 0.41407 -0.68393 0.41632 -0.68147 C 0.42674 -0.68239 0.44497 -0.67684 0.45365 -0.69164 C 0.45487 -0.70182 0.45591 -0.712 0.4573 -0.72279 C 0.45799 -0.72865 0.45712 -0.73605 0.45973 -0.73975 C 0.4606 -0.74129 0.46216 -0.74129 0.46337 -0.74191 C 0.49514 -0.73512 0.52726 -0.7342 0.55955 -0.7342 " pathEditMode="relative" rAng="0" ptsTypes="fffffffffA">
                                      <p:cBhvr>
                                        <p:cTn id="124" dur="2000" fill="hold"/>
                                        <p:tgtEl>
                                          <p:spTgt spid="3"/>
                                        </p:tgtEl>
                                        <p:attrNameLst>
                                          <p:attrName>ppt_x</p:attrName>
                                          <p:attrName>ppt_y</p:attrName>
                                        </p:attrNameLst>
                                      </p:cBhvr>
                                      <p:rCtr x="12865" y="4009"/>
                                    </p:animMotion>
                                  </p:childTnLst>
                                </p:cTn>
                              </p:par>
                            </p:childTnLst>
                          </p:cTn>
                        </p:par>
                      </p:childTnLst>
                    </p:cTn>
                  </p:par>
                  <p:par>
                    <p:cTn id="125" fill="hold">
                      <p:stCondLst>
                        <p:cond delay="indefinite"/>
                      </p:stCondLst>
                      <p:childTnLst>
                        <p:par>
                          <p:cTn id="126" fill="hold">
                            <p:stCondLst>
                              <p:cond delay="0"/>
                            </p:stCondLst>
                            <p:childTnLst>
                              <p:par>
                                <p:cTn id="127" presetID="31" presetClass="entr" presetSubtype="0" fill="hold" grpId="0" nodeType="clickEffect">
                                  <p:stCondLst>
                                    <p:cond delay="0"/>
                                  </p:stCondLst>
                                  <p:childTnLst>
                                    <p:set>
                                      <p:cBhvr>
                                        <p:cTn id="128" dur="1" fill="hold">
                                          <p:stCondLst>
                                            <p:cond delay="0"/>
                                          </p:stCondLst>
                                        </p:cTn>
                                        <p:tgtEl>
                                          <p:spTgt spid="18"/>
                                        </p:tgtEl>
                                        <p:attrNameLst>
                                          <p:attrName>style.visibility</p:attrName>
                                        </p:attrNameLst>
                                      </p:cBhvr>
                                      <p:to>
                                        <p:strVal val="visible"/>
                                      </p:to>
                                    </p:set>
                                    <p:anim calcmode="lin" valueType="num">
                                      <p:cBhvr>
                                        <p:cTn id="129" dur="1000" fill="hold"/>
                                        <p:tgtEl>
                                          <p:spTgt spid="18"/>
                                        </p:tgtEl>
                                        <p:attrNameLst>
                                          <p:attrName>ppt_w</p:attrName>
                                        </p:attrNameLst>
                                      </p:cBhvr>
                                      <p:tavLst>
                                        <p:tav tm="0">
                                          <p:val>
                                            <p:fltVal val="0"/>
                                          </p:val>
                                        </p:tav>
                                        <p:tav tm="100000">
                                          <p:val>
                                            <p:strVal val="#ppt_w"/>
                                          </p:val>
                                        </p:tav>
                                      </p:tavLst>
                                    </p:anim>
                                    <p:anim calcmode="lin" valueType="num">
                                      <p:cBhvr>
                                        <p:cTn id="130" dur="1000" fill="hold"/>
                                        <p:tgtEl>
                                          <p:spTgt spid="18"/>
                                        </p:tgtEl>
                                        <p:attrNameLst>
                                          <p:attrName>ppt_h</p:attrName>
                                        </p:attrNameLst>
                                      </p:cBhvr>
                                      <p:tavLst>
                                        <p:tav tm="0">
                                          <p:val>
                                            <p:fltVal val="0"/>
                                          </p:val>
                                        </p:tav>
                                        <p:tav tm="100000">
                                          <p:val>
                                            <p:strVal val="#ppt_h"/>
                                          </p:val>
                                        </p:tav>
                                      </p:tavLst>
                                    </p:anim>
                                    <p:anim calcmode="lin" valueType="num">
                                      <p:cBhvr>
                                        <p:cTn id="131" dur="1000" fill="hold"/>
                                        <p:tgtEl>
                                          <p:spTgt spid="18"/>
                                        </p:tgtEl>
                                        <p:attrNameLst>
                                          <p:attrName>style.rotation</p:attrName>
                                        </p:attrNameLst>
                                      </p:cBhvr>
                                      <p:tavLst>
                                        <p:tav tm="0">
                                          <p:val>
                                            <p:fltVal val="90"/>
                                          </p:val>
                                        </p:tav>
                                        <p:tav tm="100000">
                                          <p:val>
                                            <p:fltVal val="0"/>
                                          </p:val>
                                        </p:tav>
                                      </p:tavLst>
                                    </p:anim>
                                    <p:animEffect transition="in" filter="fade">
                                      <p:cBhvr>
                                        <p:cTn id="132" dur="1000"/>
                                        <p:tgtEl>
                                          <p:spTgt spid="18"/>
                                        </p:tgtEl>
                                      </p:cBhvr>
                                    </p:animEffect>
                                  </p:childTnLst>
                                </p:cTn>
                              </p:par>
                            </p:childTnLst>
                          </p:cTn>
                        </p:par>
                      </p:childTnLst>
                    </p:cTn>
                  </p:par>
                  <p:par>
                    <p:cTn id="133" fill="hold">
                      <p:stCondLst>
                        <p:cond delay="indefinite"/>
                      </p:stCondLst>
                      <p:childTnLst>
                        <p:par>
                          <p:cTn id="134" fill="hold">
                            <p:stCondLst>
                              <p:cond delay="0"/>
                            </p:stCondLst>
                            <p:childTnLst>
                              <p:par>
                                <p:cTn id="135" presetID="0" presetClass="path" presetSubtype="0" accel="50000" decel="50000" fill="hold" nodeType="clickEffect">
                                  <p:stCondLst>
                                    <p:cond delay="0"/>
                                  </p:stCondLst>
                                  <p:childTnLst>
                                    <p:animMotion origin="layout" path="M 0.559541 -0.734280 C 0.582608 -0.732790 0.604822 -0.728481 0.628228 -0.727290 C 0.627045 -0.655499 0.627045 -0.683144 0.627045 -0.644200 " pathEditMode="relative" rAng="0" ptsTypes="ffA">
                                      <p:cBhvr>
                                        <p:cTn id="136" dur="2000" fill="hold"/>
                                        <p:tgtEl>
                                          <p:spTgt spid="3"/>
                                        </p:tgtEl>
                                        <p:attrNameLst>
                                          <p:attrName>ppt_x</p:attrName>
                                          <p:attrName>ppt_y</p:attrName>
                                        </p:attrNameLst>
                                      </p:cBhvr>
                                      <p:rCtr x="34" y="45"/>
                                    </p:animMotion>
                                  </p:childTnLst>
                                </p:cTn>
                              </p:par>
                            </p:childTnLst>
                          </p:cTn>
                        </p:par>
                      </p:childTnLst>
                    </p:cTn>
                  </p:par>
                  <p:par>
                    <p:cTn id="137" fill="hold">
                      <p:stCondLst>
                        <p:cond delay="indefinite"/>
                      </p:stCondLst>
                      <p:childTnLst>
                        <p:par>
                          <p:cTn id="138" fill="hold">
                            <p:stCondLst>
                              <p:cond delay="0"/>
                            </p:stCondLst>
                            <p:childTnLst>
                              <p:par>
                                <p:cTn id="139" presetID="31" presetClass="entr" presetSubtype="0" fill="hold" grpId="0" nodeType="clickEffect">
                                  <p:stCondLst>
                                    <p:cond delay="0"/>
                                  </p:stCondLst>
                                  <p:childTnLst>
                                    <p:set>
                                      <p:cBhvr>
                                        <p:cTn id="140" dur="1" fill="hold">
                                          <p:stCondLst>
                                            <p:cond delay="0"/>
                                          </p:stCondLst>
                                        </p:cTn>
                                        <p:tgtEl>
                                          <p:spTgt spid="19"/>
                                        </p:tgtEl>
                                        <p:attrNameLst>
                                          <p:attrName>style.visibility</p:attrName>
                                        </p:attrNameLst>
                                      </p:cBhvr>
                                      <p:to>
                                        <p:strVal val="visible"/>
                                      </p:to>
                                    </p:set>
                                    <p:anim calcmode="lin" valueType="num">
                                      <p:cBhvr>
                                        <p:cTn id="141" dur="1000" fill="hold"/>
                                        <p:tgtEl>
                                          <p:spTgt spid="19"/>
                                        </p:tgtEl>
                                        <p:attrNameLst>
                                          <p:attrName>ppt_w</p:attrName>
                                        </p:attrNameLst>
                                      </p:cBhvr>
                                      <p:tavLst>
                                        <p:tav tm="0">
                                          <p:val>
                                            <p:fltVal val="0"/>
                                          </p:val>
                                        </p:tav>
                                        <p:tav tm="100000">
                                          <p:val>
                                            <p:strVal val="#ppt_w"/>
                                          </p:val>
                                        </p:tav>
                                      </p:tavLst>
                                    </p:anim>
                                    <p:anim calcmode="lin" valueType="num">
                                      <p:cBhvr>
                                        <p:cTn id="142" dur="1000" fill="hold"/>
                                        <p:tgtEl>
                                          <p:spTgt spid="19"/>
                                        </p:tgtEl>
                                        <p:attrNameLst>
                                          <p:attrName>ppt_h</p:attrName>
                                        </p:attrNameLst>
                                      </p:cBhvr>
                                      <p:tavLst>
                                        <p:tav tm="0">
                                          <p:val>
                                            <p:fltVal val="0"/>
                                          </p:val>
                                        </p:tav>
                                        <p:tav tm="100000">
                                          <p:val>
                                            <p:strVal val="#ppt_h"/>
                                          </p:val>
                                        </p:tav>
                                      </p:tavLst>
                                    </p:anim>
                                    <p:anim calcmode="lin" valueType="num">
                                      <p:cBhvr>
                                        <p:cTn id="143" dur="1000" fill="hold"/>
                                        <p:tgtEl>
                                          <p:spTgt spid="19"/>
                                        </p:tgtEl>
                                        <p:attrNameLst>
                                          <p:attrName>style.rotation</p:attrName>
                                        </p:attrNameLst>
                                      </p:cBhvr>
                                      <p:tavLst>
                                        <p:tav tm="0">
                                          <p:val>
                                            <p:fltVal val="90"/>
                                          </p:val>
                                        </p:tav>
                                        <p:tav tm="100000">
                                          <p:val>
                                            <p:fltVal val="0"/>
                                          </p:val>
                                        </p:tav>
                                      </p:tavLst>
                                    </p:anim>
                                    <p:animEffect transition="in" filter="fade">
                                      <p:cBhvr>
                                        <p:cTn id="144" dur="1000"/>
                                        <p:tgtEl>
                                          <p:spTgt spid="19"/>
                                        </p:tgtEl>
                                      </p:cBhvr>
                                    </p:animEffect>
                                  </p:childTnLst>
                                </p:cTn>
                              </p:par>
                            </p:childTnLst>
                          </p:cTn>
                        </p:par>
                      </p:childTnLst>
                    </p:cTn>
                  </p:par>
                  <p:par>
                    <p:cTn id="145" fill="hold">
                      <p:stCondLst>
                        <p:cond delay="indefinite"/>
                      </p:stCondLst>
                      <p:childTnLst>
                        <p:par>
                          <p:cTn id="146" fill="hold">
                            <p:stCondLst>
                              <p:cond delay="0"/>
                            </p:stCondLst>
                            <p:childTnLst>
                              <p:par>
                                <p:cTn id="147" presetID="0" presetClass="path" presetSubtype="0" accel="50000" decel="50000" fill="hold" nodeType="clickEffect">
                                  <p:stCondLst>
                                    <p:cond delay="0"/>
                                  </p:stCondLst>
                                  <p:childTnLst>
                                    <p:animMotion origin="layout" path="M 0.633077 -0.627691 C 0.632507 -0.604291 0.619653 -0.534505 0.639599 -0.510686 C 0.659546 -0.486867 0.713370 -0.508736 0.732936 -0.508318 C 0.752504 -0.507901 0.736420 -0.508318 0.737306 -0.508318 C 0.738192 -0.508318 0.737306 -0.508318 0.737306 -0.508318 " pathEditMode="relative" rAng="0" ptsTypes="">
                                      <p:cBhvr>
                                        <p:cTn id="148" dur="2000" fill="hold"/>
                                        <p:tgtEl>
                                          <p:spTgt spid="3"/>
                                        </p:tgtEl>
                                        <p:attrNameLst>
                                          <p:attrName>ppt_x</p:attrName>
                                          <p:attrName>ppt_y</p:attrName>
                                        </p:attrNameLst>
                                      </p:cBhvr>
                                      <p:rCtr x="53" y="64"/>
                                    </p:animMotion>
                                  </p:childTnLst>
                                </p:cTn>
                              </p:par>
                            </p:childTnLst>
                          </p:cTn>
                        </p:par>
                      </p:childTnLst>
                    </p:cTn>
                  </p:par>
                  <p:par>
                    <p:cTn id="149" fill="hold">
                      <p:stCondLst>
                        <p:cond delay="indefinite"/>
                      </p:stCondLst>
                      <p:childTnLst>
                        <p:par>
                          <p:cTn id="150" fill="hold">
                            <p:stCondLst>
                              <p:cond delay="0"/>
                            </p:stCondLst>
                            <p:childTnLst>
                              <p:par>
                                <p:cTn id="151" presetID="16" presetClass="entr" presetSubtype="21" fill="hold" grpId="0" nodeType="clickEffect">
                                  <p:stCondLst>
                                    <p:cond delay="0"/>
                                  </p:stCondLst>
                                  <p:childTnLst>
                                    <p:set>
                                      <p:cBhvr>
                                        <p:cTn id="152" dur="1" fill="hold">
                                          <p:stCondLst>
                                            <p:cond delay="0"/>
                                          </p:stCondLst>
                                        </p:cTn>
                                        <p:tgtEl>
                                          <p:spTgt spid="17"/>
                                        </p:tgtEl>
                                        <p:attrNameLst>
                                          <p:attrName>style.visibility</p:attrName>
                                        </p:attrNameLst>
                                      </p:cBhvr>
                                      <p:to>
                                        <p:strVal val="visible"/>
                                      </p:to>
                                    </p:set>
                                    <p:animEffect transition="in" filter="barn(inVertical)">
                                      <p:cBhvr>
                                        <p:cTn id="1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P spid="9" grpId="0"/>
      <p:bldP spid="10" grpId="0"/>
      <p:bldP spid="11" grpId="0"/>
      <p:bldP spid="12" grpId="0"/>
      <p:bldP spid="13" grpId="0"/>
      <p:bldP spid="14" grpId="0"/>
      <p:bldP spid="15" grpId="0"/>
      <p:bldP spid="16" grpId="0"/>
      <p:bldP spid="18" grpId="0"/>
      <p:bldP spid="19"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561340" y="433705"/>
            <a:ext cx="183324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128674" y="43690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10" name="矩形 9"/>
          <p:cNvSpPr/>
          <p:nvPr/>
        </p:nvSpPr>
        <p:spPr>
          <a:xfrm>
            <a:off x="561126" y="43659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11" name="矩形 10"/>
          <p:cNvSpPr/>
          <p:nvPr/>
        </p:nvSpPr>
        <p:spPr>
          <a:xfrm>
            <a:off x="561340" y="1214755"/>
            <a:ext cx="4471670" cy="1383665"/>
          </a:xfrm>
          <a:prstGeom prst="rect">
            <a:avLst/>
          </a:prstGeom>
        </p:spPr>
        <p:txBody>
          <a:bodyPr wrap="square">
            <a:spAutoFit/>
          </a:bodyPr>
          <a:lstStyle/>
          <a:p>
            <a:pPr fontAlgn="base">
              <a:spcBef>
                <a:spcPct val="0"/>
              </a:spcBef>
              <a:spcAft>
                <a:spcPct val="0"/>
              </a:spcAft>
            </a:pP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charset="0"/>
              </a:rPr>
              <a:t>纳闷：</a:t>
            </a:r>
            <a:r>
              <a:rPr lang="zh-CN" altLang="en-US" sz="2800" b="1" dirty="0">
                <a:latin typeface="楷体" panose="02010609060101010101" pitchFamily="49" charset="-122"/>
                <a:ea typeface="楷体" panose="02010609060101010101" pitchFamily="49" charset="-122"/>
                <a:cs typeface="Times New Roman" panose="02020603050405020304" charset="0"/>
              </a:rPr>
              <a:t>感到疑惑不解。</a:t>
            </a:r>
            <a:r>
              <a:rPr lang="zh-CN" altLang="en-US" sz="2800" b="1" dirty="0">
                <a:solidFill>
                  <a:srgbClr val="0000FF"/>
                </a:solidFill>
                <a:latin typeface="楷体" panose="02010609060101010101" pitchFamily="49" charset="-122"/>
                <a:ea typeface="楷体" panose="02010609060101010101" pitchFamily="49" charset="-122"/>
                <a:cs typeface="Times New Roman" panose="02020603050405020304" charset="0"/>
              </a:rPr>
              <a:t>本课指急性子顾客对慢性子裁缝说的话疑惑不解。</a:t>
            </a:r>
            <a:endParaRPr lang="zh-CN" altLang="en-US" sz="2800" b="1" dirty="0">
              <a:solidFill>
                <a:srgbClr val="0000FF"/>
              </a:solidFill>
              <a:latin typeface="楷体" panose="02010609060101010101" pitchFamily="49" charset="-122"/>
              <a:ea typeface="楷体" panose="02010609060101010101" pitchFamily="49" charset="-122"/>
              <a:cs typeface="Times New Roman" panose="02020603050405020304" charset="0"/>
            </a:endParaRPr>
          </a:p>
        </p:txBody>
      </p:sp>
      <p:sp>
        <p:nvSpPr>
          <p:cNvPr id="13" name="TextBox 12"/>
          <p:cNvSpPr txBox="1"/>
          <p:nvPr/>
        </p:nvSpPr>
        <p:spPr>
          <a:xfrm>
            <a:off x="561311" y="2763207"/>
            <a:ext cx="4143404" cy="1014730"/>
          </a:xfrm>
          <a:prstGeom prst="rect">
            <a:avLst/>
          </a:prstGeom>
          <a:solidFill>
            <a:schemeClr val="bg2">
              <a:alpha val="13000"/>
            </a:schemeClr>
          </a:solidFill>
        </p:spPr>
        <p:txBody>
          <a:bodyPr wrap="square" rtlCol="0">
            <a:spAutoFit/>
          </a:bodyPr>
          <a:lstStyle/>
          <a:p>
            <a:r>
              <a:rPr lang="zh-CN" altLang="en-US" sz="2800" b="1" dirty="0">
                <a:latin typeface="楷体" panose="02010609060101010101" pitchFamily="49" charset="-122"/>
                <a:ea typeface="楷体" panose="02010609060101010101" pitchFamily="49" charset="-122"/>
              </a:rPr>
              <a:t>例句：家里一个人也没有,他心里很</a:t>
            </a:r>
            <a:r>
              <a:rPr lang="zh-CN" altLang="en-US" sz="2800" b="1" dirty="0">
                <a:solidFill>
                  <a:srgbClr val="FF0000"/>
                </a:solidFill>
                <a:latin typeface="楷体" panose="02010609060101010101" pitchFamily="49" charset="-122"/>
                <a:ea typeface="楷体" panose="02010609060101010101" pitchFamily="49" charset="-122"/>
              </a:rPr>
              <a:t>纳闷</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5429256" y="857238"/>
            <a:ext cx="3037837" cy="29206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561340" y="433705"/>
            <a:ext cx="183324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128674" y="43690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10" name="矩形 9"/>
          <p:cNvSpPr/>
          <p:nvPr/>
        </p:nvSpPr>
        <p:spPr>
          <a:xfrm>
            <a:off x="561126" y="43659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11" name="矩形 10"/>
          <p:cNvSpPr/>
          <p:nvPr/>
        </p:nvSpPr>
        <p:spPr>
          <a:xfrm>
            <a:off x="561340" y="1214755"/>
            <a:ext cx="2430780" cy="460375"/>
          </a:xfrm>
          <a:prstGeom prst="rect">
            <a:avLst/>
          </a:prstGeom>
        </p:spPr>
        <p:txBody>
          <a:bodyPr wrap="square">
            <a:spAutoFit/>
          </a:bodyPr>
          <a:lstStyle/>
          <a:p>
            <a:pPr fontAlgn="base">
              <a:spcBef>
                <a:spcPct val="0"/>
              </a:spcBef>
              <a:spcAft>
                <a:spcPct val="0"/>
              </a:spcAft>
            </a:pPr>
            <a:r>
              <a:rPr lang="zh-CN" altLang="en-US" sz="2400" b="1" dirty="0">
                <a:solidFill>
                  <a:srgbClr val="FF0000"/>
                </a:solidFill>
                <a:latin typeface="黑体" panose="02010609060101010101" pitchFamily="49" charset="-122"/>
                <a:ea typeface="黑体" panose="02010609060101010101" pitchFamily="49" charset="-122"/>
                <a:cs typeface="Times New Roman" panose="02020603050405020304" charset="0"/>
              </a:rPr>
              <a:t>负责：</a:t>
            </a:r>
            <a:r>
              <a:rPr lang="zh-CN" altLang="en-US" sz="2400" b="1" dirty="0">
                <a:latin typeface="楷体" panose="02010609060101010101" pitchFamily="49" charset="-122"/>
                <a:ea typeface="楷体" panose="02010609060101010101" pitchFamily="49" charset="-122"/>
                <a:cs typeface="Times New Roman" panose="02020603050405020304" charset="0"/>
              </a:rPr>
              <a:t>尽职尽责。</a:t>
            </a:r>
            <a:endParaRPr lang="zh-CN" altLang="en-US" sz="2400" b="1" dirty="0">
              <a:solidFill>
                <a:srgbClr val="0066FF"/>
              </a:solidFill>
              <a:latin typeface="楷体" panose="02010609060101010101" pitchFamily="49" charset="-122"/>
              <a:ea typeface="楷体" panose="02010609060101010101" pitchFamily="49" charset="-122"/>
              <a:cs typeface="Times New Roman" panose="02020603050405020304" charset="0"/>
            </a:endParaRPr>
          </a:p>
        </p:txBody>
      </p:sp>
      <p:sp>
        <p:nvSpPr>
          <p:cNvPr id="13" name="TextBox 12"/>
          <p:cNvSpPr txBox="1"/>
          <p:nvPr/>
        </p:nvSpPr>
        <p:spPr>
          <a:xfrm>
            <a:off x="1534160" y="1675130"/>
            <a:ext cx="6736715" cy="645160"/>
          </a:xfrm>
          <a:prstGeom prst="rect">
            <a:avLst/>
          </a:prstGeom>
          <a:solidFill>
            <a:schemeClr val="bg2">
              <a:alpha val="13000"/>
            </a:schemeClr>
          </a:solidFill>
        </p:spPr>
        <p:txBody>
          <a:bodyPr wrap="square" rtlCol="0">
            <a:spAutoFit/>
          </a:bodyPr>
          <a:lstStyle/>
          <a:p>
            <a:pPr>
              <a:lnSpc>
                <a:spcPct val="150000"/>
              </a:lnSpc>
            </a:pPr>
            <a:r>
              <a:rPr lang="zh-CN" altLang="en-US" sz="2400" b="1" dirty="0">
                <a:latin typeface="楷体" panose="02010609060101010101" pitchFamily="49" charset="-122"/>
                <a:ea typeface="楷体" panose="02010609060101010101" pitchFamily="49" charset="-122"/>
              </a:rPr>
              <a:t>例句：他对工作很</a:t>
            </a:r>
            <a:r>
              <a:rPr lang="zh-CN" altLang="en-US" sz="2400" b="1" dirty="0">
                <a:solidFill>
                  <a:srgbClr val="FF0000"/>
                </a:solidFill>
                <a:latin typeface="楷体" panose="02010609060101010101" pitchFamily="49" charset="-122"/>
                <a:ea typeface="楷体" panose="02010609060101010101" pitchFamily="49" charset="-122"/>
              </a:rPr>
              <a:t>负责</a:t>
            </a:r>
            <a:r>
              <a:rPr lang="zh-CN" altLang="en-US" sz="2400" b="1" dirty="0">
                <a:solidFill>
                  <a:schemeClr val="tx1"/>
                </a:solidFill>
                <a:latin typeface="楷体" panose="02010609060101010101" pitchFamily="49" charset="-122"/>
                <a:ea typeface="楷体" panose="02010609060101010101" pitchFamily="49" charset="-122"/>
              </a:rPr>
              <a:t>，因此受到了嘉奖</a:t>
            </a:r>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 name="矩形 3"/>
          <p:cNvSpPr/>
          <p:nvPr/>
        </p:nvSpPr>
        <p:spPr>
          <a:xfrm>
            <a:off x="561340" y="2463800"/>
            <a:ext cx="8368378" cy="829945"/>
          </a:xfrm>
          <a:prstGeom prst="rect">
            <a:avLst/>
          </a:prstGeom>
        </p:spPr>
        <p:txBody>
          <a:bodyPr wrap="square">
            <a:spAutoFit/>
          </a:bodyPr>
          <a:lstStyle/>
          <a:p>
            <a:pPr fontAlgn="base">
              <a:spcBef>
                <a:spcPct val="0"/>
              </a:spcBef>
              <a:spcAft>
                <a:spcPct val="0"/>
              </a:spcAft>
            </a:pPr>
            <a:r>
              <a:rPr lang="zh-CN" altLang="en-US" sz="2400" b="1" dirty="0">
                <a:solidFill>
                  <a:srgbClr val="FF0000"/>
                </a:solidFill>
                <a:latin typeface="黑体" panose="02010609060101010101" pitchFamily="49" charset="-122"/>
                <a:ea typeface="黑体" panose="02010609060101010101" pitchFamily="49" charset="-122"/>
                <a:cs typeface="Times New Roman" panose="02020603050405020304" charset="0"/>
              </a:rPr>
              <a:t>泄气：</a:t>
            </a:r>
            <a:r>
              <a:rPr lang="zh-CN" altLang="en-US" sz="2400" b="1" dirty="0">
                <a:latin typeface="楷体" panose="02010609060101010101" pitchFamily="49" charset="-122"/>
                <a:ea typeface="楷体" panose="02010609060101010101" pitchFamily="49" charset="-122"/>
                <a:cs typeface="Times New Roman" panose="02020603050405020304" charset="0"/>
              </a:rPr>
              <a:t>1. 自气球或轮胎中排出空气或其他气体。 2. 泄劲 。</a:t>
            </a:r>
            <a:endParaRPr lang="zh-CN" altLang="en-US" sz="2400" b="1" dirty="0">
              <a:latin typeface="楷体" panose="02010609060101010101" pitchFamily="49" charset="-122"/>
              <a:ea typeface="楷体" panose="02010609060101010101" pitchFamily="49" charset="-122"/>
              <a:cs typeface="Times New Roman" panose="02020603050405020304" charset="0"/>
            </a:endParaRPr>
          </a:p>
          <a:p>
            <a:pPr fontAlgn="base">
              <a:spcBef>
                <a:spcPct val="0"/>
              </a:spcBef>
              <a:spcAft>
                <a:spcPct val="0"/>
              </a:spcAft>
            </a:pPr>
            <a:r>
              <a:rPr lang="zh-CN" altLang="en-US" sz="2400" b="1" dirty="0">
                <a:latin typeface="楷体" panose="02010609060101010101" pitchFamily="49" charset="-122"/>
                <a:ea typeface="楷体" panose="02010609060101010101" pitchFamily="49" charset="-122"/>
                <a:cs typeface="Times New Roman" panose="02020603050405020304" charset="0"/>
              </a:rPr>
              <a:t>      3.放弃。</a:t>
            </a:r>
            <a:endParaRPr lang="zh-CN" altLang="en-US" sz="2400" b="1" dirty="0">
              <a:solidFill>
                <a:srgbClr val="0066FF"/>
              </a:solidFill>
              <a:latin typeface="楷体" panose="02010609060101010101" pitchFamily="49" charset="-122"/>
              <a:ea typeface="楷体" panose="02010609060101010101" pitchFamily="49" charset="-122"/>
              <a:cs typeface="Times New Roman" panose="02020603050405020304" charset="0"/>
            </a:endParaRPr>
          </a:p>
        </p:txBody>
      </p:sp>
      <p:sp>
        <p:nvSpPr>
          <p:cNvPr id="5" name="TextBox 12"/>
          <p:cNvSpPr txBox="1"/>
          <p:nvPr/>
        </p:nvSpPr>
        <p:spPr>
          <a:xfrm>
            <a:off x="1534160" y="3293745"/>
            <a:ext cx="8096250" cy="460375"/>
          </a:xfrm>
          <a:prstGeom prst="rect">
            <a:avLst/>
          </a:prstGeom>
          <a:solidFill>
            <a:schemeClr val="bg2">
              <a:alpha val="13000"/>
            </a:schemeClr>
          </a:solidFill>
        </p:spPr>
        <p:txBody>
          <a:bodyPr wrap="square" rtlCol="0">
            <a:spAutoFit/>
          </a:bodyPr>
          <a:lstStyle/>
          <a:p>
            <a:pPr algn="l" fontAlgn="base">
              <a:lnSpc>
                <a:spcPct val="100000"/>
              </a:lnSpc>
            </a:pPr>
            <a:r>
              <a:rPr lang="zh-CN" altLang="en-US" sz="2400" b="1" dirty="0">
                <a:latin typeface="楷体" panose="02010609060101010101" pitchFamily="49" charset="-122"/>
                <a:ea typeface="楷体" panose="02010609060101010101" pitchFamily="49" charset="-122"/>
                <a:cs typeface="Times New Roman" panose="02020603050405020304" charset="0"/>
              </a:rPr>
              <a:t>例句：虽然这次没有考出好成绩，但是我并不</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charset="0"/>
              </a:rPr>
              <a:t>泄气</a:t>
            </a:r>
            <a:r>
              <a:rPr lang="zh-CN" altLang="en-US" sz="2400" b="1" dirty="0">
                <a:latin typeface="楷体" panose="02010609060101010101" pitchFamily="49" charset="-122"/>
                <a:ea typeface="楷体" panose="02010609060101010101" pitchFamily="49" charset="-122"/>
                <a:cs typeface="Times New Roman" panose="02020603050405020304" charset="0"/>
              </a:rPr>
              <a:t>。</a:t>
            </a:r>
            <a:endParaRPr lang="zh-CN" altLang="en-US" sz="2400" b="1" dirty="0">
              <a:latin typeface="楷体" panose="02010609060101010101" pitchFamily="49" charset="-122"/>
              <a:ea typeface="楷体" panose="02010609060101010101" pitchFamily="49"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bldLvl="0" animBg="1"/>
      <p:bldP spid="4" grpId="0"/>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490" y="488835"/>
            <a:ext cx="366860" cy="456338"/>
          </a:xfrm>
          <a:prstGeom prst="rect">
            <a:avLst/>
          </a:prstGeom>
        </p:spPr>
      </p:pic>
      <p:sp>
        <p:nvSpPr>
          <p:cNvPr id="22" name="文本框 6"/>
          <p:cNvSpPr txBox="1"/>
          <p:nvPr/>
        </p:nvSpPr>
        <p:spPr>
          <a:xfrm>
            <a:off x="1303655" y="1080770"/>
            <a:ext cx="7037705" cy="2981960"/>
          </a:xfrm>
          <a:prstGeom prst="rect">
            <a:avLst/>
          </a:prstGeom>
          <a:noFill/>
        </p:spPr>
        <p:txBody>
          <a:bodyPr wrap="square" rtlCol="0" anchor="t">
            <a:spAutoFit/>
          </a:bodyPr>
          <a:lstStyle/>
          <a:p>
            <a:pPr>
              <a:lnSpc>
                <a:spcPct val="130000"/>
              </a:lnSpc>
            </a:pP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这篇课文，</a:t>
            </a:r>
            <a:r>
              <a:rPr lang="zh-CN" sz="2400" dirty="0">
                <a:latin typeface="楷体" panose="02010609060101010101" pitchFamily="49" charset="-122"/>
                <a:ea typeface="楷体" panose="02010609060101010101" pitchFamily="49" charset="-122"/>
              </a:rPr>
              <a:t>主要讲了一位急性子顾客到裁缝店里做棉袄，第二天要求裁缝把棉袄</a:t>
            </a:r>
            <a:r>
              <a:rPr lang="zh-CN" sz="2400" u="sng" dirty="0">
                <a:latin typeface="楷体" panose="02010609060101010101" pitchFamily="49" charset="-122"/>
                <a:ea typeface="楷体" panose="02010609060101010101" pitchFamily="49" charset="-122"/>
              </a:rPr>
              <a:t>          </a:t>
            </a:r>
            <a:r>
              <a:rPr lang="zh-CN" sz="2400" dirty="0">
                <a:latin typeface="楷体" panose="02010609060101010101" pitchFamily="49" charset="-122"/>
                <a:ea typeface="楷体" panose="02010609060101010101" pitchFamily="49" charset="-122"/>
              </a:rPr>
              <a:t>；第三天要求裁缝把夹袄</a:t>
            </a:r>
            <a:r>
              <a:rPr lang="zh-CN" sz="2400" u="sng" dirty="0">
                <a:latin typeface="楷体" panose="02010609060101010101" pitchFamily="49" charset="-122"/>
                <a:ea typeface="楷体" panose="02010609060101010101" pitchFamily="49" charset="-122"/>
              </a:rPr>
              <a:t>               </a:t>
            </a:r>
            <a:r>
              <a:rPr lang="zh-CN" sz="2400" dirty="0">
                <a:latin typeface="楷体" panose="02010609060101010101" pitchFamily="49" charset="-122"/>
                <a:ea typeface="楷体" panose="02010609060101010101" pitchFamily="49" charset="-122"/>
              </a:rPr>
              <a:t>；第四天又要求把衣服</a:t>
            </a:r>
            <a:r>
              <a:rPr lang="zh-CN" sz="2400" u="sng" dirty="0">
                <a:latin typeface="楷体" panose="02010609060101010101" pitchFamily="49" charset="-122"/>
                <a:ea typeface="楷体" panose="02010609060101010101" pitchFamily="49" charset="-122"/>
              </a:rPr>
              <a:t>          </a:t>
            </a:r>
            <a:r>
              <a:rPr lang="en-US" altLang="zh-CN" sz="2400" dirty="0">
                <a:latin typeface="楷体" panose="02010609060101010101" pitchFamily="49" charset="-122"/>
                <a:ea typeface="楷体" panose="02010609060101010101" pitchFamily="49" charset="-122"/>
              </a:rPr>
              <a:t>,</a:t>
            </a:r>
            <a:r>
              <a:rPr lang="zh-CN" sz="2400" dirty="0">
                <a:latin typeface="楷体" panose="02010609060101010101" pitchFamily="49" charset="-122"/>
                <a:ea typeface="楷体" panose="02010609060101010101" pitchFamily="49" charset="-122"/>
              </a:rPr>
              <a:t>然而其实慢性子裁缝连料子都没有开始裁的事。</a:t>
            </a:r>
            <a:endParaRPr lang="zh-CN" sz="2400" u="sng" dirty="0">
              <a:latin typeface="楷体" panose="02010609060101010101" pitchFamily="49" charset="-122"/>
              <a:ea typeface="楷体" panose="02010609060101010101" pitchFamily="49" charset="-122"/>
            </a:endParaRPr>
          </a:p>
          <a:p>
            <a:pPr algn="l">
              <a:lnSpc>
                <a:spcPct val="100000"/>
              </a:lnSpc>
            </a:pPr>
            <a:r>
              <a:rPr lang="zh-CN" altLang="en-US" sz="3200" b="1" dirty="0">
                <a:solidFill>
                  <a:srgbClr val="FF0000"/>
                </a:solidFill>
                <a:latin typeface="楷体" panose="02010609060101010101" pitchFamily="49" charset="-122"/>
                <a:ea typeface="楷体" panose="02010609060101010101" pitchFamily="49" charset="-122"/>
                <a:sym typeface="+mn-ea"/>
              </a:rPr>
              <a:t> </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5886542" y="1585682"/>
            <a:ext cx="1944216" cy="52197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800" b="1" dirty="0">
                <a:solidFill>
                  <a:srgbClr val="FF0000"/>
                </a:solidFill>
                <a:latin typeface="楷体" panose="02010609060101010101" pitchFamily="49" charset="-122"/>
                <a:ea typeface="楷体" panose="02010609060101010101" pitchFamily="49" charset="-122"/>
              </a:rPr>
              <a:t>改成夹袄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2946400" y="2515235"/>
            <a:ext cx="1612900" cy="521970"/>
          </a:xfrm>
          <a:prstGeom prst="rect">
            <a:avLst/>
          </a:prstGeom>
          <a:noFill/>
        </p:spPr>
        <p:txBody>
          <a:bodyPr wrap="none" rtlCol="0" anchor="t">
            <a:spAutoFit/>
          </a:bodyPr>
          <a:lstStyle/>
          <a:p>
            <a:r>
              <a:rPr lang="en-US" altLang="zh-CN" sz="2800" b="1" dirty="0">
                <a:solidFill>
                  <a:srgbClr val="FF0000"/>
                </a:solidFill>
                <a:latin typeface="楷体" panose="02010609060101010101" pitchFamily="49" charset="-122"/>
                <a:ea typeface="楷体" panose="02010609060101010101" pitchFamily="49" charset="-122"/>
                <a:sym typeface="+mn-ea"/>
              </a:rPr>
              <a:t>接上袖子</a:t>
            </a:r>
            <a:endParaRPr lang="en-US" altLang="zh-CN" sz="2800" b="1" dirty="0">
              <a:solidFill>
                <a:srgbClr val="FF0000"/>
              </a:solidFill>
              <a:latin typeface="楷体" panose="02010609060101010101" pitchFamily="49" charset="-122"/>
              <a:ea typeface="楷体" panose="02010609060101010101" pitchFamily="49" charset="-122"/>
              <a:sym typeface="+mn-ea"/>
            </a:endParaRPr>
          </a:p>
        </p:txBody>
      </p:sp>
      <p:sp>
        <p:nvSpPr>
          <p:cNvPr id="8" name="文本框 2"/>
          <p:cNvSpPr txBox="1"/>
          <p:nvPr/>
        </p:nvSpPr>
        <p:spPr>
          <a:xfrm>
            <a:off x="4096385" y="2107565"/>
            <a:ext cx="2650490" cy="521970"/>
          </a:xfrm>
          <a:prstGeom prst="rect">
            <a:avLst/>
          </a:prstGeom>
          <a:noFill/>
        </p:spPr>
        <p:txBody>
          <a:bodyPr wrap="squar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改成短袖衬衫</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0"/>
          <p:cNvSpPr/>
          <p:nvPr/>
        </p:nvSpPr>
        <p:spPr>
          <a:xfrm>
            <a:off x="80645" y="1332230"/>
            <a:ext cx="8227695" cy="3021330"/>
          </a:xfrm>
          <a:prstGeom prst="rect">
            <a:avLst/>
          </a:prstGeom>
          <a:noFill/>
          <a:ln w="9525">
            <a:noFill/>
          </a:ln>
        </p:spPr>
        <p:txBody>
          <a:bodyPr wrap="square" lIns="68580" tIns="34290" rIns="68580" bIns="34290">
            <a:spAutoFit/>
          </a:bodyPr>
          <a:lstStyle/>
          <a:p>
            <a:pPr>
              <a:lnSpc>
                <a:spcPct val="120000"/>
              </a:lnSpc>
            </a:pPr>
            <a:r>
              <a:rPr lang="zh-CN" altLang="en-US" sz="3200" b="1" dirty="0">
                <a:latin typeface="黑体" panose="02010609060101010101" pitchFamily="49" charset="-122"/>
                <a:ea typeface="黑体" panose="02010609060101010101" pitchFamily="49" charset="-122"/>
              </a:rPr>
              <a:t>　　</a:t>
            </a:r>
            <a:r>
              <a:rPr lang="en-US" altLang="zh-CN" sz="3200" dirty="0">
                <a:latin typeface="楷体" panose="02010609060101010101" pitchFamily="49" charset="-122"/>
                <a:ea typeface="楷体" panose="02010609060101010101" pitchFamily="49" charset="-122"/>
              </a:rPr>
              <a:t>1.“</a:t>
            </a:r>
            <a:r>
              <a:rPr lang="zh-CN" altLang="en-US" sz="3200" dirty="0">
                <a:latin typeface="楷体" panose="02010609060101010101" pitchFamily="49" charset="-122"/>
                <a:ea typeface="楷体" panose="02010609060101010101" pitchFamily="49" charset="-122"/>
              </a:rPr>
              <a:t>缝”是多音字，在“裁缝”中读“</a:t>
            </a:r>
            <a:r>
              <a:rPr lang="zh-CN" altLang="en-US" sz="3200" dirty="0">
                <a:latin typeface="黑体" panose="02010609060101010101" pitchFamily="49" charset="-122"/>
                <a:ea typeface="楷体" panose="02010609060101010101" pitchFamily="49" charset="-122"/>
                <a:cs typeface="黑体" panose="02010609060101010101" pitchFamily="49" charset="-122"/>
              </a:rPr>
              <a:t>fén</a:t>
            </a:r>
            <a:r>
              <a:rPr lang="en-US" altLang="zh-CN" sz="32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r>
              <a:rPr lang="zh-CN" altLang="en-US" sz="3200" dirty="0">
                <a:latin typeface="楷体" panose="02010609060101010101" pitchFamily="49" charset="-122"/>
                <a:ea typeface="楷体" panose="02010609060101010101" pitchFamily="49" charset="-122"/>
              </a:rPr>
              <a:t>”,在“裂缝”中读“</a:t>
            </a:r>
            <a:r>
              <a:rPr lang="zh-CN" altLang="en-US" sz="3200" dirty="0">
                <a:latin typeface="黑体" panose="02010609060101010101" pitchFamily="49" charset="-122"/>
                <a:ea typeface="楷体" panose="02010609060101010101" pitchFamily="49" charset="-122"/>
                <a:cs typeface="黑体" panose="02010609060101010101" pitchFamily="49" charset="-122"/>
              </a:rPr>
              <a:t>fèn</a:t>
            </a:r>
            <a:r>
              <a:rPr lang="en-US" altLang="zh-CN" sz="32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r>
              <a:rPr lang="zh-CN" altLang="en-US"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pPr>
              <a:lnSpc>
                <a:spcPct val="120000"/>
              </a:lnSpc>
            </a:pPr>
            <a:r>
              <a:rPr lang="zh-CN" altLang="en-US" sz="3200" dirty="0">
                <a:latin typeface="楷体" panose="02010609060101010101" pitchFamily="49" charset="-122"/>
                <a:ea typeface="楷体" panose="02010609060101010101" pitchFamily="49" charset="-122"/>
              </a:rPr>
              <a:t>                                （　　）</a:t>
            </a:r>
            <a:endParaRPr lang="en-US" altLang="zh-CN" sz="3200" dirty="0">
              <a:latin typeface="楷体" panose="02010609060101010101" pitchFamily="49" charset="-122"/>
              <a:ea typeface="楷体" panose="02010609060101010101" pitchFamily="49" charset="-122"/>
            </a:endParaRPr>
          </a:p>
          <a:p>
            <a:pPr>
              <a:lnSpc>
                <a:spcPct val="120000"/>
              </a:lnSpc>
            </a:pPr>
            <a:r>
              <a:rPr lang="zh-CN" altLang="en-US" sz="3200" dirty="0">
                <a:latin typeface="楷体" panose="02010609060101010101" pitchFamily="49" charset="-122"/>
                <a:ea typeface="楷体" panose="02010609060101010101" pitchFamily="49" charset="-122"/>
              </a:rPr>
              <a:t>　　</a:t>
            </a:r>
            <a:r>
              <a:rPr lang="en-US" altLang="zh-CN" sz="3200" dirty="0">
                <a:latin typeface="楷体" panose="02010609060101010101" pitchFamily="49" charset="-122"/>
                <a:ea typeface="楷体" panose="02010609060101010101" pitchFamily="49" charset="-122"/>
              </a:rPr>
              <a:t>2.“</a:t>
            </a:r>
            <a:r>
              <a:rPr lang="zh-CN" altLang="en-US" sz="3200" dirty="0">
                <a:latin typeface="楷体" panose="02010609060101010101" pitchFamily="49" charset="-122"/>
                <a:ea typeface="楷体" panose="02010609060101010101" pitchFamily="49" charset="-122"/>
              </a:rPr>
              <a:t>负责”的“负 ”读</a:t>
            </a:r>
            <a:r>
              <a:rPr lang="en-US" altLang="zh-CN" sz="3200" dirty="0" err="1">
                <a:latin typeface="黑体" panose="02010609060101010101" pitchFamily="49" charset="-122"/>
                <a:ea typeface="楷体" panose="02010609060101010101" pitchFamily="49" charset="-122"/>
                <a:cs typeface="黑体" panose="02010609060101010101" pitchFamily="49" charset="-122"/>
              </a:rPr>
              <a:t>fū</a:t>
            </a:r>
            <a:r>
              <a:rPr lang="zh-CN" altLang="en-US" sz="3200" dirty="0">
                <a:latin typeface="楷体" panose="02010609060101010101" pitchFamily="49" charset="-122"/>
                <a:ea typeface="楷体" panose="02010609060101010101" pitchFamily="49" charset="-122"/>
              </a:rPr>
              <a:t>，不读</a:t>
            </a:r>
            <a:r>
              <a:rPr lang="en-US" altLang="zh-CN" sz="3200" dirty="0" err="1">
                <a:latin typeface="黑体" panose="02010609060101010101" pitchFamily="49" charset="-122"/>
                <a:ea typeface="楷体" panose="02010609060101010101" pitchFamily="49" charset="-122"/>
                <a:cs typeface="黑体" panose="02010609060101010101" pitchFamily="49" charset="-122"/>
              </a:rPr>
              <a:t>fù</a:t>
            </a:r>
            <a:r>
              <a:rPr lang="zh-CN" altLang="en-US"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a:p>
            <a:pPr>
              <a:lnSpc>
                <a:spcPct val="120000"/>
              </a:lnSpc>
            </a:pPr>
            <a:r>
              <a:rPr lang="zh-CN" altLang="en-US" sz="3200" dirty="0">
                <a:latin typeface="楷体" panose="02010609060101010101" pitchFamily="49" charset="-122"/>
                <a:ea typeface="楷体" panose="02010609060101010101" pitchFamily="49" charset="-122"/>
              </a:rPr>
              <a:t>                                （　　）</a:t>
            </a:r>
            <a:endParaRPr lang="zh-CN" altLang="en-US" sz="3200" dirty="0">
              <a:latin typeface="楷体" panose="02010609060101010101" pitchFamily="49" charset="-122"/>
              <a:ea typeface="楷体" panose="02010609060101010101" pitchFamily="49" charset="-122"/>
            </a:endParaRPr>
          </a:p>
        </p:txBody>
      </p:sp>
      <p:sp>
        <p:nvSpPr>
          <p:cNvPr id="3" name="矩形 2"/>
          <p:cNvSpPr/>
          <p:nvPr/>
        </p:nvSpPr>
        <p:spPr>
          <a:xfrm>
            <a:off x="7170690" y="2593474"/>
            <a:ext cx="499176" cy="560705"/>
          </a:xfrm>
          <a:prstGeom prst="rect">
            <a:avLst/>
          </a:prstGeom>
          <a:noFill/>
          <a:ln w="9525">
            <a:noFill/>
          </a:ln>
        </p:spPr>
        <p:txBody>
          <a:bodyPr wrap="square" lIns="68580" tIns="34290" rIns="68580" bIns="34290">
            <a:spAutoFit/>
          </a:bodyPr>
          <a:lstStyle/>
          <a:p>
            <a:r>
              <a:rPr lang="zh-CN" altLang="en-US" sz="3200" b="1" dirty="0">
                <a:solidFill>
                  <a:srgbClr val="FF0000"/>
                </a:solidFill>
                <a:latin typeface="黑体" panose="02010609060101010101" pitchFamily="49" charset="-122"/>
                <a:ea typeface="黑体" panose="02010609060101010101" pitchFamily="49" charset="-122"/>
              </a:rPr>
              <a:t>√</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7147870" y="3792845"/>
            <a:ext cx="545465" cy="560705"/>
          </a:xfrm>
          <a:prstGeom prst="rect">
            <a:avLst/>
          </a:prstGeom>
          <a:noFill/>
          <a:ln w="9525">
            <a:noFill/>
          </a:ln>
        </p:spPr>
        <p:txBody>
          <a:bodyPr wrap="none" lIns="68580" tIns="34290" rIns="68580" bIns="34290">
            <a:spAutoFit/>
          </a:bodyPr>
          <a:lstStyle/>
          <a:p>
            <a:r>
              <a:rPr lang="en-US" altLang="zh-CN" sz="3200" b="1" dirty="0">
                <a:solidFill>
                  <a:srgbClr val="FF0000"/>
                </a:solidFill>
                <a:latin typeface="黑体" panose="02010609060101010101" pitchFamily="49" charset="-122"/>
                <a:ea typeface="黑体" panose="02010609060101010101" pitchFamily="49" charset="-122"/>
              </a:rPr>
              <a:t>×</a:t>
            </a:r>
            <a:endParaRPr lang="en-US" altLang="zh-CN" sz="3200" b="1" dirty="0">
              <a:solidFill>
                <a:srgbClr val="FF0000"/>
              </a:solidFill>
              <a:latin typeface="黑体" panose="02010609060101010101" pitchFamily="49" charset="-122"/>
              <a:ea typeface="黑体" panose="02010609060101010101" pitchFamily="49" charset="-122"/>
            </a:endParaRPr>
          </a:p>
        </p:txBody>
      </p:sp>
      <p:sp>
        <p:nvSpPr>
          <p:cNvPr id="2" name="矩形 1"/>
          <p:cNvSpPr/>
          <p:nvPr/>
        </p:nvSpPr>
        <p:spPr>
          <a:xfrm>
            <a:off x="312733" y="920904"/>
            <a:ext cx="3041015" cy="583565"/>
          </a:xfrm>
          <a:prstGeom prst="rect">
            <a:avLst/>
          </a:prstGeom>
        </p:spPr>
        <p:txBody>
          <a:bodyPr wrap="none">
            <a:spAutoFit/>
          </a:bodyPr>
          <a:lstStyle/>
          <a:p>
            <a:r>
              <a:rPr lang="zh-CN" altLang="en-US" sz="3200" b="1" dirty="0">
                <a:latin typeface="黑体" panose="02010609060101010101" pitchFamily="49" charset="-122"/>
                <a:ea typeface="黑体" panose="02010609060101010101" pitchFamily="49" charset="-122"/>
              </a:rPr>
              <a:t>一、判断对错。</a:t>
            </a:r>
            <a:endParaRPr lang="zh-CN" altLang="en-US" sz="3200" b="1" dirty="0">
              <a:latin typeface="黑体" panose="02010609060101010101" pitchFamily="49" charset="-122"/>
              <a:ea typeface="黑体" panose="02010609060101010101" pitchFamily="49" charset="-122"/>
            </a:endParaRPr>
          </a:p>
        </p:txBody>
      </p:sp>
      <p:sp>
        <p:nvSpPr>
          <p:cNvPr id="17"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620" y="464186"/>
            <a:ext cx="366860"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8" presetClass="entr" presetSubtype="0" accel="5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4"/>
                                        </p:tgtEl>
                                        <p:attrNameLst>
                                          <p:attrName>ppt_y</p:attrName>
                                        </p:attrNameLst>
                                      </p:cBhvr>
                                      <p:tavLst>
                                        <p:tav tm="0">
                                          <p:val>
                                            <p:strVal val="#ppt_y"/>
                                          </p:val>
                                        </p:tav>
                                        <p:tav tm="100000">
                                          <p:val>
                                            <p:strVal val="#ppt_y"/>
                                          </p:val>
                                        </p:tav>
                                      </p:tavLst>
                                    </p:anim>
                                    <p:animEffect transition="in" filter="fade">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p:cNvSpPr/>
          <p:nvPr/>
        </p:nvSpPr>
        <p:spPr>
          <a:xfrm>
            <a:off x="992899" y="776759"/>
            <a:ext cx="7532370" cy="583565"/>
          </a:xfrm>
          <a:prstGeom prst="rect">
            <a:avLst/>
          </a:prstGeom>
        </p:spPr>
        <p:txBody>
          <a:bodyPr wrap="none" lIns="91440" tIns="45720" rIns="91440" bIns="45720">
            <a:spAutoFit/>
          </a:bodyPr>
          <a:lstStyle/>
          <a:p>
            <a:pPr lvl="0" algn="l"/>
            <a:r>
              <a:rPr lang="zh-CN" altLang="en-US" sz="3200" b="1" dirty="0">
                <a:latin typeface="黑体" panose="02010609060101010101" pitchFamily="49" charset="-122"/>
                <a:ea typeface="黑体" panose="02010609060101010101" pitchFamily="49" charset="-122"/>
                <a:sym typeface="+mn-ea"/>
              </a:rPr>
              <a:t>二、将下列搭配恰当的词语用线连起来。</a:t>
            </a:r>
            <a:endParaRPr lang="zh-CN" altLang="en-US" sz="3200" b="1" dirty="0">
              <a:latin typeface="黑体" panose="02010609060101010101" pitchFamily="49" charset="-122"/>
              <a:ea typeface="黑体" panose="02010609060101010101" pitchFamily="49" charset="-122"/>
              <a:sym typeface="+mn-ea"/>
            </a:endParaRPr>
          </a:p>
        </p:txBody>
      </p:sp>
      <p:sp>
        <p:nvSpPr>
          <p:cNvPr id="3" name="矩形 20"/>
          <p:cNvSpPr/>
          <p:nvPr/>
        </p:nvSpPr>
        <p:spPr>
          <a:xfrm>
            <a:off x="1691680" y="1491630"/>
            <a:ext cx="1393222"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一卷</a:t>
            </a:r>
            <a:endParaRPr lang="zh-CN" altLang="en-US" sz="3200" b="1" dirty="0">
              <a:latin typeface="楷体" panose="02010609060101010101" pitchFamily="49" charset="-122"/>
              <a:ea typeface="楷体" panose="02010609060101010101" pitchFamily="49" charset="-122"/>
            </a:endParaRPr>
          </a:p>
        </p:txBody>
      </p:sp>
      <p:sp>
        <p:nvSpPr>
          <p:cNvPr id="4" name="矩形 20"/>
          <p:cNvSpPr/>
          <p:nvPr/>
        </p:nvSpPr>
        <p:spPr>
          <a:xfrm>
            <a:off x="857885" y="2188210"/>
            <a:ext cx="2226945"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美观大方的</a:t>
            </a:r>
            <a:endParaRPr lang="zh-CN" altLang="en-US" sz="3200" b="1" dirty="0">
              <a:latin typeface="楷体" panose="02010609060101010101" pitchFamily="49" charset="-122"/>
              <a:ea typeface="楷体" panose="02010609060101010101" pitchFamily="49" charset="-122"/>
            </a:endParaRPr>
          </a:p>
        </p:txBody>
      </p:sp>
      <p:sp>
        <p:nvSpPr>
          <p:cNvPr id="5" name="矩形 20"/>
          <p:cNvSpPr/>
          <p:nvPr/>
        </p:nvSpPr>
        <p:spPr>
          <a:xfrm>
            <a:off x="1691680" y="2884671"/>
            <a:ext cx="1393222"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亲爱的</a:t>
            </a:r>
            <a:endParaRPr lang="zh-CN" altLang="en-US" sz="3200" b="1" dirty="0">
              <a:latin typeface="楷体" panose="02010609060101010101" pitchFamily="49" charset="-122"/>
              <a:ea typeface="楷体" panose="02010609060101010101" pitchFamily="49" charset="-122"/>
            </a:endParaRPr>
          </a:p>
        </p:txBody>
      </p:sp>
      <p:sp>
        <p:nvSpPr>
          <p:cNvPr id="6" name="矩形 20"/>
          <p:cNvSpPr/>
          <p:nvPr/>
        </p:nvSpPr>
        <p:spPr>
          <a:xfrm>
            <a:off x="5194841" y="1491630"/>
            <a:ext cx="1393222"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顾客</a:t>
            </a:r>
            <a:endParaRPr lang="zh-CN" altLang="en-US" sz="3200" b="1" dirty="0">
              <a:latin typeface="楷体" panose="02010609060101010101" pitchFamily="49" charset="-122"/>
              <a:ea typeface="楷体" panose="02010609060101010101" pitchFamily="49" charset="-122"/>
            </a:endParaRPr>
          </a:p>
        </p:txBody>
      </p:sp>
      <p:sp>
        <p:nvSpPr>
          <p:cNvPr id="7" name="矩形 20"/>
          <p:cNvSpPr/>
          <p:nvPr/>
        </p:nvSpPr>
        <p:spPr>
          <a:xfrm>
            <a:off x="5194841" y="2188151"/>
            <a:ext cx="1393222"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布料</a:t>
            </a:r>
            <a:endParaRPr lang="zh-CN" altLang="en-US" sz="3200" b="1" dirty="0">
              <a:latin typeface="楷体" panose="02010609060101010101" pitchFamily="49" charset="-122"/>
              <a:ea typeface="楷体" panose="02010609060101010101" pitchFamily="49" charset="-122"/>
            </a:endParaRPr>
          </a:p>
        </p:txBody>
      </p:sp>
      <p:sp>
        <p:nvSpPr>
          <p:cNvPr id="8" name="矩形 20"/>
          <p:cNvSpPr/>
          <p:nvPr/>
        </p:nvSpPr>
        <p:spPr>
          <a:xfrm>
            <a:off x="5194841" y="2884671"/>
            <a:ext cx="1393222"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新棉袄</a:t>
            </a:r>
            <a:endParaRPr lang="zh-CN" altLang="en-US" sz="3200" b="1" dirty="0">
              <a:latin typeface="楷体" panose="02010609060101010101" pitchFamily="49" charset="-122"/>
              <a:ea typeface="楷体" panose="02010609060101010101" pitchFamily="49" charset="-122"/>
            </a:endParaRPr>
          </a:p>
        </p:txBody>
      </p:sp>
      <p:cxnSp>
        <p:nvCxnSpPr>
          <p:cNvPr id="10" name="直接连接符 9"/>
          <p:cNvCxnSpPr>
            <a:endCxn id="6" idx="1"/>
          </p:cNvCxnSpPr>
          <p:nvPr/>
        </p:nvCxnSpPr>
        <p:spPr>
          <a:xfrm flipV="1">
            <a:off x="3034601" y="1820982"/>
            <a:ext cx="2160240" cy="140704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4601" y="2566620"/>
            <a:ext cx="2160240" cy="7466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6259" y="1813101"/>
            <a:ext cx="2250590" cy="7330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543550" y="3977005"/>
            <a:ext cx="2338070" cy="472440"/>
            <a:chOff x="9981" y="5834"/>
            <a:chExt cx="3682" cy="744"/>
          </a:xfrm>
        </p:grpSpPr>
        <p:sp>
          <p:nvSpPr>
            <p:cNvPr id="17" name="TextBox 11"/>
            <p:cNvSpPr txBox="1">
              <a:spLocks noChangeArrowheads="1"/>
            </p:cNvSpPr>
            <p:nvPr/>
          </p:nvSpPr>
          <p:spPr bwMode="auto">
            <a:xfrm>
              <a:off x="9981" y="5860"/>
              <a:ext cx="2202" cy="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111" y="5938"/>
              <a:ext cx="553" cy="599"/>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12364" y="5834"/>
              <a:ext cx="528" cy="74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90" y="1256122"/>
            <a:ext cx="7632849" cy="1840230"/>
          </a:xfrm>
          <a:prstGeom prst="rect">
            <a:avLst/>
          </a:prstGeom>
        </p:spPr>
        <p:txBody>
          <a:bodyPr wrap="square" lIns="68580" tIns="34290" rIns="68580" bIns="34290">
            <a:spAutoFit/>
          </a:bodyPr>
          <a:lstStyle/>
          <a:p>
            <a:pPr indent="457200" algn="just">
              <a:lnSpc>
                <a:spcPct val="120000"/>
              </a:lnSpc>
            </a:pPr>
            <a:r>
              <a:rPr lang="en-US" altLang="zh-CN" sz="3200" dirty="0">
                <a:latin typeface="黑体" panose="02010609060101010101" pitchFamily="49" charset="-122"/>
                <a:ea typeface="黑体" panose="02010609060101010101" pitchFamily="49" charset="-122"/>
              </a:rPr>
              <a:t>  </a:t>
            </a:r>
            <a:r>
              <a:rPr lang="zh-CN" altLang="en-US" sz="3200" dirty="0">
                <a:latin typeface="黑体" panose="02010609060101010101" pitchFamily="49" charset="-122"/>
                <a:ea typeface="黑体" panose="02010609060101010101" pitchFamily="49" charset="-122"/>
              </a:rPr>
              <a:t>上节课我们学习了生字，这节课我们具体去看看裁缝和顾客之间究竟发生了什么事？</a:t>
            </a:r>
            <a:endParaRPr lang="zh-CN" altLang="en-US" sz="32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ea typeface="黑体" panose="02010609060101010101" pitchFamily="49" charset="-122"/>
              </a:rPr>
              <a:t>第二课时</a:t>
            </a:r>
            <a:endParaRPr kumimoji="1" lang="zh-CN" altLang="en-US" sz="2000" dirty="0">
              <a:solidFill>
                <a:schemeClr val="bg1"/>
              </a:solidFill>
              <a:ea typeface="黑体" panose="02010609060101010101" pitchFamily="49" charset="-122"/>
            </a:endParaRPr>
          </a:p>
        </p:txBody>
      </p:sp>
      <p:pic>
        <p:nvPicPr>
          <p:cNvPr id="3" name="图片 2"/>
          <p:cNvPicPr>
            <a:picLocks noChangeAspect="1"/>
          </p:cNvPicPr>
          <p:nvPr/>
        </p:nvPicPr>
        <p:blipFill>
          <a:blip r:embed="rId2"/>
          <a:srcRect l="7412" t="3591" r="3864" b="-3591"/>
          <a:stretch>
            <a:fillRect/>
          </a:stretch>
        </p:blipFill>
        <p:spPr>
          <a:xfrm>
            <a:off x="3204210" y="2589530"/>
            <a:ext cx="3392805" cy="2597150"/>
          </a:xfrm>
          <a:prstGeom prst="ellipse">
            <a:avLst/>
          </a:prstGeom>
          <a:effectLst>
            <a:softEdge rad="2159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122969" y="973752"/>
            <a:ext cx="6768752" cy="2889885"/>
          </a:xfrm>
          <a:prstGeom prst="rect">
            <a:avLst/>
          </a:prstGeom>
          <a:noFill/>
        </p:spPr>
        <p:txBody>
          <a:bodyPr wrap="square" rtlCol="0" anchor="t">
            <a:spAutoFit/>
          </a:bodyPr>
          <a:lstStyle/>
          <a:p>
            <a:pPr>
              <a:lnSpc>
                <a:spcPct val="130000"/>
              </a:lnSpc>
            </a:pPr>
            <a:r>
              <a:rPr lang="zh-CN" altLang="en-US" sz="2800" dirty="0">
                <a:latin typeface="黑体" panose="02010609060101010101" pitchFamily="49" charset="-122"/>
                <a:ea typeface="黑体" panose="02010609060101010101" pitchFamily="49" charset="-122"/>
              </a:rPr>
              <a:t>分角色朗读第</a:t>
            </a:r>
            <a:r>
              <a:rPr lang="en-US" altLang="zh-CN" sz="2800" dirty="0">
                <a:latin typeface="黑体" panose="02010609060101010101" pitchFamily="49" charset="-122"/>
                <a:ea typeface="黑体" panose="02010609060101010101" pitchFamily="49" charset="-122"/>
              </a:rPr>
              <a:t>1-13</a:t>
            </a:r>
            <a:r>
              <a:rPr lang="zh-CN" altLang="en-US" sz="2800" dirty="0">
                <a:latin typeface="黑体" panose="02010609060101010101" pitchFamily="49" charset="-122"/>
                <a:ea typeface="黑体" panose="02010609060101010101" pitchFamily="49" charset="-122"/>
              </a:rPr>
              <a:t>自然段，想一想：</a:t>
            </a:r>
            <a:endParaRPr lang="en-US" altLang="zh-CN" sz="2800" dirty="0">
              <a:latin typeface="黑体" panose="02010609060101010101" pitchFamily="49" charset="-122"/>
              <a:ea typeface="黑体" panose="02010609060101010101" pitchFamily="49" charset="-122"/>
            </a:endParaRPr>
          </a:p>
          <a:p>
            <a:pPr>
              <a:lnSpc>
                <a:spcPct val="130000"/>
              </a:lnSpc>
            </a:pPr>
            <a:r>
              <a:rPr lang="zh-CN" altLang="en-US" sz="2800" dirty="0">
                <a:latin typeface="黑体" panose="02010609060101010101" pitchFamily="49" charset="-122"/>
                <a:ea typeface="黑体" panose="02010609060101010101" pitchFamily="49" charset="-122"/>
              </a:rPr>
              <a:t>1.第一天急性子顾客有什么问题？慢性子裁缝是怎样回答的？  </a:t>
            </a:r>
            <a:endParaRPr lang="zh-CN" altLang="en-US" sz="2800" dirty="0">
              <a:latin typeface="黑体" panose="02010609060101010101" pitchFamily="49" charset="-122"/>
              <a:ea typeface="黑体" panose="02010609060101010101" pitchFamily="49" charset="-122"/>
            </a:endParaRPr>
          </a:p>
          <a:p>
            <a:pPr>
              <a:lnSpc>
                <a:spcPct val="130000"/>
              </a:lnSpc>
            </a:pP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第一天急性子顾客的</a:t>
            </a:r>
            <a:r>
              <a:rPr lang="zh-CN" altLang="en-US" sz="2800" dirty="0">
                <a:latin typeface="黑体" panose="02010609060101010101" pitchFamily="49" charset="-122"/>
                <a:ea typeface="黑体" panose="02010609060101010101" pitchFamily="49" charset="-122"/>
                <a:sym typeface="+mn-ea"/>
              </a:rPr>
              <a:t>哪</a:t>
            </a:r>
            <a:r>
              <a:rPr lang="zh-CN" altLang="en-US" sz="2800" dirty="0">
                <a:latin typeface="黑体" panose="02010609060101010101" pitchFamily="49" charset="-122"/>
                <a:ea typeface="黑体" panose="02010609060101010101" pitchFamily="49" charset="-122"/>
              </a:rPr>
              <a:t>些动作表现了他的性格特点？用课文中的话说一说。</a:t>
            </a:r>
            <a:endParaRPr lang="zh-CN" altLang="en-US" sz="2800" dirty="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4205" y="2019935"/>
            <a:ext cx="1539875" cy="2207260"/>
          </a:xfrm>
          <a:prstGeom prst="rect">
            <a:avLst/>
          </a:prstGeom>
        </p:spPr>
      </p:pic>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194" y="464186"/>
            <a:ext cx="366861"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l="3559" t="9581" r="5992" b="38757"/>
          <a:stretch>
            <a:fillRect/>
          </a:stretch>
        </p:blipFill>
        <p:spPr>
          <a:xfrm>
            <a:off x="6997065" y="2512060"/>
            <a:ext cx="2146935" cy="1991995"/>
          </a:xfrm>
          <a:prstGeom prst="rect">
            <a:avLst/>
          </a:prstGeom>
          <a:effectLst>
            <a:softEdge rad="12700"/>
          </a:effectLst>
        </p:spPr>
      </p:pic>
      <p:sp>
        <p:nvSpPr>
          <p:cNvPr id="2" name="文本框 1"/>
          <p:cNvSpPr txBox="1"/>
          <p:nvPr/>
        </p:nvSpPr>
        <p:spPr>
          <a:xfrm>
            <a:off x="686435" y="671830"/>
            <a:ext cx="6739890" cy="3046095"/>
          </a:xfrm>
          <a:prstGeom prst="rect">
            <a:avLst/>
          </a:prstGeom>
          <a:noFill/>
        </p:spPr>
        <p:txBody>
          <a:bodyPr wrap="square" rtlCol="0" anchor="t">
            <a:spAutoFit/>
          </a:bodyPr>
          <a:lstStyle/>
          <a:p>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顾客把一卷布料放到桌上，对裁缝说：“我想做件棉袄。我已经跑了三家裁缝店了。第一家说要到秋天才能做好。第二家问我有没有等到夏天的耐心。数第三位师傅强些，但他最早也要到开春交货。我可等不及，都没让他们做。告诉您，我和别的顾客不一样，我是个性子最急的顾客。请问师傅，您准备让我什么时候来取衣服———秋天？夏天？春天？</a:t>
            </a:r>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219" name=" 219"/>
          <p:cNvSpPr/>
          <p:nvPr/>
        </p:nvSpPr>
        <p:spPr>
          <a:xfrm>
            <a:off x="3829685" y="3251200"/>
            <a:ext cx="2479675"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59" name="Freeform 9"/>
          <p:cNvSpPr/>
          <p:nvPr/>
        </p:nvSpPr>
        <p:spPr bwMode="gray">
          <a:xfrm rot="18489878">
            <a:off x="4662805" y="3416935"/>
            <a:ext cx="509270"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6" name="组合 5"/>
          <p:cNvGrpSpPr/>
          <p:nvPr/>
        </p:nvGrpSpPr>
        <p:grpSpPr>
          <a:xfrm>
            <a:off x="2788920" y="3924935"/>
            <a:ext cx="3830320" cy="549275"/>
            <a:chOff x="8100392" y="1962696"/>
            <a:chExt cx="183431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6"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顾客的问题</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7" name="矩形 6"/>
          <p:cNvSpPr/>
          <p:nvPr/>
        </p:nvSpPr>
        <p:spPr>
          <a:xfrm>
            <a:off x="7426325" y="4263390"/>
            <a:ext cx="1452880" cy="3987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nchor="t">
            <a:spAutoFit/>
          </a:bodyPr>
          <a:lstStyle/>
          <a:p>
            <a:pPr algn="ctr"/>
            <a:r>
              <a:rPr lang="zh-CN" altLang="en-US" sz="2000">
                <a:solidFill>
                  <a:schemeClr val="tx1"/>
                </a:solidFill>
                <a:effectLst>
                  <a:outerShdw blurRad="38100" dist="19050" dir="2700000" algn="tl" rotWithShape="0">
                    <a:schemeClr val="dk1">
                      <a:alpha val="40000"/>
                    </a:schemeClr>
                  </a:outerShdw>
                </a:effectLst>
                <a:ea typeface="黑体" panose="02010609060101010101" pitchFamily="49" charset="-122"/>
              </a:rPr>
              <a:t>课后第二题</a:t>
            </a:r>
            <a:endParaRPr lang="zh-CN" altLang="en-US" sz="2000">
              <a:solidFill>
                <a:schemeClr val="tx1"/>
              </a:solidFill>
              <a:effectLst>
                <a:outerShdw blurRad="38100" dist="19050" dir="2700000" algn="tl" rotWithShape="0">
                  <a:schemeClr val="dk1">
                    <a:alpha val="40000"/>
                  </a:schemeClr>
                </a:outerShdw>
              </a:effectLst>
              <a:ea typeface="黑体" panose="02010609060101010101" pitchFamily="49" charset="-122"/>
            </a:endParaRPr>
          </a:p>
        </p:txBody>
      </p:sp>
      <p:sp>
        <p:nvSpPr>
          <p:cNvPr id="10" name="矩形 9"/>
          <p:cNvSpPr/>
          <p:nvPr/>
        </p:nvSpPr>
        <p:spPr>
          <a:xfrm>
            <a:off x="2714612" y="142858"/>
            <a:ext cx="3988592" cy="453457"/>
          </a:xfrm>
          <a:prstGeom prst="rect">
            <a:avLst/>
          </a:prstGeom>
        </p:spPr>
        <p:txBody>
          <a:bodyPr wrap="none">
            <a:spAutoFit/>
          </a:bodyPr>
          <a:lstStyle/>
          <a:p>
            <a:pPr>
              <a:lnSpc>
                <a:spcPct val="130000"/>
              </a:lnSpc>
            </a:pPr>
            <a:r>
              <a:rPr lang="zh-CN" altLang="en-US" sz="2000" dirty="0">
                <a:latin typeface="黑体" panose="02010609060101010101" pitchFamily="49" charset="-122"/>
                <a:ea typeface="黑体" panose="02010609060101010101" pitchFamily="49" charset="-122"/>
              </a:rPr>
              <a:t>1.第一天急性子顾客有什么问题？</a:t>
            </a:r>
            <a:endParaRPr lang="en-US" altLang="zh-CN" sz="20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19"/>
                                        </p:tgtEl>
                                        <p:attrNameLst>
                                          <p:attrName>style.visibility</p:attrName>
                                        </p:attrNameLst>
                                      </p:cBhvr>
                                      <p:to>
                                        <p:strVal val="visible"/>
                                      </p:to>
                                    </p:set>
                                    <p:animEffect transition="in" filter="blinds(horizontal)">
                                      <p:cBhvr>
                                        <p:cTn id="14" dur="500"/>
                                        <p:tgtEl>
                                          <p:spTgt spid="2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9" grpId="0" bldLvl="0" animBg="1"/>
      <p:bldP spid="59" grpId="0" bldLvl="0" animBg="1"/>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课题页动画">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635"/>
            <a:ext cx="9144000" cy="5130800"/>
          </a:xfrm>
          <a:prstGeom prst="rect">
            <a:avLst/>
          </a:prstGeom>
        </p:spPr>
      </p:pic>
      <p:sp>
        <p:nvSpPr>
          <p:cNvPr id="14" name="TextBox 48"/>
          <p:cNvSpPr txBox="1"/>
          <p:nvPr/>
        </p:nvSpPr>
        <p:spPr>
          <a:xfrm>
            <a:off x="905510" y="1579880"/>
            <a:ext cx="7856220" cy="745490"/>
          </a:xfrm>
          <a:prstGeom prst="rect">
            <a:avLst/>
          </a:prstGeom>
          <a:solidFill>
            <a:srgbClr val="FFFFFF">
              <a:alpha val="60000"/>
            </a:srgbClr>
          </a:solidFill>
          <a:ln w="19050">
            <a:solidFill>
              <a:schemeClr val="tx1"/>
            </a:solidFill>
          </a:ln>
          <a:effectLst>
            <a:softEdge rad="31750"/>
          </a:effectLst>
        </p:spPr>
        <p:txBody>
          <a:bodyPr wrap="square" lIns="68580" tIns="34290" rIns="68580" bIns="34290" rtlCol="0">
            <a:spAutoFit/>
          </a:bodyPr>
          <a:lstStyle/>
          <a:p>
            <a:pPr algn="l"/>
            <a:r>
              <a:rPr lang="zh-CN" altLang="en-US" sz="4400" b="1" dirty="0">
                <a:latin typeface="黑体" panose="02010609060101010101" pitchFamily="49" charset="-122"/>
                <a:ea typeface="黑体" panose="02010609060101010101" pitchFamily="49" charset="-122"/>
                <a:cs typeface="楷体" panose="02010609060101010101" pitchFamily="49" charset="-122"/>
              </a:rPr>
              <a:t>25 慢性子裁缝和急性子顾客</a:t>
            </a:r>
            <a:endParaRPr lang="zh-CN" altLang="en-US" sz="4400" b="1" dirty="0">
              <a:latin typeface="黑体" panose="02010609060101010101" pitchFamily="49" charset="-122"/>
              <a:ea typeface="黑体" panose="02010609060101010101" pitchFamily="49" charset="-122"/>
              <a:cs typeface="楷体" panose="02010609060101010101" pitchFamily="49"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4942" y="4206920"/>
            <a:ext cx="1629583" cy="378638"/>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14942" y="4598898"/>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a:hlinkClick r:id="rId5" action="ppaction://hlinksldjump"/>
          </p:cNvPr>
          <p:cNvSpPr txBox="1"/>
          <p:nvPr/>
        </p:nvSpPr>
        <p:spPr>
          <a:xfrm>
            <a:off x="7127055" y="4196184"/>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17" name="文本框 14">
            <a:hlinkClick r:id="rId6" action="ppaction://hlinksldjump"/>
          </p:cNvPr>
          <p:cNvSpPr txBox="1"/>
          <p:nvPr/>
        </p:nvSpPr>
        <p:spPr>
          <a:xfrm>
            <a:off x="7127055" y="4588162"/>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grpSp>
        <p:nvGrpSpPr>
          <p:cNvPr id="5" name="组合 4"/>
          <p:cNvGrpSpPr/>
          <p:nvPr/>
        </p:nvGrpSpPr>
        <p:grpSpPr>
          <a:xfrm>
            <a:off x="-40957" y="87445"/>
            <a:ext cx="2771775" cy="275749"/>
            <a:chOff x="-78" y="184"/>
            <a:chExt cx="5820" cy="579"/>
          </a:xfrm>
        </p:grpSpPr>
        <p:sp>
          <p:nvSpPr>
            <p:cNvPr id="9" name="矩形 8"/>
            <p:cNvSpPr/>
            <p:nvPr/>
          </p:nvSpPr>
          <p:spPr>
            <a:xfrm flipH="1">
              <a:off x="-78" y="186"/>
              <a:ext cx="5820" cy="529"/>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7" name="文本框 1"/>
            <p:cNvSpPr txBox="1"/>
            <p:nvPr/>
          </p:nvSpPr>
          <p:spPr>
            <a:xfrm>
              <a:off x="437" y="184"/>
              <a:ext cx="5305" cy="579"/>
            </a:xfrm>
            <a:prstGeom prst="rect">
              <a:avLst/>
            </a:prstGeom>
            <a:solidFill>
              <a:schemeClr val="bg1">
                <a:alpha val="65000"/>
              </a:schemeClr>
            </a:solidFill>
          </p:spPr>
          <p:txBody>
            <a:bodyPr wrap="square" rtlCol="0">
              <a:spAutoFit/>
            </a:bodyPr>
            <a:lstStyle/>
            <a:p>
              <a:r>
                <a:rPr kumimoji="1" lang="zh-CN" altLang="en-US" sz="1200" dirty="0">
                  <a:latin typeface="Heiti SC Light" panose="02000000000000000000" pitchFamily="2" charset="-128"/>
                  <a:ea typeface="Heiti SC Light" panose="02000000000000000000" pitchFamily="2" charset="-128"/>
                  <a:sym typeface="+mn-ea"/>
                </a:rPr>
                <a:t>部编</a:t>
              </a:r>
              <a:r>
                <a:rPr kumimoji="1" lang="zh-CN" altLang="en-US" sz="1200" dirty="0">
                  <a:latin typeface="Heiti SC Light" panose="02000000000000000000" pitchFamily="2" charset="-128"/>
                  <a:ea typeface="Heiti SC Light" panose="02000000000000000000" pitchFamily="2" charset="-128"/>
                </a:rPr>
                <a:t>版  语文  三年级  下册</a:t>
              </a:r>
              <a:endParaRPr kumimoji="1" lang="zh-CN" altLang="en-US" sz="1200" dirty="0">
                <a:latin typeface="Heiti SC Light" panose="02000000000000000000" pitchFamily="2" charset="-128"/>
                <a:ea typeface="Heiti SC Light" panose="02000000000000000000" pitchFamily="2" charset="-128"/>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8" fill="hold" display="1">
                  <p:stCondLst>
                    <p:cond delay="indefinite"/>
                  </p:stCondLst>
                  <p:endCondLst>
                    <p:cond evt="onNext" delay="0">
                      <p:tgtEl>
                        <p:sldTgt/>
                      </p:tgtEl>
                    </p:cond>
                    <p:cond evt="onPrev" delay="0">
                      <p:tgtEl>
                        <p:sldTgt/>
                      </p:tgtEl>
                    </p:cond>
                  </p:endCondLst>
                </p:cTn>
                <p:tgtEl>
                  <p:spTgt spid="8"/>
                </p:tgtEl>
              </p:cMediaNode>
            </p:video>
            <p:seq concurrent="1" nextAc="seek">
              <p:cTn id="9" restart="whenNotActive" fill="hold" evtFilter="cancelBubble" nodeType="interactiveSeq">
                <p:stCondLst>
                  <p:cond evt="onClick" delay="0">
                    <p:tgtEl>
                      <p:spTgt spid="8"/>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8"/>
                                        </p:tgtEl>
                                      </p:cBhvr>
                                    </p:cmd>
                                  </p:childTnLst>
                                </p:cTn>
                              </p:par>
                            </p:childTnLst>
                          </p:cTn>
                        </p:par>
                      </p:childTnLst>
                    </p:cTn>
                  </p:par>
                </p:childTnLst>
              </p:cTn>
              <p:nextCondLst>
                <p:cond evt="onClick" delay="0">
                  <p:tgtEl>
                    <p:spTgt spid="8"/>
                  </p:tgtEl>
                </p:cond>
              </p:nextCondLst>
            </p:seq>
          </p:childTnLst>
        </p:cTn>
      </p:par>
    </p:tnLst>
    <p:bldLst>
      <p:bldP spid="1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7412" t="3591" r="3864" b="-3591"/>
          <a:stretch>
            <a:fillRect/>
          </a:stretch>
        </p:blipFill>
        <p:spPr>
          <a:xfrm>
            <a:off x="5911850" y="524510"/>
            <a:ext cx="3186430" cy="2439670"/>
          </a:xfrm>
          <a:prstGeom prst="ellipse">
            <a:avLst/>
          </a:prstGeom>
          <a:effectLst>
            <a:softEdge rad="215900"/>
          </a:effectLst>
        </p:spPr>
      </p:pic>
      <p:sp>
        <p:nvSpPr>
          <p:cNvPr id="5" name="文本框 4"/>
          <p:cNvSpPr txBox="1"/>
          <p:nvPr/>
        </p:nvSpPr>
        <p:spPr>
          <a:xfrm>
            <a:off x="709930" y="622300"/>
            <a:ext cx="4045585" cy="2799715"/>
          </a:xfrm>
          <a:prstGeom prst="rect">
            <a:avLst/>
          </a:prstGeom>
          <a:noFill/>
        </p:spPr>
        <p:txBody>
          <a:bodyPr wrap="square" rtlCol="0" anchor="t">
            <a:spAutoFit/>
          </a:bodyPr>
          <a:lstStyle/>
          <a:p>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endPar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“不，”裁缝说，“就在冬天。”</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裁缝又补充一句：“不过，我指的是明年冬天。”</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r>
              <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顾客噌的一下子跳起来：“这么慢啊！”</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219" name=" 219"/>
          <p:cNvSpPr/>
          <p:nvPr/>
        </p:nvSpPr>
        <p:spPr>
          <a:xfrm>
            <a:off x="2560320" y="2533650"/>
            <a:ext cx="141224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59" name="Freeform 9"/>
          <p:cNvSpPr/>
          <p:nvPr/>
        </p:nvSpPr>
        <p:spPr bwMode="gray">
          <a:xfrm rot="16749876">
            <a:off x="3138170" y="2834005"/>
            <a:ext cx="946150"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6" name="组合 5"/>
          <p:cNvGrpSpPr/>
          <p:nvPr/>
        </p:nvGrpSpPr>
        <p:grpSpPr>
          <a:xfrm>
            <a:off x="2834640" y="3636645"/>
            <a:ext cx="3830320" cy="549275"/>
            <a:chOff x="8100392" y="1962696"/>
            <a:chExt cx="183431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6"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裁缝的回答</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15" name="矩形 14"/>
          <p:cNvSpPr/>
          <p:nvPr/>
        </p:nvSpPr>
        <p:spPr>
          <a:xfrm>
            <a:off x="6076950" y="4561205"/>
            <a:ext cx="1452880" cy="3987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nchor="t">
            <a:spAutoFit/>
          </a:bodyPr>
          <a:lstStyle/>
          <a:p>
            <a:pPr algn="ctr"/>
            <a:r>
              <a:rPr lang="zh-CN" altLang="en-US" sz="2000">
                <a:solidFill>
                  <a:schemeClr val="tx1"/>
                </a:solidFill>
                <a:effectLst>
                  <a:outerShdw blurRad="38100" dist="19050" dir="2700000" algn="tl" rotWithShape="0">
                    <a:schemeClr val="dk1">
                      <a:alpha val="40000"/>
                    </a:schemeClr>
                  </a:outerShdw>
                </a:effectLst>
                <a:ea typeface="黑体" panose="02010609060101010101" pitchFamily="49" charset="-122"/>
              </a:rPr>
              <a:t>课后第二题</a:t>
            </a:r>
            <a:endParaRPr lang="zh-CN" altLang="en-US" sz="2000">
              <a:solidFill>
                <a:schemeClr val="tx1"/>
              </a:solidFill>
              <a:effectLst>
                <a:outerShdw blurRad="38100" dist="19050" dir="2700000" algn="tl" rotWithShape="0">
                  <a:schemeClr val="dk1">
                    <a:alpha val="40000"/>
                  </a:schemeClr>
                </a:outerShdw>
              </a:effectLst>
              <a:ea typeface="黑体" panose="02010609060101010101" pitchFamily="49" charset="-122"/>
            </a:endParaRPr>
          </a:p>
        </p:txBody>
      </p:sp>
      <p:sp>
        <p:nvSpPr>
          <p:cNvPr id="17" name="矩形 16"/>
          <p:cNvSpPr/>
          <p:nvPr/>
        </p:nvSpPr>
        <p:spPr>
          <a:xfrm>
            <a:off x="2660956" y="312420"/>
            <a:ext cx="4315605" cy="525657"/>
          </a:xfrm>
          <a:prstGeom prst="rect">
            <a:avLst/>
          </a:prstGeom>
        </p:spPr>
        <p:txBody>
          <a:bodyPr wrap="none">
            <a:spAutoFit/>
          </a:bodyPr>
          <a:lstStyle/>
          <a:p>
            <a:pPr>
              <a:lnSpc>
                <a:spcPct val="130000"/>
              </a:lnSpc>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慢性子裁缝是怎样回答的？  </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9"/>
                                        </p:tgtEl>
                                        <p:attrNameLst>
                                          <p:attrName>style.visibility</p:attrName>
                                        </p:attrNameLst>
                                      </p:cBhvr>
                                      <p:to>
                                        <p:strVal val="visible"/>
                                      </p:to>
                                    </p:set>
                                    <p:animEffect transition="in" filter="blinds(horizontal)">
                                      <p:cBhvr>
                                        <p:cTn id="12" dur="500"/>
                                        <p:tgtEl>
                                          <p:spTgt spid="2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9" grpId="0" bldLvl="0" animBg="1"/>
      <p:bldP spid="59" grpId="0" bldLvl="0" animBg="1"/>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6115" y="1620520"/>
            <a:ext cx="4045585" cy="891540"/>
          </a:xfrm>
          <a:prstGeom prst="rect">
            <a:avLst/>
          </a:prstGeom>
          <a:noFill/>
        </p:spPr>
        <p:txBody>
          <a:bodyPr wrap="square" rtlCol="0" anchor="t">
            <a:spAutoFit/>
          </a:bodyPr>
          <a:lstStyle/>
          <a:p>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顾客噌的一下子跳起来：“这么慢啊！”</a:t>
            </a:r>
            <a:endParaRPr lang="zh-CN" altLang="en-US" sz="24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7" name=" 219"/>
          <p:cNvSpPr/>
          <p:nvPr/>
        </p:nvSpPr>
        <p:spPr>
          <a:xfrm flipV="1">
            <a:off x="1819910" y="2043430"/>
            <a:ext cx="266573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8" name="Freeform 9"/>
          <p:cNvSpPr/>
          <p:nvPr/>
        </p:nvSpPr>
        <p:spPr bwMode="gray">
          <a:xfrm rot="18489878">
            <a:off x="2629535" y="2117725"/>
            <a:ext cx="509270"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9" name="组合 8"/>
          <p:cNvGrpSpPr/>
          <p:nvPr/>
        </p:nvGrpSpPr>
        <p:grpSpPr>
          <a:xfrm>
            <a:off x="1996440" y="2739390"/>
            <a:ext cx="3044190" cy="549275"/>
            <a:chOff x="8100392" y="1962696"/>
            <a:chExt cx="1834318" cy="549508"/>
          </a:xfrm>
        </p:grpSpPr>
        <p:sp>
          <p:nvSpPr>
            <p:cNvPr id="10" name="云形 9"/>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1"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动作描写</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13" name="右箭头 12"/>
          <p:cNvSpPr/>
          <p:nvPr/>
        </p:nvSpPr>
        <p:spPr>
          <a:xfrm>
            <a:off x="3877945" y="2894330"/>
            <a:ext cx="503555" cy="215900"/>
          </a:xfrm>
          <a:prstGeom prst="rightArrow">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4" name="矩形 13"/>
          <p:cNvSpPr/>
          <p:nvPr/>
        </p:nvSpPr>
        <p:spPr>
          <a:xfrm>
            <a:off x="4485640" y="2772410"/>
            <a:ext cx="2011680" cy="460375"/>
          </a:xfrm>
          <a:prstGeom prst="rect">
            <a:avLst/>
          </a:prstGeom>
          <a:noFill/>
          <a:ln>
            <a:noFill/>
          </a:ln>
        </p:spPr>
        <p:txBody>
          <a:bodyPr wrap="none" rtlCol="0" anchor="t">
            <a:spAutoFit/>
          </a:bodyPr>
          <a:lstStyle/>
          <a:p>
            <a:pPr algn="ctr"/>
            <a:r>
              <a:rPr lang="zh-CN" altLang="en-US" sz="2400" b="1">
                <a:solidFill>
                  <a:schemeClr val="accent1"/>
                </a:solidFill>
                <a:effectLst>
                  <a:outerShdw blurRad="38100" dist="25400" dir="5400000" algn="ctr" rotWithShape="0">
                    <a:srgbClr val="6E747A">
                      <a:alpha val="43000"/>
                    </a:srgbClr>
                  </a:outerShdw>
                </a:effectLst>
                <a:ea typeface="黑体" panose="02010609060101010101" pitchFamily="49" charset="-122"/>
              </a:rPr>
              <a:t>顾客性子很急</a:t>
            </a:r>
            <a:endParaRPr lang="zh-CN" altLang="en-US" sz="2400" b="1">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12" name="矩形 11"/>
          <p:cNvSpPr/>
          <p:nvPr/>
        </p:nvSpPr>
        <p:spPr>
          <a:xfrm>
            <a:off x="981694" y="567676"/>
            <a:ext cx="7445375" cy="460375"/>
          </a:xfrm>
          <a:prstGeom prst="rect">
            <a:avLst/>
          </a:prstGeom>
        </p:spPr>
        <p:txBody>
          <a:bodyPr wrap="none">
            <a:spAutoFit/>
          </a:bodyPr>
          <a:lstStyle/>
          <a:p>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第一天急性子顾客的</a:t>
            </a:r>
            <a:r>
              <a:rPr lang="zh-CN" altLang="en-US" sz="2400" dirty="0">
                <a:latin typeface="黑体" panose="02010609060101010101" pitchFamily="49" charset="-122"/>
                <a:ea typeface="黑体" panose="02010609060101010101" pitchFamily="49" charset="-122"/>
                <a:sym typeface="+mn-ea"/>
              </a:rPr>
              <a:t>哪</a:t>
            </a:r>
            <a:r>
              <a:rPr lang="zh-CN" altLang="en-US" sz="2400" dirty="0">
                <a:latin typeface="黑体" panose="02010609060101010101" pitchFamily="49" charset="-122"/>
                <a:ea typeface="黑体" panose="02010609060101010101" pitchFamily="49" charset="-122"/>
              </a:rPr>
              <a:t>些动作表现了他的性格特点？</a:t>
            </a:r>
            <a:endParaRPr lang="zh-CN" altLang="en-US"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ldLvl="0" animBg="1"/>
      <p:bldP spid="8" grpId="0" bldLvl="0" animBg="1"/>
      <p:bldP spid="13" grpId="0" bldLvl="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5139" y="1063154"/>
            <a:ext cx="8136904" cy="521970"/>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rPr>
              <a:t>小讨论：下面哪句话给你印象更为深刻</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grpSp>
        <p:nvGrpSpPr>
          <p:cNvPr id="19" name="组合 18"/>
          <p:cNvGrpSpPr/>
          <p:nvPr/>
        </p:nvGrpSpPr>
        <p:grpSpPr>
          <a:xfrm>
            <a:off x="819150" y="3208020"/>
            <a:ext cx="4253865" cy="1269365"/>
            <a:chOff x="8688454" y="2056196"/>
            <a:chExt cx="1043608" cy="549508"/>
          </a:xfrm>
        </p:grpSpPr>
        <p:sp>
          <p:nvSpPr>
            <p:cNvPr id="20" name="云形 19"/>
            <p:cNvSpPr/>
            <p:nvPr/>
          </p:nvSpPr>
          <p:spPr>
            <a:xfrm>
              <a:off x="8688454" y="20561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21" name="TextBox 20"/>
            <p:cNvSpPr txBox="1"/>
            <p:nvPr/>
          </p:nvSpPr>
          <p:spPr>
            <a:xfrm>
              <a:off x="8803214" y="2179290"/>
              <a:ext cx="852694" cy="305954"/>
            </a:xfrm>
            <a:prstGeom prst="rect">
              <a:avLst/>
            </a:prstGeom>
            <a:noFill/>
          </p:spPr>
          <p:txBody>
            <a:bodyPr wrap="square" rtlCol="0">
              <a:spAutoFit/>
            </a:bodyPr>
            <a:lstStyle/>
            <a:p>
              <a:r>
                <a:rPr lang="zh-CN" altLang="en-US" sz="2000" b="1" dirty="0">
                  <a:solidFill>
                    <a:srgbClr val="FF0000"/>
                  </a:solidFill>
                  <a:latin typeface="黑体" panose="02010609060101010101" pitchFamily="49" charset="-122"/>
                  <a:ea typeface="黑体" panose="02010609060101010101" pitchFamily="49" charset="-122"/>
                </a:rPr>
                <a:t>  加入动作描写，更能体现出顾客内心的着急。</a:t>
              </a:r>
              <a:endParaRPr lang="zh-CN" altLang="en-US" sz="2000" b="1" dirty="0">
                <a:solidFill>
                  <a:srgbClr val="FF0000"/>
                </a:solidFill>
                <a:latin typeface="黑体" panose="02010609060101010101" pitchFamily="49" charset="-122"/>
                <a:ea typeface="黑体" panose="02010609060101010101" pitchFamily="49" charset="-122"/>
              </a:endParaRPr>
            </a:p>
          </p:txBody>
        </p:sp>
      </p:grpSp>
      <p:sp>
        <p:nvSpPr>
          <p:cNvPr id="16" name="矩形 15"/>
          <p:cNvSpPr/>
          <p:nvPr/>
        </p:nvSpPr>
        <p:spPr>
          <a:xfrm>
            <a:off x="819150" y="2186940"/>
            <a:ext cx="7505700" cy="52197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just"/>
            <a:r>
              <a:rPr lang="zh-CN" altLang="en-US" sz="28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顾客噌的一下子跳起来：“这么慢啊！”</a:t>
            </a:r>
            <a:endParaRPr lang="en-US" altLang="zh-CN" sz="2800" dirty="0">
              <a:solidFill>
                <a:srgbClr val="FF0000"/>
              </a:solidFill>
              <a:latin typeface="楷体" panose="02010609060101010101" pitchFamily="49" charset="-122"/>
              <a:ea typeface="楷体" panose="02010609060101010101" pitchFamily="49" charset="-122"/>
            </a:endParaRPr>
          </a:p>
        </p:txBody>
      </p:sp>
      <p:sp>
        <p:nvSpPr>
          <p:cNvPr id="31" name="Freeform 24"/>
          <p:cNvSpPr/>
          <p:nvPr/>
        </p:nvSpPr>
        <p:spPr bwMode="gray">
          <a:xfrm rot="13208031" flipH="1">
            <a:off x="466090" y="2428240"/>
            <a:ext cx="581660" cy="878840"/>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60000"/>
              <a:lumOff val="40000"/>
            </a:schemeClr>
          </a:solidFill>
          <a:ln>
            <a:noFill/>
          </a:ln>
        </p:spPr>
        <p:txBody>
          <a:bodyPr/>
          <a:lstStyle/>
          <a:p>
            <a:endParaRPr lang="zh-CN" altLang="en-US">
              <a:ea typeface="黑体" panose="02010609060101010101" pitchFamily="49" charset="-122"/>
            </a:endParaRPr>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4955" y="381000"/>
            <a:ext cx="2010410" cy="542290"/>
          </a:xfrm>
          <a:prstGeom prst="rect">
            <a:avLst/>
          </a:prstGeom>
          <a:effectLst>
            <a:outerShdw blurRad="50800" dist="38100" dir="2700000" algn="tl" rotWithShape="0">
              <a:prstClr val="black">
                <a:alpha val="40000"/>
              </a:prstClr>
            </a:outerShdw>
          </a:effectLst>
        </p:spPr>
      </p:pic>
      <p:sp>
        <p:nvSpPr>
          <p:cNvPr id="28" name="文本框 9"/>
          <p:cNvSpPr txBox="1"/>
          <p:nvPr/>
        </p:nvSpPr>
        <p:spPr>
          <a:xfrm>
            <a:off x="520700" y="508000"/>
            <a:ext cx="1609090" cy="437515"/>
          </a:xfrm>
          <a:prstGeom prst="rect">
            <a:avLst/>
          </a:prstGeom>
          <a:noFill/>
        </p:spPr>
        <p:txBody>
          <a:bodyPr wrap="square" lIns="68580" tIns="34290" rIns="68580" bIns="34290" rtlCol="0">
            <a:spAutoFit/>
          </a:bodyPr>
          <a:lstStyle/>
          <a:p>
            <a:r>
              <a:rPr lang="zh-CN" altLang="en-US"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rPr>
              <a:t>动作描写</a:t>
            </a:r>
            <a:endParaRPr lang="zh-CN" altLang="en-US" sz="24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endParaRPr>
          </a:p>
        </p:txBody>
      </p:sp>
      <p:sp>
        <p:nvSpPr>
          <p:cNvPr id="3" name="文本框 2"/>
          <p:cNvSpPr txBox="1"/>
          <p:nvPr/>
        </p:nvSpPr>
        <p:spPr>
          <a:xfrm>
            <a:off x="824865" y="1586230"/>
            <a:ext cx="502539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nchor="t">
            <a:spAutoFit/>
          </a:bodyPr>
          <a:lstStyle/>
          <a:p>
            <a:pPr algn="just"/>
            <a:r>
              <a:rPr lang="zh-CN" altLang="en-US" sz="28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顾客说：“这么慢啊！”</a:t>
            </a:r>
            <a:endParaRPr lang="zh-CN" altLang="en-US" sz="2800" b="1">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219" name=" 219"/>
          <p:cNvSpPr/>
          <p:nvPr/>
        </p:nvSpPr>
        <p:spPr>
          <a:xfrm>
            <a:off x="1718310" y="2633345"/>
            <a:ext cx="2952115" cy="75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additive="base">
                                        <p:cTn id="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19"/>
                                        </p:tgtEl>
                                        <p:attrNameLst>
                                          <p:attrName>style.visibility</p:attrName>
                                        </p:attrNameLst>
                                      </p:cBhvr>
                                      <p:to>
                                        <p:strVal val="visible"/>
                                      </p:to>
                                    </p:set>
                                    <p:animEffect transition="in" filter="wipe(down)">
                                      <p:cBhvr>
                                        <p:cTn id="31" dur="500"/>
                                        <p:tgtEl>
                                          <p:spTgt spid="21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up)">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bldLvl="0" animBg="1"/>
      <p:bldP spid="31" grpId="0" bldLvl="0" animBg="1"/>
      <p:bldP spid="28" grpId="0" build="p"/>
      <p:bldP spid="3" grpId="0" animBg="1"/>
      <p:bldP spid="21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503873" y="1293495"/>
            <a:ext cx="8135937" cy="1290955"/>
          </a:xfrm>
          <a:prstGeom prst="rect">
            <a:avLst/>
          </a:prstGeom>
          <a:noFill/>
          <a:ln w="9525">
            <a:noFill/>
            <a:miter lim="800000"/>
          </a:ln>
          <a:effectLst/>
        </p:spPr>
        <p:txBody>
          <a:bodyPr>
            <a:spAutoFit/>
          </a:bodyPr>
          <a:lstStyle/>
          <a:p>
            <a:pPr>
              <a:lnSpc>
                <a:spcPct val="130000"/>
              </a:lnSpc>
              <a:spcBef>
                <a:spcPct val="50000"/>
              </a:spcBef>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 我一听，</a:t>
            </a:r>
            <a:r>
              <a:rPr lang="zh-CN" altLang="en-US" sz="2800" b="1" u="sng"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，心花怒放，情不自禁地举着喜报欢呼起来：“噢，噢，我得喜报了!”</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5" name="组合 4"/>
          <p:cNvGrpSpPr/>
          <p:nvPr/>
        </p:nvGrpSpPr>
        <p:grpSpPr>
          <a:xfrm>
            <a:off x="641985" y="642620"/>
            <a:ext cx="7198360" cy="650240"/>
            <a:chOff x="1011" y="1012"/>
            <a:chExt cx="11336" cy="1024"/>
          </a:xfrm>
        </p:grpSpPr>
        <p:sp>
          <p:nvSpPr>
            <p:cNvPr id="2" name="Text Box 5"/>
            <p:cNvSpPr txBox="1">
              <a:spLocks noChangeArrowheads="1"/>
            </p:cNvSpPr>
            <p:nvPr/>
          </p:nvSpPr>
          <p:spPr bwMode="auto">
            <a:xfrm>
              <a:off x="1575" y="1012"/>
              <a:ext cx="10772" cy="1025"/>
            </a:xfrm>
            <a:prstGeom prst="rect">
              <a:avLst/>
            </a:prstGeom>
            <a:noFill/>
            <a:ln w="9525">
              <a:noFill/>
              <a:miter lim="800000"/>
            </a:ln>
            <a:effectLst/>
          </p:spPr>
          <p:txBody>
            <a:bodyPr>
              <a:spAutoFit/>
            </a:bodyPr>
            <a:lstStyle/>
            <a:p>
              <a:pPr eaLnBrk="1" hangingPunct="1">
                <a:lnSpc>
                  <a:spcPct val="130000"/>
                </a:lnSpc>
                <a:spcBef>
                  <a:spcPct val="50000"/>
                </a:spcBef>
              </a:pPr>
              <a:r>
                <a:rPr lang="zh-CN" altLang="en-US" sz="2800" b="1" dirty="0">
                  <a:latin typeface="黑体" panose="02010609060101010101" pitchFamily="49" charset="-122"/>
                  <a:ea typeface="黑体" panose="02010609060101010101" pitchFamily="49" charset="-122"/>
                </a:rPr>
                <a:t>为下面的句子加入适当的动作描写。</a:t>
              </a:r>
              <a:endParaRPr lang="zh-CN" altLang="en-US" sz="28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1" y="1114"/>
              <a:ext cx="718" cy="700"/>
            </a:xfrm>
            <a:prstGeom prst="rect">
              <a:avLst/>
            </a:prstGeom>
          </p:spPr>
        </p:pic>
      </p:grpSp>
      <p:sp>
        <p:nvSpPr>
          <p:cNvPr id="6" name="Text Box 5"/>
          <p:cNvSpPr txBox="1">
            <a:spLocks noChangeArrowheads="1"/>
          </p:cNvSpPr>
          <p:nvPr/>
        </p:nvSpPr>
        <p:spPr bwMode="auto">
          <a:xfrm>
            <a:off x="641668" y="2682240"/>
            <a:ext cx="8135937" cy="1290955"/>
          </a:xfrm>
          <a:prstGeom prst="rect">
            <a:avLst/>
          </a:prstGeom>
          <a:noFill/>
          <a:ln w="9525">
            <a:noFill/>
            <a:miter lim="800000"/>
          </a:ln>
          <a:effectLst/>
        </p:spPr>
        <p:txBody>
          <a:bodyPr>
            <a:spAutoFit/>
          </a:bodyPr>
          <a:lstStyle/>
          <a:p>
            <a:pPr>
              <a:lnSpc>
                <a:spcPct val="130000"/>
              </a:lnSpc>
              <a:spcBef>
                <a:spcPct val="50000"/>
              </a:spcBef>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 我立刻兴奋起来，不管三七二十一，从妈妈手里</a:t>
            </a:r>
            <a:r>
              <a:rPr lang="zh-CN" altLang="en-US" sz="2800" b="1" u="sng"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，光着脚，欢呼着奔向大海的怀抱。</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7" name="文本框 6"/>
          <p:cNvSpPr txBox="1"/>
          <p:nvPr/>
        </p:nvSpPr>
        <p:spPr>
          <a:xfrm>
            <a:off x="1000125" y="3380740"/>
            <a:ext cx="1970405"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抢过救生圈</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241" name=" 241"/>
          <p:cNvSpPr/>
          <p:nvPr/>
        </p:nvSpPr>
        <p:spPr>
          <a:xfrm>
            <a:off x="899795" y="1635760"/>
            <a:ext cx="215900" cy="2159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8" name=" 241"/>
          <p:cNvSpPr/>
          <p:nvPr/>
        </p:nvSpPr>
        <p:spPr>
          <a:xfrm>
            <a:off x="899795" y="2944495"/>
            <a:ext cx="215900" cy="2159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9" name="文本框 8"/>
          <p:cNvSpPr txBox="1"/>
          <p:nvPr/>
        </p:nvSpPr>
        <p:spPr>
          <a:xfrm>
            <a:off x="2836545" y="1437005"/>
            <a:ext cx="1970405"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sym typeface="+mn-ea"/>
              </a:rPr>
              <a:t>一蹦三尺高</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Righ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5139" y="1063154"/>
            <a:ext cx="8136904" cy="521970"/>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rPr>
              <a:t>小讨论：下面哪句话的语气更为</a:t>
            </a:r>
            <a:r>
              <a:rPr lang="zh-CN" sz="2800" dirty="0">
                <a:latin typeface="黑体" panose="02010609060101010101" pitchFamily="49" charset="-122"/>
                <a:ea typeface="黑体" panose="02010609060101010101" pitchFamily="49" charset="-122"/>
              </a:rPr>
              <a:t>强烈？</a:t>
            </a:r>
            <a:endParaRPr lang="zh-CN" sz="2800" dirty="0">
              <a:latin typeface="黑体" panose="02010609060101010101" pitchFamily="49" charset="-122"/>
              <a:ea typeface="黑体" panose="02010609060101010101" pitchFamily="49" charset="-122"/>
            </a:endParaRPr>
          </a:p>
        </p:txBody>
      </p:sp>
      <p:sp>
        <p:nvSpPr>
          <p:cNvPr id="3" name="文本框 2"/>
          <p:cNvSpPr txBox="1"/>
          <p:nvPr/>
        </p:nvSpPr>
        <p:spPr>
          <a:xfrm>
            <a:off x="344805" y="1800225"/>
            <a:ext cx="7562215" cy="460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nchor="t">
            <a:spAutoFit/>
          </a:bodyPr>
          <a:lstStyle/>
          <a:p>
            <a:pPr algn="just"/>
            <a:r>
              <a:rPr lang="zh-CN" sz="2400" dirty="0">
                <a:solidFill>
                  <a:schemeClr val="dk1"/>
                </a:solidFill>
                <a:latin typeface="楷体" panose="02010609060101010101" pitchFamily="49" charset="-122"/>
                <a:ea typeface="楷体" panose="02010609060101010101" pitchFamily="49" charset="-122"/>
                <a:sym typeface="+mn-ea"/>
              </a:rPr>
              <a:t>这位顾客歪着头想了想，承认裁缝说的有道理。</a:t>
            </a:r>
            <a:endParaRPr lang="zh-CN" sz="2400" dirty="0">
              <a:solidFill>
                <a:schemeClr val="dk1"/>
              </a:solidFill>
              <a:latin typeface="楷体" panose="02010609060101010101" pitchFamily="49" charset="-122"/>
              <a:ea typeface="楷体" panose="02010609060101010101" pitchFamily="49" charset="-122"/>
              <a:sym typeface="+mn-ea"/>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1460" y="336550"/>
            <a:ext cx="2962910" cy="675640"/>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824865" y="513080"/>
            <a:ext cx="2595245" cy="499110"/>
          </a:xfrm>
          <a:prstGeom prst="rect">
            <a:avLst/>
          </a:prstGeom>
          <a:noFill/>
        </p:spPr>
        <p:txBody>
          <a:bodyPr wrap="square" lIns="68580" tIns="34290" rIns="68580" bIns="34290" rtlCol="0">
            <a:spAutoFit/>
          </a:bodyPr>
          <a:lstStyle/>
          <a:p>
            <a:r>
              <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rPr>
              <a:t>双重否定句</a:t>
            </a:r>
            <a:endPar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endParaRPr>
          </a:p>
        </p:txBody>
      </p:sp>
      <p:sp>
        <p:nvSpPr>
          <p:cNvPr id="4" name="文本框 3"/>
          <p:cNvSpPr txBox="1"/>
          <p:nvPr/>
        </p:nvSpPr>
        <p:spPr>
          <a:xfrm>
            <a:off x="368935" y="2604770"/>
            <a:ext cx="7780020" cy="5708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nchor="t">
            <a:spAutoFit/>
          </a:bodyPr>
          <a:lstStyle/>
          <a:p>
            <a:pPr>
              <a:lnSpc>
                <a:spcPct val="130000"/>
              </a:lnSpc>
              <a:defRPr/>
            </a:pPr>
            <a:r>
              <a:rPr lang="zh-CN" sz="2400" dirty="0">
                <a:solidFill>
                  <a:schemeClr val="tx1"/>
                </a:solidFill>
                <a:latin typeface="楷体" panose="02010609060101010101" pitchFamily="49" charset="-122"/>
                <a:ea typeface="楷体" panose="02010609060101010101" pitchFamily="49" charset="-122"/>
                <a:sym typeface="+mn-ea"/>
              </a:rPr>
              <a:t>这位顾客歪着头想了想，不得不承认裁缝说的有道理。</a:t>
            </a:r>
            <a:endParaRPr lang="zh-CN" sz="2400" dirty="0">
              <a:solidFill>
                <a:schemeClr val="tx1"/>
              </a:solidFill>
              <a:latin typeface="楷体" panose="02010609060101010101" pitchFamily="49" charset="-122"/>
              <a:ea typeface="楷体" panose="02010609060101010101" pitchFamily="49" charset="-122"/>
              <a:sym typeface="+mn-ea"/>
            </a:endParaRPr>
          </a:p>
        </p:txBody>
      </p:sp>
      <p:grpSp>
        <p:nvGrpSpPr>
          <p:cNvPr id="6" name="组合 5"/>
          <p:cNvGrpSpPr/>
          <p:nvPr/>
        </p:nvGrpSpPr>
        <p:grpSpPr>
          <a:xfrm>
            <a:off x="4432935" y="3608070"/>
            <a:ext cx="1226820" cy="674370"/>
            <a:chOff x="8688454" y="2056196"/>
            <a:chExt cx="1116418" cy="549508"/>
          </a:xfrm>
        </p:grpSpPr>
        <p:sp>
          <p:nvSpPr>
            <p:cNvPr id="7" name="云形 6"/>
            <p:cNvSpPr/>
            <p:nvPr/>
          </p:nvSpPr>
          <p:spPr>
            <a:xfrm>
              <a:off x="8688454" y="20561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8" name="TextBox 20"/>
            <p:cNvSpPr txBox="1"/>
            <p:nvPr/>
          </p:nvSpPr>
          <p:spPr>
            <a:xfrm>
              <a:off x="8752596" y="2159681"/>
              <a:ext cx="1052276" cy="324944"/>
            </a:xfrm>
            <a:prstGeom prst="rect">
              <a:avLst/>
            </a:prstGeom>
            <a:noFill/>
          </p:spPr>
          <p:txBody>
            <a:bodyPr wrap="square" rtlCol="0">
              <a:spAutoFit/>
            </a:bodyPr>
            <a:lstStyle/>
            <a:p>
              <a:r>
                <a:rPr lang="zh-CN" altLang="en-US" sz="2000" b="1" dirty="0">
                  <a:solidFill>
                    <a:srgbClr val="FF0000"/>
                  </a:solidFill>
                  <a:latin typeface="黑体" panose="02010609060101010101" pitchFamily="49" charset="-122"/>
                  <a:ea typeface="黑体" panose="02010609060101010101" pitchFamily="49" charset="-122"/>
                </a:rPr>
                <a:t>更强烈</a:t>
              </a:r>
              <a:endParaRPr lang="zh-CN" altLang="en-US" sz="2000" b="1" dirty="0">
                <a:solidFill>
                  <a:srgbClr val="FF0000"/>
                </a:solidFill>
                <a:latin typeface="黑体" panose="02010609060101010101" pitchFamily="49" charset="-122"/>
                <a:ea typeface="黑体" panose="02010609060101010101" pitchFamily="49" charset="-122"/>
              </a:endParaRPr>
            </a:p>
          </p:txBody>
        </p:sp>
      </p:grpSp>
      <p:sp>
        <p:nvSpPr>
          <p:cNvPr id="11" name="Freeform 24"/>
          <p:cNvSpPr/>
          <p:nvPr/>
        </p:nvSpPr>
        <p:spPr bwMode="gray">
          <a:xfrm rot="10800000" flipH="1">
            <a:off x="4094480" y="3175635"/>
            <a:ext cx="329565" cy="487680"/>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60000"/>
              <a:lumOff val="40000"/>
            </a:schemeClr>
          </a:solidFill>
          <a:ln>
            <a:noFill/>
          </a:ln>
        </p:spPr>
        <p:txBody>
          <a:bodyPr/>
          <a:lstStyle/>
          <a:p>
            <a:endParaRPr lang="zh-CN" altLang="en-US">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4700" y="2941955"/>
            <a:ext cx="7538085" cy="5708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30000"/>
              </a:lnSpc>
              <a:defRPr/>
            </a:pPr>
            <a:r>
              <a:rPr lang="zh-CN" sz="2400" dirty="0">
                <a:latin typeface="楷体" panose="02010609060101010101" pitchFamily="49" charset="-122"/>
                <a:ea typeface="楷体" panose="02010609060101010101" pitchFamily="49" charset="-122"/>
              </a:rPr>
              <a:t>这位顾客歪着头想了想，不得不承认裁缝说的有道理。</a:t>
            </a:r>
            <a:endParaRPr lang="zh-CN" sz="2400" dirty="0">
              <a:latin typeface="楷体" panose="02010609060101010101" pitchFamily="49" charset="-122"/>
              <a:ea typeface="楷体" panose="02010609060101010101" pitchFamily="49"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0030" y="441325"/>
            <a:ext cx="2962910" cy="675640"/>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858520" y="617855"/>
            <a:ext cx="2595245" cy="499110"/>
          </a:xfrm>
          <a:prstGeom prst="rect">
            <a:avLst/>
          </a:prstGeom>
          <a:noFill/>
        </p:spPr>
        <p:txBody>
          <a:bodyPr wrap="square" lIns="68580" tIns="34290" rIns="68580" bIns="34290" rtlCol="0">
            <a:spAutoFit/>
          </a:bodyPr>
          <a:lstStyle/>
          <a:p>
            <a:r>
              <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rPr>
              <a:t>双重否定句</a:t>
            </a:r>
            <a:endPar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Heiti SC Medium" pitchFamily="2" charset="-128"/>
              <a:ea typeface="Heiti SC Medium" pitchFamily="2" charset="-128"/>
            </a:endParaRPr>
          </a:p>
        </p:txBody>
      </p:sp>
      <p:sp>
        <p:nvSpPr>
          <p:cNvPr id="4" name="文本框 3"/>
          <p:cNvSpPr txBox="1"/>
          <p:nvPr/>
        </p:nvSpPr>
        <p:spPr>
          <a:xfrm>
            <a:off x="640715" y="1316355"/>
            <a:ext cx="8447405" cy="1383665"/>
          </a:xfrm>
          <a:prstGeom prst="rect">
            <a:avLst/>
          </a:prstGeom>
          <a:noFill/>
        </p:spPr>
        <p:txBody>
          <a:bodyPr wrap="square" rtlCol="0" anchor="t">
            <a:spAutoFit/>
          </a:bodyPr>
          <a:lstStyle/>
          <a:p>
            <a:r>
              <a:rPr lang="zh-CN" altLang="en-US" sz="2800" b="1">
                <a:solidFill>
                  <a:srgbClr val="FF0000"/>
                </a:solidFill>
                <a:latin typeface="楷体" panose="02010609060101010101" pitchFamily="49" charset="-122"/>
                <a:ea typeface="楷体" panose="02010609060101010101" pitchFamily="49" charset="-122"/>
              </a:rPr>
              <a:t>双重否定</a:t>
            </a:r>
            <a:r>
              <a:rPr lang="zh-CN" altLang="en-US" sz="2800" b="1">
                <a:latin typeface="楷体" panose="02010609060101010101" pitchFamily="49" charset="-122"/>
                <a:ea typeface="楷体" panose="02010609060101010101" pitchFamily="49" charset="-122"/>
              </a:rPr>
              <a:t>是</a:t>
            </a:r>
            <a:r>
              <a:rPr lang="zh-CN" altLang="en-US" sz="2800" b="1">
                <a:solidFill>
                  <a:schemeClr val="accent1"/>
                </a:solidFill>
                <a:latin typeface="楷体" panose="02010609060101010101" pitchFamily="49" charset="-122"/>
                <a:ea typeface="楷体" panose="02010609060101010101" pitchFamily="49" charset="-122"/>
              </a:rPr>
              <a:t>否定两次</a:t>
            </a:r>
            <a:r>
              <a:rPr lang="zh-CN" altLang="en-US" sz="2800" b="1">
                <a:latin typeface="楷体" panose="02010609060101010101" pitchFamily="49" charset="-122"/>
                <a:ea typeface="楷体" panose="02010609060101010101" pitchFamily="49" charset="-122"/>
              </a:rPr>
              <a:t>，即</a:t>
            </a:r>
            <a:r>
              <a:rPr lang="zh-CN" altLang="en-US" sz="2800" b="1">
                <a:solidFill>
                  <a:schemeClr val="accent1"/>
                </a:solidFill>
                <a:latin typeface="楷体" panose="02010609060101010101" pitchFamily="49" charset="-122"/>
                <a:ea typeface="楷体" panose="02010609060101010101" pitchFamily="49" charset="-122"/>
              </a:rPr>
              <a:t>表示肯定</a:t>
            </a:r>
            <a:r>
              <a:rPr lang="zh-CN" altLang="en-US" sz="2800" b="1">
                <a:latin typeface="楷体" panose="02010609060101010101" pitchFamily="49" charset="-122"/>
                <a:ea typeface="楷体" panose="02010609060101010101" pitchFamily="49" charset="-122"/>
              </a:rPr>
              <a:t>的意思。</a:t>
            </a:r>
            <a:endParaRPr lang="zh-CN" altLang="en-US" sz="2800" b="1">
              <a:latin typeface="楷体" panose="02010609060101010101" pitchFamily="49" charset="-122"/>
              <a:ea typeface="楷体" panose="02010609060101010101" pitchFamily="49" charset="-122"/>
            </a:endParaRPr>
          </a:p>
          <a:p>
            <a:r>
              <a:rPr lang="zh-CN" altLang="en-US" sz="2800" b="1">
                <a:solidFill>
                  <a:srgbClr val="FF0000"/>
                </a:solidFill>
                <a:latin typeface="楷体" panose="02010609060101010101" pitchFamily="49" charset="-122"/>
                <a:ea typeface="楷体" panose="02010609060101010101" pitchFamily="49" charset="-122"/>
              </a:rPr>
              <a:t>作用</a:t>
            </a:r>
            <a:r>
              <a:rPr lang="zh-CN" altLang="en-US" sz="2800" b="1">
                <a:latin typeface="楷体" panose="02010609060101010101" pitchFamily="49" charset="-122"/>
                <a:ea typeface="楷体" panose="02010609060101010101" pitchFamily="49" charset="-122"/>
              </a:rPr>
              <a:t>：语气比肯定句更为强烈，起到不容置疑的进一步地肯定的作用，增强了肯定的效果。</a:t>
            </a:r>
            <a:endParaRPr lang="zh-CN" altLang="en-US" sz="2800" b="1">
              <a:latin typeface="楷体" panose="02010609060101010101" pitchFamily="49" charset="-122"/>
              <a:ea typeface="楷体" panose="02010609060101010101" pitchFamily="49" charset="-122"/>
            </a:endParaRPr>
          </a:p>
        </p:txBody>
      </p:sp>
      <p:sp>
        <p:nvSpPr>
          <p:cNvPr id="219" name=" 219"/>
          <p:cNvSpPr/>
          <p:nvPr/>
        </p:nvSpPr>
        <p:spPr>
          <a:xfrm>
            <a:off x="4211955" y="3435350"/>
            <a:ext cx="1511935" cy="755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grpSp>
        <p:nvGrpSpPr>
          <p:cNvPr id="19" name="组合 18"/>
          <p:cNvGrpSpPr/>
          <p:nvPr/>
        </p:nvGrpSpPr>
        <p:grpSpPr>
          <a:xfrm>
            <a:off x="4777105" y="3860800"/>
            <a:ext cx="1146810" cy="674370"/>
            <a:chOff x="8688454" y="2056196"/>
            <a:chExt cx="1043608" cy="549508"/>
          </a:xfrm>
        </p:grpSpPr>
        <p:sp>
          <p:nvSpPr>
            <p:cNvPr id="20" name="云形 19"/>
            <p:cNvSpPr/>
            <p:nvPr/>
          </p:nvSpPr>
          <p:spPr>
            <a:xfrm>
              <a:off x="8688454" y="20561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21" name="TextBox 20"/>
            <p:cNvSpPr txBox="1"/>
            <p:nvPr/>
          </p:nvSpPr>
          <p:spPr>
            <a:xfrm>
              <a:off x="8878913" y="2168424"/>
              <a:ext cx="852694" cy="324944"/>
            </a:xfrm>
            <a:prstGeom prst="rect">
              <a:avLst/>
            </a:prstGeom>
            <a:noFill/>
          </p:spPr>
          <p:txBody>
            <a:bodyPr wrap="square" rtlCol="0">
              <a:spAutoFit/>
            </a:bodyPr>
            <a:lstStyle/>
            <a:p>
              <a:r>
                <a:rPr lang="zh-CN" altLang="en-US" sz="2000" b="1" dirty="0">
                  <a:solidFill>
                    <a:srgbClr val="FF0000"/>
                  </a:solidFill>
                  <a:latin typeface="黑体" panose="02010609060101010101" pitchFamily="49" charset="-122"/>
                  <a:ea typeface="黑体" panose="02010609060101010101" pitchFamily="49" charset="-122"/>
                </a:rPr>
                <a:t>承认</a:t>
              </a:r>
              <a:endParaRPr lang="zh-CN" altLang="en-US" sz="2000" b="1" dirty="0">
                <a:solidFill>
                  <a:srgbClr val="FF0000"/>
                </a:solidFill>
                <a:latin typeface="黑体" panose="02010609060101010101" pitchFamily="49" charset="-122"/>
                <a:ea typeface="黑体" panose="02010609060101010101" pitchFamily="49" charset="-122"/>
              </a:endParaRPr>
            </a:p>
          </p:txBody>
        </p:sp>
      </p:grpSp>
      <p:sp>
        <p:nvSpPr>
          <p:cNvPr id="31" name="Freeform 24"/>
          <p:cNvSpPr/>
          <p:nvPr/>
        </p:nvSpPr>
        <p:spPr bwMode="gray">
          <a:xfrm rot="10800000" flipH="1">
            <a:off x="4573905" y="3510915"/>
            <a:ext cx="329565" cy="487680"/>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60000"/>
              <a:lumOff val="40000"/>
            </a:schemeClr>
          </a:solidFill>
          <a:ln>
            <a:noFill/>
          </a:ln>
        </p:spPr>
        <p:txBody>
          <a:bodyPr/>
          <a:lstStyle/>
          <a:p>
            <a:endParaRPr lang="zh-CN" altLang="en-US">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19"/>
                                        </p:tgtEl>
                                        <p:attrNameLst>
                                          <p:attrName>style.visibility</p:attrName>
                                        </p:attrNameLst>
                                      </p:cBhvr>
                                      <p:to>
                                        <p:strVal val="visible"/>
                                      </p:to>
                                    </p:set>
                                    <p:animEffect transition="in" filter="barn(inVertical)">
                                      <p:cBhvr>
                                        <p:cTn id="23" dur="500"/>
                                        <p:tgtEl>
                                          <p:spTgt spid="2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up)">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10" grpId="0" build="p"/>
      <p:bldP spid="4" grpId="0"/>
      <p:bldP spid="219" grpId="0" animBg="1"/>
      <p:bldP spid="3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213475" y="1740535"/>
            <a:ext cx="1562735" cy="2434590"/>
          </a:xfrm>
          <a:prstGeom prst="rect">
            <a:avLst/>
          </a:prstGeom>
        </p:spPr>
      </p:pic>
      <p:sp>
        <p:nvSpPr>
          <p:cNvPr id="2" name="Text Box 5"/>
          <p:cNvSpPr txBox="1">
            <a:spLocks noChangeArrowheads="1"/>
          </p:cNvSpPr>
          <p:nvPr/>
        </p:nvSpPr>
        <p:spPr bwMode="auto">
          <a:xfrm>
            <a:off x="941735" y="754911"/>
            <a:ext cx="8892480" cy="650875"/>
          </a:xfrm>
          <a:prstGeom prst="rect">
            <a:avLst/>
          </a:prstGeom>
          <a:noFill/>
          <a:ln w="9525">
            <a:noFill/>
            <a:miter lim="800000"/>
          </a:ln>
          <a:effectLst/>
        </p:spPr>
        <p:txBody>
          <a:bodyPr wrap="square">
            <a:spAutoFit/>
          </a:bodyPr>
          <a:lstStyle/>
          <a:p>
            <a:pPr>
              <a:lnSpc>
                <a:spcPct val="130000"/>
              </a:lnSpc>
            </a:pPr>
            <a:r>
              <a:rPr lang="zh-CN" altLang="en-US" sz="2800" b="1" dirty="0">
                <a:latin typeface="黑体" panose="02010609060101010101" pitchFamily="49" charset="-122"/>
                <a:ea typeface="黑体" panose="02010609060101010101" pitchFamily="49" charset="-122"/>
              </a:rPr>
              <a:t>下列哪句话不是双重否定句？</a:t>
            </a:r>
            <a:endParaRPr lang="zh-CN" altLang="en-US" sz="3200" b="1" dirty="0">
              <a:latin typeface="楷体" panose="02010609060101010101" pitchFamily="49" charset="-122"/>
              <a:ea typeface="楷体" panose="02010609060101010101" pitchFamily="49" charset="-122"/>
            </a:endParaRPr>
          </a:p>
        </p:txBody>
      </p:sp>
      <p:sp>
        <p:nvSpPr>
          <p:cNvPr id="9" name="Text Box 7"/>
          <p:cNvSpPr txBox="1">
            <a:spLocks noChangeArrowheads="1"/>
          </p:cNvSpPr>
          <p:nvPr/>
        </p:nvSpPr>
        <p:spPr bwMode="auto">
          <a:xfrm>
            <a:off x="1195705" y="3042920"/>
            <a:ext cx="4380230" cy="650875"/>
          </a:xfrm>
          <a:prstGeom prst="rect">
            <a:avLst/>
          </a:prstGeom>
          <a:noFill/>
          <a:ln w="9525">
            <a:noFill/>
            <a:miter lim="800000"/>
          </a:ln>
          <a:effectLst/>
        </p:spPr>
        <p:txBody>
          <a:bodyPr wrap="square">
            <a:spAutoFit/>
          </a:bodyPr>
          <a:lstStyle/>
          <a:p>
            <a:pPr eaLnBrk="1" hangingPunct="1">
              <a:lnSpc>
                <a:spcPct val="130000"/>
              </a:lnSpc>
            </a:pPr>
            <a:r>
              <a:rPr sz="2800" b="1" dirty="0">
                <a:solidFill>
                  <a:srgbClr val="0000FF"/>
                </a:solidFill>
                <a:latin typeface="楷体" panose="02010609060101010101" pitchFamily="49" charset="-122"/>
                <a:ea typeface="楷体" panose="02010609060101010101" pitchFamily="49" charset="-122"/>
              </a:rPr>
              <a:t>没有谁不惧怕他的威严。</a:t>
            </a:r>
            <a:endParaRPr sz="2800" b="1" dirty="0">
              <a:solidFill>
                <a:srgbClr val="0000FF"/>
              </a:solidFill>
              <a:latin typeface="楷体" panose="02010609060101010101" pitchFamily="49" charset="-122"/>
              <a:ea typeface="楷体" panose="02010609060101010101" pitchFamily="49" charset="-122"/>
            </a:endParaRPr>
          </a:p>
        </p:txBody>
      </p:sp>
      <p:sp>
        <p:nvSpPr>
          <p:cNvPr id="10" name="文本框 9"/>
          <p:cNvSpPr txBox="1"/>
          <p:nvPr/>
        </p:nvSpPr>
        <p:spPr>
          <a:xfrm>
            <a:off x="1195705" y="3794760"/>
            <a:ext cx="5143500" cy="521970"/>
          </a:xfrm>
          <a:prstGeom prst="rect">
            <a:avLst/>
          </a:prstGeom>
          <a:noFill/>
        </p:spPr>
        <p:txBody>
          <a:bodyPr wrap="square" rtlCol="0" anchor="t">
            <a:spAutoFit/>
          </a:bodyPr>
          <a:lstStyle/>
          <a:p>
            <a:r>
              <a:rPr sz="2800" b="1" dirty="0">
                <a:solidFill>
                  <a:srgbClr val="0000FF"/>
                </a:solidFill>
                <a:latin typeface="楷体" panose="02010609060101010101" pitchFamily="49" charset="-122"/>
                <a:ea typeface="楷体" panose="02010609060101010101" pitchFamily="49" charset="-122"/>
              </a:rPr>
              <a:t>从此，楚王不敢不尊重晏子了</a:t>
            </a:r>
            <a:r>
              <a:rPr lang="zh-CN" sz="2800" b="1" dirty="0">
                <a:solidFill>
                  <a:srgbClr val="0000FF"/>
                </a:solidFill>
                <a:latin typeface="楷体" panose="02010609060101010101" pitchFamily="49" charset="-122"/>
                <a:ea typeface="楷体" panose="02010609060101010101" pitchFamily="49" charset="-122"/>
              </a:rPr>
              <a:t>。</a:t>
            </a:r>
            <a:endParaRPr lang="zh-CN" sz="2800" b="1" dirty="0">
              <a:solidFill>
                <a:srgbClr val="0000FF"/>
              </a:solidFill>
              <a:latin typeface="楷体" panose="02010609060101010101" pitchFamily="49" charset="-122"/>
              <a:ea typeface="楷体" panose="02010609060101010101" pitchFamily="49" charset="-122"/>
            </a:endParaRPr>
          </a:p>
        </p:txBody>
      </p:sp>
      <p:sp>
        <p:nvSpPr>
          <p:cNvPr id="12" name=" 241"/>
          <p:cNvSpPr/>
          <p:nvPr/>
        </p:nvSpPr>
        <p:spPr>
          <a:xfrm>
            <a:off x="906145" y="3248025"/>
            <a:ext cx="290195" cy="24003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3" name=" 241"/>
          <p:cNvSpPr/>
          <p:nvPr/>
        </p:nvSpPr>
        <p:spPr>
          <a:xfrm>
            <a:off x="906145" y="3935730"/>
            <a:ext cx="290195" cy="24003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4" name="Text Box 7"/>
          <p:cNvSpPr txBox="1">
            <a:spLocks noChangeArrowheads="1"/>
          </p:cNvSpPr>
          <p:nvPr/>
        </p:nvSpPr>
        <p:spPr bwMode="auto">
          <a:xfrm>
            <a:off x="1195705" y="1740535"/>
            <a:ext cx="4506595" cy="650875"/>
          </a:xfrm>
          <a:prstGeom prst="rect">
            <a:avLst/>
          </a:prstGeom>
          <a:noFill/>
          <a:ln w="9525">
            <a:noFill/>
            <a:miter lim="800000"/>
          </a:ln>
          <a:effectLst/>
        </p:spPr>
        <p:txBody>
          <a:bodyPr wrap="square">
            <a:spAutoFit/>
          </a:bodyPr>
          <a:lstStyle/>
          <a:p>
            <a:pPr>
              <a:lnSpc>
                <a:spcPct val="130000"/>
              </a:lnSpc>
            </a:pPr>
            <a:r>
              <a:rPr sz="2800" b="1" dirty="0">
                <a:solidFill>
                  <a:srgbClr val="0000FF"/>
                </a:solidFill>
                <a:latin typeface="楷体" panose="02010609060101010101" pitchFamily="49" charset="-122"/>
                <a:ea typeface="楷体" panose="02010609060101010101" pitchFamily="49" charset="-122"/>
              </a:rPr>
              <a:t>我不得不告诉你事情的原委。</a:t>
            </a:r>
            <a:endParaRPr sz="2800" b="1" dirty="0">
              <a:solidFill>
                <a:srgbClr val="0000FF"/>
              </a:solidFill>
              <a:latin typeface="楷体" panose="02010609060101010101" pitchFamily="49" charset="-122"/>
              <a:ea typeface="楷体" panose="02010609060101010101" pitchFamily="49" charset="-122"/>
            </a:endParaRPr>
          </a:p>
        </p:txBody>
      </p:sp>
      <p:sp>
        <p:nvSpPr>
          <p:cNvPr id="15" name="Text Box 7"/>
          <p:cNvSpPr txBox="1">
            <a:spLocks noChangeArrowheads="1"/>
          </p:cNvSpPr>
          <p:nvPr/>
        </p:nvSpPr>
        <p:spPr bwMode="auto">
          <a:xfrm>
            <a:off x="1195705" y="2391410"/>
            <a:ext cx="3301365" cy="650875"/>
          </a:xfrm>
          <a:prstGeom prst="rect">
            <a:avLst/>
          </a:prstGeom>
          <a:noFill/>
          <a:ln w="9525">
            <a:noFill/>
            <a:miter lim="800000"/>
          </a:ln>
          <a:effectLst/>
        </p:spPr>
        <p:txBody>
          <a:bodyPr wrap="square">
            <a:spAutoFit/>
          </a:bodyPr>
          <a:lstStyle/>
          <a:p>
            <a:pPr eaLnBrk="1" hangingPunct="1">
              <a:lnSpc>
                <a:spcPct val="130000"/>
              </a:lnSpc>
            </a:pPr>
            <a:r>
              <a:rPr sz="2800" b="1" dirty="0">
                <a:solidFill>
                  <a:srgbClr val="0000FF"/>
                </a:solidFill>
                <a:latin typeface="楷体" panose="02010609060101010101" pitchFamily="49" charset="-122"/>
                <a:ea typeface="楷体" panose="02010609060101010101" pitchFamily="49" charset="-122"/>
              </a:rPr>
              <a:t>他的话</a:t>
            </a:r>
            <a:r>
              <a:rPr lang="zh-CN" sz="2800" b="1" dirty="0">
                <a:solidFill>
                  <a:srgbClr val="0000FF"/>
                </a:solidFill>
                <a:latin typeface="楷体" panose="02010609060101010101" pitchFamily="49" charset="-122"/>
                <a:ea typeface="楷体" panose="02010609060101010101" pitchFamily="49" charset="-122"/>
              </a:rPr>
              <a:t>没有</a:t>
            </a:r>
            <a:r>
              <a:rPr sz="2800" b="1" dirty="0">
                <a:solidFill>
                  <a:srgbClr val="0000FF"/>
                </a:solidFill>
                <a:latin typeface="楷体" panose="02010609060101010101" pitchFamily="49" charset="-122"/>
                <a:ea typeface="楷体" panose="02010609060101010101" pitchFamily="49" charset="-122"/>
              </a:rPr>
              <a:t>道理。</a:t>
            </a:r>
            <a:endParaRPr sz="2800" b="1" dirty="0">
              <a:solidFill>
                <a:srgbClr val="0000FF"/>
              </a:solidFill>
              <a:latin typeface="楷体" panose="02010609060101010101" pitchFamily="49" charset="-122"/>
              <a:ea typeface="楷体" panose="02010609060101010101" pitchFamily="49" charset="-122"/>
            </a:endParaRPr>
          </a:p>
        </p:txBody>
      </p:sp>
      <p:sp>
        <p:nvSpPr>
          <p:cNvPr id="16" name=" 241"/>
          <p:cNvSpPr/>
          <p:nvPr/>
        </p:nvSpPr>
        <p:spPr>
          <a:xfrm>
            <a:off x="906145" y="1961515"/>
            <a:ext cx="290195" cy="24003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7" name=" 241"/>
          <p:cNvSpPr/>
          <p:nvPr/>
        </p:nvSpPr>
        <p:spPr>
          <a:xfrm>
            <a:off x="905510" y="2596515"/>
            <a:ext cx="290195" cy="24003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1" presetClass="emph" presetSubtype="0" fill="hold" grpId="1" nodeType="clickEffect">
                                  <p:stCondLst>
                                    <p:cond delay="0"/>
                                  </p:stCondLst>
                                  <p:childTnLst>
                                    <p:animClr clrSpc="hsl" dir="cw">
                                      <p:cBhvr override="childStyle">
                                        <p:cTn id="35" dur="500" fill="hold"/>
                                        <p:tgtEl>
                                          <p:spTgt spid="15"/>
                                        </p:tgtEl>
                                        <p:attrNameLst>
                                          <p:attrName>style.color</p:attrName>
                                        </p:attrNameLst>
                                      </p:cBhvr>
                                      <p:by>
                                        <p:hsl h="7200000" s="0" l="0"/>
                                      </p:by>
                                    </p:animClr>
                                    <p:animClr clrSpc="hsl" dir="cw">
                                      <p:cBhvr>
                                        <p:cTn id="36" dur="500" fill="hold"/>
                                        <p:tgtEl>
                                          <p:spTgt spid="15"/>
                                        </p:tgtEl>
                                        <p:attrNameLst>
                                          <p:attrName>fillcolor</p:attrName>
                                        </p:attrNameLst>
                                      </p:cBhvr>
                                      <p:by>
                                        <p:hsl h="7200000" s="0" l="0"/>
                                      </p:by>
                                    </p:animClr>
                                    <p:animClr clrSpc="hsl" dir="cw">
                                      <p:cBhvr>
                                        <p:cTn id="37" dur="500" fill="hold"/>
                                        <p:tgtEl>
                                          <p:spTgt spid="15"/>
                                        </p:tgtEl>
                                        <p:attrNameLst>
                                          <p:attrName>stroke.color</p:attrName>
                                        </p:attrNameLst>
                                      </p:cBhvr>
                                      <p:by>
                                        <p:hsl h="7200000" s="0" l="0"/>
                                      </p:by>
                                    </p:animClr>
                                    <p:set>
                                      <p:cBhvr>
                                        <p:cTn id="38" dur="500" fill="hold"/>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bldLvl="0" animBg="1"/>
      <p:bldP spid="10" grpId="0"/>
      <p:bldP spid="14" grpId="0" bldLvl="0" animBg="1"/>
      <p:bldP spid="15" grpId="0" bldLvl="0" animBg="1"/>
      <p:bldP spid="15"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461260" y="1475740"/>
            <a:ext cx="5596404" cy="1772793"/>
          </a:xfrm>
          <a:prstGeom prst="rect">
            <a:avLst/>
          </a:prstGeom>
          <a:noFill/>
        </p:spPr>
        <p:txBody>
          <a:bodyPr wrap="none" rtlCol="0" anchor="t">
            <a:spAutoFit/>
          </a:bodyPr>
          <a:lstStyle/>
          <a:p>
            <a:pPr algn="l">
              <a:lnSpc>
                <a:spcPct val="130000"/>
              </a:lnSpc>
            </a:pPr>
            <a:r>
              <a:rPr lang="zh-CN" altLang="en-US" sz="2800" dirty="0">
                <a:latin typeface="黑体" panose="02010609060101010101" pitchFamily="49" charset="-122"/>
                <a:ea typeface="黑体" panose="02010609060101010101" pitchFamily="49" charset="-122"/>
                <a:sym typeface="+mn-ea"/>
              </a:rPr>
              <a:t>自由朗读</a:t>
            </a:r>
            <a:r>
              <a:rPr lang="en-US" altLang="zh-CN" sz="2800" dirty="0">
                <a:latin typeface="黑体" panose="02010609060101010101" pitchFamily="49" charset="-122"/>
                <a:ea typeface="黑体" panose="02010609060101010101" pitchFamily="49" charset="-122"/>
                <a:sym typeface="+mn-ea"/>
              </a:rPr>
              <a:t>14-16</a:t>
            </a:r>
            <a:r>
              <a:rPr lang="zh-CN" altLang="en-US" sz="2800" dirty="0">
                <a:latin typeface="黑体" panose="02010609060101010101" pitchFamily="49" charset="-122"/>
                <a:ea typeface="黑体" panose="02010609060101010101" pitchFamily="49" charset="-122"/>
                <a:sym typeface="+mn-ea"/>
              </a:rPr>
              <a:t>自然段，想一想：</a:t>
            </a:r>
            <a:endParaRPr lang="zh-CN" altLang="en-US" sz="2800" dirty="0">
              <a:latin typeface="黑体" panose="02010609060101010101" pitchFamily="49" charset="-122"/>
              <a:ea typeface="黑体" panose="02010609060101010101" pitchFamily="49" charset="-122"/>
              <a:sym typeface="+mn-ea"/>
            </a:endParaRPr>
          </a:p>
          <a:p>
            <a:pPr algn="l">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第二天急性子顾客有什么要求？</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30000"/>
              </a:lnSpc>
            </a:pPr>
            <a:r>
              <a:rPr lang="en-US" altLang="zh-CN" sz="2800" b="1" dirty="0">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慢性子裁缝是怎样表现的？  </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1379" y="1328008"/>
            <a:ext cx="1273636" cy="18252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7412" t="3591" r="3864" b="-3591"/>
          <a:stretch>
            <a:fillRect/>
          </a:stretch>
        </p:blipFill>
        <p:spPr>
          <a:xfrm>
            <a:off x="6736715" y="1921510"/>
            <a:ext cx="2337435" cy="1789430"/>
          </a:xfrm>
          <a:prstGeom prst="ellipse">
            <a:avLst/>
          </a:prstGeom>
          <a:effectLst>
            <a:softEdge rad="215900"/>
          </a:effectLst>
        </p:spPr>
      </p:pic>
      <p:pic>
        <p:nvPicPr>
          <p:cNvPr id="4" name="图片 3"/>
          <p:cNvPicPr>
            <a:picLocks noChangeAspect="1"/>
          </p:cNvPicPr>
          <p:nvPr/>
        </p:nvPicPr>
        <p:blipFill>
          <a:blip r:embed="rId2"/>
          <a:srcRect l="3559" t="9581" r="5992" b="38757"/>
          <a:stretch>
            <a:fillRect/>
          </a:stretch>
        </p:blipFill>
        <p:spPr>
          <a:xfrm flipH="1">
            <a:off x="57150" y="1433195"/>
            <a:ext cx="1845310" cy="1557020"/>
          </a:xfrm>
          <a:prstGeom prst="rect">
            <a:avLst/>
          </a:prstGeom>
          <a:effectLst>
            <a:softEdge rad="12700"/>
          </a:effectLst>
        </p:spPr>
      </p:pic>
      <p:sp>
        <p:nvSpPr>
          <p:cNvPr id="5" name="矩形标注 4"/>
          <p:cNvSpPr/>
          <p:nvPr/>
        </p:nvSpPr>
        <p:spPr>
          <a:xfrm>
            <a:off x="1673225" y="574040"/>
            <a:ext cx="2837815" cy="576580"/>
          </a:xfrm>
          <a:prstGeom prst="wedgeRectCallout">
            <a:avLst>
              <a:gd name="adj1" fmla="val -60655"/>
              <a:gd name="adj2" fmla="val 50660"/>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我不做棉袄了！</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矩形标注 6"/>
          <p:cNvSpPr/>
          <p:nvPr/>
        </p:nvSpPr>
        <p:spPr>
          <a:xfrm>
            <a:off x="1673225" y="1433195"/>
            <a:ext cx="2952750" cy="2709545"/>
          </a:xfrm>
          <a:prstGeom prst="wedgeRectCallout">
            <a:avLst>
              <a:gd name="adj1" fmla="val -59462"/>
              <a:gd name="adj2" fmla="val 10417"/>
            </a:avLst>
          </a:prstGeom>
        </p:spPr>
        <p:style>
          <a:lnRef idx="2">
            <a:schemeClr val="dk1"/>
          </a:lnRef>
          <a:fillRef idx="1">
            <a:schemeClr val="lt1"/>
          </a:fillRef>
          <a:effectRef idx="0">
            <a:schemeClr val="dk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等到明年冬天，时间实在太长啦。把我那棉袄里的棉花拽掉，改成夹袄，让我提前在秋天就能穿上合时的新衣服吧。</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矩形标注 7"/>
          <p:cNvSpPr/>
          <p:nvPr/>
        </p:nvSpPr>
        <p:spPr>
          <a:xfrm>
            <a:off x="5334635" y="1922145"/>
            <a:ext cx="1782445" cy="1428750"/>
          </a:xfrm>
          <a:prstGeom prst="wedgeRectCallout">
            <a:avLst>
              <a:gd name="adj1" fmla="val 62219"/>
              <a:gd name="adj2" fmla="val -17911"/>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不要棉花了，行啊。为您服务，没说的！</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9" name="Freeform 9"/>
          <p:cNvSpPr/>
          <p:nvPr/>
        </p:nvSpPr>
        <p:spPr bwMode="gray">
          <a:xfrm rot="18489878">
            <a:off x="1092200" y="3322955"/>
            <a:ext cx="880745"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9" name="组合 8"/>
          <p:cNvGrpSpPr/>
          <p:nvPr/>
        </p:nvGrpSpPr>
        <p:grpSpPr>
          <a:xfrm>
            <a:off x="35560" y="4039235"/>
            <a:ext cx="3830320" cy="549275"/>
            <a:chOff x="8100392" y="1962696"/>
            <a:chExt cx="183431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6"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顾客的要求</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10" name=" 219"/>
          <p:cNvSpPr/>
          <p:nvPr/>
        </p:nvSpPr>
        <p:spPr>
          <a:xfrm flipV="1">
            <a:off x="2372995" y="2726690"/>
            <a:ext cx="66167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1" name=" 219"/>
          <p:cNvSpPr/>
          <p:nvPr/>
        </p:nvSpPr>
        <p:spPr>
          <a:xfrm flipV="1">
            <a:off x="2372995" y="3109595"/>
            <a:ext cx="136144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2" name=" 219"/>
          <p:cNvSpPr/>
          <p:nvPr/>
        </p:nvSpPr>
        <p:spPr>
          <a:xfrm flipV="1">
            <a:off x="5334635" y="2990215"/>
            <a:ext cx="1401445" cy="768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3" name=" 219"/>
          <p:cNvSpPr/>
          <p:nvPr/>
        </p:nvSpPr>
        <p:spPr>
          <a:xfrm flipV="1">
            <a:off x="5334635" y="3350895"/>
            <a:ext cx="1270635"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4" name="Freeform 9"/>
          <p:cNvSpPr/>
          <p:nvPr/>
        </p:nvSpPr>
        <p:spPr bwMode="gray">
          <a:xfrm rot="15489878" flipV="1">
            <a:off x="5599430" y="3279140"/>
            <a:ext cx="429260" cy="70929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15" name="组合 14"/>
          <p:cNvGrpSpPr/>
          <p:nvPr/>
        </p:nvGrpSpPr>
        <p:grpSpPr>
          <a:xfrm>
            <a:off x="4984750" y="3916680"/>
            <a:ext cx="3830320" cy="549275"/>
            <a:chOff x="8100392" y="1962696"/>
            <a:chExt cx="1834318" cy="549508"/>
          </a:xfrm>
        </p:grpSpPr>
        <p:sp>
          <p:nvSpPr>
            <p:cNvPr id="16" name="云形 15"/>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7"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裁缝表现</a:t>
              </a:r>
              <a:endParaRPr lang="zh-CN" altLang="en-US" sz="24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righ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59" grpId="0" bldLvl="0" animBg="1"/>
      <p:bldP spid="10" grpId="0" bldLvl="0" animBg="1"/>
      <p:bldP spid="11" grpId="0" bldLvl="0" animBg="1"/>
      <p:bldP spid="12" grpId="0" bldLvl="0" animBg="1"/>
      <p:bldP spid="13" grpId="0" bldLvl="0" animBg="1"/>
      <p:bldP spid="1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025015" y="1492885"/>
            <a:ext cx="5339080" cy="1770380"/>
          </a:xfrm>
          <a:prstGeom prst="rect">
            <a:avLst/>
          </a:prstGeom>
          <a:noFill/>
        </p:spPr>
        <p:txBody>
          <a:bodyPr wrap="none" rtlCol="0" anchor="t">
            <a:spAutoFit/>
          </a:bodyPr>
          <a:lstStyle/>
          <a:p>
            <a:pPr algn="l">
              <a:lnSpc>
                <a:spcPct val="130000"/>
              </a:lnSpc>
            </a:pPr>
            <a:r>
              <a:rPr lang="zh-CN" altLang="en-US" sz="2800" dirty="0">
                <a:latin typeface="黑体" panose="02010609060101010101" pitchFamily="49" charset="-122"/>
                <a:ea typeface="黑体" panose="02010609060101010101" pitchFamily="49" charset="-122"/>
                <a:sym typeface="+mn-ea"/>
              </a:rPr>
              <a:t>自由朗读</a:t>
            </a:r>
            <a:r>
              <a:rPr lang="en-US" altLang="zh-CN" sz="2800" dirty="0">
                <a:latin typeface="黑体" panose="02010609060101010101" pitchFamily="49" charset="-122"/>
                <a:ea typeface="黑体" panose="02010609060101010101" pitchFamily="49" charset="-122"/>
                <a:sym typeface="+mn-ea"/>
              </a:rPr>
              <a:t>17-19</a:t>
            </a:r>
            <a:r>
              <a:rPr lang="zh-CN" altLang="en-US" sz="2800" dirty="0">
                <a:latin typeface="黑体" panose="02010609060101010101" pitchFamily="49" charset="-122"/>
                <a:ea typeface="黑体" panose="02010609060101010101" pitchFamily="49" charset="-122"/>
                <a:sym typeface="+mn-ea"/>
              </a:rPr>
              <a:t>自然段，想一想：</a:t>
            </a:r>
            <a:endParaRPr lang="zh-CN" altLang="en-US" sz="2800" dirty="0">
              <a:latin typeface="黑体" panose="02010609060101010101" pitchFamily="49" charset="-122"/>
              <a:ea typeface="黑体" panose="02010609060101010101" pitchFamily="49" charset="-122"/>
              <a:sym typeface="+mn-ea"/>
            </a:endParaRPr>
          </a:p>
          <a:p>
            <a:pPr algn="l">
              <a:lnSpc>
                <a:spcPct val="13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第三天急性子顾客有什么要求？</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3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慢性子裁缝是怎样表现的？  </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9276" y="1262327"/>
            <a:ext cx="1465739" cy="21005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379946" y="1266081"/>
            <a:ext cx="5150644" cy="2527935"/>
          </a:xfrm>
          <a:prstGeom prst="rect">
            <a:avLst/>
          </a:prstGeom>
        </p:spPr>
        <p:style>
          <a:lnRef idx="3">
            <a:schemeClr val="lt1"/>
          </a:lnRef>
          <a:fillRef idx="1">
            <a:schemeClr val="accent1"/>
          </a:fillRef>
          <a:effectRef idx="1">
            <a:schemeClr val="accent1"/>
          </a:effectRef>
          <a:fontRef idx="minor">
            <a:schemeClr val="lt1"/>
          </a:fontRef>
        </p:style>
        <p:txBody>
          <a:bodyPr wrap="square" rtlCol="0" anchor="t">
            <a:spAutoFit/>
          </a:bodyPr>
          <a:lstStyle/>
          <a:p>
            <a:pPr algn="just">
              <a:lnSpc>
                <a:spcPct val="120000"/>
              </a:lnSpc>
            </a:pPr>
            <a:r>
              <a:rPr kumimoji="1" lang="zh-CN" altLang="en-US" sz="2100" b="1" dirty="0">
                <a:solidFill>
                  <a:srgbClr val="FF0000"/>
                </a:solidFill>
                <a:latin typeface="楷体" panose="02010609060101010101" pitchFamily="49" charset="-122"/>
                <a:ea typeface="楷体" panose="02010609060101010101" pitchFamily="49" charset="-122"/>
                <a:sym typeface="+mn-ea"/>
              </a:rPr>
              <a:t>    </a:t>
            </a:r>
            <a:r>
              <a:rPr kumimoji="1" lang="zh-CN" altLang="en-US" sz="3600" b="1" dirty="0">
                <a:solidFill>
                  <a:srgbClr val="0000FF"/>
                </a:solidFill>
                <a:latin typeface="楷体" panose="02010609060101010101" pitchFamily="49" charset="-122"/>
                <a:ea typeface="楷体" panose="02010609060101010101" pitchFamily="49" charset="-122"/>
                <a:sym typeface="+mn-ea"/>
              </a:rPr>
              <a:t>周锐</a:t>
            </a:r>
            <a:r>
              <a:rPr kumimoji="1" lang="zh-CN" altLang="en-US" sz="2100" dirty="0">
                <a:latin typeface="楷体" panose="02010609060101010101" pitchFamily="49" charset="-122"/>
                <a:ea typeface="楷体" panose="02010609060101010101" pitchFamily="49" charset="-122"/>
                <a:sym typeface="+mn-ea"/>
              </a:rPr>
              <a:t>，</a:t>
            </a:r>
            <a:r>
              <a:rPr kumimoji="1" lang="zh-CN" altLang="en-US" sz="2400" dirty="0">
                <a:latin typeface="楷体" panose="02010609060101010101" pitchFamily="49" charset="-122"/>
                <a:ea typeface="楷体" panose="02010609060101010101" pitchFamily="49" charset="-122"/>
                <a:sym typeface="+mn-ea"/>
              </a:rPr>
              <a:t>儿童文学作家，上海人，二十世纪八十年代开始创作童话，曾获宋庆龄儿童文学奖、冰心儿童文学奖、陈伯吹儿童文学奖等多项儿童文学大奖。</a:t>
            </a:r>
            <a:endParaRPr kumimoji="1" lang="zh-CN" altLang="en-US" sz="2400" dirty="0">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nvPicPr>
        <p:blipFill>
          <a:blip r:embed="rId1"/>
          <a:stretch>
            <a:fillRect/>
          </a:stretch>
        </p:blipFill>
        <p:spPr>
          <a:xfrm>
            <a:off x="520248" y="1275606"/>
            <a:ext cx="2885440" cy="2518410"/>
          </a:xfrm>
          <a:prstGeom prst="rect">
            <a:avLst/>
          </a:prstGeom>
          <a:effectLst>
            <a:softEdge rad="101600"/>
          </a:effectLst>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918" y="565984"/>
            <a:ext cx="1629583" cy="378638"/>
          </a:xfrm>
          <a:prstGeom prst="rect">
            <a:avLst/>
          </a:prstGeom>
          <a:ln>
            <a:noFill/>
          </a:ln>
          <a:effectLst>
            <a:outerShdw blurRad="292100" dist="139700" dir="2700000" algn="tl" rotWithShape="0">
              <a:srgbClr val="333333">
                <a:alpha val="65000"/>
              </a:srgbClr>
            </a:outerShdw>
          </a:effectLst>
        </p:spPr>
      </p:pic>
      <p:sp>
        <p:nvSpPr>
          <p:cNvPr id="5" name="文本框 15">
            <a:hlinkClick r:id="rId3" action="ppaction://hlinksldjump"/>
          </p:cNvPr>
          <p:cNvSpPr txBox="1"/>
          <p:nvPr/>
        </p:nvSpPr>
        <p:spPr>
          <a:xfrm>
            <a:off x="297031" y="555248"/>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Tree>
    <p:custDataLst>
      <p:tags r:id="rId4"/>
    </p:custData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7412" t="3591" r="3864" b="-3591"/>
          <a:stretch>
            <a:fillRect/>
          </a:stretch>
        </p:blipFill>
        <p:spPr>
          <a:xfrm>
            <a:off x="6736715" y="1921510"/>
            <a:ext cx="2337435" cy="1789430"/>
          </a:xfrm>
          <a:prstGeom prst="ellipse">
            <a:avLst/>
          </a:prstGeom>
          <a:effectLst>
            <a:softEdge rad="215900"/>
          </a:effectLst>
        </p:spPr>
      </p:pic>
      <p:pic>
        <p:nvPicPr>
          <p:cNvPr id="4" name="图片 3"/>
          <p:cNvPicPr>
            <a:picLocks noChangeAspect="1"/>
          </p:cNvPicPr>
          <p:nvPr/>
        </p:nvPicPr>
        <p:blipFill>
          <a:blip r:embed="rId2"/>
          <a:srcRect l="3559" t="9581" r="5992" b="38757"/>
          <a:stretch>
            <a:fillRect/>
          </a:stretch>
        </p:blipFill>
        <p:spPr>
          <a:xfrm flipH="1">
            <a:off x="57150" y="1433195"/>
            <a:ext cx="1845310" cy="1557020"/>
          </a:xfrm>
          <a:prstGeom prst="rect">
            <a:avLst/>
          </a:prstGeom>
          <a:effectLst>
            <a:softEdge rad="12700"/>
          </a:effectLst>
        </p:spPr>
      </p:pic>
      <p:sp>
        <p:nvSpPr>
          <p:cNvPr id="7" name="矩形标注 6"/>
          <p:cNvSpPr/>
          <p:nvPr/>
        </p:nvSpPr>
        <p:spPr>
          <a:xfrm>
            <a:off x="1673225" y="1433195"/>
            <a:ext cx="2952750" cy="2709545"/>
          </a:xfrm>
          <a:prstGeom prst="wedgeRectCallout">
            <a:avLst>
              <a:gd name="adj1" fmla="val -59462"/>
              <a:gd name="adj2" fmla="val 10417"/>
            </a:avLst>
          </a:prstGeom>
        </p:spPr>
        <p:style>
          <a:lnRef idx="2">
            <a:schemeClr val="dk1"/>
          </a:lnRef>
          <a:fillRef idx="1">
            <a:schemeClr val="lt1"/>
          </a:fillRef>
          <a:effectRef idx="0">
            <a:schemeClr val="dk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师傅，把我那夹袄的袖子剪去一截儿，改成夏天能穿的短袖衬衫吧，我实在等不及了。</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矩形标注 7"/>
          <p:cNvSpPr/>
          <p:nvPr/>
        </p:nvSpPr>
        <p:spPr>
          <a:xfrm>
            <a:off x="5374005" y="1537970"/>
            <a:ext cx="1743075" cy="2066925"/>
          </a:xfrm>
          <a:prstGeom prst="wedgeRectCallout">
            <a:avLst>
              <a:gd name="adj1" fmla="val 62219"/>
              <a:gd name="adj2" fmla="val -17911"/>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剪袖子，只要咔嚓咔嚓两剪子，好办得很，没问题。</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9" name=" 219"/>
          <p:cNvSpPr/>
          <p:nvPr/>
        </p:nvSpPr>
        <p:spPr>
          <a:xfrm flipV="1">
            <a:off x="1791970" y="2575560"/>
            <a:ext cx="240030" cy="9906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59" name="Freeform 9"/>
          <p:cNvSpPr/>
          <p:nvPr/>
        </p:nvSpPr>
        <p:spPr bwMode="gray">
          <a:xfrm rot="18489878">
            <a:off x="1092200" y="3322955"/>
            <a:ext cx="880745"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9" name="组合 8"/>
          <p:cNvGrpSpPr/>
          <p:nvPr/>
        </p:nvGrpSpPr>
        <p:grpSpPr>
          <a:xfrm>
            <a:off x="35560" y="4039235"/>
            <a:ext cx="3830320" cy="549275"/>
            <a:chOff x="8100392" y="1962696"/>
            <a:chExt cx="183431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6"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顾客的要求</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10" name=" 219"/>
          <p:cNvSpPr/>
          <p:nvPr/>
        </p:nvSpPr>
        <p:spPr>
          <a:xfrm flipV="1">
            <a:off x="1791970" y="2914015"/>
            <a:ext cx="30353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1" name=" 219"/>
          <p:cNvSpPr/>
          <p:nvPr/>
        </p:nvSpPr>
        <p:spPr>
          <a:xfrm flipV="1">
            <a:off x="1791970" y="3263265"/>
            <a:ext cx="616585" cy="8763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2" name=" 219"/>
          <p:cNvSpPr/>
          <p:nvPr/>
        </p:nvSpPr>
        <p:spPr>
          <a:xfrm flipV="1">
            <a:off x="5374005" y="3082290"/>
            <a:ext cx="1401445" cy="768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3" name=" 219"/>
          <p:cNvSpPr/>
          <p:nvPr/>
        </p:nvSpPr>
        <p:spPr>
          <a:xfrm flipV="1">
            <a:off x="5334635" y="3422650"/>
            <a:ext cx="1270635"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4" name="Freeform 9"/>
          <p:cNvSpPr/>
          <p:nvPr/>
        </p:nvSpPr>
        <p:spPr bwMode="gray">
          <a:xfrm rot="15489878" flipV="1">
            <a:off x="5550535" y="3355340"/>
            <a:ext cx="429260" cy="70929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15" name="组合 14"/>
          <p:cNvGrpSpPr/>
          <p:nvPr/>
        </p:nvGrpSpPr>
        <p:grpSpPr>
          <a:xfrm>
            <a:off x="4984750" y="3916680"/>
            <a:ext cx="3830320" cy="549275"/>
            <a:chOff x="8100392" y="1962696"/>
            <a:chExt cx="1834318" cy="549508"/>
          </a:xfrm>
        </p:grpSpPr>
        <p:sp>
          <p:nvSpPr>
            <p:cNvPr id="16" name="云形 15"/>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7"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裁缝表现</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2" name=" 219"/>
          <p:cNvSpPr/>
          <p:nvPr/>
        </p:nvSpPr>
        <p:spPr>
          <a:xfrm flipV="1">
            <a:off x="4191635" y="2173605"/>
            <a:ext cx="329565"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219"/>
                                        </p:tgtEl>
                                        <p:attrNameLst>
                                          <p:attrName>style.visibility</p:attrName>
                                        </p:attrNameLst>
                                      </p:cBhvr>
                                      <p:to>
                                        <p:strVal val="visible"/>
                                      </p:to>
                                    </p:set>
                                    <p:animEffect transition="in" filter="blinds(horizontal)">
                                      <p:cBhvr>
                                        <p:cTn id="23" dur="500"/>
                                        <p:tgtEl>
                                          <p:spTgt spid="21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up)">
                                      <p:cBhvr>
                                        <p:cTn id="38" dur="500"/>
                                        <p:tgtEl>
                                          <p:spTgt spid="5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linds(horizontal)">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19" grpId="0" bldLvl="0" animBg="1"/>
      <p:bldP spid="59" grpId="0" bldLvl="0" animBg="1"/>
      <p:bldP spid="10" grpId="0" bldLvl="0" animBg="1"/>
      <p:bldP spid="11" grpId="0" bldLvl="0" animBg="1"/>
      <p:bldP spid="12" grpId="0" bldLvl="0" animBg="1"/>
      <p:bldP spid="13" grpId="0" bldLvl="0" animBg="1"/>
      <p:bldP spid="14" grpId="0" bldLvl="0" animBg="1"/>
      <p:bldP spid="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6"/>
          <p:cNvSpPr txBox="1"/>
          <p:nvPr/>
        </p:nvSpPr>
        <p:spPr>
          <a:xfrm>
            <a:off x="1330268" y="1416603"/>
            <a:ext cx="6696744" cy="2306955"/>
          </a:xfrm>
          <a:prstGeom prst="rect">
            <a:avLst/>
          </a:prstGeom>
          <a:noFill/>
        </p:spPr>
        <p:txBody>
          <a:bodyPr wrap="square" rtlCol="0" anchor="t">
            <a:spAutoFit/>
          </a:bodyPr>
          <a:lstStyle/>
          <a:p>
            <a:pPr>
              <a:lnSpc>
                <a:spcPct val="200000"/>
              </a:lnSpc>
            </a:pPr>
            <a:r>
              <a:rPr lang="zh-CN" altLang="en-US" sz="3600" dirty="0">
                <a:latin typeface="楷体" panose="02010609060101010101" pitchFamily="49" charset="-122"/>
                <a:ea typeface="楷体" panose="02010609060101010101" pitchFamily="49" charset="-122"/>
              </a:rPr>
              <a:t>咔嚓咔嚓  </a:t>
            </a:r>
            <a:r>
              <a:rPr lang="zh-CN" altLang="en-US" sz="3600" dirty="0">
                <a:solidFill>
                  <a:srgbClr val="FF0000"/>
                </a:solidFill>
                <a:latin typeface="楷体" panose="02010609060101010101" pitchFamily="49" charset="-122"/>
                <a:ea typeface="楷体" panose="02010609060101010101" pitchFamily="49" charset="-122"/>
              </a:rPr>
              <a:t>彼此彼此 收拾收拾 </a:t>
            </a:r>
            <a:endParaRPr lang="en-US" altLang="zh-CN" sz="3600" dirty="0">
              <a:solidFill>
                <a:srgbClr val="FF0000"/>
              </a:solidFill>
              <a:latin typeface="楷体" panose="02010609060101010101" pitchFamily="49" charset="-122"/>
              <a:ea typeface="楷体" panose="02010609060101010101" pitchFamily="49" charset="-122"/>
            </a:endParaRPr>
          </a:p>
          <a:p>
            <a:pPr>
              <a:lnSpc>
                <a:spcPct val="200000"/>
              </a:lnSpc>
            </a:pPr>
            <a:r>
              <a:rPr lang="zh-CN" altLang="en-US" sz="3600" dirty="0">
                <a:solidFill>
                  <a:srgbClr val="FF0000"/>
                </a:solidFill>
                <a:latin typeface="楷体" panose="02010609060101010101" pitchFamily="49" charset="-122"/>
                <a:ea typeface="楷体" panose="02010609060101010101" pitchFamily="49" charset="-122"/>
              </a:rPr>
              <a:t>打扫打扫  考虑考虑 商量商量</a:t>
            </a:r>
            <a:r>
              <a:rPr lang="zh-CN" altLang="en-US" sz="2800" dirty="0">
                <a:solidFill>
                  <a:srgbClr val="FF0000"/>
                </a:solidFill>
                <a:latin typeface="楷体" panose="02010609060101010101" pitchFamily="49" charset="-122"/>
                <a:ea typeface="楷体" panose="02010609060101010101" pitchFamily="49" charset="-122"/>
              </a:rPr>
              <a:t> </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7" name="文本框 11"/>
          <p:cNvSpPr txBox="1"/>
          <p:nvPr/>
        </p:nvSpPr>
        <p:spPr>
          <a:xfrm>
            <a:off x="1282707" y="488657"/>
            <a:ext cx="4266813"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词语积累（</a:t>
            </a:r>
            <a:r>
              <a:rPr lang="en-US" altLang="zh-CN" sz="2600" b="1" dirty="0">
                <a:latin typeface="宋体" panose="02010600030101010101" pitchFamily="2" charset="-122"/>
                <a:ea typeface="宋体" panose="02010600030101010101" pitchFamily="2" charset="-122"/>
              </a:rPr>
              <a:t>ABAB</a:t>
            </a:r>
            <a:r>
              <a:rPr lang="zh-CN" altLang="en-US" sz="2600" b="1" dirty="0">
                <a:solidFill>
                  <a:srgbClr val="C00000"/>
                </a:solidFill>
                <a:latin typeface="宋体" panose="02010600030101010101" pitchFamily="2" charset="-122"/>
                <a:ea typeface="宋体" panose="02010600030101010101" pitchFamily="2" charset="-122"/>
              </a:rPr>
              <a:t>的词语</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198" y="465178"/>
            <a:ext cx="447979" cy="53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80">
                                          <p:stCondLst>
                                            <p:cond delay="0"/>
                                          </p:stCondLst>
                                        </p:cTn>
                                        <p:tgtEl>
                                          <p:spTgt spid="17"/>
                                        </p:tgtEl>
                                      </p:cBhvr>
                                    </p:animEffect>
                                    <p:anim calcmode="lin" valueType="num">
                                      <p:cBhvr>
                                        <p:cTn id="24"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9" dur="26">
                                          <p:stCondLst>
                                            <p:cond delay="650"/>
                                          </p:stCondLst>
                                        </p:cTn>
                                        <p:tgtEl>
                                          <p:spTgt spid="17"/>
                                        </p:tgtEl>
                                      </p:cBhvr>
                                      <p:to x="100000" y="60000"/>
                                    </p:animScale>
                                    <p:animScale>
                                      <p:cBhvr>
                                        <p:cTn id="30" dur="166" decel="50000">
                                          <p:stCondLst>
                                            <p:cond delay="676"/>
                                          </p:stCondLst>
                                        </p:cTn>
                                        <p:tgtEl>
                                          <p:spTgt spid="17"/>
                                        </p:tgtEl>
                                      </p:cBhvr>
                                      <p:to x="100000" y="100000"/>
                                    </p:animScale>
                                    <p:animScale>
                                      <p:cBhvr>
                                        <p:cTn id="31" dur="26">
                                          <p:stCondLst>
                                            <p:cond delay="1312"/>
                                          </p:stCondLst>
                                        </p:cTn>
                                        <p:tgtEl>
                                          <p:spTgt spid="17"/>
                                        </p:tgtEl>
                                      </p:cBhvr>
                                      <p:to x="100000" y="80000"/>
                                    </p:animScale>
                                    <p:animScale>
                                      <p:cBhvr>
                                        <p:cTn id="32" dur="166" decel="50000">
                                          <p:stCondLst>
                                            <p:cond delay="1338"/>
                                          </p:stCondLst>
                                        </p:cTn>
                                        <p:tgtEl>
                                          <p:spTgt spid="17"/>
                                        </p:tgtEl>
                                      </p:cBhvr>
                                      <p:to x="100000" y="100000"/>
                                    </p:animScale>
                                    <p:animScale>
                                      <p:cBhvr>
                                        <p:cTn id="33" dur="26">
                                          <p:stCondLst>
                                            <p:cond delay="1642"/>
                                          </p:stCondLst>
                                        </p:cTn>
                                        <p:tgtEl>
                                          <p:spTgt spid="17"/>
                                        </p:tgtEl>
                                      </p:cBhvr>
                                      <p:to x="100000" y="90000"/>
                                    </p:animScale>
                                    <p:animScale>
                                      <p:cBhvr>
                                        <p:cTn id="34" dur="166" decel="50000">
                                          <p:stCondLst>
                                            <p:cond delay="1668"/>
                                          </p:stCondLst>
                                        </p:cTn>
                                        <p:tgtEl>
                                          <p:spTgt spid="17"/>
                                        </p:tgtEl>
                                      </p:cBhvr>
                                      <p:to x="100000" y="100000"/>
                                    </p:animScale>
                                    <p:animScale>
                                      <p:cBhvr>
                                        <p:cTn id="35" dur="26">
                                          <p:stCondLst>
                                            <p:cond delay="1808"/>
                                          </p:stCondLst>
                                        </p:cTn>
                                        <p:tgtEl>
                                          <p:spTgt spid="17"/>
                                        </p:tgtEl>
                                      </p:cBhvr>
                                      <p:to x="100000" y="95000"/>
                                    </p:animScale>
                                    <p:animScale>
                                      <p:cBhvr>
                                        <p:cTn id="36" dur="166" decel="50000">
                                          <p:stCondLst>
                                            <p:cond delay="1834"/>
                                          </p:stCondLst>
                                        </p:cTn>
                                        <p:tgtEl>
                                          <p:spTgt spid="1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6"/>
                                        </p:tgtEl>
                                        <p:attrNameLst>
                                          <p:attrName>style.visibility</p:attrName>
                                        </p:attrNameLst>
                                      </p:cBhvr>
                                      <p:to>
                                        <p:strVal val="visible"/>
                                      </p:to>
                                    </p:set>
                                    <p:anim calcmode="discrete" valueType="clr">
                                      <p:cBhvr override="childStyle">
                                        <p:cTn id="41"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6"/>
                                        </p:tgtEl>
                                        <p:attrNameLst>
                                          <p:attrName>fillcolor</p:attrName>
                                        </p:attrNameLst>
                                      </p:cBhvr>
                                      <p:tavLst>
                                        <p:tav tm="0">
                                          <p:val>
                                            <p:clrVal>
                                              <a:schemeClr val="accent2"/>
                                            </p:clrVal>
                                          </p:val>
                                        </p:tav>
                                        <p:tav tm="50000">
                                          <p:val>
                                            <p:clrVal>
                                              <a:schemeClr val="hlink"/>
                                            </p:clrVal>
                                          </p:val>
                                        </p:tav>
                                      </p:tavLst>
                                    </p:anim>
                                    <p:set>
                                      <p:cBhvr>
                                        <p:cTn id="43"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14245" y="1457960"/>
            <a:ext cx="5516880" cy="1770380"/>
          </a:xfrm>
          <a:prstGeom prst="rect">
            <a:avLst/>
          </a:prstGeom>
          <a:noFill/>
        </p:spPr>
        <p:txBody>
          <a:bodyPr wrap="none" rtlCol="0" anchor="t">
            <a:spAutoFit/>
          </a:bodyPr>
          <a:lstStyle/>
          <a:p>
            <a:pPr algn="l">
              <a:lnSpc>
                <a:spcPct val="130000"/>
              </a:lnSpc>
            </a:pPr>
            <a:r>
              <a:rPr lang="zh-CN" altLang="en-US" sz="2800" dirty="0">
                <a:latin typeface="黑体" panose="02010609060101010101" pitchFamily="49" charset="-122"/>
                <a:ea typeface="黑体" panose="02010609060101010101" pitchFamily="49" charset="-122"/>
                <a:sym typeface="+mn-ea"/>
              </a:rPr>
              <a:t>自由朗读剩下的自然段，想一想：</a:t>
            </a:r>
            <a:endParaRPr lang="zh-CN" altLang="en-US" sz="2800" dirty="0">
              <a:latin typeface="黑体" panose="02010609060101010101" pitchFamily="49" charset="-122"/>
              <a:ea typeface="黑体" panose="02010609060101010101" pitchFamily="49" charset="-122"/>
              <a:sym typeface="+mn-ea"/>
            </a:endParaRPr>
          </a:p>
          <a:p>
            <a:pPr algn="l">
              <a:lnSpc>
                <a:spcPct val="13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第四天急性子顾客有什么要求？</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30000"/>
              </a:lnSpc>
            </a:pP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慢性子裁缝是怎样表现的？  </a:t>
            </a:r>
            <a:endParaRPr lang="zh-CN" altLang="en-US" sz="2800" b="1" dirty="0">
              <a:latin typeface="黑体" panose="02010609060101010101" pitchFamily="49" charset="-122"/>
              <a:ea typeface="黑体" panose="02010609060101010101" pitchFamily="49" charset="-122"/>
              <a:cs typeface="黑体" panose="02010609060101010101" pitchFamily="49" charset="-122"/>
              <a:sym typeface="+mn-ea"/>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866" y="2056894"/>
            <a:ext cx="1104039" cy="15821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标注 5"/>
          <p:cNvSpPr/>
          <p:nvPr/>
        </p:nvSpPr>
        <p:spPr>
          <a:xfrm>
            <a:off x="4874260" y="3389630"/>
            <a:ext cx="2762250" cy="1440180"/>
          </a:xfrm>
          <a:prstGeom prst="wedgeRectCallout">
            <a:avLst>
              <a:gd name="adj1" fmla="val 56848"/>
              <a:gd name="adj2" fmla="val -50554"/>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接上去的袖子多难看呀。</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 2"/>
          <p:cNvPicPr>
            <a:picLocks noChangeAspect="1"/>
          </p:cNvPicPr>
          <p:nvPr/>
        </p:nvPicPr>
        <p:blipFill>
          <a:blip r:embed="rId1"/>
          <a:srcRect l="7412" t="3591" r="3864" b="-3591"/>
          <a:stretch>
            <a:fillRect/>
          </a:stretch>
        </p:blipFill>
        <p:spPr>
          <a:xfrm>
            <a:off x="6714490" y="1852930"/>
            <a:ext cx="2337435" cy="1789430"/>
          </a:xfrm>
          <a:prstGeom prst="ellipse">
            <a:avLst/>
          </a:prstGeom>
          <a:effectLst>
            <a:softEdge rad="215900"/>
          </a:effectLst>
        </p:spPr>
      </p:pic>
      <p:pic>
        <p:nvPicPr>
          <p:cNvPr id="4" name="图片 3"/>
          <p:cNvPicPr>
            <a:picLocks noChangeAspect="1"/>
          </p:cNvPicPr>
          <p:nvPr/>
        </p:nvPicPr>
        <p:blipFill>
          <a:blip r:embed="rId2"/>
          <a:srcRect l="3559" t="9581" r="5992" b="38757"/>
          <a:stretch>
            <a:fillRect/>
          </a:stretch>
        </p:blipFill>
        <p:spPr>
          <a:xfrm flipH="1">
            <a:off x="57150" y="1433195"/>
            <a:ext cx="1845310" cy="1557020"/>
          </a:xfrm>
          <a:prstGeom prst="rect">
            <a:avLst/>
          </a:prstGeom>
          <a:effectLst>
            <a:softEdge rad="12700"/>
          </a:effectLst>
        </p:spPr>
      </p:pic>
      <p:sp>
        <p:nvSpPr>
          <p:cNvPr id="7" name="矩形标注 6"/>
          <p:cNvSpPr/>
          <p:nvPr/>
        </p:nvSpPr>
        <p:spPr>
          <a:xfrm>
            <a:off x="1660525" y="483235"/>
            <a:ext cx="2952750" cy="2709545"/>
          </a:xfrm>
          <a:prstGeom prst="wedgeRectCallout">
            <a:avLst>
              <a:gd name="adj1" fmla="val -59462"/>
              <a:gd name="adj2" fmla="val 10417"/>
            </a:avLst>
          </a:prstGeom>
        </p:spPr>
        <p:style>
          <a:lnRef idx="2">
            <a:schemeClr val="dk1"/>
          </a:lnRef>
          <a:fillRef idx="1">
            <a:schemeClr val="lt1"/>
          </a:fillRef>
          <a:effectRef idx="0">
            <a:schemeClr val="dk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对不起，麻烦您再给我改成春装吧。袖子嘛，把上次剪下来的再接上去就是啦。</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矩形标注 7"/>
          <p:cNvSpPr/>
          <p:nvPr/>
        </p:nvSpPr>
        <p:spPr>
          <a:xfrm>
            <a:off x="5152390" y="483235"/>
            <a:ext cx="2205990" cy="1256665"/>
          </a:xfrm>
          <a:prstGeom prst="wedgeRectCallout">
            <a:avLst>
              <a:gd name="adj1" fmla="val 50863"/>
              <a:gd name="adj2" fmla="val 85169"/>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怎么，您那件短袖衬衫还能改成什么？</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9" name=" 219"/>
          <p:cNvSpPr/>
          <p:nvPr/>
        </p:nvSpPr>
        <p:spPr>
          <a:xfrm flipV="1">
            <a:off x="2719070" y="1765300"/>
            <a:ext cx="1179830" cy="762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59" name="Freeform 9"/>
          <p:cNvSpPr/>
          <p:nvPr/>
        </p:nvSpPr>
        <p:spPr bwMode="gray">
          <a:xfrm rot="20169878">
            <a:off x="2232660" y="2780030"/>
            <a:ext cx="880745" cy="57912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9" name="组合 8"/>
          <p:cNvGrpSpPr/>
          <p:nvPr/>
        </p:nvGrpSpPr>
        <p:grpSpPr>
          <a:xfrm>
            <a:off x="158750" y="3433445"/>
            <a:ext cx="3830320" cy="549275"/>
            <a:chOff x="8100392" y="1962696"/>
            <a:chExt cx="1834318" cy="549508"/>
          </a:xfrm>
        </p:grpSpPr>
        <p:sp>
          <p:nvSpPr>
            <p:cNvPr id="77" name="云形 76"/>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76"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顾客的要求</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11" name=" 219"/>
          <p:cNvSpPr/>
          <p:nvPr/>
        </p:nvSpPr>
        <p:spPr>
          <a:xfrm flipV="1">
            <a:off x="1801495" y="2137410"/>
            <a:ext cx="616585" cy="8763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4" name="Freeform 9"/>
          <p:cNvSpPr/>
          <p:nvPr/>
        </p:nvSpPr>
        <p:spPr bwMode="gray">
          <a:xfrm rot="20229878" flipV="1">
            <a:off x="4512945" y="3641725"/>
            <a:ext cx="429260" cy="70929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15" name="组合 14"/>
          <p:cNvGrpSpPr/>
          <p:nvPr/>
        </p:nvGrpSpPr>
        <p:grpSpPr>
          <a:xfrm>
            <a:off x="2719071" y="3642316"/>
            <a:ext cx="3125469" cy="549319"/>
            <a:chOff x="8119204" y="1995686"/>
            <a:chExt cx="1815506" cy="549552"/>
          </a:xfrm>
        </p:grpSpPr>
        <p:sp>
          <p:nvSpPr>
            <p:cNvPr id="16" name="云形 15"/>
            <p:cNvSpPr/>
            <p:nvPr/>
          </p:nvSpPr>
          <p:spPr>
            <a:xfrm>
              <a:off x="8119204" y="1995730"/>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17" name="TextBox 75"/>
            <p:cNvSpPr txBox="1"/>
            <p:nvPr/>
          </p:nvSpPr>
          <p:spPr>
            <a:xfrm>
              <a:off x="8221480" y="1995686"/>
              <a:ext cx="1713230" cy="460570"/>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裁缝表现</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5" name=" 219"/>
          <p:cNvSpPr/>
          <p:nvPr/>
        </p:nvSpPr>
        <p:spPr>
          <a:xfrm flipV="1">
            <a:off x="2719070" y="2550160"/>
            <a:ext cx="835025" cy="768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20" name=" 219"/>
          <p:cNvSpPr/>
          <p:nvPr/>
        </p:nvSpPr>
        <p:spPr>
          <a:xfrm flipV="1">
            <a:off x="5409565" y="4071620"/>
            <a:ext cx="1948815" cy="762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23" name=" 219"/>
          <p:cNvSpPr/>
          <p:nvPr/>
        </p:nvSpPr>
        <p:spPr>
          <a:xfrm flipV="1">
            <a:off x="4982210" y="4406900"/>
            <a:ext cx="1363980" cy="762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ppt_x</p:attrName>
                                        </p:attrNameLst>
                                      </p:cBhvr>
                                      <p:tavLst>
                                        <p:tav tm="0">
                                          <p:val>
                                            <p:strVal val="#ppt_x-#ppt_w*1.125000"/>
                                          </p:val>
                                        </p:tav>
                                        <p:tav tm="100000">
                                          <p:val>
                                            <p:strVal val="#ppt_x"/>
                                          </p:val>
                                        </p:tav>
                                      </p:tavLst>
                                    </p:anim>
                                    <p:animEffect transition="in" filter="wipe(righ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19"/>
                                        </p:tgtEl>
                                        <p:attrNameLst>
                                          <p:attrName>style.visibility</p:attrName>
                                        </p:attrNameLst>
                                      </p:cBhvr>
                                      <p:to>
                                        <p:strVal val="visible"/>
                                      </p:to>
                                    </p:set>
                                    <p:animEffect transition="in" filter="blinds(horizontal)">
                                      <p:cBhvr>
                                        <p:cTn id="25" dur="500"/>
                                        <p:tgtEl>
                                          <p:spTgt spid="21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linds(horizontal)">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up)">
                                      <p:cBhvr>
                                        <p:cTn id="40" dur="500"/>
                                        <p:tgtEl>
                                          <p:spTgt spid="59"/>
                                        </p:tgtEl>
                                      </p:cBhvr>
                                    </p:animEffect>
                                  </p:childTnLst>
                                </p:cTn>
                              </p:par>
                            </p:childTnLst>
                          </p:cTn>
                        </p:par>
                        <p:par>
                          <p:cTn id="41" fill="hold">
                            <p:stCondLst>
                              <p:cond delay="500"/>
                            </p:stCondLst>
                            <p:childTnLst>
                              <p:par>
                                <p:cTn id="42" presetID="53" presetClass="entr" presetSubtype="16"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up)">
                                      <p:cBhvr>
                                        <p:cTn id="61" dur="500"/>
                                        <p:tgtEl>
                                          <p:spTgt spid="14"/>
                                        </p:tgtEl>
                                      </p:cBhvr>
                                    </p:animEffect>
                                  </p:childTnLst>
                                </p:cTn>
                              </p:par>
                            </p:childTnLst>
                          </p:cTn>
                        </p:par>
                        <p:par>
                          <p:cTn id="62" fill="hold">
                            <p:stCondLst>
                              <p:cond delay="500"/>
                            </p:stCondLst>
                            <p:childTnLst>
                              <p:par>
                                <p:cTn id="63" presetID="53" presetClass="entr" presetSubtype="16"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219" grpId="0" bldLvl="0" animBg="1"/>
      <p:bldP spid="59" grpId="0" bldLvl="0" animBg="1"/>
      <p:bldP spid="11" grpId="0" bldLvl="0" animBg="1"/>
      <p:bldP spid="14" grpId="0" bldLvl="0" animBg="1"/>
      <p:bldP spid="5" grpId="0" bldLvl="0" animBg="1"/>
      <p:bldP spid="20" grpId="0" bldLvl="0" animBg="1"/>
      <p:bldP spid="2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89355" y="1388745"/>
            <a:ext cx="7501890" cy="730885"/>
          </a:xfrm>
          <a:prstGeom prst="rect">
            <a:avLst/>
          </a:prstGeom>
          <a:noFill/>
        </p:spPr>
        <p:txBody>
          <a:bodyPr wrap="none" rtlCol="0" anchor="t">
            <a:spAutoFit/>
            <a:scene3d>
              <a:camera prst="orthographicFront"/>
              <a:lightRig rig="threePt" dir="t"/>
            </a:scene3d>
          </a:bodyPr>
          <a:lstStyle/>
          <a:p>
            <a:pPr algn="l">
              <a:lnSpc>
                <a:spcPct val="130000"/>
              </a:lnSpc>
            </a:pPr>
            <a:r>
              <a:rPr lang="zh-CN" altLang="en-US" sz="3200"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想一想</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：为什么顾客会惊讶、恼怒呢？</a:t>
            </a:r>
            <a:r>
              <a:rPr lang="zh-CN" altLang="en-US"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标注 5"/>
          <p:cNvSpPr/>
          <p:nvPr/>
        </p:nvSpPr>
        <p:spPr>
          <a:xfrm>
            <a:off x="4836795" y="1641475"/>
            <a:ext cx="3548380" cy="1266190"/>
          </a:xfrm>
          <a:prstGeom prst="wedgeRectCallout">
            <a:avLst>
              <a:gd name="adj1" fmla="val 54778"/>
              <a:gd name="adj2" fmla="val 37412"/>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您放心，凭我的手艺，不用接袖子也能给您做出一件最漂亮的春装。</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 name="图片 2"/>
          <p:cNvPicPr>
            <a:picLocks noChangeAspect="1"/>
          </p:cNvPicPr>
          <p:nvPr/>
        </p:nvPicPr>
        <p:blipFill>
          <a:blip r:embed="rId1"/>
          <a:srcRect l="7412" t="3591" r="3864" b="-3591"/>
          <a:stretch>
            <a:fillRect/>
          </a:stretch>
        </p:blipFill>
        <p:spPr>
          <a:xfrm>
            <a:off x="7080885" y="3407410"/>
            <a:ext cx="2337435" cy="1789430"/>
          </a:xfrm>
          <a:prstGeom prst="ellipse">
            <a:avLst/>
          </a:prstGeom>
          <a:effectLst>
            <a:softEdge rad="215900"/>
          </a:effectLst>
        </p:spPr>
      </p:pic>
      <p:pic>
        <p:nvPicPr>
          <p:cNvPr id="4" name="图片 3"/>
          <p:cNvPicPr>
            <a:picLocks noChangeAspect="1"/>
          </p:cNvPicPr>
          <p:nvPr/>
        </p:nvPicPr>
        <p:blipFill>
          <a:blip r:embed="rId2"/>
          <a:srcRect l="3559" t="9581" r="5992" b="38757"/>
          <a:stretch>
            <a:fillRect/>
          </a:stretch>
        </p:blipFill>
        <p:spPr>
          <a:xfrm flipH="1">
            <a:off x="-12065" y="457200"/>
            <a:ext cx="1845310" cy="1557020"/>
          </a:xfrm>
          <a:prstGeom prst="rect">
            <a:avLst/>
          </a:prstGeom>
          <a:effectLst>
            <a:softEdge rad="12700"/>
          </a:effectLst>
        </p:spPr>
      </p:pic>
      <p:sp>
        <p:nvSpPr>
          <p:cNvPr id="7" name="矩形标注 6"/>
          <p:cNvSpPr/>
          <p:nvPr/>
        </p:nvSpPr>
        <p:spPr>
          <a:xfrm>
            <a:off x="1567815" y="457200"/>
            <a:ext cx="2875915" cy="1776095"/>
          </a:xfrm>
          <a:prstGeom prst="wedgeRectCallout">
            <a:avLst>
              <a:gd name="adj1" fmla="val -59462"/>
              <a:gd name="adj2" fmla="val 10417"/>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那您别管，只要能让我早些在春天穿上。您别忘了，我可是个急性子顾客呀。</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矩形标注 7"/>
          <p:cNvSpPr/>
          <p:nvPr/>
        </p:nvSpPr>
        <p:spPr>
          <a:xfrm>
            <a:off x="4836795" y="175260"/>
            <a:ext cx="3846830" cy="1417955"/>
          </a:xfrm>
          <a:prstGeom prst="wedgeRectCallout">
            <a:avLst>
              <a:gd name="adj1" fmla="val 53251"/>
              <a:gd name="adj2" fmla="val 39565"/>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亲爱的顾客，我要对您负责。我不会让您穿上这样难看的衣裳，这也坏了我的名声呀。</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5" name="矩形标注 24"/>
          <p:cNvSpPr/>
          <p:nvPr/>
        </p:nvSpPr>
        <p:spPr>
          <a:xfrm>
            <a:off x="518160" y="2468880"/>
            <a:ext cx="4135120" cy="1091565"/>
          </a:xfrm>
          <a:prstGeom prst="wedgeRectCallout">
            <a:avLst>
              <a:gd name="adj1" fmla="val -40663"/>
              <a:gd name="adj2" fmla="val -89906"/>
            </a:avLst>
          </a:prstGeom>
        </p:spPr>
        <p:style>
          <a:lnRef idx="2">
            <a:schemeClr val="dk1"/>
          </a:lnRef>
          <a:fillRef idx="1">
            <a:schemeClr val="lt1"/>
          </a:fillRef>
          <a:effectRef idx="0">
            <a:schemeClr val="dk1"/>
          </a:effectRef>
          <a:fontRef idx="minor">
            <a:schemeClr val="dk1"/>
          </a:fontRef>
        </p:style>
        <p:txBody>
          <a:bodyPr rtlCol="0" anchor="ctr"/>
          <a:lstStyle/>
          <a:p>
            <a:pPr algn="l"/>
            <a:r>
              <a:rPr lang="en-US" alt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“那真太谢谢啦———您真的不用接袖子？</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6" name="矩形标注 25"/>
          <p:cNvSpPr/>
          <p:nvPr/>
        </p:nvSpPr>
        <p:spPr>
          <a:xfrm>
            <a:off x="4836795" y="3018790"/>
            <a:ext cx="3846830" cy="1092835"/>
          </a:xfrm>
          <a:prstGeom prst="wedgeRectCallout">
            <a:avLst>
              <a:gd name="adj1" fmla="val 54778"/>
              <a:gd name="adj2" fmla="val 37412"/>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根本不用。因为您的布在我的柜子里搁着，我还没开始裁料呢。</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7" name="圆角矩形 26"/>
          <p:cNvSpPr/>
          <p:nvPr/>
        </p:nvSpPr>
        <p:spPr>
          <a:xfrm>
            <a:off x="518160" y="3686175"/>
            <a:ext cx="3814445" cy="79311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顾客惊讶、恼怒地瞪大了眼睛！</a:t>
            </a:r>
            <a:endParaRPr lang="zh-CN" altLang="en-US"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8" name="矩形标注 27"/>
          <p:cNvSpPr/>
          <p:nvPr/>
        </p:nvSpPr>
        <p:spPr>
          <a:xfrm>
            <a:off x="4653280" y="4183380"/>
            <a:ext cx="3846830" cy="771525"/>
          </a:xfrm>
          <a:prstGeom prst="wedgeRectCallout">
            <a:avLst>
              <a:gd name="adj1" fmla="val 54778"/>
              <a:gd name="adj2" fmla="val 37412"/>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24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您</a:t>
            </a:r>
            <a:r>
              <a:rPr lang="zh-CN"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可</a:t>
            </a:r>
            <a:r>
              <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别忘了，我是个慢性子裁缝呀。</a:t>
            </a:r>
            <a:endParaRPr sz="24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9" name=" 219"/>
          <p:cNvSpPr/>
          <p:nvPr/>
        </p:nvSpPr>
        <p:spPr>
          <a:xfrm>
            <a:off x="7692390" y="3686175"/>
            <a:ext cx="919480" cy="76200"/>
          </a:xfrm>
          <a:prstGeom prst="roundRect">
            <a:avLst>
              <a:gd name="adj" fmla="val 50000"/>
            </a:avLst>
          </a:prstGeom>
          <a:gradFill>
            <a:gsLst>
              <a:gs pos="0">
                <a:srgbClr val="FE4444"/>
              </a:gs>
              <a:gs pos="100000">
                <a:srgbClr val="832B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2" name=" 219"/>
          <p:cNvSpPr/>
          <p:nvPr/>
        </p:nvSpPr>
        <p:spPr>
          <a:xfrm>
            <a:off x="4951095" y="4044950"/>
            <a:ext cx="919480" cy="76200"/>
          </a:xfrm>
          <a:prstGeom prst="roundRect">
            <a:avLst>
              <a:gd name="adj" fmla="val 50000"/>
            </a:avLst>
          </a:prstGeom>
          <a:gradFill>
            <a:gsLst>
              <a:gs pos="0">
                <a:srgbClr val="FE4444"/>
              </a:gs>
              <a:gs pos="100000">
                <a:srgbClr val="832B2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160" name=" 160"/>
          <p:cNvSpPr/>
          <p:nvPr/>
        </p:nvSpPr>
        <p:spPr>
          <a:xfrm rot="8280000" flipV="1">
            <a:off x="3284220" y="4032250"/>
            <a:ext cx="1573530" cy="54038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黑体" panose="02010609060101010101" pitchFamily="49" charset="-122"/>
            </a:endParaRPr>
          </a:p>
        </p:txBody>
      </p:sp>
      <p:sp>
        <p:nvSpPr>
          <p:cNvPr id="5" name="矩形 4"/>
          <p:cNvSpPr/>
          <p:nvPr/>
        </p:nvSpPr>
        <p:spPr>
          <a:xfrm>
            <a:off x="1779270" y="4586605"/>
            <a:ext cx="1612900" cy="521970"/>
          </a:xfrm>
          <a:prstGeom prst="rect">
            <a:avLst/>
          </a:prstGeom>
          <a:noFill/>
          <a:ln>
            <a:noFill/>
          </a:ln>
        </p:spPr>
        <p:txBody>
          <a:bodyPr wrap="none" rtlCol="0" anchor="t">
            <a:spAutoFit/>
          </a:bodyPr>
          <a:lstStyle/>
          <a:p>
            <a:pPr algn="ctr"/>
            <a:r>
              <a:rPr lang="zh-CN" altLang="en-US" sz="2800" b="1">
                <a:solidFill>
                  <a:schemeClr val="tx1"/>
                </a:solidFill>
                <a:effectLst>
                  <a:outerShdw blurRad="38100" dist="19050" dir="2700000" algn="tl" rotWithShape="0">
                    <a:schemeClr val="dk1">
                      <a:alpha val="40000"/>
                    </a:schemeClr>
                  </a:outerShdw>
                </a:effectLst>
                <a:ea typeface="黑体" panose="02010609060101010101" pitchFamily="49" charset="-122"/>
              </a:rPr>
              <a:t>恼怒原因</a:t>
            </a:r>
            <a:endParaRPr lang="zh-CN" altLang="en-US" sz="2800" b="1">
              <a:solidFill>
                <a:schemeClr val="tx1"/>
              </a:solidFill>
              <a:effectLst>
                <a:outerShdw blurRad="38100" dist="19050" dir="2700000" algn="tl" rotWithShape="0">
                  <a:schemeClr val="dk1">
                    <a:alpha val="40000"/>
                  </a:schemeClr>
                </a:outerShdw>
              </a:effectLst>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p:tgtEl>
                                          <p:spTgt spid="25"/>
                                        </p:tgtEl>
                                        <p:attrNameLst>
                                          <p:attrName>ppt_x</p:attrName>
                                        </p:attrNameLst>
                                      </p:cBhvr>
                                      <p:tavLst>
                                        <p:tav tm="0">
                                          <p:val>
                                            <p:strVal val="#ppt_x-#ppt_w*1.125000"/>
                                          </p:val>
                                        </p:tav>
                                        <p:tav tm="100000">
                                          <p:val>
                                            <p:strVal val="#ppt_x"/>
                                          </p:val>
                                        </p:tav>
                                      </p:tavLst>
                                    </p:anim>
                                    <p:animEffect transition="in" filter="wipe(right)">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2"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ppt_x</p:attrName>
                                        </p:attrNameLst>
                                      </p:cBhvr>
                                      <p:tavLst>
                                        <p:tav tm="0">
                                          <p:val>
                                            <p:strVal val="#ppt_x+#ppt_w*1.125000"/>
                                          </p:val>
                                        </p:tav>
                                        <p:tav tm="100000">
                                          <p:val>
                                            <p:strVal val="#ppt_x"/>
                                          </p:val>
                                        </p:tav>
                                      </p:tavLst>
                                    </p:anim>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ppt_x</p:attrName>
                                        </p:attrNameLst>
                                      </p:cBhvr>
                                      <p:tavLst>
                                        <p:tav tm="0">
                                          <p:val>
                                            <p:strVal val="#ppt_x-#ppt_w*1.125000"/>
                                          </p:val>
                                        </p:tav>
                                        <p:tav tm="100000">
                                          <p:val>
                                            <p:strVal val="#ppt_x"/>
                                          </p:val>
                                        </p:tav>
                                      </p:tavLst>
                                    </p:anim>
                                    <p:animEffect transition="in" filter="wipe(right)">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2"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p:tgtEl>
                                          <p:spTgt spid="28"/>
                                        </p:tgtEl>
                                        <p:attrNameLst>
                                          <p:attrName>ppt_x</p:attrName>
                                        </p:attrNameLst>
                                      </p:cBhvr>
                                      <p:tavLst>
                                        <p:tav tm="0">
                                          <p:val>
                                            <p:strVal val="#ppt_x+#ppt_w*1.125000"/>
                                          </p:val>
                                        </p:tav>
                                        <p:tav tm="100000">
                                          <p:val>
                                            <p:strVal val="#ppt_x"/>
                                          </p:val>
                                        </p:tav>
                                      </p:tavLst>
                                    </p:anim>
                                    <p:animEffect transition="in" filter="wipe(left)">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19"/>
                                        </p:tgtEl>
                                        <p:attrNameLst>
                                          <p:attrName>style.visibility</p:attrName>
                                        </p:attrNameLst>
                                      </p:cBhvr>
                                      <p:to>
                                        <p:strVal val="visible"/>
                                      </p:to>
                                    </p:set>
                                    <p:animEffect transition="in" filter="wipe(down)">
                                      <p:cBhvr>
                                        <p:cTn id="49" dur="500"/>
                                        <p:tgtEl>
                                          <p:spTgt spid="21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down)">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barn(inVertical)">
                                      <p:cBhvr>
                                        <p:cTn id="57" dur="500"/>
                                        <p:tgtEl>
                                          <p:spTgt spid="160"/>
                                        </p:tgtEl>
                                      </p:cBhvr>
                                    </p:animEffect>
                                  </p:childTnLst>
                                </p:cTn>
                              </p:par>
                            </p:childTnLst>
                          </p:cTn>
                        </p:par>
                        <p:par>
                          <p:cTn id="58" fill="hold">
                            <p:stCondLst>
                              <p:cond delay="500"/>
                            </p:stCondLst>
                            <p:childTnLst>
                              <p:par>
                                <p:cTn id="59" presetID="16" presetClass="entr" presetSubtype="2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barn(inVertical)">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25" grpId="0" bldLvl="0" animBg="1"/>
      <p:bldP spid="26" grpId="0" bldLvl="0" animBg="1"/>
      <p:bldP spid="27" grpId="0" bldLvl="0" animBg="1"/>
      <p:bldP spid="28" grpId="0" bldLvl="0" animBg="1"/>
      <p:bldP spid="219" grpId="0" animBg="1"/>
      <p:bldP spid="2" grpId="0" animBg="1"/>
      <p:bldP spid="160" grpId="0" animBg="1"/>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645" y="1151255"/>
            <a:ext cx="7780020" cy="2652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957" y="433316"/>
            <a:ext cx="850943" cy="697101"/>
          </a:xfrm>
          <a:prstGeom prst="rect">
            <a:avLst/>
          </a:prstGeom>
        </p:spPr>
      </p:pic>
      <p:sp>
        <p:nvSpPr>
          <p:cNvPr id="16" name="矩形 15"/>
          <p:cNvSpPr/>
          <p:nvPr/>
        </p:nvSpPr>
        <p:spPr>
          <a:xfrm>
            <a:off x="1403648" y="1640870"/>
            <a:ext cx="6048672" cy="1568450"/>
          </a:xfrm>
          <a:prstGeom prst="rect">
            <a:avLst/>
          </a:prstGeom>
        </p:spPr>
        <p:txBody>
          <a:bodyPr wrap="square">
            <a:spAutoFit/>
          </a:bodyPr>
          <a:lstStyle/>
          <a:p>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在朗读顾客的话时语调要快、急，表现顾客的急性子。</a:t>
            </a:r>
            <a:endParaRPr lang="zh-CN" altLang="en-US" sz="2400" dirty="0">
              <a:latin typeface="楷体" panose="02010609060101010101" pitchFamily="49" charset="-122"/>
              <a:ea typeface="楷体" panose="02010609060101010101" pitchFamily="49" charset="-122"/>
            </a:endParaRPr>
          </a:p>
          <a:p>
            <a:r>
              <a:rPr lang="zh-CN" altLang="en-US" sz="2400" dirty="0">
                <a:latin typeface="楷体" panose="02010609060101010101" pitchFamily="49" charset="-122"/>
                <a:ea typeface="楷体" panose="02010609060101010101" pitchFamily="49" charset="-122"/>
                <a:sym typeface="+mn-ea"/>
              </a:rPr>
              <a:t>    在朗读裁缝的话时</a:t>
            </a:r>
            <a:r>
              <a:rPr lang="zh-CN" altLang="en-US" sz="2400" dirty="0">
                <a:latin typeface="楷体" panose="02010609060101010101" pitchFamily="49" charset="-122"/>
                <a:ea typeface="楷体" panose="02010609060101010101" pitchFamily="49" charset="-122"/>
              </a:rPr>
              <a:t>要读得慢一点，表现裁缝的慢性格。</a:t>
            </a:r>
            <a:endParaRPr lang="zh-CN" altLang="en-US" sz="2400" dirty="0">
              <a:latin typeface="楷体" panose="02010609060101010101" pitchFamily="49" charset="-122"/>
              <a:ea typeface="楷体" panose="02010609060101010101" pitchFamily="49" charset="-122"/>
            </a:endParaRPr>
          </a:p>
        </p:txBody>
      </p:sp>
      <p:sp>
        <p:nvSpPr>
          <p:cNvPr id="17" name="文本框 10"/>
          <p:cNvSpPr txBox="1"/>
          <p:nvPr/>
        </p:nvSpPr>
        <p:spPr>
          <a:xfrm>
            <a:off x="1399878" y="614680"/>
            <a:ext cx="357886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9"/>
          <p:cNvSpPr txBox="1"/>
          <p:nvPr/>
        </p:nvSpPr>
        <p:spPr>
          <a:xfrm>
            <a:off x="977265" y="1189355"/>
            <a:ext cx="7428230" cy="930275"/>
          </a:xfrm>
          <a:prstGeom prst="rect">
            <a:avLst/>
          </a:prstGeom>
          <a:noFill/>
        </p:spPr>
        <p:txBody>
          <a:bodyPr wrap="square" lIns="68580" tIns="34290" rIns="68580" bIns="34290" rtlCol="0">
            <a:spAutoFit/>
          </a:bodyPr>
          <a:lstStyle/>
          <a:p>
            <a:r>
              <a:rPr lang="en-US" altLang="zh-CN" sz="24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顾客惊讶、恼怒地瞪大了眼睛！</a:t>
            </a:r>
            <a:r>
              <a:rPr lang="en-US" altLang="zh-CN" sz="28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此时这位顾客会说些什么呢？</a:t>
            </a:r>
            <a:endParaRPr lang="zh-CN" altLang="en-US" sz="2800" dirty="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9"/>
          <p:cNvSpPr txBox="1"/>
          <p:nvPr/>
        </p:nvSpPr>
        <p:spPr>
          <a:xfrm>
            <a:off x="1376045" y="2226310"/>
            <a:ext cx="5941695" cy="1988185"/>
          </a:xfrm>
          <a:prstGeom prst="rect">
            <a:avLst/>
          </a:prstGeom>
          <a:noFill/>
        </p:spPr>
        <p:txBody>
          <a:bodyPr wrap="square" lIns="68580" tIns="34290" rIns="68580" bIns="34290" rtlCol="0">
            <a:spAutoFit/>
          </a:bodyPr>
          <a:lstStyle/>
          <a:p>
            <a:pPr>
              <a:lnSpc>
                <a:spcPct val="120000"/>
              </a:lnSpc>
            </a:pPr>
            <a:r>
              <a:rPr lang="zh-CN" altLang="en-US" sz="3200" dirty="0">
                <a:solidFill>
                  <a:srgbClr val="FF0000"/>
                </a:solidFill>
                <a:latin typeface="楷体" panose="02010609060101010101" pitchFamily="49" charset="-122"/>
                <a:ea typeface="楷体" panose="02010609060101010101" pitchFamily="49" charset="-122"/>
              </a:rPr>
              <a:t>    </a:t>
            </a:r>
            <a:r>
              <a:rPr lang="zh-CN" sz="2400" dirty="0">
                <a:solidFill>
                  <a:srgbClr val="FF0000"/>
                </a:solidFill>
                <a:latin typeface="楷体" panose="02010609060101010101" pitchFamily="49" charset="-122"/>
                <a:ea typeface="楷体" panose="02010609060101010101" pitchFamily="49" charset="-122"/>
              </a:rPr>
              <a:t>什么？你居然连料子还没有裁！那你还给我说剪袖子接袖子干嘛？照你这样我什么时候才能穿上新衣服啊？我再也不要在你这做衣服了！</a:t>
            </a:r>
            <a:endParaRPr lang="zh-CN" sz="2400"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683568" y="520906"/>
            <a:ext cx="2099196" cy="561692"/>
            <a:chOff x="755576" y="411510"/>
            <a:chExt cx="2099196" cy="561692"/>
          </a:xfrm>
        </p:grpSpPr>
        <p:sp>
          <p:nvSpPr>
            <p:cNvPr id="11" name="文本框 9"/>
            <p:cNvSpPr txBox="1"/>
            <p:nvPr/>
          </p:nvSpPr>
          <p:spPr>
            <a:xfrm>
              <a:off x="1331640" y="411510"/>
              <a:ext cx="1523132" cy="561692"/>
            </a:xfrm>
            <a:prstGeom prst="rect">
              <a:avLst/>
            </a:prstGeom>
            <a:noFill/>
          </p:spPr>
          <p:txBody>
            <a:bodyPr wrap="square" lIns="68580" tIns="34290" rIns="68580" bIns="34290" rtlCol="0">
              <a:spAutoFit/>
            </a:bodyPr>
            <a:lstStyle/>
            <a:p>
              <a:r>
                <a:rPr lang="zh-CN" altLang="en-US" sz="3200" b="1" dirty="0">
                  <a:latin typeface="黑体" panose="02010609060101010101" pitchFamily="49" charset="-122"/>
                  <a:ea typeface="黑体" panose="02010609060101010101" pitchFamily="49" charset="-122"/>
                </a:rPr>
                <a:t>小练笔</a:t>
              </a:r>
              <a:endParaRPr lang="zh-CN" altLang="en-US" sz="3200" b="1"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411510"/>
              <a:ext cx="559476" cy="545460"/>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036832" y="1723414"/>
          <a:ext cx="7356475" cy="2146300"/>
        </p:xfrm>
        <a:graphic>
          <a:graphicData uri="http://schemas.openxmlformats.org/drawingml/2006/table">
            <a:tbl>
              <a:tblPr firstRow="1" bandRow="1">
                <a:tableStyleId>{5C22544A-7EE6-4342-B048-85BDC9FD1C3A}</a:tableStyleId>
              </a:tblPr>
              <a:tblGrid>
                <a:gridCol w="1237615"/>
                <a:gridCol w="2849245"/>
                <a:gridCol w="3269615"/>
              </a:tblGrid>
              <a:tr h="429260">
                <a:tc>
                  <a:txBody>
                    <a:bodyPr/>
                    <a:lstStyle/>
                    <a:p>
                      <a:pPr algn="ctr">
                        <a:buNone/>
                      </a:pPr>
                      <a:r>
                        <a:rPr lang="zh-CN" altLang="en-US" sz="2000"/>
                        <a:t>时间</a:t>
                      </a:r>
                      <a:endParaRPr lang="zh-CN" altLang="en-US" sz="2000"/>
                    </a:p>
                  </a:txBody>
                  <a:tcPr/>
                </a:tc>
                <a:tc>
                  <a:txBody>
                    <a:bodyPr/>
                    <a:lstStyle/>
                    <a:p>
                      <a:pPr algn="ctr">
                        <a:buNone/>
                      </a:pPr>
                      <a:r>
                        <a:rPr lang="zh-CN" altLang="en-US" sz="2000"/>
                        <a:t>急性子顾客的要求</a:t>
                      </a:r>
                      <a:endParaRPr lang="zh-CN" altLang="en-US" sz="2000"/>
                    </a:p>
                  </a:txBody>
                  <a:tcPr/>
                </a:tc>
                <a:tc>
                  <a:txBody>
                    <a:bodyPr/>
                    <a:lstStyle/>
                    <a:p>
                      <a:pPr algn="ctr">
                        <a:buNone/>
                      </a:pPr>
                      <a:r>
                        <a:rPr lang="zh-CN" altLang="en-US" sz="2000"/>
                        <a:t>慢性子裁缝的表现</a:t>
                      </a:r>
                      <a:endParaRPr lang="zh-CN" altLang="en-US" sz="2000"/>
                    </a:p>
                  </a:txBody>
                  <a:tcPr/>
                </a:tc>
              </a:tr>
              <a:tr h="429260">
                <a:tc>
                  <a:txBody>
                    <a:bodyPr/>
                    <a:lstStyle/>
                    <a:p>
                      <a:pPr algn="ctr">
                        <a:buNone/>
                      </a:pPr>
                      <a:r>
                        <a:rPr lang="zh-CN" altLang="en-US"/>
                        <a:t>第一天</a:t>
                      </a:r>
                      <a:endParaRPr lang="zh-CN" altLang="en-US"/>
                    </a:p>
                  </a:txBody>
                  <a:tcPr/>
                </a:tc>
                <a:tc>
                  <a:txBody>
                    <a:bodyPr/>
                    <a:lstStyle/>
                    <a:p>
                      <a:pPr algn="ctr">
                        <a:lnSpc>
                          <a:spcPct val="100000"/>
                        </a:lnSpc>
                        <a:buNone/>
                      </a:pPr>
                      <a:endParaRPr lang="zh-CN" altLang="en-US" sz="200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a:txBody>
                  <a:tcPr/>
                </a:tc>
                <a:tc>
                  <a:txBody>
                    <a:bodyPr/>
                    <a:lstStyle/>
                    <a:p>
                      <a:pPr>
                        <a:buNone/>
                      </a:pPr>
                      <a:endParaRPr lang="zh-CN" altLang="en-US"/>
                    </a:p>
                  </a:txBody>
                  <a:tcPr/>
                </a:tc>
              </a:tr>
              <a:tr h="429260">
                <a:tc>
                  <a:txBody>
                    <a:bodyPr/>
                    <a:lstStyle/>
                    <a:p>
                      <a:pPr algn="ctr">
                        <a:buNone/>
                      </a:pPr>
                      <a:r>
                        <a:rPr lang="zh-CN" altLang="en-US"/>
                        <a:t>第二天</a:t>
                      </a:r>
                      <a:endParaRPr lang="zh-CN" altLang="en-US"/>
                    </a:p>
                  </a:txBody>
                  <a:tcPr/>
                </a:tc>
                <a:tc>
                  <a:txBody>
                    <a:bodyPr/>
                    <a:lstStyle/>
                    <a:p>
                      <a:pPr>
                        <a:buNone/>
                      </a:pPr>
                      <a:endParaRPr lang="zh-CN" altLang="en-US"/>
                    </a:p>
                  </a:txBody>
                  <a:tcPr/>
                </a:tc>
                <a:tc>
                  <a:txBody>
                    <a:bodyPr/>
                    <a:lstStyle/>
                    <a:p>
                      <a:pPr>
                        <a:buNone/>
                      </a:pPr>
                      <a:endParaRPr lang="zh-CN" altLang="en-US"/>
                    </a:p>
                  </a:txBody>
                  <a:tcPr/>
                </a:tc>
              </a:tr>
              <a:tr h="429260">
                <a:tc>
                  <a:txBody>
                    <a:bodyPr/>
                    <a:lstStyle/>
                    <a:p>
                      <a:pPr algn="ctr">
                        <a:buNone/>
                      </a:pPr>
                      <a:r>
                        <a:rPr lang="zh-CN" altLang="en-US"/>
                        <a:t>第三天</a:t>
                      </a:r>
                      <a:endParaRPr lang="zh-CN" altLang="en-US"/>
                    </a:p>
                  </a:txBody>
                  <a:tcPr/>
                </a:tc>
                <a:tc>
                  <a:txBody>
                    <a:bodyPr/>
                    <a:lstStyle/>
                    <a:p>
                      <a:pPr>
                        <a:buNone/>
                      </a:pPr>
                      <a:endParaRPr lang="zh-CN" altLang="en-US"/>
                    </a:p>
                  </a:txBody>
                  <a:tcPr/>
                </a:tc>
                <a:tc>
                  <a:txBody>
                    <a:bodyPr/>
                    <a:lstStyle/>
                    <a:p>
                      <a:pPr>
                        <a:buNone/>
                      </a:pPr>
                      <a:endParaRPr lang="zh-CN" altLang="en-US"/>
                    </a:p>
                  </a:txBody>
                  <a:tcPr/>
                </a:tc>
              </a:tr>
              <a:tr h="429260">
                <a:tc>
                  <a:txBody>
                    <a:bodyPr/>
                    <a:lstStyle/>
                    <a:p>
                      <a:pPr algn="ctr">
                        <a:buNone/>
                      </a:pPr>
                      <a:r>
                        <a:rPr lang="zh-CN" altLang="en-US"/>
                        <a:t>又过了一天</a:t>
                      </a:r>
                      <a:endParaRPr lang="zh-CN" altLang="en-US"/>
                    </a:p>
                  </a:txBody>
                  <a:tcPr/>
                </a:tc>
                <a:tc>
                  <a:txBody>
                    <a:bodyPr/>
                    <a:lstStyle/>
                    <a:p>
                      <a:pPr>
                        <a:buNone/>
                      </a:pPr>
                      <a:endParaRPr lang="zh-CN" altLang="en-US"/>
                    </a:p>
                  </a:txBody>
                  <a:tcPr/>
                </a:tc>
                <a:tc>
                  <a:txBody>
                    <a:bodyPr/>
                    <a:lstStyle/>
                    <a:p>
                      <a:pPr>
                        <a:buNone/>
                      </a:pPr>
                      <a:endParaRPr lang="zh-CN" altLang="en-US"/>
                    </a:p>
                  </a:txBody>
                  <a:tcPr/>
                </a:tc>
              </a:tr>
            </a:tbl>
          </a:graphicData>
        </a:graphic>
      </p:graphicFrame>
      <p:sp>
        <p:nvSpPr>
          <p:cNvPr id="3" name="文本框 2"/>
          <p:cNvSpPr txBox="1"/>
          <p:nvPr/>
        </p:nvSpPr>
        <p:spPr>
          <a:xfrm>
            <a:off x="2340487" y="2198394"/>
            <a:ext cx="244411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什么时候来取衣服</a:t>
            </a:r>
            <a:endParaRPr lang="zh-CN" altLang="en-US"/>
          </a:p>
        </p:txBody>
      </p:sp>
      <p:sp>
        <p:nvSpPr>
          <p:cNvPr id="4" name="文本框 3"/>
          <p:cNvSpPr txBox="1"/>
          <p:nvPr/>
        </p:nvSpPr>
        <p:spPr>
          <a:xfrm>
            <a:off x="2340487" y="2597174"/>
            <a:ext cx="244411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改成夹袄</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2155702" y="3072154"/>
            <a:ext cx="3239770"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改成夏天能穿的短袖衬衫 </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2340487" y="3470934"/>
            <a:ext cx="286956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改成春装，接上袖子</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p:nvPr/>
        </p:nvSpPr>
        <p:spPr>
          <a:xfrm>
            <a:off x="5210052" y="2198394"/>
            <a:ext cx="244411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明年冬天</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文本框 7"/>
          <p:cNvSpPr txBox="1"/>
          <p:nvPr/>
        </p:nvSpPr>
        <p:spPr>
          <a:xfrm>
            <a:off x="5144647" y="2597174"/>
            <a:ext cx="244411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为您服务没说的</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5144770" y="3072130"/>
            <a:ext cx="4032250"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两剪子，好办得很，没问题</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5210052" y="3470934"/>
            <a:ext cx="3260725" cy="398780"/>
          </a:xfrm>
          <a:prstGeom prst="rect">
            <a:avLst/>
          </a:prstGeom>
          <a:noFill/>
        </p:spPr>
        <p:txBody>
          <a:bodyPr wrap="square" rtlCol="0">
            <a:spAutoFit/>
          </a:bodyPr>
          <a:lstStyle/>
          <a:p>
            <a:r>
              <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接上去的袖子多难看呀</a:t>
            </a:r>
            <a:endParaRPr lang="zh-CN" altLang="en-US" sz="200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1" name="文本框 10"/>
          <p:cNvSpPr txBox="1"/>
          <p:nvPr/>
        </p:nvSpPr>
        <p:spPr>
          <a:xfrm>
            <a:off x="5961380" y="4271645"/>
            <a:ext cx="2145030" cy="306705"/>
          </a:xfrm>
          <a:prstGeom prst="rect">
            <a:avLst/>
          </a:prstGeom>
          <a:noFill/>
        </p:spPr>
        <p:txBody>
          <a:bodyPr wrap="square" rtlCol="0">
            <a:spAutoFit/>
          </a:bodyPr>
          <a:lstStyle/>
          <a:p>
            <a:r>
              <a:rPr lang="zh-CN" altLang="en-US"/>
              <a:t>（</a:t>
            </a:r>
            <a:r>
              <a:rPr lang="zh-CN" altLang="en-US">
                <a:solidFill>
                  <a:srgbClr val="FF0000"/>
                </a:solidFill>
              </a:rPr>
              <a:t>课后第二题</a:t>
            </a:r>
            <a:r>
              <a:rPr lang="zh-CN" altLang="en-US"/>
              <a:t>）</a:t>
            </a:r>
            <a:endParaRPr lang="zh-CN" altLang="en-US"/>
          </a:p>
        </p:txBody>
      </p:sp>
      <p:sp>
        <p:nvSpPr>
          <p:cNvPr id="13" name="文本框 12"/>
          <p:cNvSpPr txBox="1"/>
          <p:nvPr/>
        </p:nvSpPr>
        <p:spPr>
          <a:xfrm>
            <a:off x="1066165" y="668655"/>
            <a:ext cx="3977005" cy="583565"/>
          </a:xfrm>
          <a:prstGeom prst="rect">
            <a:avLst/>
          </a:prstGeom>
          <a:noFill/>
        </p:spPr>
        <p:txBody>
          <a:bodyPr wrap="square" rtlCol="0">
            <a:spAutoFit/>
          </a:bodyPr>
          <a:lstStyle/>
          <a:p>
            <a:r>
              <a:rPr lang="zh-CN" altLang="en-US" sz="3200" b="1">
                <a:latin typeface="黑体" panose="02010609060101010101" pitchFamily="49" charset="-122"/>
                <a:ea typeface="黑体" panose="02010609060101010101" pitchFamily="49" charset="-122"/>
              </a:rPr>
              <a:t>综合全文，说一说。</a:t>
            </a:r>
            <a:endParaRPr lang="zh-CN" altLang="en-US" sz="3200"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7360" y="699770"/>
            <a:ext cx="8176895" cy="730885"/>
          </a:xfrm>
          <a:prstGeom prst="rect">
            <a:avLst/>
          </a:prstGeom>
        </p:spPr>
        <p:txBody>
          <a:bodyPr wrap="square">
            <a:spAutoFit/>
          </a:bodyPr>
          <a:lstStyle/>
          <a:p>
            <a:pPr>
              <a:lnSpc>
                <a:spcPct val="130000"/>
              </a:lnSpc>
              <a:spcBef>
                <a:spcPct val="50000"/>
              </a:spcBef>
            </a:pPr>
            <a:r>
              <a:rPr lang="zh-CN" altLang="en-US" sz="3200" b="1" dirty="0">
                <a:solidFill>
                  <a:srgbClr val="FF0000"/>
                </a:solidFill>
                <a:latin typeface="Songti SC" panose="02010600040101010101" pitchFamily="2" charset="-122"/>
                <a:ea typeface="Songti SC" panose="02010600040101010101" pitchFamily="2" charset="-122"/>
              </a:rPr>
              <a:t>说一说：</a:t>
            </a:r>
            <a:r>
              <a:rPr lang="zh-CN" altLang="en-US" sz="2800" dirty="0">
                <a:ea typeface="黑体" panose="02010609060101010101" pitchFamily="49" charset="-122"/>
                <a:sym typeface="+mn-ea"/>
              </a:rPr>
              <a:t>顾客和裁缝分别</a:t>
            </a:r>
            <a:r>
              <a:rPr lang="zh-CN" altLang="en-US" sz="2800" b="1" dirty="0">
                <a:latin typeface="Songti SC" panose="02010600040101010101" pitchFamily="2" charset="-122"/>
                <a:ea typeface="Songti SC" panose="02010600040101010101" pitchFamily="2" charset="-122"/>
              </a:rPr>
              <a:t>给你留下了什么印象？</a:t>
            </a:r>
            <a:endParaRPr lang="zh-CN" altLang="en-US" sz="2800" b="1" dirty="0">
              <a:latin typeface="Songti SC" panose="02010600040101010101" pitchFamily="2" charset="-122"/>
              <a:ea typeface="Songti SC" panose="02010600040101010101" pitchFamily="2" charset="-122"/>
            </a:endParaRPr>
          </a:p>
        </p:txBody>
      </p:sp>
      <p:sp>
        <p:nvSpPr>
          <p:cNvPr id="100" name="文本框 99"/>
          <p:cNvSpPr txBox="1"/>
          <p:nvPr/>
        </p:nvSpPr>
        <p:spPr>
          <a:xfrm>
            <a:off x="822960" y="2133600"/>
            <a:ext cx="8554720" cy="1568450"/>
          </a:xfrm>
          <a:prstGeom prst="rect">
            <a:avLst/>
          </a:prstGeom>
          <a:noFill/>
          <a:ln w="9525">
            <a:noFill/>
          </a:ln>
        </p:spPr>
        <p:txBody>
          <a:bodyPr wrap="square">
            <a:spAutoFit/>
          </a:bodyPr>
          <a:lstStyle/>
          <a:p>
            <a:pPr indent="0"/>
            <a:r>
              <a:rPr lang="zh-CN" sz="24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顾客：</a:t>
            </a:r>
            <a:r>
              <a:rPr lang="zh-CN" sz="2400" b="1" u="sng">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sz="2400" b="1">
                <a:solidFill>
                  <a:schemeClr val="tx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a:t>
            </a:r>
            <a:endParaRPr lang="zh-CN"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a:p>
            <a:endParaRPr lang="zh-CN"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a:p>
            <a:pPr indent="0"/>
            <a:r>
              <a:rPr lang="zh-CN" sz="2400" b="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裁缝：</a:t>
            </a:r>
            <a:r>
              <a:rPr lang="zh-CN" sz="2400" b="1" u="sng">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                                  </a:t>
            </a:r>
            <a:r>
              <a:rPr lang="zh-CN" sz="2400" b="1">
                <a:solidFill>
                  <a:schemeClr val="tx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a:t>
            </a:r>
            <a:endParaRPr lang="zh-CN"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a:p>
            <a:endParaRPr lang="zh-CN" altLang="en-US"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2" name="文本框 1"/>
          <p:cNvSpPr txBox="1"/>
          <p:nvPr/>
        </p:nvSpPr>
        <p:spPr>
          <a:xfrm>
            <a:off x="2020570" y="2031365"/>
            <a:ext cx="6260465" cy="521970"/>
          </a:xfrm>
          <a:prstGeom prst="rect">
            <a:avLst/>
          </a:prstGeom>
          <a:noFill/>
        </p:spPr>
        <p:txBody>
          <a:bodyPr wrap="none" rtlCol="0" anchor="t">
            <a:spAutoFit/>
          </a:bodyPr>
          <a:lstStyle/>
          <a:p>
            <a:r>
              <a:rPr lang="zh-CN"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性子急躁，不切实际地讲求速度和效率</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
        <p:nvSpPr>
          <p:cNvPr id="3" name="文本框 2"/>
          <p:cNvSpPr txBox="1"/>
          <p:nvPr/>
        </p:nvSpPr>
        <p:spPr>
          <a:xfrm>
            <a:off x="2020570" y="2656840"/>
            <a:ext cx="4115435" cy="521970"/>
          </a:xfrm>
          <a:prstGeom prst="rect">
            <a:avLst/>
          </a:prstGeom>
          <a:noFill/>
        </p:spPr>
        <p:txBody>
          <a:bodyPr wrap="none" rtlCol="0" anchor="t">
            <a:spAutoFit/>
          </a:bodyPr>
          <a:lstStyle/>
          <a:p>
            <a:r>
              <a:rPr lang="zh-CN"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性子散漫，做事迟钝缓慢</a:t>
            </a:r>
            <a:endParaRPr lang="zh-CN" altLang="en-US" sz="2800" b="1">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additive="base">
                                        <p:cTn id="14" dur="500" fill="hold"/>
                                        <p:tgtEl>
                                          <p:spTgt spid="100"/>
                                        </p:tgtEl>
                                        <p:attrNameLst>
                                          <p:attrName>ppt_x</p:attrName>
                                        </p:attrNameLst>
                                      </p:cBhvr>
                                      <p:tavLst>
                                        <p:tav tm="0">
                                          <p:val>
                                            <p:strVal val="#ppt_x"/>
                                          </p:val>
                                        </p:tav>
                                        <p:tav tm="100000">
                                          <p:val>
                                            <p:strVal val="#ppt_x"/>
                                          </p:val>
                                        </p:tav>
                                      </p:tavLst>
                                    </p:anim>
                                    <p:anim calcmode="lin" valueType="num">
                                      <p:cBhvr additive="base">
                                        <p:cTn id="15"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heckerboard(across)">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heckerboard(across)">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0"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9" name="文本框 49"/>
          <p:cNvSpPr txBox="1"/>
          <p:nvPr/>
        </p:nvSpPr>
        <p:spPr>
          <a:xfrm rot="-1160763">
            <a:off x="583075" y="3243687"/>
            <a:ext cx="379858" cy="192360"/>
          </a:xfrm>
          <a:prstGeom prst="rect">
            <a:avLst/>
          </a:prstGeom>
          <a:noFill/>
          <a:ln w="9525">
            <a:noFill/>
          </a:ln>
        </p:spPr>
        <p:txBody>
          <a:bodyPr wrap="square" lIns="68580" tIns="34290" rIns="68580" bIns="34290">
            <a:spAutoFit/>
          </a:bodyPr>
          <a:lstStyle/>
          <a:p>
            <a:pPr>
              <a:buFont typeface="Arial" panose="020B0604020202020204" pitchFamily="34" charset="0"/>
              <a:buNone/>
            </a:pPr>
            <a:r>
              <a:rPr lang="zh-CN" altLang="zh-CN" sz="400" dirty="0">
                <a:solidFill>
                  <a:srgbClr val="DAEEBF"/>
                </a:solidFill>
                <a:latin typeface="Arial" panose="020B0604020202020204" pitchFamily="34" charset="0"/>
                <a:ea typeface="黑体" panose="02010609060101010101" pitchFamily="49" charset="-122"/>
              </a:rPr>
              <a:t>状元成才路</a:t>
            </a:r>
            <a:endParaRPr lang="zh-CN" altLang="zh-CN" sz="400" dirty="0">
              <a:solidFill>
                <a:srgbClr val="DAEEBF"/>
              </a:solidFill>
              <a:latin typeface="Arial" panose="020B0604020202020204" pitchFamily="34" charset="0"/>
              <a:ea typeface="黑体" panose="02010609060101010101" pitchFamily="49" charset="-122"/>
            </a:endParaRPr>
          </a:p>
        </p:txBody>
      </p:sp>
      <p:sp>
        <p:nvSpPr>
          <p:cNvPr id="20" name="矩形 19"/>
          <p:cNvSpPr/>
          <p:nvPr/>
        </p:nvSpPr>
        <p:spPr>
          <a:xfrm>
            <a:off x="2392045" y="1131570"/>
            <a:ext cx="100457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fén</a:t>
            </a:r>
            <a:r>
              <a:rPr lang="en-US" altLang="zh-CN" sz="30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endParaRPr lang="en-US" altLang="zh-CN" sz="3000" dirty="0" err="1">
              <a:ln>
                <a:noFill/>
              </a:ln>
              <a:effectLst/>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23" name="矩形 22"/>
          <p:cNvSpPr/>
          <p:nvPr/>
        </p:nvSpPr>
        <p:spPr>
          <a:xfrm>
            <a:off x="3661410" y="1131570"/>
            <a:ext cx="1198245" cy="530225"/>
          </a:xfrm>
          <a:prstGeom prst="rect">
            <a:avLst/>
          </a:prstGeom>
        </p:spPr>
        <p:txBody>
          <a:bodyPr wrap="square" lIns="68580" tIns="34290" rIns="68580" bIns="34290">
            <a:spAutoFit/>
          </a:bodyPr>
          <a:lstStyle/>
          <a:p>
            <a:r>
              <a:rPr lang="en-US" sz="3000" dirty="0" err="1">
                <a:latin typeface="黑体" panose="02010609060101010101" pitchFamily="49" charset="-122"/>
                <a:ea typeface="宋体" panose="02010600030101010101" pitchFamily="2" charset="-122"/>
                <a:cs typeface="黑体" panose="02010609060101010101" pitchFamily="49" charset="-122"/>
              </a:rPr>
              <a:t>xiān</a:t>
            </a:r>
            <a:r>
              <a:rPr lang="en-US" altLang="zh-CN" sz="30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endParaRPr lang="en-US" altLang="en-US" sz="3000" dirty="0" err="1">
              <a:latin typeface="黑体" panose="02010609060101010101" pitchFamily="49" charset="-122"/>
              <a:ea typeface="宋体" panose="02010600030101010101" pitchFamily="2" charset="-122"/>
              <a:cs typeface="黑体" panose="02010609060101010101" pitchFamily="49" charset="-122"/>
            </a:endParaRPr>
          </a:p>
        </p:txBody>
      </p:sp>
      <p:sp>
        <p:nvSpPr>
          <p:cNvPr id="24" name="矩形 23"/>
          <p:cNvSpPr/>
          <p:nvPr/>
        </p:nvSpPr>
        <p:spPr>
          <a:xfrm>
            <a:off x="6667344" y="1131862"/>
            <a:ext cx="857368" cy="530225"/>
          </a:xfrm>
          <a:prstGeom prst="rect">
            <a:avLst/>
          </a:prstGeom>
        </p:spPr>
        <p:txBody>
          <a:bodyPr wrap="square" lIns="68580" tIns="34290" rIns="68580" bIns="34290">
            <a:spAutoFit/>
          </a:bodyPr>
          <a:lstStyle/>
          <a:p>
            <a:r>
              <a:rPr lang="en-US" sz="3000" dirty="0" err="1">
                <a:latin typeface="黑体" panose="02010609060101010101" pitchFamily="49" charset="-122"/>
                <a:ea typeface="宋体" panose="02010600030101010101" pitchFamily="2" charset="-122"/>
                <a:cs typeface="黑体" panose="02010609060101010101" pitchFamily="49" charset="-122"/>
                <a:sym typeface="+mn-ea"/>
              </a:rPr>
              <a:t>wāi</a:t>
            </a:r>
            <a:endParaRPr lang="en-US" altLang="en-US" sz="3000" dirty="0" err="1">
              <a:latin typeface="黑体" panose="02010609060101010101" pitchFamily="49" charset="-122"/>
              <a:ea typeface="宋体" panose="02010600030101010101" pitchFamily="2" charset="-122"/>
              <a:cs typeface="黑体" panose="02010609060101010101" pitchFamily="49" charset="-122"/>
              <a:sym typeface="+mn-ea"/>
            </a:endParaRPr>
          </a:p>
        </p:txBody>
      </p:sp>
      <p:sp>
        <p:nvSpPr>
          <p:cNvPr id="50" name="TextBox 11"/>
          <p:cNvSpPr txBox="1">
            <a:spLocks noChangeArrowheads="1"/>
          </p:cNvSpPr>
          <p:nvPr/>
        </p:nvSpPr>
        <p:spPr bwMode="auto">
          <a:xfrm>
            <a:off x="521169" y="107369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535080" y="1131139"/>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52" name="矩形 51"/>
          <p:cNvSpPr/>
          <p:nvPr/>
        </p:nvSpPr>
        <p:spPr>
          <a:xfrm>
            <a:off x="561858" y="113177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33" name="文本框 14"/>
          <p:cNvSpPr txBox="1"/>
          <p:nvPr/>
        </p:nvSpPr>
        <p:spPr>
          <a:xfrm>
            <a:off x="663192"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3" name="文本框 2"/>
          <p:cNvSpPr txBox="1"/>
          <p:nvPr/>
        </p:nvSpPr>
        <p:spPr>
          <a:xfrm>
            <a:off x="2470150" y="1582420"/>
            <a:ext cx="84836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缝</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3737610" y="1556385"/>
            <a:ext cx="84836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箱</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5244465" y="1131570"/>
            <a:ext cx="793750" cy="530225"/>
          </a:xfrm>
          <a:prstGeom prst="rect">
            <a:avLst/>
          </a:prstGeom>
        </p:spPr>
        <p:txBody>
          <a:bodyPr wrap="square" lIns="68580" tIns="34290" rIns="68580" bIns="34290">
            <a:spAutoFit/>
          </a:bodyPr>
          <a:lstStyle/>
          <a:p>
            <a:r>
              <a:rPr lang="en-US" sz="3000" dirty="0" err="1">
                <a:latin typeface="黑体" panose="02010609060101010101" pitchFamily="49" charset="-122"/>
                <a:ea typeface="宋体" panose="02010600030101010101" pitchFamily="2" charset="-122"/>
                <a:cs typeface="黑体" panose="02010609060101010101" pitchFamily="49" charset="-122"/>
              </a:rPr>
              <a:t>kuā</a:t>
            </a:r>
            <a:endParaRPr lang="en-US" altLang="en-US" sz="3000" dirty="0" err="1">
              <a:latin typeface="黑体" panose="02010609060101010101" pitchFamily="49" charset="-122"/>
              <a:ea typeface="宋体" panose="02010600030101010101" pitchFamily="2" charset="-122"/>
              <a:cs typeface="黑体" panose="02010609060101010101" pitchFamily="49" charset="-122"/>
            </a:endParaRPr>
          </a:p>
        </p:txBody>
      </p:sp>
      <p:sp>
        <p:nvSpPr>
          <p:cNvPr id="7" name="文本框 6"/>
          <p:cNvSpPr txBox="1"/>
          <p:nvPr/>
        </p:nvSpPr>
        <p:spPr>
          <a:xfrm>
            <a:off x="5217160" y="1582420"/>
            <a:ext cx="848360" cy="768350"/>
          </a:xfrm>
          <a:prstGeom prst="rect">
            <a:avLst/>
          </a:prstGeom>
          <a:noFill/>
        </p:spPr>
        <p:txBody>
          <a:bodyPr wrap="square" rtlCol="0">
            <a:spAutoFit/>
          </a:bodyPr>
          <a:lstStyle/>
          <a:p>
            <a:r>
              <a:rPr lang="zh-CN" altLang="en-US" sz="4400" dirty="0">
                <a:solidFill>
                  <a:srgbClr val="FF0000"/>
                </a:solidFill>
                <a:latin typeface="楷体" panose="02010609060101010101" pitchFamily="49" charset="-122"/>
                <a:ea typeface="楷体" panose="02010609060101010101" pitchFamily="49" charset="-122"/>
              </a:rPr>
              <a:t>夸</a:t>
            </a:r>
            <a:endParaRPr lang="zh-CN" altLang="en-US" sz="4400"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6622415" y="1590040"/>
            <a:ext cx="848360" cy="768350"/>
          </a:xfrm>
          <a:prstGeom prst="rect">
            <a:avLst/>
          </a:prstGeom>
          <a:noFill/>
        </p:spPr>
        <p:txBody>
          <a:bodyPr wrap="square" rtlCol="0">
            <a:spAutoFit/>
          </a:bodyPr>
          <a:lstStyle/>
          <a:p>
            <a:r>
              <a:rPr lang="zh-CN" altLang="en-US" sz="4400" dirty="0">
                <a:solidFill>
                  <a:srgbClr val="FF0000"/>
                </a:solidFill>
                <a:latin typeface="楷体" panose="02010609060101010101" pitchFamily="49" charset="-122"/>
                <a:ea typeface="楷体" panose="02010609060101010101" pitchFamily="49" charset="-122"/>
              </a:rPr>
              <a:t>歪</a:t>
            </a:r>
            <a:endParaRPr lang="zh-CN" altLang="en-US" sz="4400"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210185" y="2665095"/>
            <a:ext cx="136017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sym typeface="+mn-ea"/>
              </a:rPr>
              <a:t>chén</a:t>
            </a:r>
            <a:r>
              <a:rPr lang="en-US" altLang="zh-CN" sz="30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endParaRPr lang="en-US" altLang="zh-CN" sz="3000" dirty="0" err="1">
              <a:ln>
                <a:noFill/>
              </a:ln>
              <a:effectLst/>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15" name="文本框 14"/>
          <p:cNvSpPr txBox="1"/>
          <p:nvPr/>
        </p:nvSpPr>
        <p:spPr>
          <a:xfrm>
            <a:off x="348615" y="3195320"/>
            <a:ext cx="848360" cy="768350"/>
          </a:xfrm>
          <a:prstGeom prst="rect">
            <a:avLst/>
          </a:prstGeom>
          <a:noFill/>
        </p:spPr>
        <p:txBody>
          <a:bodyPr wrap="square" rtlCol="0">
            <a:spAutoFit/>
          </a:bodyPr>
          <a:lstStyle/>
          <a:p>
            <a:r>
              <a:rPr lang="zh-CN" altLang="en-US" sz="4400" dirty="0">
                <a:solidFill>
                  <a:srgbClr val="FF0000"/>
                </a:solidFill>
                <a:latin typeface="楷体" panose="02010609060101010101" pitchFamily="49" charset="-122"/>
                <a:ea typeface="楷体" panose="02010609060101010101" pitchFamily="49" charset="-122"/>
              </a:rPr>
              <a:t>承</a:t>
            </a:r>
            <a:endParaRPr lang="zh-CN" altLang="en-US" sz="4400" dirty="0">
              <a:solidFill>
                <a:srgbClr val="FF0000"/>
              </a:solidFill>
              <a:latin typeface="楷体" panose="02010609060101010101" pitchFamily="49" charset="-122"/>
              <a:ea typeface="楷体" panose="02010609060101010101" pitchFamily="49" charset="-122"/>
            </a:endParaRPr>
          </a:p>
        </p:txBody>
      </p:sp>
      <p:sp>
        <p:nvSpPr>
          <p:cNvPr id="46" name="矩形 45"/>
          <p:cNvSpPr/>
          <p:nvPr/>
        </p:nvSpPr>
        <p:spPr>
          <a:xfrm>
            <a:off x="1864995" y="2665095"/>
            <a:ext cx="74803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xiù</a:t>
            </a:r>
            <a:endParaRPr lang="en-US" altLang="zh-CN" sz="3000" dirty="0">
              <a:latin typeface="黑体" panose="02010609060101010101" pitchFamily="49" charset="-122"/>
              <a:ea typeface="宋体" panose="02010600030101010101" pitchFamily="2" charset="-122"/>
              <a:cs typeface="黑体" panose="02010609060101010101" pitchFamily="49" charset="-122"/>
            </a:endParaRPr>
          </a:p>
        </p:txBody>
      </p:sp>
      <p:sp>
        <p:nvSpPr>
          <p:cNvPr id="47" name="文本框 46"/>
          <p:cNvSpPr txBox="1"/>
          <p:nvPr/>
        </p:nvSpPr>
        <p:spPr>
          <a:xfrm>
            <a:off x="1864995" y="3195320"/>
            <a:ext cx="84836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袖</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48" name="矩形 47"/>
          <p:cNvSpPr/>
          <p:nvPr/>
        </p:nvSpPr>
        <p:spPr>
          <a:xfrm>
            <a:off x="3098165" y="2665095"/>
            <a:ext cx="2013585"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chèn shān </a:t>
            </a:r>
            <a:endParaRPr lang="en-US" altLang="zh-CN" sz="3000" dirty="0">
              <a:latin typeface="黑体" panose="02010609060101010101" pitchFamily="49" charset="-122"/>
              <a:ea typeface="宋体" panose="02010600030101010101" pitchFamily="2" charset="-122"/>
              <a:cs typeface="黑体" panose="02010609060101010101" pitchFamily="49" charset="-122"/>
            </a:endParaRPr>
          </a:p>
        </p:txBody>
      </p:sp>
      <p:sp>
        <p:nvSpPr>
          <p:cNvPr id="49" name="文本框 48"/>
          <p:cNvSpPr txBox="1"/>
          <p:nvPr/>
        </p:nvSpPr>
        <p:spPr>
          <a:xfrm>
            <a:off x="3318510" y="3186430"/>
            <a:ext cx="171196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衬衫</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53" name="矩形 52"/>
          <p:cNvSpPr/>
          <p:nvPr/>
        </p:nvSpPr>
        <p:spPr>
          <a:xfrm>
            <a:off x="5111750" y="2665095"/>
            <a:ext cx="72898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fù </a:t>
            </a:r>
            <a:endParaRPr lang="en-US" altLang="zh-CN" sz="3000" dirty="0">
              <a:latin typeface="黑体" panose="02010609060101010101" pitchFamily="49" charset="-122"/>
              <a:ea typeface="宋体" panose="02010600030101010101" pitchFamily="2" charset="-122"/>
              <a:cs typeface="黑体" panose="02010609060101010101" pitchFamily="49" charset="-122"/>
            </a:endParaRPr>
          </a:p>
        </p:txBody>
      </p:sp>
      <p:sp>
        <p:nvSpPr>
          <p:cNvPr id="54" name="文本框 53"/>
          <p:cNvSpPr txBox="1"/>
          <p:nvPr/>
        </p:nvSpPr>
        <p:spPr>
          <a:xfrm>
            <a:off x="4959985" y="3195320"/>
            <a:ext cx="800100" cy="768350"/>
          </a:xfrm>
          <a:prstGeom prst="rect">
            <a:avLst/>
          </a:prstGeom>
          <a:noFill/>
        </p:spPr>
        <p:txBody>
          <a:bodyPr wrap="square" rtlCol="0">
            <a:spAutoFit/>
          </a:bodyPr>
          <a:lstStyle/>
          <a:p>
            <a:r>
              <a:rPr lang="zh-CN" altLang="en-US" sz="4400" dirty="0">
                <a:solidFill>
                  <a:srgbClr val="FF0000"/>
                </a:solidFill>
                <a:latin typeface="楷体" panose="02010609060101010101" pitchFamily="49" charset="-122"/>
                <a:ea typeface="楷体" panose="02010609060101010101" pitchFamily="49" charset="-122"/>
              </a:rPr>
              <a:t>负</a:t>
            </a:r>
            <a:endParaRPr lang="zh-CN" altLang="en-US" sz="4400" dirty="0">
              <a:solidFill>
                <a:srgbClr val="FF0000"/>
              </a:solidFill>
              <a:latin typeface="楷体" panose="02010609060101010101" pitchFamily="49" charset="-122"/>
              <a:ea typeface="楷体" panose="02010609060101010101" pitchFamily="49" charset="-122"/>
            </a:endParaRPr>
          </a:p>
        </p:txBody>
      </p:sp>
      <p:sp>
        <p:nvSpPr>
          <p:cNvPr id="55" name="矩形 54"/>
          <p:cNvSpPr/>
          <p:nvPr/>
        </p:nvSpPr>
        <p:spPr>
          <a:xfrm>
            <a:off x="6298565" y="2665095"/>
            <a:ext cx="72898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xi</a:t>
            </a:r>
            <a:r>
              <a:rPr lang="en-US" altLang="zh-CN" sz="3000" dirty="0">
                <a:latin typeface="黑体" panose="02010609060101010101" pitchFamily="49" charset="-122"/>
                <a:ea typeface="宋体" panose="02010600030101010101" pitchFamily="2" charset="-122"/>
                <a:cs typeface="黑体" panose="02010609060101010101" pitchFamily="49" charset="-122"/>
                <a:sym typeface="+mn-ea"/>
              </a:rPr>
              <a:t>è</a:t>
            </a:r>
            <a:r>
              <a:rPr lang="en-US" altLang="zh-CN" sz="3000" dirty="0">
                <a:latin typeface="黑体" panose="02010609060101010101" pitchFamily="49" charset="-122"/>
                <a:ea typeface="宋体" panose="02010600030101010101" pitchFamily="2" charset="-122"/>
                <a:cs typeface="黑体" panose="02010609060101010101" pitchFamily="49" charset="-122"/>
              </a:rPr>
              <a:t> </a:t>
            </a:r>
            <a:endParaRPr lang="en-US" altLang="zh-CN" sz="3000" dirty="0">
              <a:latin typeface="黑体" panose="02010609060101010101" pitchFamily="49" charset="-122"/>
              <a:ea typeface="宋体" panose="02010600030101010101" pitchFamily="2" charset="-122"/>
              <a:cs typeface="黑体" panose="02010609060101010101" pitchFamily="49" charset="-122"/>
            </a:endParaRPr>
          </a:p>
        </p:txBody>
      </p:sp>
      <p:sp>
        <p:nvSpPr>
          <p:cNvPr id="56" name="文本框 55"/>
          <p:cNvSpPr txBox="1"/>
          <p:nvPr/>
        </p:nvSpPr>
        <p:spPr>
          <a:xfrm>
            <a:off x="6263005" y="3195320"/>
            <a:ext cx="80010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泄</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59" name="矩形 58"/>
          <p:cNvSpPr/>
          <p:nvPr/>
        </p:nvSpPr>
        <p:spPr>
          <a:xfrm>
            <a:off x="8165465" y="2656205"/>
            <a:ext cx="728980" cy="530225"/>
          </a:xfrm>
          <a:prstGeom prst="rect">
            <a:avLst/>
          </a:prstGeom>
        </p:spPr>
        <p:txBody>
          <a:bodyPr wrap="square" lIns="68580" tIns="34290" rIns="68580" bIns="34290">
            <a:spAutoFit/>
          </a:bodyPr>
          <a:lstStyle/>
          <a:p>
            <a:r>
              <a:rPr lang="en-US" altLang="zh-CN" sz="3000" dirty="0">
                <a:latin typeface="黑体" panose="02010609060101010101" pitchFamily="49" charset="-122"/>
                <a:ea typeface="宋体" panose="02010600030101010101" pitchFamily="2" charset="-122"/>
                <a:cs typeface="黑体" panose="02010609060101010101" pitchFamily="49" charset="-122"/>
              </a:rPr>
              <a:t>yì </a:t>
            </a:r>
            <a:endParaRPr lang="en-US" altLang="zh-CN" sz="3000" dirty="0">
              <a:latin typeface="黑体" panose="02010609060101010101" pitchFamily="49" charset="-122"/>
              <a:ea typeface="宋体" panose="02010600030101010101" pitchFamily="2" charset="-122"/>
              <a:cs typeface="黑体" panose="02010609060101010101" pitchFamily="49" charset="-122"/>
            </a:endParaRPr>
          </a:p>
        </p:txBody>
      </p:sp>
      <p:sp>
        <p:nvSpPr>
          <p:cNvPr id="60" name="文本框 59"/>
          <p:cNvSpPr txBox="1"/>
          <p:nvPr/>
        </p:nvSpPr>
        <p:spPr>
          <a:xfrm>
            <a:off x="8094345" y="3186430"/>
            <a:ext cx="800100" cy="768350"/>
          </a:xfrm>
          <a:prstGeom prst="rect">
            <a:avLst/>
          </a:prstGeom>
          <a:noFill/>
        </p:spPr>
        <p:txBody>
          <a:bodyPr wrap="square" rtlCol="0">
            <a:spAutoFit/>
          </a:bodyPr>
          <a:lstStyle/>
          <a:p>
            <a:r>
              <a:rPr lang="zh-CN" altLang="en-US" sz="4400">
                <a:solidFill>
                  <a:srgbClr val="FF0000"/>
                </a:solidFill>
                <a:latin typeface="楷体" panose="02010609060101010101" pitchFamily="49" charset="-122"/>
                <a:ea typeface="楷体" panose="02010609060101010101" pitchFamily="49" charset="-122"/>
              </a:rPr>
              <a:t>艺</a:t>
            </a:r>
            <a:endParaRPr lang="zh-CN" altLang="en-US" sz="440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1814830" y="1556385"/>
            <a:ext cx="848360" cy="768350"/>
          </a:xfrm>
          <a:prstGeom prst="rect">
            <a:avLst/>
          </a:prstGeom>
          <a:noFill/>
        </p:spPr>
        <p:txBody>
          <a:bodyPr wrap="square" rtlCol="0">
            <a:spAutoFit/>
          </a:bodyPr>
          <a:lstStyle/>
          <a:p>
            <a:r>
              <a:rPr lang="zh-CN" altLang="en-US" sz="4400" dirty="0">
                <a:solidFill>
                  <a:schemeClr val="tx1"/>
                </a:solidFill>
                <a:latin typeface="楷体" panose="02010609060101010101" pitchFamily="49" charset="-122"/>
                <a:ea typeface="楷体" panose="02010609060101010101" pitchFamily="49" charset="-122"/>
              </a:rPr>
              <a:t>裁</a:t>
            </a:r>
            <a:endParaRPr lang="zh-CN" altLang="en-US" sz="4400" dirty="0">
              <a:solidFill>
                <a:schemeClr val="tx1"/>
              </a:solidFill>
              <a:latin typeface="楷体" panose="02010609060101010101" pitchFamily="49" charset="-122"/>
              <a:ea typeface="楷体" panose="02010609060101010101" pitchFamily="49" charset="-122"/>
            </a:endParaRPr>
          </a:p>
        </p:txBody>
      </p:sp>
      <p:sp>
        <p:nvSpPr>
          <p:cNvPr id="4" name="文本框 3"/>
          <p:cNvSpPr txBox="1"/>
          <p:nvPr/>
        </p:nvSpPr>
        <p:spPr>
          <a:xfrm>
            <a:off x="4263390" y="1556385"/>
            <a:ext cx="848360" cy="768350"/>
          </a:xfrm>
          <a:prstGeom prst="rect">
            <a:avLst/>
          </a:prstGeom>
          <a:noFill/>
        </p:spPr>
        <p:txBody>
          <a:bodyPr wrap="square" rtlCol="0">
            <a:spAutoFit/>
          </a:bodyPr>
          <a:lstStyle/>
          <a:p>
            <a:r>
              <a:rPr lang="zh-CN" altLang="en-US" sz="4400" dirty="0">
                <a:solidFill>
                  <a:schemeClr val="tx1"/>
                </a:solidFill>
                <a:latin typeface="楷体" panose="02010609060101010101" pitchFamily="49" charset="-122"/>
                <a:ea typeface="楷体" panose="02010609060101010101" pitchFamily="49" charset="-122"/>
              </a:rPr>
              <a:t>子</a:t>
            </a:r>
            <a:endParaRPr lang="zh-CN" altLang="en-US" sz="4400" dirty="0">
              <a:solidFill>
                <a:schemeClr val="tx1"/>
              </a:solidFill>
              <a:latin typeface="楷体" panose="02010609060101010101" pitchFamily="49" charset="-122"/>
              <a:ea typeface="楷体" panose="02010609060101010101" pitchFamily="49" charset="-122"/>
            </a:endParaRPr>
          </a:p>
        </p:txBody>
      </p:sp>
      <p:sp>
        <p:nvSpPr>
          <p:cNvPr id="8" name="文本框 7"/>
          <p:cNvSpPr txBox="1"/>
          <p:nvPr/>
        </p:nvSpPr>
        <p:spPr>
          <a:xfrm>
            <a:off x="5690870" y="1590040"/>
            <a:ext cx="848360"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奖</a:t>
            </a:r>
            <a:endParaRPr lang="zh-CN" altLang="en-US" sz="4400">
              <a:solidFill>
                <a:schemeClr val="tx1"/>
              </a:solidFill>
              <a:latin typeface="楷体" panose="02010609060101010101" pitchFamily="49" charset="-122"/>
              <a:ea typeface="楷体" panose="02010609060101010101" pitchFamily="49" charset="-122"/>
            </a:endParaRPr>
          </a:p>
        </p:txBody>
      </p:sp>
      <p:sp>
        <p:nvSpPr>
          <p:cNvPr id="9" name="文本框 8"/>
          <p:cNvSpPr txBox="1"/>
          <p:nvPr/>
        </p:nvSpPr>
        <p:spPr>
          <a:xfrm>
            <a:off x="7291070" y="1590040"/>
            <a:ext cx="1443355"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着头</a:t>
            </a:r>
            <a:endParaRPr lang="zh-CN" altLang="en-US" sz="4400">
              <a:solidFill>
                <a:schemeClr val="tx1"/>
              </a:solidFill>
              <a:latin typeface="楷体" panose="02010609060101010101" pitchFamily="49" charset="-122"/>
              <a:ea typeface="楷体" panose="02010609060101010101" pitchFamily="49" charset="-122"/>
            </a:endParaRPr>
          </a:p>
        </p:txBody>
      </p:sp>
      <p:sp>
        <p:nvSpPr>
          <p:cNvPr id="11" name="文本框 10"/>
          <p:cNvSpPr txBox="1"/>
          <p:nvPr/>
        </p:nvSpPr>
        <p:spPr>
          <a:xfrm>
            <a:off x="1021080" y="3195320"/>
            <a:ext cx="848360"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认</a:t>
            </a:r>
            <a:endParaRPr lang="zh-CN" altLang="en-US" sz="4400">
              <a:solidFill>
                <a:schemeClr val="tx1"/>
              </a:solidFill>
              <a:latin typeface="楷体" panose="02010609060101010101" pitchFamily="49" charset="-122"/>
              <a:ea typeface="楷体" panose="02010609060101010101" pitchFamily="49" charset="-122"/>
            </a:endParaRPr>
          </a:p>
        </p:txBody>
      </p:sp>
      <p:sp>
        <p:nvSpPr>
          <p:cNvPr id="12" name="文本框 11"/>
          <p:cNvSpPr txBox="1"/>
          <p:nvPr/>
        </p:nvSpPr>
        <p:spPr>
          <a:xfrm>
            <a:off x="2392045" y="3195320"/>
            <a:ext cx="848360" cy="768350"/>
          </a:xfrm>
          <a:prstGeom prst="rect">
            <a:avLst/>
          </a:prstGeom>
          <a:noFill/>
        </p:spPr>
        <p:txBody>
          <a:bodyPr wrap="square" rtlCol="0">
            <a:spAutoFit/>
          </a:bodyPr>
          <a:lstStyle/>
          <a:p>
            <a:r>
              <a:rPr lang="zh-CN" altLang="en-US" sz="4400" dirty="0">
                <a:solidFill>
                  <a:schemeClr val="tx1"/>
                </a:solidFill>
                <a:latin typeface="楷体" panose="02010609060101010101" pitchFamily="49" charset="-122"/>
                <a:ea typeface="楷体" panose="02010609060101010101" pitchFamily="49" charset="-122"/>
              </a:rPr>
              <a:t>子</a:t>
            </a:r>
            <a:endParaRPr lang="zh-CN" altLang="en-US" sz="4400" dirty="0">
              <a:solidFill>
                <a:schemeClr val="tx1"/>
              </a:solidFill>
              <a:latin typeface="楷体" panose="02010609060101010101" pitchFamily="49" charset="-122"/>
              <a:ea typeface="楷体" panose="02010609060101010101" pitchFamily="49" charset="-122"/>
            </a:endParaRPr>
          </a:p>
        </p:txBody>
      </p:sp>
      <p:sp>
        <p:nvSpPr>
          <p:cNvPr id="17" name="文本框 16"/>
          <p:cNvSpPr txBox="1"/>
          <p:nvPr/>
        </p:nvSpPr>
        <p:spPr>
          <a:xfrm>
            <a:off x="5518785" y="3195320"/>
            <a:ext cx="848360"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责</a:t>
            </a:r>
            <a:endParaRPr lang="zh-CN" altLang="en-US" sz="4400">
              <a:solidFill>
                <a:schemeClr val="tx1"/>
              </a:solidFill>
              <a:latin typeface="楷体" panose="02010609060101010101" pitchFamily="49" charset="-122"/>
              <a:ea typeface="楷体" panose="02010609060101010101" pitchFamily="49" charset="-122"/>
            </a:endParaRPr>
          </a:p>
        </p:txBody>
      </p:sp>
      <p:sp>
        <p:nvSpPr>
          <p:cNvPr id="18" name="文本框 17"/>
          <p:cNvSpPr txBox="1"/>
          <p:nvPr/>
        </p:nvSpPr>
        <p:spPr>
          <a:xfrm>
            <a:off x="6799580" y="3195320"/>
            <a:ext cx="848360"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气</a:t>
            </a:r>
            <a:endParaRPr lang="zh-CN" altLang="en-US" sz="4400">
              <a:solidFill>
                <a:schemeClr val="tx1"/>
              </a:solidFill>
              <a:latin typeface="楷体" panose="02010609060101010101" pitchFamily="49" charset="-122"/>
              <a:ea typeface="楷体" panose="02010609060101010101" pitchFamily="49" charset="-122"/>
            </a:endParaRPr>
          </a:p>
        </p:txBody>
      </p:sp>
      <p:sp>
        <p:nvSpPr>
          <p:cNvPr id="19" name="文本框 18"/>
          <p:cNvSpPr txBox="1"/>
          <p:nvPr/>
        </p:nvSpPr>
        <p:spPr>
          <a:xfrm>
            <a:off x="7588250" y="3195320"/>
            <a:ext cx="848360" cy="768350"/>
          </a:xfrm>
          <a:prstGeom prst="rect">
            <a:avLst/>
          </a:prstGeom>
          <a:noFill/>
        </p:spPr>
        <p:txBody>
          <a:bodyPr wrap="square" rtlCol="0">
            <a:spAutoFit/>
          </a:bodyPr>
          <a:lstStyle/>
          <a:p>
            <a:r>
              <a:rPr lang="zh-CN" altLang="en-US" sz="4400">
                <a:solidFill>
                  <a:schemeClr val="tx1"/>
                </a:solidFill>
                <a:latin typeface="楷体" panose="02010609060101010101" pitchFamily="49" charset="-122"/>
                <a:ea typeface="楷体" panose="02010609060101010101" pitchFamily="49" charset="-122"/>
              </a:rPr>
              <a:t>手</a:t>
            </a:r>
            <a:endParaRPr lang="zh-CN" altLang="en-US" sz="4400">
              <a:solidFill>
                <a:schemeClr val="tx1"/>
              </a:solidFill>
              <a:latin typeface="楷体" panose="02010609060101010101" pitchFamily="49" charset="-122"/>
              <a:ea typeface="楷体" panose="02010609060101010101" pitchFamily="49" charset="-122"/>
            </a:endParaRPr>
          </a:p>
        </p:txBody>
      </p:sp>
      <p:sp>
        <p:nvSpPr>
          <p:cNvPr id="41" name="矩形 40"/>
          <p:cNvSpPr/>
          <p:nvPr/>
        </p:nvSpPr>
        <p:spPr>
          <a:xfrm>
            <a:off x="1643043" y="1644961"/>
            <a:ext cx="857256"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2" name="矩形 41"/>
          <p:cNvSpPr/>
          <p:nvPr/>
        </p:nvSpPr>
        <p:spPr>
          <a:xfrm>
            <a:off x="4387223" y="1590034"/>
            <a:ext cx="857256"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3" name="矩形 42"/>
          <p:cNvSpPr/>
          <p:nvPr/>
        </p:nvSpPr>
        <p:spPr>
          <a:xfrm>
            <a:off x="5810259" y="1652278"/>
            <a:ext cx="857256"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4" name="矩形 43"/>
          <p:cNvSpPr/>
          <p:nvPr/>
        </p:nvSpPr>
        <p:spPr>
          <a:xfrm>
            <a:off x="7373620" y="1644650"/>
            <a:ext cx="1112520" cy="6432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45" name="矩形 44"/>
          <p:cNvSpPr/>
          <p:nvPr/>
        </p:nvSpPr>
        <p:spPr>
          <a:xfrm>
            <a:off x="984225" y="3285813"/>
            <a:ext cx="785818"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7" name="矩形 56"/>
          <p:cNvSpPr/>
          <p:nvPr/>
        </p:nvSpPr>
        <p:spPr>
          <a:xfrm>
            <a:off x="2500298" y="3285813"/>
            <a:ext cx="785818"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58" name="矩形 57"/>
          <p:cNvSpPr/>
          <p:nvPr/>
        </p:nvSpPr>
        <p:spPr>
          <a:xfrm>
            <a:off x="5580705" y="3285813"/>
            <a:ext cx="785818"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61" name="矩形 60"/>
          <p:cNvSpPr/>
          <p:nvPr/>
        </p:nvSpPr>
        <p:spPr>
          <a:xfrm>
            <a:off x="6857699" y="3285813"/>
            <a:ext cx="571504"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62" name="矩形 61"/>
          <p:cNvSpPr/>
          <p:nvPr/>
        </p:nvSpPr>
        <p:spPr>
          <a:xfrm>
            <a:off x="7643834" y="3286130"/>
            <a:ext cx="571504" cy="64294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1"/>
                                        </p:tgtEl>
                                      </p:cBhvr>
                                    </p:animEffect>
                                    <p:set>
                                      <p:cBhvr>
                                        <p:cTn id="12" dur="1" fill="hold">
                                          <p:stCondLst>
                                            <p:cond delay="499"/>
                                          </p:stCondLst>
                                        </p:cTn>
                                        <p:tgtEl>
                                          <p:spTgt spid="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42"/>
                                        </p:tgtEl>
                                      </p:cBhvr>
                                    </p:animEffect>
                                    <p:set>
                                      <p:cBhvr>
                                        <p:cTn id="22" dur="1" fill="hold">
                                          <p:stCondLst>
                                            <p:cond delay="499"/>
                                          </p:stCondLst>
                                        </p:cTn>
                                        <p:tgtEl>
                                          <p:spTgt spid="4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43"/>
                                        </p:tgtEl>
                                      </p:cBhvr>
                                    </p:animEffect>
                                    <p:set>
                                      <p:cBhvr>
                                        <p:cTn id="32" dur="1" fill="hold">
                                          <p:stCondLst>
                                            <p:cond delay="499"/>
                                          </p:stCondLst>
                                        </p:cTn>
                                        <p:tgtEl>
                                          <p:spTgt spid="4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44"/>
                                        </p:tgtEl>
                                      </p:cBhvr>
                                    </p:animEffect>
                                    <p:set>
                                      <p:cBhvr>
                                        <p:cTn id="42" dur="1" fill="hold">
                                          <p:stCondLst>
                                            <p:cond delay="499"/>
                                          </p:stCondLst>
                                        </p:cTn>
                                        <p:tgtEl>
                                          <p:spTgt spid="4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down)">
                                      <p:cBhvr>
                                        <p:cTn id="57" dur="50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57"/>
                                        </p:tgtEl>
                                      </p:cBhvr>
                                    </p:animEffect>
                                    <p:set>
                                      <p:cBhvr>
                                        <p:cTn id="62" dur="1" fill="hold">
                                          <p:stCondLst>
                                            <p:cond delay="499"/>
                                          </p:stCondLst>
                                        </p:cTn>
                                        <p:tgtEl>
                                          <p:spTgt spid="5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down)">
                                      <p:cBhvr>
                                        <p:cTn id="67" dur="500"/>
                                        <p:tgtEl>
                                          <p:spTgt spid="4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down)">
                                      <p:cBhvr>
                                        <p:cTn id="72" dur="500"/>
                                        <p:tgtEl>
                                          <p:spTgt spid="5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58"/>
                                        </p:tgtEl>
                                      </p:cBhvr>
                                    </p:animEffect>
                                    <p:set>
                                      <p:cBhvr>
                                        <p:cTn id="77" dur="1" fill="hold">
                                          <p:stCondLst>
                                            <p:cond delay="499"/>
                                          </p:stCondLst>
                                        </p:cTn>
                                        <p:tgtEl>
                                          <p:spTgt spid="58"/>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down)">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61"/>
                                        </p:tgtEl>
                                      </p:cBhvr>
                                    </p:animEffect>
                                    <p:set>
                                      <p:cBhvr>
                                        <p:cTn id="87" dur="1" fill="hold">
                                          <p:stCondLst>
                                            <p:cond delay="499"/>
                                          </p:stCondLst>
                                        </p:cTn>
                                        <p:tgtEl>
                                          <p:spTgt spid="61"/>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wipe(down)">
                                      <p:cBhvr>
                                        <p:cTn id="92" dur="500"/>
                                        <p:tgtEl>
                                          <p:spTgt spid="5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62"/>
                                        </p:tgtEl>
                                      </p:cBhvr>
                                    </p:animEffect>
                                    <p:set>
                                      <p:cBhvr>
                                        <p:cTn id="97" dur="1" fill="hold">
                                          <p:stCondLst>
                                            <p:cond delay="499"/>
                                          </p:stCondLst>
                                        </p:cTn>
                                        <p:tgtEl>
                                          <p:spTgt spid="62"/>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xit" presetSubtype="4" fill="hold" grpId="1" nodeType="clickEffect">
                                  <p:stCondLst>
                                    <p:cond delay="0"/>
                                  </p:stCondLst>
                                  <p:childTnLst>
                                    <p:animEffect transition="out" filter="wipe(down)">
                                      <p:cBhvr>
                                        <p:cTn id="101" dur="500"/>
                                        <p:tgtEl>
                                          <p:spTgt spid="62"/>
                                        </p:tgtEl>
                                      </p:cBhvr>
                                    </p:animEffect>
                                    <p:set>
                                      <p:cBhvr>
                                        <p:cTn id="102" dur="1" fill="hold">
                                          <p:stCondLst>
                                            <p:cond delay="499"/>
                                          </p:stCondLst>
                                        </p:cTn>
                                        <p:tgtEl>
                                          <p:spTgt spid="62"/>
                                        </p:tgtEl>
                                        <p:attrNameLst>
                                          <p:attrName>style.visibility</p:attrName>
                                        </p:attrNameLst>
                                      </p:cBhvr>
                                      <p:to>
                                        <p:strVal val="hidden"/>
                                      </p:to>
                                    </p:set>
                                  </p:childTnLst>
                                </p:cTn>
                              </p:par>
                              <p:par>
                                <p:cTn id="103" presetID="22" presetClass="exit" presetSubtype="4" fill="hold" grpId="1" nodeType="withEffect">
                                  <p:stCondLst>
                                    <p:cond delay="0"/>
                                  </p:stCondLst>
                                  <p:childTnLst>
                                    <p:animEffect transition="out" filter="wipe(down)">
                                      <p:cBhvr>
                                        <p:cTn id="104" dur="500"/>
                                        <p:tgtEl>
                                          <p:spTgt spid="20"/>
                                        </p:tgtEl>
                                      </p:cBhvr>
                                    </p:animEffect>
                                    <p:set>
                                      <p:cBhvr>
                                        <p:cTn id="105" dur="1" fill="hold">
                                          <p:stCondLst>
                                            <p:cond delay="499"/>
                                          </p:stCondLst>
                                        </p:cTn>
                                        <p:tgtEl>
                                          <p:spTgt spid="20"/>
                                        </p:tgtEl>
                                        <p:attrNameLst>
                                          <p:attrName>style.visibility</p:attrName>
                                        </p:attrNameLst>
                                      </p:cBhvr>
                                      <p:to>
                                        <p:strVal val="hidden"/>
                                      </p:to>
                                    </p:set>
                                  </p:childTnLst>
                                </p:cTn>
                              </p:par>
                              <p:par>
                                <p:cTn id="106" presetID="22" presetClass="exit" presetSubtype="4" fill="hold" grpId="1" nodeType="withEffect">
                                  <p:stCondLst>
                                    <p:cond delay="0"/>
                                  </p:stCondLst>
                                  <p:childTnLst>
                                    <p:animEffect transition="out" filter="wipe(down)">
                                      <p:cBhvr>
                                        <p:cTn id="107" dur="500"/>
                                        <p:tgtEl>
                                          <p:spTgt spid="23"/>
                                        </p:tgtEl>
                                      </p:cBhvr>
                                    </p:animEffect>
                                    <p:set>
                                      <p:cBhvr>
                                        <p:cTn id="108" dur="1" fill="hold">
                                          <p:stCondLst>
                                            <p:cond delay="499"/>
                                          </p:stCondLst>
                                        </p:cTn>
                                        <p:tgtEl>
                                          <p:spTgt spid="23"/>
                                        </p:tgtEl>
                                        <p:attrNameLst>
                                          <p:attrName>style.visibility</p:attrName>
                                        </p:attrNameLst>
                                      </p:cBhvr>
                                      <p:to>
                                        <p:strVal val="hidden"/>
                                      </p:to>
                                    </p:set>
                                  </p:childTnLst>
                                </p:cTn>
                              </p:par>
                              <p:par>
                                <p:cTn id="109" presetID="22" presetClass="exit" presetSubtype="4" fill="hold" grpId="1" nodeType="withEffect">
                                  <p:stCondLst>
                                    <p:cond delay="0"/>
                                  </p:stCondLst>
                                  <p:childTnLst>
                                    <p:animEffect transition="out" filter="wipe(down)">
                                      <p:cBhvr>
                                        <p:cTn id="110" dur="500"/>
                                        <p:tgtEl>
                                          <p:spTgt spid="6"/>
                                        </p:tgtEl>
                                      </p:cBhvr>
                                    </p:animEffect>
                                    <p:set>
                                      <p:cBhvr>
                                        <p:cTn id="111" dur="1" fill="hold">
                                          <p:stCondLst>
                                            <p:cond delay="499"/>
                                          </p:stCondLst>
                                        </p:cTn>
                                        <p:tgtEl>
                                          <p:spTgt spid="6"/>
                                        </p:tgtEl>
                                        <p:attrNameLst>
                                          <p:attrName>style.visibility</p:attrName>
                                        </p:attrNameLst>
                                      </p:cBhvr>
                                      <p:to>
                                        <p:strVal val="hidden"/>
                                      </p:to>
                                    </p:set>
                                  </p:childTnLst>
                                </p:cTn>
                              </p:par>
                              <p:par>
                                <p:cTn id="112" presetID="22" presetClass="exit" presetSubtype="4" fill="hold" grpId="1" nodeType="withEffect">
                                  <p:stCondLst>
                                    <p:cond delay="0"/>
                                  </p:stCondLst>
                                  <p:childTnLst>
                                    <p:animEffect transition="out" filter="wipe(down)">
                                      <p:cBhvr>
                                        <p:cTn id="113" dur="500"/>
                                        <p:tgtEl>
                                          <p:spTgt spid="24"/>
                                        </p:tgtEl>
                                      </p:cBhvr>
                                    </p:animEffect>
                                    <p:set>
                                      <p:cBhvr>
                                        <p:cTn id="114" dur="1" fill="hold">
                                          <p:stCondLst>
                                            <p:cond delay="499"/>
                                          </p:stCondLst>
                                        </p:cTn>
                                        <p:tgtEl>
                                          <p:spTgt spid="24"/>
                                        </p:tgtEl>
                                        <p:attrNameLst>
                                          <p:attrName>style.visibility</p:attrName>
                                        </p:attrNameLst>
                                      </p:cBhvr>
                                      <p:to>
                                        <p:strVal val="hidden"/>
                                      </p:to>
                                    </p:set>
                                  </p:childTnLst>
                                </p:cTn>
                              </p:par>
                              <p:par>
                                <p:cTn id="115" presetID="22" presetClass="exit" presetSubtype="4" fill="hold" grpId="1" nodeType="withEffect">
                                  <p:stCondLst>
                                    <p:cond delay="0"/>
                                  </p:stCondLst>
                                  <p:childTnLst>
                                    <p:animEffect transition="out" filter="wipe(down)">
                                      <p:cBhvr>
                                        <p:cTn id="116" dur="500"/>
                                        <p:tgtEl>
                                          <p:spTgt spid="14"/>
                                        </p:tgtEl>
                                      </p:cBhvr>
                                    </p:animEffect>
                                    <p:set>
                                      <p:cBhvr>
                                        <p:cTn id="117" dur="1" fill="hold">
                                          <p:stCondLst>
                                            <p:cond delay="499"/>
                                          </p:stCondLst>
                                        </p:cTn>
                                        <p:tgtEl>
                                          <p:spTgt spid="14"/>
                                        </p:tgtEl>
                                        <p:attrNameLst>
                                          <p:attrName>style.visibility</p:attrName>
                                        </p:attrNameLst>
                                      </p:cBhvr>
                                      <p:to>
                                        <p:strVal val="hidden"/>
                                      </p:to>
                                    </p:set>
                                  </p:childTnLst>
                                </p:cTn>
                              </p:par>
                              <p:par>
                                <p:cTn id="118" presetID="22" presetClass="exit" presetSubtype="4" fill="hold" grpId="1" nodeType="withEffect">
                                  <p:stCondLst>
                                    <p:cond delay="0"/>
                                  </p:stCondLst>
                                  <p:childTnLst>
                                    <p:animEffect transition="out" filter="wipe(down)">
                                      <p:cBhvr>
                                        <p:cTn id="119" dur="500"/>
                                        <p:tgtEl>
                                          <p:spTgt spid="46"/>
                                        </p:tgtEl>
                                      </p:cBhvr>
                                    </p:animEffect>
                                    <p:set>
                                      <p:cBhvr>
                                        <p:cTn id="120" dur="1" fill="hold">
                                          <p:stCondLst>
                                            <p:cond delay="499"/>
                                          </p:stCondLst>
                                        </p:cTn>
                                        <p:tgtEl>
                                          <p:spTgt spid="46"/>
                                        </p:tgtEl>
                                        <p:attrNameLst>
                                          <p:attrName>style.visibility</p:attrName>
                                        </p:attrNameLst>
                                      </p:cBhvr>
                                      <p:to>
                                        <p:strVal val="hidden"/>
                                      </p:to>
                                    </p:set>
                                  </p:childTnLst>
                                </p:cTn>
                              </p:par>
                              <p:par>
                                <p:cTn id="121" presetID="22" presetClass="exit" presetSubtype="4" fill="hold" grpId="1" nodeType="withEffect">
                                  <p:stCondLst>
                                    <p:cond delay="0"/>
                                  </p:stCondLst>
                                  <p:childTnLst>
                                    <p:animEffect transition="out" filter="wipe(down)">
                                      <p:cBhvr>
                                        <p:cTn id="122" dur="500"/>
                                        <p:tgtEl>
                                          <p:spTgt spid="48"/>
                                        </p:tgtEl>
                                      </p:cBhvr>
                                    </p:animEffect>
                                    <p:set>
                                      <p:cBhvr>
                                        <p:cTn id="123" dur="1" fill="hold">
                                          <p:stCondLst>
                                            <p:cond delay="499"/>
                                          </p:stCondLst>
                                        </p:cTn>
                                        <p:tgtEl>
                                          <p:spTgt spid="48"/>
                                        </p:tgtEl>
                                        <p:attrNameLst>
                                          <p:attrName>style.visibility</p:attrName>
                                        </p:attrNameLst>
                                      </p:cBhvr>
                                      <p:to>
                                        <p:strVal val="hidden"/>
                                      </p:to>
                                    </p:set>
                                  </p:childTnLst>
                                </p:cTn>
                              </p:par>
                              <p:par>
                                <p:cTn id="124" presetID="22" presetClass="exit" presetSubtype="4" fill="hold" grpId="1" nodeType="withEffect">
                                  <p:stCondLst>
                                    <p:cond delay="0"/>
                                  </p:stCondLst>
                                  <p:childTnLst>
                                    <p:animEffect transition="out" filter="wipe(down)">
                                      <p:cBhvr>
                                        <p:cTn id="125" dur="500"/>
                                        <p:tgtEl>
                                          <p:spTgt spid="53"/>
                                        </p:tgtEl>
                                      </p:cBhvr>
                                    </p:animEffect>
                                    <p:set>
                                      <p:cBhvr>
                                        <p:cTn id="126" dur="1" fill="hold">
                                          <p:stCondLst>
                                            <p:cond delay="499"/>
                                          </p:stCondLst>
                                        </p:cTn>
                                        <p:tgtEl>
                                          <p:spTgt spid="53"/>
                                        </p:tgtEl>
                                        <p:attrNameLst>
                                          <p:attrName>style.visibility</p:attrName>
                                        </p:attrNameLst>
                                      </p:cBhvr>
                                      <p:to>
                                        <p:strVal val="hidden"/>
                                      </p:to>
                                    </p:set>
                                  </p:childTnLst>
                                </p:cTn>
                              </p:par>
                              <p:par>
                                <p:cTn id="127" presetID="22" presetClass="exit" presetSubtype="4" fill="hold" grpId="1" nodeType="withEffect">
                                  <p:stCondLst>
                                    <p:cond delay="0"/>
                                  </p:stCondLst>
                                  <p:childTnLst>
                                    <p:animEffect transition="out" filter="wipe(down)">
                                      <p:cBhvr>
                                        <p:cTn id="128" dur="500"/>
                                        <p:tgtEl>
                                          <p:spTgt spid="55"/>
                                        </p:tgtEl>
                                      </p:cBhvr>
                                    </p:animEffect>
                                    <p:set>
                                      <p:cBhvr>
                                        <p:cTn id="129" dur="1" fill="hold">
                                          <p:stCondLst>
                                            <p:cond delay="499"/>
                                          </p:stCondLst>
                                        </p:cTn>
                                        <p:tgtEl>
                                          <p:spTgt spid="55"/>
                                        </p:tgtEl>
                                        <p:attrNameLst>
                                          <p:attrName>style.visibility</p:attrName>
                                        </p:attrNameLst>
                                      </p:cBhvr>
                                      <p:to>
                                        <p:strVal val="hidden"/>
                                      </p:to>
                                    </p:set>
                                  </p:childTnLst>
                                </p:cTn>
                              </p:par>
                              <p:par>
                                <p:cTn id="130" presetID="22" presetClass="exit" presetSubtype="4" fill="hold" grpId="1" nodeType="withEffect">
                                  <p:stCondLst>
                                    <p:cond delay="0"/>
                                  </p:stCondLst>
                                  <p:childTnLst>
                                    <p:animEffect transition="out" filter="wipe(down)">
                                      <p:cBhvr>
                                        <p:cTn id="131" dur="500"/>
                                        <p:tgtEl>
                                          <p:spTgt spid="59"/>
                                        </p:tgtEl>
                                      </p:cBhvr>
                                    </p:animEffect>
                                    <p:set>
                                      <p:cBhvr>
                                        <p:cTn id="132"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3" grpId="0"/>
      <p:bldP spid="23" grpId="1"/>
      <p:bldP spid="24" grpId="0"/>
      <p:bldP spid="24" grpId="1"/>
      <p:bldP spid="6" grpId="0"/>
      <p:bldP spid="6" grpId="1"/>
      <p:bldP spid="14" grpId="0"/>
      <p:bldP spid="14" grpId="1"/>
      <p:bldP spid="46" grpId="0"/>
      <p:bldP spid="46" grpId="1"/>
      <p:bldP spid="48" grpId="0"/>
      <p:bldP spid="48" grpId="1"/>
      <p:bldP spid="53" grpId="0"/>
      <p:bldP spid="53" grpId="1"/>
      <p:bldP spid="55" grpId="0"/>
      <p:bldP spid="55" grpId="1"/>
      <p:bldP spid="59" grpId="0"/>
      <p:bldP spid="59" grpId="1"/>
      <p:bldP spid="41" grpId="0" animBg="1"/>
      <p:bldP spid="42" grpId="0" animBg="1"/>
      <p:bldP spid="43" grpId="0" animBg="1"/>
      <p:bldP spid="44" grpId="0" bldLvl="0" animBg="1"/>
      <p:bldP spid="45" grpId="0" animBg="1"/>
      <p:bldP spid="57" grpId="0" animBg="1"/>
      <p:bldP spid="58" grpId="0" animBg="1"/>
      <p:bldP spid="61" grpId="0" animBg="1"/>
      <p:bldP spid="62" grpId="0" animBg="1"/>
      <p:bldP spid="62"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6450" y="1126490"/>
            <a:ext cx="7751445" cy="953135"/>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sym typeface="+mn-ea"/>
              </a:rPr>
              <a:t>说一说：</a:t>
            </a:r>
            <a:r>
              <a:rPr lang="zh-CN" altLang="en-US" sz="2800">
                <a:solidFill>
                  <a:schemeClr val="tx1"/>
                </a:solidFill>
                <a:effectLst>
                  <a:outerShdw blurRad="38100" dist="19050" dir="2700000" algn="tl" rotWithShape="0">
                    <a:schemeClr val="dk1">
                      <a:alpha val="40000"/>
                    </a:schemeClr>
                  </a:outerShdw>
                </a:effectLst>
                <a:ea typeface="黑体" panose="02010609060101010101" pitchFamily="49" charset="-122"/>
              </a:rPr>
              <a:t>假如裁缝是急性子，顾客是慢性子，他们之间又会发生怎样的故事呢？</a:t>
            </a:r>
            <a:endParaRPr lang="zh-CN" altLang="en-US" sz="2800">
              <a:solidFill>
                <a:schemeClr val="tx1"/>
              </a:solidFill>
              <a:effectLst>
                <a:outerShdw blurRad="38100" dist="19050" dir="2700000" algn="tl" rotWithShape="0">
                  <a:schemeClr val="dk1">
                    <a:alpha val="40000"/>
                  </a:schemeClr>
                </a:outerShdw>
              </a:effectLst>
              <a:ea typeface="黑体" panose="02010609060101010101" pitchFamily="49" charset="-122"/>
            </a:endParaRPr>
          </a:p>
        </p:txBody>
      </p:sp>
      <p:pic>
        <p:nvPicPr>
          <p:cNvPr id="4" name="图片 3"/>
          <p:cNvPicPr>
            <a:picLocks noChangeAspect="1"/>
          </p:cNvPicPr>
          <p:nvPr/>
        </p:nvPicPr>
        <p:blipFill>
          <a:blip r:embed="rId1"/>
          <a:stretch>
            <a:fillRect/>
          </a:stretch>
        </p:blipFill>
        <p:spPr>
          <a:xfrm>
            <a:off x="3816985" y="2744470"/>
            <a:ext cx="2856865" cy="1790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1073150"/>
            <a:ext cx="6891655" cy="3415030"/>
          </a:xfrm>
          <a:prstGeom prst="rect">
            <a:avLst/>
          </a:prstGeom>
          <a:solidFill>
            <a:sysClr val="window" lastClr="FFFFFF"/>
          </a:solidFill>
          <a:ln w="25400" cap="flat" cmpd="sng" algn="ctr">
            <a:noFill/>
            <a:prstDash val="solid"/>
          </a:ln>
          <a:effectLst/>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400">
                <a:solidFill>
                  <a:schemeClr val="accent1"/>
                </a:solidFill>
                <a:effectLst>
                  <a:outerShdw blurRad="38100" dist="25400" dir="5400000" algn="ctr" rotWithShape="0">
                    <a:srgbClr val="6E747A">
                      <a:alpha val="43000"/>
                    </a:srgbClr>
                  </a:outerShdw>
                </a:effectLst>
                <a:ea typeface="黑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假如裁缝是急性子，顾客是慢性子，裁缝肯定没几天就把衣服做好了。可是顾客这时候正好出远门，也没告诉裁缝。裁缝左等右等就是不见顾客来取衣服，于是反过来天天去找顾客给他送衣服，可他就是不在，真是</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急死</a:t>
            </a:r>
            <a:r>
              <a:rPr lang="zh-CN" altLang="en-US" sz="2400">
                <a:latin typeface="楷体" panose="02010609060101010101" pitchFamily="49" charset="-122"/>
                <a:ea typeface="楷体" panose="02010609060101010101" pitchFamily="49" charset="-122"/>
                <a:cs typeface="楷体" panose="02010609060101010101" pitchFamily="49" charset="-122"/>
              </a:rPr>
              <a:t>裁缝了。最后裁缝终于见到顾客了，说：</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衣服早就做好了，你怎么就是不来取呢？</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顾客说：</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着什么急啊，这衣服冬天才能穿，这么早取回家做什么，你要知道，我可是个慢性子啊。</a:t>
            </a:r>
            <a:r>
              <a:rPr lang="en-US" altLang="zh-CN" sz="2400">
                <a:latin typeface="楷体" panose="02010609060101010101" pitchFamily="49" charset="-122"/>
                <a:ea typeface="楷体" panose="02010609060101010101" pitchFamily="49" charset="-122"/>
                <a:cs typeface="楷体" panose="02010609060101010101" pitchFamily="49" charset="-122"/>
              </a:rPr>
              <a:t>”</a:t>
            </a:r>
            <a:endParaRPr lang="en-US" altLang="zh-CN" sz="2400">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p:cNvPicPr>
            <a:picLocks noChangeAspect="1"/>
          </p:cNvPicPr>
          <p:nvPr/>
        </p:nvPicPr>
        <p:blipFill>
          <a:blip r:embed="rId1"/>
          <a:stretch>
            <a:fillRect/>
          </a:stretch>
        </p:blipFill>
        <p:spPr>
          <a:xfrm>
            <a:off x="5429250" y="4093845"/>
            <a:ext cx="972185" cy="974090"/>
          </a:xfrm>
          <a:prstGeom prst="rect">
            <a:avLst/>
          </a:prstGeom>
        </p:spPr>
      </p:pic>
      <p:sp>
        <p:nvSpPr>
          <p:cNvPr id="6" name="云形 5"/>
          <p:cNvSpPr/>
          <p:nvPr/>
        </p:nvSpPr>
        <p:spPr>
          <a:xfrm>
            <a:off x="3787140" y="302260"/>
            <a:ext cx="1570355" cy="689610"/>
          </a:xfrm>
          <a:prstGeom prst="cloud">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FFFF00"/>
                </a:solidFill>
                <a:latin typeface="宋体" panose="02010600030101010101" pitchFamily="2" charset="-122"/>
                <a:ea typeface="宋体" panose="02010600030101010101" pitchFamily="2" charset="-122"/>
              </a:rPr>
              <a:t>示例</a:t>
            </a:r>
            <a:endParaRPr lang="zh-CN" altLang="en-US" sz="3200" b="1">
              <a:solidFill>
                <a:srgbClr val="FFFF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89965" y="666750"/>
            <a:ext cx="8176895" cy="730885"/>
          </a:xfrm>
          <a:prstGeom prst="rect">
            <a:avLst/>
          </a:prstGeom>
        </p:spPr>
        <p:txBody>
          <a:bodyPr wrap="square">
            <a:spAutoFit/>
          </a:bodyPr>
          <a:lstStyle/>
          <a:p>
            <a:pPr>
              <a:lnSpc>
                <a:spcPct val="130000"/>
              </a:lnSpc>
              <a:spcBef>
                <a:spcPct val="50000"/>
              </a:spcBef>
            </a:pPr>
            <a:r>
              <a:rPr lang="zh-CN" altLang="en-US" sz="3200" b="1" dirty="0">
                <a:solidFill>
                  <a:srgbClr val="FF0000"/>
                </a:solidFill>
                <a:latin typeface="黑体" panose="02010609060101010101" pitchFamily="49" charset="-122"/>
                <a:ea typeface="黑体" panose="02010609060101010101" pitchFamily="49" charset="-122"/>
              </a:rPr>
              <a:t>思考：</a:t>
            </a:r>
            <a:r>
              <a:rPr lang="zh-CN" altLang="en-US" sz="2800" dirty="0">
                <a:latin typeface="黑体" panose="02010609060101010101" pitchFamily="49" charset="-122"/>
                <a:ea typeface="黑体" panose="02010609060101010101" pitchFamily="49" charset="-122"/>
                <a:sym typeface="+mn-ea"/>
              </a:rPr>
              <a:t>本篇课文你有什么启发？</a:t>
            </a:r>
            <a:endParaRPr lang="zh-CN" altLang="en-US" sz="2800" b="1" dirty="0">
              <a:latin typeface="黑体" panose="02010609060101010101" pitchFamily="49" charset="-122"/>
              <a:ea typeface="黑体" panose="02010609060101010101" pitchFamily="49" charset="-122"/>
            </a:endParaRPr>
          </a:p>
        </p:txBody>
      </p:sp>
      <p:sp>
        <p:nvSpPr>
          <p:cNvPr id="100" name="文本框 99"/>
          <p:cNvSpPr txBox="1"/>
          <p:nvPr/>
        </p:nvSpPr>
        <p:spPr>
          <a:xfrm>
            <a:off x="1099185" y="1824355"/>
            <a:ext cx="6305550" cy="1938020"/>
          </a:xfrm>
          <a:prstGeom prst="rect">
            <a:avLst/>
          </a:prstGeom>
          <a:noFill/>
          <a:ln w="9525">
            <a:noFill/>
          </a:ln>
        </p:spPr>
        <p:txBody>
          <a:bodyPr wrap="square">
            <a:spAutoFit/>
          </a:bodyPr>
          <a:lstStyle/>
          <a:p>
            <a:pPr indent="0"/>
            <a:r>
              <a:rPr lang="en-US" altLang="zh-CN" sz="2400" b="1">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    </a:t>
            </a:r>
            <a:r>
              <a:rPr lang="zh-CN" sz="24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我们做事不应该像</a:t>
            </a:r>
            <a:r>
              <a:rPr lang="zh-CN" sz="24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他们</a:t>
            </a:r>
            <a:r>
              <a:rPr lang="zh-CN" sz="24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rPr>
              <a:t>那么慢和那么急。学习也是一样的，根据自己的学习情况提高自制力、控制自己急躁的脾气，多分析、细思考。养成良好的学习方法，按“轻重缓急”安排每一项学习内容。</a:t>
            </a:r>
            <a:endParaRPr lang="zh-CN" sz="2400">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 calcmode="lin" valueType="num">
                                      <p:cBhvr additive="base">
                                        <p:cTn id="14" dur="500" fill="hold"/>
                                        <p:tgtEl>
                                          <p:spTgt spid="100"/>
                                        </p:tgtEl>
                                        <p:attrNameLst>
                                          <p:attrName>ppt_x</p:attrName>
                                        </p:attrNameLst>
                                      </p:cBhvr>
                                      <p:tavLst>
                                        <p:tav tm="0">
                                          <p:val>
                                            <p:strVal val="#ppt_x"/>
                                          </p:val>
                                        </p:tav>
                                        <p:tav tm="100000">
                                          <p:val>
                                            <p:strVal val="#ppt_x"/>
                                          </p:val>
                                        </p:tav>
                                      </p:tavLst>
                                    </p:anim>
                                    <p:anim calcmode="lin" valueType="num">
                                      <p:cBhvr additive="base">
                                        <p:cTn id="15"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27" name="TextBox 26"/>
          <p:cNvSpPr txBox="1"/>
          <p:nvPr/>
        </p:nvSpPr>
        <p:spPr>
          <a:xfrm>
            <a:off x="1704961" y="1776548"/>
            <a:ext cx="937260" cy="345440"/>
          </a:xfrm>
          <a:prstGeom prst="rect">
            <a:avLst/>
          </a:prstGeom>
          <a:noFill/>
        </p:spPr>
        <p:txBody>
          <a:bodyPr wrap="none" lIns="68580" tIns="34290" rIns="68580" bIns="34290" rtlCol="0">
            <a:spAutoFit/>
            <a:scene3d>
              <a:camera prst="orthographicFront"/>
              <a:lightRig rig="threePt" dir="t"/>
            </a:scene3d>
          </a:bodyPr>
          <a:lstStyle/>
          <a:p>
            <a:r>
              <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第一天 </a:t>
            </a:r>
            <a:endPar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p:nvPr/>
        </p:nvSpPr>
        <p:spPr>
          <a:xfrm>
            <a:off x="2712085" y="1204595"/>
            <a:ext cx="3535680" cy="460375"/>
          </a:xfrm>
          <a:prstGeom prst="rect">
            <a:avLst/>
          </a:prstGeom>
          <a:noFill/>
          <a:ln>
            <a:noFill/>
          </a:ln>
        </p:spPr>
        <p:txBody>
          <a:bodyPr wrap="none" rtlCol="0" anchor="t">
            <a:spAutoFit/>
          </a:bodyPr>
          <a:lstStyle/>
          <a:p>
            <a:pPr algn="ctr"/>
            <a:r>
              <a:rPr lang="zh-CN" altLang="en-US" sz="2400" b="1" dirty="0">
                <a:ea typeface="黑体" panose="02010609060101010101" pitchFamily="49" charset="-122"/>
                <a:sym typeface="+mn-ea"/>
              </a:rPr>
              <a:t>慢性子裁缝和急性子顾客</a:t>
            </a:r>
            <a:endParaRPr lang="zh-CN" altLang="en-US" sz="2400" b="1" dirty="0">
              <a:solidFill>
                <a:schemeClr val="tx1"/>
              </a:solidFill>
              <a:effectLst>
                <a:outerShdw blurRad="38100" dist="19050" dir="2700000" algn="tl" rotWithShape="0">
                  <a:schemeClr val="dk1">
                    <a:alpha val="40000"/>
                  </a:schemeClr>
                </a:outerShdw>
              </a:effectLst>
              <a:ea typeface="黑体" panose="02010609060101010101" pitchFamily="49" charset="-122"/>
              <a:sym typeface="+mn-ea"/>
            </a:endParaRPr>
          </a:p>
        </p:txBody>
      </p:sp>
      <p:sp>
        <p:nvSpPr>
          <p:cNvPr id="3" name="TextBox 26"/>
          <p:cNvSpPr txBox="1"/>
          <p:nvPr/>
        </p:nvSpPr>
        <p:spPr>
          <a:xfrm>
            <a:off x="314311" y="2438218"/>
            <a:ext cx="822960" cy="483870"/>
          </a:xfrm>
          <a:prstGeom prst="rect">
            <a:avLst/>
          </a:prstGeom>
          <a:noFill/>
        </p:spPr>
        <p:txBody>
          <a:bodyPr wrap="none" lIns="68580" tIns="34290" rIns="68580" bIns="34290" rtlCol="0">
            <a:spAutoFit/>
          </a:bodyPr>
          <a:lstStyle/>
          <a:p>
            <a:r>
              <a:rPr lang="zh-CN" altLang="en-US" sz="2700" dirty="0">
                <a:ea typeface="黑体" panose="02010609060101010101" pitchFamily="49" charset="-122"/>
              </a:rPr>
              <a:t>顾客</a:t>
            </a:r>
            <a:endParaRPr lang="zh-CN" altLang="en-US" sz="2700" dirty="0">
              <a:ea typeface="黑体" panose="02010609060101010101" pitchFamily="49" charset="-122"/>
            </a:endParaRPr>
          </a:p>
        </p:txBody>
      </p:sp>
      <p:sp>
        <p:nvSpPr>
          <p:cNvPr id="2050" name=" 2050"/>
          <p:cNvSpPr/>
          <p:nvPr/>
        </p:nvSpPr>
        <p:spPr bwMode="auto">
          <a:xfrm flipH="1">
            <a:off x="1251585" y="1892935"/>
            <a:ext cx="317500" cy="1943735"/>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 name="TextBox 26"/>
          <p:cNvSpPr txBox="1"/>
          <p:nvPr/>
        </p:nvSpPr>
        <p:spPr>
          <a:xfrm>
            <a:off x="2712071" y="1776548"/>
            <a:ext cx="2251710" cy="345440"/>
          </a:xfrm>
          <a:prstGeom prst="rect">
            <a:avLst/>
          </a:prstGeom>
          <a:noFill/>
        </p:spPr>
        <p:txBody>
          <a:bodyPr wrap="none" lIns="68580" tIns="34290" rIns="68580" bIns="34290" rtlCol="0">
            <a:spAutoFit/>
            <a:scene3d>
              <a:camera prst="orthographicFront"/>
              <a:lightRig rig="threePt" dir="t"/>
            </a:scene3d>
          </a:bodyPr>
          <a:lstStyle/>
          <a:p>
            <a:pPr algn="l"/>
            <a:r>
              <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rPr>
              <a:t> 我什么时候来取衣服</a:t>
            </a:r>
            <a:endPar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5" name=" 2050"/>
          <p:cNvSpPr/>
          <p:nvPr/>
        </p:nvSpPr>
        <p:spPr bwMode="auto">
          <a:xfrm>
            <a:off x="7570470" y="1892935"/>
            <a:ext cx="243840" cy="1943735"/>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TextBox 26"/>
          <p:cNvSpPr txBox="1"/>
          <p:nvPr/>
        </p:nvSpPr>
        <p:spPr>
          <a:xfrm>
            <a:off x="5585446" y="1776548"/>
            <a:ext cx="1108710" cy="345440"/>
          </a:xfrm>
          <a:prstGeom prst="rect">
            <a:avLst/>
          </a:prstGeom>
          <a:noFill/>
        </p:spPr>
        <p:txBody>
          <a:bodyPr wrap="none" lIns="68580" tIns="34290" rIns="68580" bIns="34290" rtlCol="0">
            <a:spAutoFit/>
            <a:scene3d>
              <a:camera prst="orthographicFront"/>
              <a:lightRig rig="soft" dir="t">
                <a:rot lat="0" lon="0" rev="15600000"/>
              </a:lightRig>
            </a:scene3d>
            <a:sp3d extrusionH="57150" prstMaterial="softEdge">
              <a:bevelT w="25400" h="38100"/>
            </a:sp3d>
          </a:bodyPr>
          <a:lstStyle/>
          <a:p>
            <a:pPr algn="l"/>
            <a:r>
              <a:rPr lang="zh-CN" altLang="en-US" sz="1800" dirty="0">
                <a:solidFill>
                  <a:schemeClr val="accent4"/>
                </a:solidFill>
                <a:effectLst/>
                <a:ea typeface="黑体" panose="02010609060101010101" pitchFamily="49" charset="-122"/>
              </a:rPr>
              <a:t> 明年冬天</a:t>
            </a:r>
            <a:endParaRPr lang="zh-CN" altLang="en-US" sz="1800" dirty="0">
              <a:solidFill>
                <a:schemeClr val="accent4"/>
              </a:solidFill>
              <a:effectLst/>
              <a:ea typeface="黑体" panose="02010609060101010101" pitchFamily="49" charset="-122"/>
            </a:endParaRPr>
          </a:p>
        </p:txBody>
      </p:sp>
      <p:sp>
        <p:nvSpPr>
          <p:cNvPr id="7" name="TextBox 26"/>
          <p:cNvSpPr txBox="1"/>
          <p:nvPr/>
        </p:nvSpPr>
        <p:spPr>
          <a:xfrm>
            <a:off x="1704961" y="2293438"/>
            <a:ext cx="880110" cy="345440"/>
          </a:xfrm>
          <a:prstGeom prst="rect">
            <a:avLst/>
          </a:prstGeom>
          <a:noFill/>
        </p:spPr>
        <p:txBody>
          <a:bodyPr wrap="none" lIns="68580" tIns="34290" rIns="68580" bIns="34290" rtlCol="0">
            <a:spAutoFit/>
            <a:scene3d>
              <a:camera prst="orthographicFront"/>
              <a:lightRig rig="threePt" dir="t"/>
            </a:scene3d>
          </a:bodyPr>
          <a:lstStyle/>
          <a:p>
            <a:r>
              <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第二天 </a:t>
            </a:r>
            <a:endPar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8" name="TextBox 26"/>
          <p:cNvSpPr txBox="1"/>
          <p:nvPr/>
        </p:nvSpPr>
        <p:spPr>
          <a:xfrm>
            <a:off x="2712071" y="2293438"/>
            <a:ext cx="1108710" cy="345440"/>
          </a:xfrm>
          <a:prstGeom prst="rect">
            <a:avLst/>
          </a:prstGeom>
          <a:noFill/>
        </p:spPr>
        <p:txBody>
          <a:bodyPr wrap="none" lIns="68580" tIns="34290" rIns="68580" bIns="34290" rtlCol="0">
            <a:spAutoFit/>
            <a:scene3d>
              <a:camera prst="orthographicFront"/>
              <a:lightRig rig="threePt" dir="t"/>
            </a:scene3d>
          </a:bodyPr>
          <a:lstStyle/>
          <a:p>
            <a:pPr algn="l"/>
            <a:r>
              <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rPr>
              <a:t> 改成夹袄</a:t>
            </a:r>
            <a:endPar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9" name="TextBox 26"/>
          <p:cNvSpPr txBox="1"/>
          <p:nvPr/>
        </p:nvSpPr>
        <p:spPr>
          <a:xfrm>
            <a:off x="5585446" y="2293438"/>
            <a:ext cx="1908810" cy="345440"/>
          </a:xfrm>
          <a:prstGeom prst="rect">
            <a:avLst/>
          </a:prstGeom>
          <a:noFill/>
        </p:spPr>
        <p:txBody>
          <a:bodyPr wrap="none" lIns="68580" tIns="34290" rIns="68580" bIns="34290" rtlCol="0">
            <a:spAutoFit/>
            <a:scene3d>
              <a:camera prst="orthographicFront"/>
              <a:lightRig rig="soft" dir="t">
                <a:rot lat="0" lon="0" rev="15600000"/>
              </a:lightRig>
            </a:scene3d>
            <a:sp3d extrusionH="57150" prstMaterial="softEdge">
              <a:bevelT w="25400" h="38100"/>
            </a:sp3d>
          </a:bodyPr>
          <a:lstStyle/>
          <a:p>
            <a:pPr algn="l"/>
            <a:r>
              <a:rPr lang="zh-CN" altLang="en-US" sz="1800" dirty="0">
                <a:solidFill>
                  <a:schemeClr val="accent4"/>
                </a:solidFill>
                <a:effectLst/>
                <a:ea typeface="黑体" panose="02010609060101010101" pitchFamily="49" charset="-122"/>
              </a:rPr>
              <a:t> 为您服务没说的  </a:t>
            </a:r>
            <a:endParaRPr lang="zh-CN" altLang="en-US" sz="1800" dirty="0">
              <a:solidFill>
                <a:schemeClr val="accent4"/>
              </a:solidFill>
              <a:effectLst/>
              <a:ea typeface="黑体" panose="02010609060101010101" pitchFamily="49" charset="-122"/>
            </a:endParaRPr>
          </a:p>
        </p:txBody>
      </p:sp>
      <p:sp>
        <p:nvSpPr>
          <p:cNvPr id="10" name="TextBox 26"/>
          <p:cNvSpPr txBox="1"/>
          <p:nvPr/>
        </p:nvSpPr>
        <p:spPr>
          <a:xfrm>
            <a:off x="1704961" y="2692218"/>
            <a:ext cx="880110" cy="345440"/>
          </a:xfrm>
          <a:prstGeom prst="rect">
            <a:avLst/>
          </a:prstGeom>
          <a:noFill/>
        </p:spPr>
        <p:txBody>
          <a:bodyPr wrap="none" lIns="68580" tIns="34290" rIns="68580" bIns="34290" rtlCol="0">
            <a:spAutoFit/>
            <a:scene3d>
              <a:camera prst="orthographicFront"/>
              <a:lightRig rig="threePt" dir="t"/>
            </a:scene3d>
          </a:bodyPr>
          <a:lstStyle/>
          <a:p>
            <a:r>
              <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第三天 </a:t>
            </a:r>
            <a:endPar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11" name="TextBox 26"/>
          <p:cNvSpPr txBox="1"/>
          <p:nvPr/>
        </p:nvSpPr>
        <p:spPr>
          <a:xfrm>
            <a:off x="2712071" y="2692218"/>
            <a:ext cx="2823210" cy="345440"/>
          </a:xfrm>
          <a:prstGeom prst="rect">
            <a:avLst/>
          </a:prstGeom>
          <a:noFill/>
        </p:spPr>
        <p:txBody>
          <a:bodyPr wrap="none" lIns="68580" tIns="34290" rIns="68580" bIns="34290" rtlCol="0">
            <a:spAutoFit/>
            <a:scene3d>
              <a:camera prst="orthographicFront"/>
              <a:lightRig rig="threePt" dir="t"/>
            </a:scene3d>
          </a:bodyPr>
          <a:lstStyle/>
          <a:p>
            <a:pPr algn="l"/>
            <a:r>
              <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rPr>
              <a:t> 改成夏天能穿的短袖衬衫  </a:t>
            </a:r>
            <a:endPar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12" name="TextBox 26"/>
          <p:cNvSpPr txBox="1"/>
          <p:nvPr/>
        </p:nvSpPr>
        <p:spPr>
          <a:xfrm>
            <a:off x="5585446" y="2692218"/>
            <a:ext cx="2251710" cy="622300"/>
          </a:xfrm>
          <a:prstGeom prst="rect">
            <a:avLst/>
          </a:prstGeom>
          <a:noFill/>
        </p:spPr>
        <p:txBody>
          <a:bodyPr wrap="none" lIns="68580" tIns="34290" rIns="68580" bIns="34290" rtlCol="0">
            <a:spAutoFit/>
            <a:scene3d>
              <a:camera prst="orthographicFront"/>
              <a:lightRig rig="soft" dir="t">
                <a:rot lat="0" lon="0" rev="15600000"/>
              </a:lightRig>
            </a:scene3d>
            <a:sp3d extrusionH="57150" prstMaterial="softEdge">
              <a:bevelT w="25400" h="38100"/>
            </a:sp3d>
          </a:bodyPr>
          <a:lstStyle/>
          <a:p>
            <a:pPr algn="l"/>
            <a:r>
              <a:rPr lang="zh-CN" altLang="en-US" sz="1800" dirty="0">
                <a:solidFill>
                  <a:schemeClr val="accent4"/>
                </a:solidFill>
                <a:effectLst/>
                <a:ea typeface="黑体" panose="02010609060101010101" pitchFamily="49" charset="-122"/>
              </a:rPr>
              <a:t> 明剪两刀好办得很。</a:t>
            </a:r>
            <a:endParaRPr lang="zh-CN" altLang="en-US" sz="1800" dirty="0">
              <a:solidFill>
                <a:schemeClr val="accent4"/>
              </a:solidFill>
              <a:effectLst/>
              <a:ea typeface="黑体" panose="02010609060101010101" pitchFamily="49" charset="-122"/>
            </a:endParaRPr>
          </a:p>
          <a:p>
            <a:pPr algn="l"/>
            <a:r>
              <a:rPr lang="zh-CN" altLang="en-US" sz="1800" dirty="0">
                <a:solidFill>
                  <a:schemeClr val="accent4"/>
                </a:solidFill>
                <a:effectLst/>
                <a:ea typeface="黑体" panose="02010609060101010101" pitchFamily="49" charset="-122"/>
              </a:rPr>
              <a:t>没问题。</a:t>
            </a:r>
            <a:endParaRPr lang="zh-CN" altLang="en-US" sz="1800" dirty="0">
              <a:solidFill>
                <a:schemeClr val="accent4"/>
              </a:solidFill>
              <a:effectLst/>
              <a:ea typeface="黑体" panose="02010609060101010101" pitchFamily="49" charset="-122"/>
            </a:endParaRPr>
          </a:p>
        </p:txBody>
      </p:sp>
      <p:sp>
        <p:nvSpPr>
          <p:cNvPr id="13" name="TextBox 26"/>
          <p:cNvSpPr txBox="1"/>
          <p:nvPr/>
        </p:nvSpPr>
        <p:spPr>
          <a:xfrm>
            <a:off x="1704961" y="3491048"/>
            <a:ext cx="880110" cy="345440"/>
          </a:xfrm>
          <a:prstGeom prst="rect">
            <a:avLst/>
          </a:prstGeom>
          <a:noFill/>
        </p:spPr>
        <p:txBody>
          <a:bodyPr wrap="none" lIns="68580" tIns="34290" rIns="68580" bIns="34290" rtlCol="0">
            <a:spAutoFit/>
            <a:scene3d>
              <a:camera prst="orthographicFront"/>
              <a:lightRig rig="threePt" dir="t"/>
            </a:scene3d>
          </a:bodyPr>
          <a:lstStyle/>
          <a:p>
            <a:r>
              <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rPr>
              <a:t>第四天 </a:t>
            </a:r>
            <a:endParaRPr lang="zh-CN" altLang="en-US" sz="18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14" name="TextBox 26"/>
          <p:cNvSpPr txBox="1"/>
          <p:nvPr/>
        </p:nvSpPr>
        <p:spPr>
          <a:xfrm>
            <a:off x="2712071" y="3491048"/>
            <a:ext cx="2537460" cy="345440"/>
          </a:xfrm>
          <a:prstGeom prst="rect">
            <a:avLst/>
          </a:prstGeom>
          <a:noFill/>
        </p:spPr>
        <p:txBody>
          <a:bodyPr wrap="none" lIns="68580" tIns="34290" rIns="68580" bIns="34290" rtlCol="0">
            <a:spAutoFit/>
            <a:scene3d>
              <a:camera prst="orthographicFront"/>
              <a:lightRig rig="threePt" dir="t"/>
            </a:scene3d>
          </a:bodyPr>
          <a:lstStyle/>
          <a:p>
            <a:pPr algn="l"/>
            <a:r>
              <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rPr>
              <a:t> 改成春装，接上袖子     </a:t>
            </a:r>
            <a:endParaRPr lang="zh-CN" altLang="en-US" sz="1800" dirty="0">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
        <p:nvSpPr>
          <p:cNvPr id="15" name="TextBox 26"/>
          <p:cNvSpPr txBox="1"/>
          <p:nvPr/>
        </p:nvSpPr>
        <p:spPr>
          <a:xfrm>
            <a:off x="5090146" y="3491048"/>
            <a:ext cx="2480310" cy="622300"/>
          </a:xfrm>
          <a:prstGeom prst="rect">
            <a:avLst/>
          </a:prstGeom>
          <a:noFill/>
        </p:spPr>
        <p:txBody>
          <a:bodyPr wrap="none" lIns="68580" tIns="34290" rIns="68580" bIns="34290" rtlCol="0">
            <a:spAutoFit/>
            <a:scene3d>
              <a:camera prst="orthographicFront"/>
              <a:lightRig rig="soft" dir="t">
                <a:rot lat="0" lon="0" rev="15600000"/>
              </a:lightRig>
            </a:scene3d>
            <a:sp3d extrusionH="57150" prstMaterial="softEdge">
              <a:bevelT w="25400" h="38100"/>
            </a:sp3d>
          </a:bodyPr>
          <a:lstStyle/>
          <a:p>
            <a:pPr algn="l"/>
            <a:r>
              <a:rPr lang="zh-CN" altLang="en-US" sz="1800" dirty="0">
                <a:solidFill>
                  <a:schemeClr val="accent4"/>
                </a:solidFill>
                <a:effectLst/>
                <a:ea typeface="黑体" panose="02010609060101010101" pitchFamily="49" charset="-122"/>
              </a:rPr>
              <a:t> 接上去的袖子多难看啊</a:t>
            </a:r>
            <a:endParaRPr lang="zh-CN" altLang="en-US" sz="1800" dirty="0">
              <a:solidFill>
                <a:schemeClr val="accent4"/>
              </a:solidFill>
              <a:effectLst/>
              <a:ea typeface="黑体" panose="02010609060101010101" pitchFamily="49" charset="-122"/>
            </a:endParaRPr>
          </a:p>
          <a:p>
            <a:pPr algn="l"/>
            <a:r>
              <a:rPr lang="zh-CN" altLang="en-US" sz="1800" dirty="0">
                <a:solidFill>
                  <a:schemeClr val="accent4"/>
                </a:solidFill>
                <a:effectLst/>
                <a:ea typeface="黑体" panose="02010609060101010101" pitchFamily="49" charset="-122"/>
              </a:rPr>
              <a:t>      还没有裁布料</a:t>
            </a:r>
            <a:endParaRPr lang="zh-CN" altLang="en-US" sz="1800" dirty="0">
              <a:solidFill>
                <a:schemeClr val="accent4"/>
              </a:solidFill>
              <a:effectLst/>
              <a:ea typeface="黑体" panose="02010609060101010101" pitchFamily="49" charset="-122"/>
            </a:endParaRPr>
          </a:p>
        </p:txBody>
      </p:sp>
      <p:sp>
        <p:nvSpPr>
          <p:cNvPr id="17" name="TextBox 26"/>
          <p:cNvSpPr txBox="1"/>
          <p:nvPr/>
        </p:nvSpPr>
        <p:spPr>
          <a:xfrm>
            <a:off x="7955901" y="2553788"/>
            <a:ext cx="822960" cy="483870"/>
          </a:xfrm>
          <a:prstGeom prst="rect">
            <a:avLst/>
          </a:prstGeom>
          <a:noFill/>
        </p:spPr>
        <p:txBody>
          <a:bodyPr wrap="none" lIns="68580" tIns="34290" rIns="68580" bIns="34290" rtlCol="0">
            <a:spAutoFit/>
          </a:bodyPr>
          <a:lstStyle/>
          <a:p>
            <a:r>
              <a:rPr lang="zh-CN" altLang="en-US" sz="2700" dirty="0">
                <a:ea typeface="黑体" panose="02010609060101010101" pitchFamily="49" charset="-122"/>
              </a:rPr>
              <a:t>裁缝</a:t>
            </a:r>
            <a:endParaRPr lang="zh-CN" altLang="en-US" sz="2700" dirty="0">
              <a:ea typeface="黑体" panose="02010609060101010101" pitchFamily="49" charset="-122"/>
            </a:endParaRPr>
          </a:p>
        </p:txBody>
      </p:sp>
      <p:sp>
        <p:nvSpPr>
          <p:cNvPr id="32" name="Freeform 9"/>
          <p:cNvSpPr/>
          <p:nvPr/>
        </p:nvSpPr>
        <p:spPr bwMode="gray">
          <a:xfrm rot="12309877" flipV="1">
            <a:off x="335280" y="3202940"/>
            <a:ext cx="784860" cy="84899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33" name="组合 32"/>
          <p:cNvGrpSpPr/>
          <p:nvPr/>
        </p:nvGrpSpPr>
        <p:grpSpPr>
          <a:xfrm>
            <a:off x="699135" y="4145915"/>
            <a:ext cx="2810510" cy="740645"/>
            <a:chOff x="8100392" y="1962696"/>
            <a:chExt cx="1043608" cy="549508"/>
          </a:xfrm>
        </p:grpSpPr>
        <p:sp>
          <p:nvSpPr>
            <p:cNvPr id="34" name="云形 33"/>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35" name="TextBox 75"/>
            <p:cNvSpPr txBox="1"/>
            <p:nvPr/>
          </p:nvSpPr>
          <p:spPr>
            <a:xfrm>
              <a:off x="8221423" y="1995730"/>
              <a:ext cx="845392" cy="478665"/>
            </a:xfrm>
            <a:prstGeom prst="rect">
              <a:avLst/>
            </a:prstGeom>
            <a:noFill/>
          </p:spPr>
          <p:txBody>
            <a:bodyPr wrap="square" rtlCol="0">
              <a:spAutoFit/>
            </a:bodyPr>
            <a:lstStyle/>
            <a:p>
              <a:r>
                <a:rPr lang="zh-CN" altLang="en-US" sz="1800" b="1" dirty="0">
                  <a:solidFill>
                    <a:srgbClr val="FF0000"/>
                  </a:solidFill>
                  <a:latin typeface="黑体" panose="02010609060101010101" pitchFamily="49" charset="-122"/>
                  <a:ea typeface="黑体" panose="02010609060101010101" pitchFamily="49" charset="-122"/>
                </a:rPr>
                <a:t>性子急躁，不切实际地讲究速度和效率。</a:t>
              </a:r>
              <a:endParaRPr lang="zh-CN" altLang="en-US" sz="1800" b="1" dirty="0">
                <a:solidFill>
                  <a:srgbClr val="FF0000"/>
                </a:solidFill>
                <a:latin typeface="黑体" panose="02010609060101010101" pitchFamily="49" charset="-122"/>
                <a:ea typeface="黑体" panose="02010609060101010101" pitchFamily="49" charset="-122"/>
              </a:endParaRPr>
            </a:p>
          </p:txBody>
        </p:sp>
      </p:grpSp>
      <p:sp>
        <p:nvSpPr>
          <p:cNvPr id="36" name="Freeform 9"/>
          <p:cNvSpPr/>
          <p:nvPr/>
        </p:nvSpPr>
        <p:spPr bwMode="gray">
          <a:xfrm rot="10329875" flipH="1" flipV="1">
            <a:off x="7780020" y="3112135"/>
            <a:ext cx="599440" cy="118173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ea typeface="黑体" panose="02010609060101010101" pitchFamily="49" charset="-122"/>
            </a:endParaRPr>
          </a:p>
        </p:txBody>
      </p:sp>
      <p:grpSp>
        <p:nvGrpSpPr>
          <p:cNvPr id="37" name="组合 36"/>
          <p:cNvGrpSpPr/>
          <p:nvPr/>
        </p:nvGrpSpPr>
        <p:grpSpPr>
          <a:xfrm>
            <a:off x="4963795" y="4145915"/>
            <a:ext cx="2810510" cy="740645"/>
            <a:chOff x="8100392" y="1962696"/>
            <a:chExt cx="1043608" cy="549508"/>
          </a:xfrm>
        </p:grpSpPr>
        <p:sp>
          <p:nvSpPr>
            <p:cNvPr id="38" name="云形 37"/>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
          <p:nvSpPr>
            <p:cNvPr id="39" name="TextBox 75"/>
            <p:cNvSpPr txBox="1"/>
            <p:nvPr/>
          </p:nvSpPr>
          <p:spPr>
            <a:xfrm>
              <a:off x="8221423" y="1995730"/>
              <a:ext cx="845392" cy="478665"/>
            </a:xfrm>
            <a:prstGeom prst="rect">
              <a:avLst/>
            </a:prstGeom>
            <a:noFill/>
          </p:spPr>
          <p:txBody>
            <a:bodyPr wrap="square" rtlCol="0">
              <a:spAutoFit/>
            </a:bodyPr>
            <a:lstStyle/>
            <a:p>
              <a:r>
                <a:rPr lang="zh-CN" altLang="en-US" sz="1800" b="1" dirty="0">
                  <a:solidFill>
                    <a:srgbClr val="FF0000"/>
                  </a:solidFill>
                  <a:latin typeface="黑体" panose="02010609060101010101" pitchFamily="49" charset="-122"/>
                  <a:ea typeface="黑体" panose="02010609060101010101" pitchFamily="49" charset="-122"/>
                </a:rPr>
                <a:t>性子散漫，做事迟钝缓慢。</a:t>
              </a:r>
              <a:endParaRPr lang="zh-CN" altLang="en-US" sz="18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up)">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ipe(up)">
                                      <p:cBhvr>
                                        <p:cTn id="89" dur="500"/>
                                        <p:tgtEl>
                                          <p:spTgt spid="36"/>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nodeType="clickEffect">
                                  <p:stCondLst>
                                    <p:cond delay="0"/>
                                  </p:stCondLst>
                                  <p:childTnLst>
                                    <p:set>
                                      <p:cBhvr>
                                        <p:cTn id="93" dur="1" fill="hold">
                                          <p:stCondLst>
                                            <p:cond delay="0"/>
                                          </p:stCondLst>
                                        </p:cTn>
                                        <p:tgtEl>
                                          <p:spTgt spid="37"/>
                                        </p:tgtEl>
                                        <p:attrNameLst>
                                          <p:attrName>style.visibility</p:attrName>
                                        </p:attrNameLst>
                                      </p:cBhvr>
                                      <p:to>
                                        <p:strVal val="visible"/>
                                      </p:to>
                                    </p:set>
                                    <p:anim calcmode="lin" valueType="num">
                                      <p:cBhvr>
                                        <p:cTn id="94" dur="500" fill="hold"/>
                                        <p:tgtEl>
                                          <p:spTgt spid="37"/>
                                        </p:tgtEl>
                                        <p:attrNameLst>
                                          <p:attrName>ppt_w</p:attrName>
                                        </p:attrNameLst>
                                      </p:cBhvr>
                                      <p:tavLst>
                                        <p:tav tm="0">
                                          <p:val>
                                            <p:fltVal val="0"/>
                                          </p:val>
                                        </p:tav>
                                        <p:tav tm="100000">
                                          <p:val>
                                            <p:strVal val="#ppt_w"/>
                                          </p:val>
                                        </p:tav>
                                      </p:tavLst>
                                    </p:anim>
                                    <p:anim calcmode="lin" valueType="num">
                                      <p:cBhvr>
                                        <p:cTn id="95" dur="500" fill="hold"/>
                                        <p:tgtEl>
                                          <p:spTgt spid="37"/>
                                        </p:tgtEl>
                                        <p:attrNameLst>
                                          <p:attrName>ppt_h</p:attrName>
                                        </p:attrNameLst>
                                      </p:cBhvr>
                                      <p:tavLst>
                                        <p:tav tm="0">
                                          <p:val>
                                            <p:fltVal val="0"/>
                                          </p:val>
                                        </p:tav>
                                        <p:tav tm="100000">
                                          <p:val>
                                            <p:strVal val="#ppt_h"/>
                                          </p:val>
                                        </p:tav>
                                      </p:tavLst>
                                    </p:anim>
                                    <p:animEffect transition="in" filter="fade">
                                      <p:cBhvr>
                                        <p:cTn id="9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p:bldP spid="4" grpId="0"/>
      <p:bldP spid="6" grpId="0"/>
      <p:bldP spid="7" grpId="0"/>
      <p:bldP spid="8" grpId="0"/>
      <p:bldP spid="9" grpId="0"/>
      <p:bldP spid="10" grpId="0"/>
      <p:bldP spid="11" grpId="0"/>
      <p:bldP spid="12" grpId="0"/>
      <p:bldP spid="13" grpId="0"/>
      <p:bldP spid="14" grpId="0"/>
      <p:bldP spid="15" grpId="0"/>
      <p:bldP spid="17" grpId="0"/>
      <p:bldP spid="32" grpId="0" bldLvl="0" animBg="1"/>
      <p:bldP spid="36"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119505" y="1510665"/>
            <a:ext cx="6689090" cy="1562735"/>
          </a:xfrm>
          <a:prstGeom prst="rect">
            <a:avLst/>
          </a:prstGeom>
        </p:spPr>
        <p:txBody>
          <a:bodyPr wrap="square" lIns="68580" tIns="34290" rIns="68580" bIns="34290">
            <a:spAutoFit/>
          </a:bodyPr>
          <a:lstStyle/>
          <a:p>
            <a:pPr algn="just">
              <a:lnSpc>
                <a:spcPct val="120000"/>
              </a:lnSpc>
            </a:pPr>
            <a:r>
              <a:rPr lang="zh-CN" altLang="en-US" sz="2700" dirty="0">
                <a:latin typeface="楷体" panose="02010609060101010101" pitchFamily="49" charset="-122"/>
                <a:ea typeface="楷体" panose="02010609060101010101" pitchFamily="49" charset="-122"/>
              </a:rPr>
              <a:t>    这篇课文主要描写了急性子顾客到一位慢性子裁缝店做衣服的一个过程，告诉我们                           </a:t>
            </a:r>
            <a:r>
              <a:rPr lang="zh-CN" altLang="en-US" sz="2700" u="sng" dirty="0">
                <a:latin typeface="楷体" panose="02010609060101010101" pitchFamily="49" charset="-122"/>
                <a:ea typeface="楷体" panose="02010609060101010101" pitchFamily="49" charset="-122"/>
              </a:rPr>
              <a:t>              </a:t>
            </a:r>
            <a:endParaRPr lang="zh-CN" altLang="en-US" sz="2700" u="sng" dirty="0">
              <a:latin typeface="楷体" panose="02010609060101010101" pitchFamily="49" charset="-122"/>
              <a:ea typeface="楷体" panose="02010609060101010101" pitchFamily="49" charset="-122"/>
            </a:endParaRPr>
          </a:p>
          <a:p>
            <a:pPr algn="just">
              <a:lnSpc>
                <a:spcPct val="120000"/>
              </a:lnSpc>
            </a:pP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的道理。</a:t>
            </a:r>
            <a:endParaRPr lang="zh-CN" altLang="en-US" sz="2700" dirty="0">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100" name="文本框 99"/>
          <p:cNvSpPr txBox="1"/>
          <p:nvPr/>
        </p:nvSpPr>
        <p:spPr>
          <a:xfrm>
            <a:off x="1119505" y="2516505"/>
            <a:ext cx="5080000" cy="460375"/>
          </a:xfrm>
          <a:prstGeom prst="rect">
            <a:avLst/>
          </a:prstGeom>
          <a:noFill/>
          <a:ln w="9525">
            <a:noFill/>
          </a:ln>
        </p:spPr>
        <p:txBody>
          <a:bodyPr>
            <a:spAutoFit/>
          </a:bodyPr>
          <a:lstStyle/>
          <a:p>
            <a:pPr indent="0"/>
            <a:r>
              <a:rPr lang="zh-CN" sz="2400" b="1">
                <a:solidFill>
                  <a:srgbClr val="FF0000"/>
                </a:solidFill>
                <a:ea typeface="宋体" panose="02010600030101010101" pitchFamily="2" charset="-122"/>
              </a:rPr>
              <a:t>做什么事情都不应该那么慢和那么急</a:t>
            </a:r>
            <a:endParaRPr lang="zh-CN" altLang="en-US" sz="2400" b="1">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barn(inVertical)">
                                      <p:cBhvr>
                                        <p:cTn id="1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65835" y="973455"/>
            <a:ext cx="7212965" cy="3835400"/>
          </a:xfrm>
          <a:prstGeom prst="rect">
            <a:avLst/>
          </a:prstGeom>
        </p:spPr>
        <p:txBody>
          <a:bodyPr wrap="square" lIns="68580" tIns="34290" rIns="68580" bIns="34290">
            <a:spAutoFit/>
          </a:bodyPr>
          <a:lstStyle/>
          <a:p>
            <a:pPr>
              <a:lnSpc>
                <a:spcPct val="120000"/>
              </a:lnSpc>
            </a:pPr>
            <a:r>
              <a:rPr lang="en-US" altLang="zh-CN" sz="2400" dirty="0">
                <a:latin typeface="楷体" panose="02010609060101010101" pitchFamily="49" charset="-122"/>
                <a:ea typeface="楷体" panose="02010609060101010101" pitchFamily="49" charset="-122"/>
              </a:rPr>
              <a:t>    </a:t>
            </a:r>
            <a:r>
              <a:rPr lang="zh-CN" altLang="en-US" sz="20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一只大狮子不忍心看着无家可归的小象挨饿受冻，就带他住进了自己的皇宫。于是，他们成了一对有趣、快乐、温馨的组合——大与小：狮子是威风无比的百兽之王，小象个子矮小，还没有长高；狮子拥有辉煌的宫殿，小象没有爸爸妈妈，无依无靠；狮子能滔滔不绝地讲出种种多彩的经历，小象不怎么会说话，他崇拜狮子的表达只是“你大”“我小”；当小象长成大象，懂得了很多事情，狮子也慢慢老去，再也不会长高，时光岁月带来了完全相反的大与小。直到老狮子被赶出皇宫变成了流浪汉，迎接他的是大象紧紧的拥抱。因为大象牢记着“你大我小”，在他心里狮子是永远的国王。</a:t>
            </a:r>
            <a:endParaRPr lang="zh-CN" altLang="en-US" sz="2000"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2" name="矩形 1"/>
          <p:cNvSpPr/>
          <p:nvPr/>
        </p:nvSpPr>
        <p:spPr>
          <a:xfrm>
            <a:off x="3870960" y="513080"/>
            <a:ext cx="1402080" cy="460375"/>
          </a:xfrm>
          <a:prstGeom prst="rect">
            <a:avLst/>
          </a:prstGeom>
          <a:noFill/>
          <a:ln>
            <a:noFill/>
          </a:ln>
        </p:spPr>
        <p:txBody>
          <a:bodyPr wrap="none" rtlCol="0" anchor="t">
            <a:spAutoFit/>
          </a:bodyPr>
          <a:lstStyle/>
          <a:p>
            <a:pPr algn="ctr"/>
            <a:r>
              <a:rPr lang="zh-CN" altLang="en-US" sz="2400" b="1">
                <a:solidFill>
                  <a:schemeClr val="accent1"/>
                </a:solidFill>
                <a:effectLst>
                  <a:outerShdw blurRad="38100" dist="25400" dir="5400000" algn="ctr" rotWithShape="0">
                    <a:srgbClr val="6E747A">
                      <a:alpha val="43000"/>
                    </a:srgbClr>
                  </a:outerShdw>
                </a:effectLst>
                <a:ea typeface="黑体" panose="02010609060101010101" pitchFamily="49" charset="-122"/>
              </a:rPr>
              <a:t>你大我小</a:t>
            </a:r>
            <a:endParaRPr lang="zh-CN" altLang="en-US" sz="2400" b="1">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pic>
        <p:nvPicPr>
          <p:cNvPr id="3" name="林海 - 远方的寂静">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6315710" y="4361180"/>
            <a:ext cx="619125" cy="619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08013"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4" fill="hold" display="1">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bldLst>
      <p:bldP spid="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391160" y="1624330"/>
            <a:ext cx="7996555" cy="2653665"/>
          </a:xfrm>
          <a:prstGeom prst="rect">
            <a:avLst/>
          </a:prstGeom>
          <a:noFill/>
          <a:ln w="9525">
            <a:noFill/>
            <a:miter lim="800000"/>
          </a:ln>
          <a:effectLst/>
        </p:spPr>
        <p:txBody>
          <a:bodyPr vert="horz" wrap="square" lIns="68580" tIns="34290" rIns="68580" bIns="34290" numCol="1" anchor="ctr" anchorCtr="0" compatLnSpc="1">
            <a:spAutoFit/>
          </a:bodyPr>
          <a:lstStyle/>
          <a:p>
            <a:pPr indent="200025" eaLnBrk="0" fontAlgn="base" hangingPunct="0">
              <a:lnSpc>
                <a:spcPct val="150000"/>
              </a:lnSpc>
              <a:spcBef>
                <a:spcPct val="0"/>
              </a:spcBef>
              <a:spcAft>
                <a:spcPct val="0"/>
              </a:spcAft>
            </a:pPr>
            <a:r>
              <a:rPr lang="zh-CN" altLang="en-US" sz="2800" dirty="0">
                <a:solidFill>
                  <a:srgbClr val="000000"/>
                </a:solidFill>
                <a:latin typeface="楷体" panose="02010609060101010101" pitchFamily="49" charset="-122"/>
                <a:ea typeface="楷体" panose="02010609060101010101" pitchFamily="49" charset="-122"/>
                <a:cs typeface="Times New Roman" panose="02020603050405020304" charset="0"/>
              </a:rPr>
              <a:t>　　</a:t>
            </a:r>
            <a:r>
              <a:rPr sz="2800" dirty="0">
                <a:latin typeface="楷体" panose="02010609060101010101" pitchFamily="49" charset="-122"/>
                <a:ea typeface="楷体" panose="02010609060101010101" pitchFamily="49" charset="-122"/>
                <a:cs typeface="Times New Roman" panose="02020603050405020304" charset="0"/>
              </a:rPr>
              <a:t>《慢性子裁缝和急性子顾客》写的是急性子与慢性子两种性格的人</a:t>
            </a:r>
            <a:r>
              <a:rPr lang="zh-CN" sz="2800" dirty="0">
                <a:latin typeface="楷体" panose="02010609060101010101" pitchFamily="49" charset="-122"/>
                <a:ea typeface="楷体" panose="02010609060101010101" pitchFamily="49" charset="-122"/>
                <a:cs typeface="Times New Roman" panose="02020603050405020304" charset="0"/>
              </a:rPr>
              <a:t>。</a:t>
            </a:r>
            <a:r>
              <a:rPr sz="2800" dirty="0">
                <a:latin typeface="楷体" panose="02010609060101010101" pitchFamily="49" charset="-122"/>
                <a:ea typeface="楷体" panose="02010609060101010101" pitchFamily="49" charset="-122"/>
                <a:cs typeface="Times New Roman" panose="02020603050405020304" charset="0"/>
              </a:rPr>
              <a:t>             </a:t>
            </a:r>
            <a:endParaRPr sz="2800" dirty="0">
              <a:latin typeface="楷体" panose="02010609060101010101" pitchFamily="49" charset="-122"/>
              <a:ea typeface="楷体" panose="02010609060101010101" pitchFamily="49" charset="-122"/>
              <a:cs typeface="Times New Roman" panose="02020603050405020304" charset="0"/>
            </a:endParaRPr>
          </a:p>
          <a:p>
            <a:pPr indent="200025" eaLnBrk="0" fontAlgn="base" hangingPunct="0">
              <a:lnSpc>
                <a:spcPct val="150000"/>
              </a:lnSpc>
              <a:spcBef>
                <a:spcPct val="0"/>
              </a:spcBef>
              <a:spcAft>
                <a:spcPct val="0"/>
              </a:spcAft>
            </a:pPr>
            <a:r>
              <a:rPr sz="2800" u="sng" dirty="0">
                <a:latin typeface="楷体" panose="02010609060101010101" pitchFamily="49" charset="-122"/>
                <a:ea typeface="楷体" panose="02010609060101010101" pitchFamily="49" charset="-122"/>
                <a:cs typeface="Times New Roman" panose="02020603050405020304" charset="0"/>
              </a:rPr>
              <a:t>           </a:t>
            </a:r>
            <a:r>
              <a:rPr sz="2800" dirty="0">
                <a:latin typeface="楷体" panose="02010609060101010101" pitchFamily="49" charset="-122"/>
                <a:ea typeface="楷体" panose="02010609060101010101" pitchFamily="49" charset="-122"/>
                <a:cs typeface="Times New Roman" panose="02020603050405020304" charset="0"/>
              </a:rPr>
              <a:t>的人</a:t>
            </a:r>
            <a:r>
              <a:rPr lang="zh-CN" sz="2800" dirty="0">
                <a:latin typeface="楷体" panose="02010609060101010101" pitchFamily="49" charset="-122"/>
                <a:ea typeface="楷体" panose="02010609060101010101" pitchFamily="49" charset="-122"/>
                <a:cs typeface="Times New Roman" panose="02020603050405020304" charset="0"/>
              </a:rPr>
              <a:t>不切实际地</a:t>
            </a:r>
            <a:r>
              <a:rPr sz="2800" dirty="0">
                <a:latin typeface="楷体" panose="02010609060101010101" pitchFamily="49" charset="-122"/>
                <a:ea typeface="楷体" panose="02010609060101010101" pitchFamily="49" charset="-122"/>
                <a:cs typeface="Times New Roman" panose="02020603050405020304" charset="0"/>
              </a:rPr>
              <a:t>讲</a:t>
            </a:r>
            <a:r>
              <a:rPr lang="zh-CN" sz="2800" dirty="0">
                <a:latin typeface="楷体" panose="02010609060101010101" pitchFamily="49" charset="-122"/>
                <a:ea typeface="楷体" panose="02010609060101010101" pitchFamily="49" charset="-122"/>
                <a:cs typeface="Times New Roman" panose="02020603050405020304" charset="0"/>
              </a:rPr>
              <a:t>求</a:t>
            </a:r>
            <a:r>
              <a:rPr sz="2800" u="sng" dirty="0">
                <a:latin typeface="楷体" panose="02010609060101010101" pitchFamily="49" charset="-122"/>
                <a:ea typeface="楷体" panose="02010609060101010101" pitchFamily="49" charset="-122"/>
                <a:cs typeface="Times New Roman" panose="02020603050405020304" charset="0"/>
              </a:rPr>
              <a:t>            </a:t>
            </a:r>
            <a:r>
              <a:rPr sz="2800" dirty="0">
                <a:latin typeface="楷体" panose="02010609060101010101" pitchFamily="49" charset="-122"/>
                <a:ea typeface="楷体" panose="02010609060101010101" pitchFamily="49" charset="-122"/>
                <a:cs typeface="Times New Roman" panose="02020603050405020304" charset="0"/>
              </a:rPr>
              <a:t>，         </a:t>
            </a:r>
            <a:endParaRPr sz="2800" dirty="0">
              <a:latin typeface="楷体" panose="02010609060101010101" pitchFamily="49" charset="-122"/>
              <a:ea typeface="楷体" panose="02010609060101010101" pitchFamily="49" charset="-122"/>
              <a:cs typeface="Times New Roman" panose="02020603050405020304" charset="0"/>
            </a:endParaRPr>
          </a:p>
          <a:p>
            <a:pPr indent="200025" eaLnBrk="0" fontAlgn="base" hangingPunct="0">
              <a:lnSpc>
                <a:spcPct val="150000"/>
              </a:lnSpc>
              <a:spcBef>
                <a:spcPct val="0"/>
              </a:spcBef>
              <a:spcAft>
                <a:spcPct val="0"/>
              </a:spcAft>
            </a:pPr>
            <a:r>
              <a:rPr sz="2800" u="sng" dirty="0">
                <a:latin typeface="楷体" panose="02010609060101010101" pitchFamily="49" charset="-122"/>
                <a:ea typeface="楷体" panose="02010609060101010101" pitchFamily="49" charset="-122"/>
                <a:cs typeface="Times New Roman" panose="02020603050405020304" charset="0"/>
              </a:rPr>
              <a:t>           </a:t>
            </a:r>
            <a:r>
              <a:rPr sz="2800" dirty="0">
                <a:latin typeface="楷体" panose="02010609060101010101" pitchFamily="49" charset="-122"/>
                <a:ea typeface="楷体" panose="02010609060101010101" pitchFamily="49" charset="-122"/>
                <a:cs typeface="Times New Roman" panose="02020603050405020304" charset="0"/>
              </a:rPr>
              <a:t>的人做事</a:t>
            </a:r>
            <a:r>
              <a:rPr sz="2800" u="sng" dirty="0">
                <a:latin typeface="楷体" panose="02010609060101010101" pitchFamily="49" charset="-122"/>
                <a:ea typeface="楷体" panose="02010609060101010101" pitchFamily="49" charset="-122"/>
                <a:cs typeface="Times New Roman" panose="02020603050405020304" charset="0"/>
              </a:rPr>
              <a:t>            </a:t>
            </a:r>
            <a:r>
              <a:rPr sz="2800" dirty="0">
                <a:latin typeface="楷体" panose="02010609060101010101" pitchFamily="49" charset="-122"/>
                <a:ea typeface="楷体" panose="02010609060101010101" pitchFamily="49" charset="-122"/>
                <a:cs typeface="Times New Roman" panose="02020603050405020304" charset="0"/>
              </a:rPr>
              <a:t>。</a:t>
            </a:r>
            <a:endParaRPr sz="2800" dirty="0">
              <a:latin typeface="楷体" panose="02010609060101010101" pitchFamily="49" charset="-122"/>
              <a:ea typeface="楷体" panose="02010609060101010101" pitchFamily="49" charset="-122"/>
              <a:cs typeface="Times New Roman" panose="02020603050405020304" charset="0"/>
            </a:endParaRPr>
          </a:p>
        </p:txBody>
      </p:sp>
      <p:sp>
        <p:nvSpPr>
          <p:cNvPr id="6" name="Rectangle 1"/>
          <p:cNvSpPr>
            <a:spLocks noChangeArrowheads="1"/>
          </p:cNvSpPr>
          <p:nvPr/>
        </p:nvSpPr>
        <p:spPr bwMode="auto">
          <a:xfrm>
            <a:off x="899160" y="3019425"/>
            <a:ext cx="1940560" cy="499110"/>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rPr>
              <a:t>急性子</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9" name="Rectangle 1"/>
          <p:cNvSpPr>
            <a:spLocks noChangeArrowheads="1"/>
          </p:cNvSpPr>
          <p:nvPr/>
        </p:nvSpPr>
        <p:spPr bwMode="auto">
          <a:xfrm>
            <a:off x="1043608" y="1063132"/>
            <a:ext cx="7019697" cy="560705"/>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一、填空。</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sp>
        <p:nvSpPr>
          <p:cNvPr id="10" name="文本框 14"/>
          <p:cNvSpPr txBox="1"/>
          <p:nvPr/>
        </p:nvSpPr>
        <p:spPr>
          <a:xfrm>
            <a:off x="624428" y="411510"/>
            <a:ext cx="1931348" cy="560705"/>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sp>
        <p:nvSpPr>
          <p:cNvPr id="2" name="Rectangle 1"/>
          <p:cNvSpPr>
            <a:spLocks noChangeArrowheads="1"/>
          </p:cNvSpPr>
          <p:nvPr/>
        </p:nvSpPr>
        <p:spPr bwMode="auto">
          <a:xfrm>
            <a:off x="899160" y="3652520"/>
            <a:ext cx="1940560" cy="499110"/>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rPr>
              <a:t>慢性子</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3" name="文本框 2"/>
          <p:cNvSpPr txBox="1"/>
          <p:nvPr/>
        </p:nvSpPr>
        <p:spPr>
          <a:xfrm>
            <a:off x="5910580" y="3084830"/>
            <a:ext cx="1970405" cy="521970"/>
          </a:xfrm>
          <a:prstGeom prst="rect">
            <a:avLst/>
          </a:prstGeom>
          <a:noFill/>
        </p:spPr>
        <p:txBody>
          <a:bodyPr wrap="none" rtlCol="0" anchor="t">
            <a:spAutoFit/>
          </a:bodyPr>
          <a:lstStyle/>
          <a:p>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sym typeface="+mn-ea"/>
              </a:rPr>
              <a:t>速度和效率</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
        <p:nvSpPr>
          <p:cNvPr id="4" name="文本框 3"/>
          <p:cNvSpPr txBox="1"/>
          <p:nvPr/>
        </p:nvSpPr>
        <p:spPr>
          <a:xfrm>
            <a:off x="4297680" y="3629660"/>
            <a:ext cx="1612900" cy="521970"/>
          </a:xfrm>
          <a:prstGeom prst="rect">
            <a:avLst/>
          </a:prstGeom>
          <a:noFill/>
        </p:spPr>
        <p:txBody>
          <a:bodyPr wrap="none" rtlCol="0" anchor="t">
            <a:spAutoFit/>
          </a:bodyPr>
          <a:lstStyle/>
          <a:p>
            <a:pPr algn="l"/>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sym typeface="+mn-ea"/>
              </a:rPr>
              <a:t>迟钝缓慢</a:t>
            </a:r>
            <a:endPar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0833"/>
                                        </p:tgtEl>
                                        <p:attrNameLst>
                                          <p:attrName>style.visibility</p:attrName>
                                        </p:attrNameLst>
                                      </p:cBhvr>
                                      <p:to>
                                        <p:strVal val="visible"/>
                                      </p:to>
                                    </p:set>
                                    <p:animEffect transition="in" filter="wipe(down)">
                                      <p:cBhvr>
                                        <p:cTn id="10" dur="500"/>
                                        <p:tgtEl>
                                          <p:spTgt spid="1208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3" grpId="0" bldLvl="0" animBg="1"/>
      <p:bldP spid="6" grpId="0" bldLvl="0" animBg="1"/>
      <p:bldP spid="9" grpId="0" bldLvl="0" animBg="1"/>
      <p:bldP spid="2" grpId="0" bldLvl="0" animBg="1"/>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8385" y="1732915"/>
            <a:ext cx="7313930" cy="1976755"/>
          </a:xfrm>
          <a:prstGeom prst="rect">
            <a:avLst/>
          </a:prstGeom>
        </p:spPr>
        <p:txBody>
          <a:bodyPr wrap="square" lIns="68580" tIns="34290" rIns="68580" bIns="34290">
            <a:spAutoFit/>
          </a:bodyPr>
          <a:lstStyle/>
          <a:p>
            <a:pPr algn="just"/>
            <a:r>
              <a:rPr lang="zh-CN" altLang="en-US" sz="2800" dirty="0">
                <a:solidFill>
                  <a:srgbClr val="FF0000"/>
                </a:solidFill>
                <a:latin typeface="楷体" panose="02010609060101010101" pitchFamily="49" charset="-122"/>
                <a:ea typeface="楷体" panose="02010609060101010101" pitchFamily="49" charset="-122"/>
              </a:rPr>
              <a:t> </a:t>
            </a:r>
            <a:r>
              <a:rPr lang="zh-CN" altLang="en-US" sz="2400" dirty="0">
                <a:solidFill>
                  <a:srgbClr val="FF0000"/>
                </a:solidFill>
                <a:latin typeface="楷体" panose="02010609060101010101" pitchFamily="49" charset="-122"/>
                <a:ea typeface="楷体" panose="02010609060101010101" pitchFamily="49" charset="-122"/>
              </a:rPr>
              <a:t>   提示：先说说这位同学性子急、性子慢表现在哪里，再从养成良好的学习习惯的角度去说。让这个同学根据自己的学习情况提高自制力、控制自己性子，多分析、细思考，按“轻重缓急</a:t>
            </a:r>
            <a:r>
              <a:rPr lang="en-US" altLang="zh-CN" sz="2400" dirty="0">
                <a:solidFill>
                  <a:srgbClr val="FF0000"/>
                </a:solidFill>
                <a:latin typeface="楷体" panose="02010609060101010101" pitchFamily="49" charset="-122"/>
                <a:ea typeface="楷体" panose="02010609060101010101" pitchFamily="49" charset="-122"/>
              </a:rPr>
              <a:t>”</a:t>
            </a:r>
            <a:r>
              <a:rPr lang="zh-CN" altLang="en-US" sz="2400" dirty="0">
                <a:solidFill>
                  <a:srgbClr val="FF0000"/>
                </a:solidFill>
                <a:latin typeface="楷体" panose="02010609060101010101" pitchFamily="49" charset="-122"/>
                <a:ea typeface="楷体" panose="02010609060101010101" pitchFamily="49" charset="-122"/>
              </a:rPr>
              <a:t>安排每一项学习内容。</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741105" y="656491"/>
            <a:ext cx="7904480" cy="1076325"/>
          </a:xfrm>
          <a:prstGeom prst="rect">
            <a:avLst/>
          </a:prstGeom>
        </p:spPr>
        <p:txBody>
          <a:bodyPr wrap="none">
            <a:spAutoFit/>
          </a:bodyPr>
          <a:lstStyle/>
          <a:p>
            <a:r>
              <a:rPr lang="zh-CN" altLang="en-US" sz="3200" dirty="0">
                <a:latin typeface="黑体" panose="02010609060101010101" pitchFamily="49" charset="-122"/>
                <a:ea typeface="黑体" panose="02010609060101010101" pitchFamily="49" charset="-122"/>
              </a:rPr>
              <a:t>二、如果你的同学是一位慢性子或急性子，</a:t>
            </a:r>
            <a:endParaRPr lang="zh-CN" altLang="en-US" sz="3200" dirty="0">
              <a:latin typeface="黑体" panose="02010609060101010101" pitchFamily="49" charset="-122"/>
              <a:ea typeface="黑体" panose="02010609060101010101" pitchFamily="49" charset="-122"/>
            </a:endParaRPr>
          </a:p>
          <a:p>
            <a:r>
              <a:rPr lang="zh-CN" altLang="en-US" sz="3200" dirty="0">
                <a:latin typeface="黑体" panose="02010609060101010101" pitchFamily="49" charset="-122"/>
                <a:ea typeface="黑体" panose="02010609060101010101" pitchFamily="49" charset="-122"/>
              </a:rPr>
              <a:t>他平时会有什么表现？你想对他说些什么？</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1388110" y="735330"/>
            <a:ext cx="6581140" cy="1053465"/>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三、寻找小伙伴一起把这个小故事表演给大家看吧！</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531235" y="1788795"/>
            <a:ext cx="3607435" cy="2679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905"/>
                                        </p:tgtEl>
                                        <p:attrNameLst>
                                          <p:attrName>style.visibility</p:attrName>
                                        </p:attrNameLst>
                                      </p:cBhvr>
                                      <p:to>
                                        <p:strVal val="visible"/>
                                      </p:to>
                                    </p:set>
                                    <p:animEffect transition="in" filter="wipe(left)">
                                      <p:cBhvr>
                                        <p:cTn id="12" dur="500"/>
                                        <p:tgtEl>
                                          <p:spTgt spid="123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8388" y="1784486"/>
            <a:ext cx="614114" cy="810101"/>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黑体" panose="02010609060101010101" pitchFamily="49" charset="-122"/>
              </a:endParaRPr>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9060101010101" pitchFamily="49" charset="-122"/>
                  <a:ea typeface="黑体" panose="02010609060101010101" pitchFamily="49" charset="-122"/>
                </a:rPr>
                <a:t>缝</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5" name="矩形 4"/>
          <p:cNvSpPr/>
          <p:nvPr/>
        </p:nvSpPr>
        <p:spPr>
          <a:xfrm>
            <a:off x="2543158" y="3329264"/>
            <a:ext cx="953770" cy="560705"/>
          </a:xfrm>
          <a:prstGeom prst="rect">
            <a:avLst/>
          </a:prstGeom>
          <a:solidFill>
            <a:srgbClr val="FDFEC3"/>
          </a:solidFill>
        </p:spPr>
        <p:txBody>
          <a:bodyPr wrap="none" lIns="68580" tIns="34290" rIns="68580" bIns="34290">
            <a:spAutoFit/>
          </a:bodyPr>
          <a:lstStyle/>
          <a:p>
            <a:r>
              <a:rPr lang="zh-CN" altLang="en-US" sz="3200" b="1" dirty="0">
                <a:solidFill>
                  <a:srgbClr val="FF0000"/>
                </a:solidFill>
                <a:latin typeface="华文楷体" panose="02010600040101010101" pitchFamily="2" charset="-122"/>
                <a:ea typeface="华文楷体" panose="02010600040101010101" pitchFamily="2" charset="-122"/>
              </a:rPr>
              <a:t>缝</a:t>
            </a:r>
            <a:r>
              <a:rPr lang="zh-CN" altLang="en-US" sz="3200" b="1" dirty="0">
                <a:latin typeface="华文楷体" panose="02010600040101010101" pitchFamily="2" charset="-122"/>
                <a:ea typeface="华文楷体" panose="02010600040101010101" pitchFamily="2" charset="-122"/>
              </a:rPr>
              <a:t>隙</a:t>
            </a:r>
            <a:endParaRPr lang="zh-CN" altLang="en-US" sz="3200" b="1" dirty="0">
              <a:latin typeface="华文楷体" panose="02010600040101010101" pitchFamily="2" charset="-122"/>
              <a:ea typeface="华文楷体" panose="02010600040101010101" pitchFamily="2" charset="-122"/>
            </a:endParaRPr>
          </a:p>
        </p:txBody>
      </p:sp>
      <p:sp>
        <p:nvSpPr>
          <p:cNvPr id="6" name="矩形 5"/>
          <p:cNvSpPr/>
          <p:nvPr/>
        </p:nvSpPr>
        <p:spPr>
          <a:xfrm>
            <a:off x="2479023" y="2828930"/>
            <a:ext cx="855980" cy="499110"/>
          </a:xfrm>
          <a:prstGeom prst="rect">
            <a:avLst/>
          </a:prstGeom>
        </p:spPr>
        <p:txBody>
          <a:bodyPr wrap="none" lIns="68580" tIns="34290" rIns="68580" bIns="34290">
            <a:spAutoFit/>
          </a:bodyPr>
          <a:lstStyle/>
          <a:p>
            <a:pPr algn="l"/>
            <a:r>
              <a:rPr lang="en-US" altLang="zh-CN" sz="2800" b="1" dirty="0">
                <a:latin typeface="黑体" panose="02010609060101010101" pitchFamily="49" charset="-122"/>
                <a:ea typeface="黑体" panose="02010609060101010101" pitchFamily="49" charset="-122"/>
                <a:cs typeface="黑体" panose="02010609060101010101" pitchFamily="49" charset="-122"/>
              </a:rPr>
              <a:t>fèn</a:t>
            </a:r>
            <a:r>
              <a:rPr lang="en-US" altLang="zh-CN" sz="2800" b="1"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endParaRPr lang="en-US" altLang="zh-CN" sz="2800" b="1" dirty="0">
              <a:latin typeface="黑体" panose="02010609060101010101" pitchFamily="49" charset="-122"/>
              <a:ea typeface="黑体" panose="02010609060101010101" pitchFamily="49" charset="-122"/>
              <a:cs typeface="黑体" panose="02010609060101010101" pitchFamily="49" charset="-122"/>
            </a:endParaRPr>
          </a:p>
        </p:txBody>
      </p:sp>
      <p:sp>
        <p:nvSpPr>
          <p:cNvPr id="9" name="矩形 8"/>
          <p:cNvSpPr/>
          <p:nvPr/>
        </p:nvSpPr>
        <p:spPr>
          <a:xfrm>
            <a:off x="2197778" y="1935046"/>
            <a:ext cx="5420995" cy="560705"/>
          </a:xfrm>
          <a:prstGeom prst="rect">
            <a:avLst/>
          </a:prstGeom>
          <a:solidFill>
            <a:schemeClr val="accent3">
              <a:lumMod val="20000"/>
              <a:lumOff val="80000"/>
            </a:schemeClr>
          </a:solidFill>
        </p:spPr>
        <p:txBody>
          <a:bodyPr wrap="none" lIns="68580" tIns="34290" rIns="68580" bIns="34290">
            <a:spAutoFit/>
          </a:bodyPr>
          <a:lstStyle/>
          <a:p>
            <a:pPr algn="l"/>
            <a:r>
              <a:rPr lang="zh-CN" altLang="en-US" sz="3200" dirty="0">
                <a:latin typeface="黑体" panose="02010609060101010101" pitchFamily="49" charset="-122"/>
                <a:ea typeface="黑体" panose="02010609060101010101" pitchFamily="49" charset="-122"/>
              </a:rPr>
              <a:t>虽是布衣布裤，但裁</a:t>
            </a:r>
            <a:r>
              <a:rPr lang="zh-CN" altLang="en-US" sz="3200" dirty="0">
                <a:solidFill>
                  <a:srgbClr val="FF0000"/>
                </a:solidFill>
                <a:latin typeface="黑体" panose="02010609060101010101" pitchFamily="49" charset="-122"/>
                <a:ea typeface="黑体" panose="02010609060101010101" pitchFamily="49" charset="-122"/>
              </a:rPr>
              <a:t>缝</a:t>
            </a:r>
            <a:r>
              <a:rPr lang="zh-CN" altLang="en-US" sz="3200" dirty="0">
                <a:latin typeface="黑体" panose="02010609060101010101" pitchFamily="49" charset="-122"/>
                <a:ea typeface="黑体" panose="02010609060101010101" pitchFamily="49" charset="-122"/>
              </a:rPr>
              <a:t>得体</a:t>
            </a:r>
            <a:r>
              <a:rPr lang="zh-CN" altLang="en-US" sz="3200" b="1" dirty="0">
                <a:latin typeface="华文楷体" panose="02010600040101010101" pitchFamily="2" charset="-122"/>
                <a:ea typeface="华文楷体" panose="02010600040101010101" pitchFamily="2" charset="-122"/>
              </a:rPr>
              <a:t>。</a:t>
            </a:r>
            <a:endParaRPr lang="zh-CN" altLang="en-US" sz="3200" b="1" dirty="0">
              <a:latin typeface="华文楷体" panose="02010600040101010101" pitchFamily="2" charset="-122"/>
              <a:ea typeface="华文楷体" panose="02010600040101010101" pitchFamily="2" charset="-122"/>
            </a:endParaRPr>
          </a:p>
        </p:txBody>
      </p:sp>
      <p:sp>
        <p:nvSpPr>
          <p:cNvPr id="12" name="TextBox 11"/>
          <p:cNvSpPr txBox="1">
            <a:spLocks noChangeArrowheads="1"/>
          </p:cNvSpPr>
          <p:nvPr/>
        </p:nvSpPr>
        <p:spPr bwMode="auto">
          <a:xfrm>
            <a:off x="4125502" y="565944"/>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sp>
        <p:nvSpPr>
          <p:cNvPr id="8" name="矩形 7"/>
          <p:cNvSpPr/>
          <p:nvPr/>
        </p:nvSpPr>
        <p:spPr>
          <a:xfrm>
            <a:off x="5690235" y="1435735"/>
            <a:ext cx="1033780" cy="499110"/>
          </a:xfrm>
          <a:prstGeom prst="rect">
            <a:avLst/>
          </a:prstGeom>
        </p:spPr>
        <p:txBody>
          <a:bodyPr wrap="square" lIns="68580" tIns="34290" rIns="68580" bIns="34290">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sym typeface="+mn-ea"/>
              </a:rPr>
              <a:t>fén</a:t>
            </a:r>
            <a:r>
              <a:rPr lang="en-US" altLang="zh-CN" sz="2800" dirty="0" err="1">
                <a:ln>
                  <a:noFill/>
                </a:ln>
                <a:effectLst/>
                <a:latin typeface="黑体" panose="02010609060101010101" pitchFamily="49" charset="-122"/>
                <a:ea typeface="黑体" panose="02010609060101010101" pitchFamily="49" charset="-122"/>
                <a:cs typeface="宋体" panose="02010600030101010101" pitchFamily="2" charset="-122"/>
                <a:sym typeface="+mn-ea"/>
              </a:rPr>
              <a:t>ɡ</a:t>
            </a:r>
            <a:endParaRPr lang="en-US" altLang="zh-CN" sz="2800" dirty="0" err="1">
              <a:ln>
                <a:noFill/>
              </a:ln>
              <a:effectLst/>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51" name="矩形 50"/>
          <p:cNvSpPr/>
          <p:nvPr/>
        </p:nvSpPr>
        <p:spPr>
          <a:xfrm>
            <a:off x="3885558" y="3328043"/>
            <a:ext cx="959237" cy="561692"/>
          </a:xfrm>
          <a:prstGeom prst="rect">
            <a:avLst/>
          </a:prstGeom>
          <a:solidFill>
            <a:srgbClr val="FDFEC3"/>
          </a:solidFill>
        </p:spPr>
        <p:txBody>
          <a:bodyPr wrap="non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墙</a:t>
            </a:r>
            <a:r>
              <a:rPr lang="zh-CN" altLang="en-US" sz="3200" b="1" dirty="0">
                <a:solidFill>
                  <a:srgbClr val="FF0000"/>
                </a:solidFill>
                <a:latin typeface="华文楷体" panose="02010600040101010101" pitchFamily="2" charset="-122"/>
                <a:ea typeface="华文楷体" panose="02010600040101010101" pitchFamily="2" charset="-122"/>
              </a:rPr>
              <a:t>缝</a:t>
            </a:r>
            <a:endParaRPr lang="zh-CN" altLang="en-US" sz="32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2"/>
                                        </p:tgtEl>
                                        <p:attrNameLst>
                                          <p:attrName>ppt_y</p:attrName>
                                        </p:attrNameLst>
                                      </p:cBhvr>
                                      <p:tavLst>
                                        <p:tav tm="0">
                                          <p:val>
                                            <p:strVal val="#ppt_y"/>
                                          </p:val>
                                        </p:tav>
                                        <p:tav tm="100000">
                                          <p:val>
                                            <p:strVal val="#ppt_y"/>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up)">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9" grpId="0" bldLvl="0" animBg="1"/>
      <p:bldP spid="12" grpId="0"/>
      <p:bldP spid="8" grpId="0"/>
      <p:bldP spid="5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7"/>
          <p:cNvGrpSpPr/>
          <p:nvPr/>
        </p:nvGrpSpPr>
        <p:grpSpPr>
          <a:xfrm>
            <a:off x="7308304" y="1364531"/>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1042748" y="2971914"/>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2266884" y="2971914"/>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3563028" y="2971914"/>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4859554" y="2971914"/>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6084325" y="2971914"/>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364531"/>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358995"/>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358995"/>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358995"/>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363787"/>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9057708">
            <a:off x="1678280" y="556111"/>
            <a:ext cx="335134" cy="472337"/>
          </a:xfrm>
          <a:prstGeom prst="rect">
            <a:avLst/>
          </a:prstGeom>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黑体" panose="02010609060101010101" pitchFamily="49" charset="-122"/>
            </a:endParaRPr>
          </a:p>
        </p:txBody>
      </p:sp>
      <p:sp>
        <p:nvSpPr>
          <p:cNvPr id="3" name="文本框 2"/>
          <p:cNvSpPr txBox="1"/>
          <p:nvPr/>
        </p:nvSpPr>
        <p:spPr>
          <a:xfrm>
            <a:off x="1043305" y="137604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性</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2339340" y="136461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卷</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3562985" y="1362710"/>
            <a:ext cx="1030605" cy="1106805"/>
          </a:xfrm>
          <a:prstGeom prst="rect">
            <a:avLst/>
          </a:prstGeom>
          <a:noFill/>
        </p:spPr>
        <p:txBody>
          <a:bodyPr wrap="square" rtlCol="0">
            <a:spAutoFit/>
          </a:bodyPr>
          <a:lstStyle/>
          <a:p>
            <a:r>
              <a:rPr lang="zh-CN" altLang="en-US" sz="6600" b="1" dirty="0">
                <a:solidFill>
                  <a:srgbClr val="FF0000"/>
                </a:solidFill>
                <a:latin typeface="楷体" panose="02010609060101010101" pitchFamily="49" charset="-122"/>
                <a:ea typeface="楷体" panose="02010609060101010101" pitchFamily="49" charset="-122"/>
              </a:rPr>
              <a:t>货</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859655" y="133667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取</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6083300" y="137604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夹</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7313295" y="133667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夸</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1043305" y="293433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务</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2267585" y="2961640"/>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衬</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3557905" y="2944495"/>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衫</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4860290" y="2961640"/>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负</a:t>
            </a:r>
            <a:endParaRPr lang="zh-CN" altLang="en-US" sz="66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6084570" y="2961640"/>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责</a:t>
            </a:r>
            <a:endParaRPr lang="zh-CN" altLang="en-US" sz="6600" b="1">
              <a:solidFill>
                <a:srgbClr val="FF0000"/>
              </a:solidFill>
              <a:latin typeface="楷体" panose="02010609060101010101" pitchFamily="49" charset="-122"/>
              <a:ea typeface="楷体" panose="02010609060101010101" pitchFamily="49" charset="-122"/>
            </a:endParaRPr>
          </a:p>
        </p:txBody>
      </p:sp>
      <p:grpSp>
        <p:nvGrpSpPr>
          <p:cNvPr id="14" name="组合 7"/>
          <p:cNvGrpSpPr/>
          <p:nvPr/>
        </p:nvGrpSpPr>
        <p:grpSpPr>
          <a:xfrm>
            <a:off x="7308304" y="2989496"/>
            <a:ext cx="1029163" cy="1085656"/>
            <a:chOff x="2437" y="2032"/>
            <a:chExt cx="1244" cy="1264"/>
          </a:xfrm>
        </p:grpSpPr>
        <p:sp>
          <p:nvSpPr>
            <p:cNvPr id="1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6"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8" name="文本框 17"/>
          <p:cNvSpPr txBox="1"/>
          <p:nvPr/>
        </p:nvSpPr>
        <p:spPr>
          <a:xfrm>
            <a:off x="7313295" y="2961640"/>
            <a:ext cx="1030605" cy="1106805"/>
          </a:xfrm>
          <a:prstGeom prst="rect">
            <a:avLst/>
          </a:prstGeom>
          <a:noFill/>
        </p:spPr>
        <p:txBody>
          <a:bodyPr wrap="square" rtlCol="0">
            <a:spAutoFit/>
          </a:bodyPr>
          <a:lstStyle/>
          <a:p>
            <a:r>
              <a:rPr lang="zh-CN" altLang="en-US" sz="6600" b="1">
                <a:solidFill>
                  <a:srgbClr val="FF0000"/>
                </a:solidFill>
                <a:latin typeface="楷体" panose="02010609060101010101" pitchFamily="49" charset="-122"/>
                <a:ea typeface="楷体" panose="02010609060101010101" pitchFamily="49" charset="-122"/>
              </a:rPr>
              <a:t>艺</a:t>
            </a:r>
            <a:endParaRPr lang="zh-CN" altLang="en-US" sz="66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9" presetClass="entr" presetSubtype="0"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dissolve">
                                      <p:cBhvr>
                                        <p:cTn id="10" dur="500"/>
                                        <p:tgtEl>
                                          <p:spTgt spid="71"/>
                                        </p:tgtEl>
                                      </p:cBhvr>
                                    </p:animEffect>
                                  </p:childTnLst>
                                </p:cTn>
                              </p:par>
                              <p:par>
                                <p:cTn id="11" presetID="9"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dissolve">
                                      <p:cBhvr>
                                        <p:cTn id="13" dur="500"/>
                                        <p:tgtEl>
                                          <p:spTgt spid="75"/>
                                        </p:tgtEl>
                                      </p:cBhvr>
                                    </p:animEffect>
                                  </p:childTnLst>
                                </p:cTn>
                              </p:par>
                              <p:par>
                                <p:cTn id="14" presetID="9" presetClass="entr" presetSubtype="0" fill="hold" nodeType="with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dissolve">
                                      <p:cBhvr>
                                        <p:cTn id="16" dur="500"/>
                                        <p:tgtEl>
                                          <p:spTgt spid="79"/>
                                        </p:tgtEl>
                                      </p:cBhvr>
                                    </p:animEffect>
                                  </p:childTnLst>
                                </p:cTn>
                              </p:par>
                              <p:par>
                                <p:cTn id="17" presetID="9" presetClass="entr" presetSubtype="0" fill="hold"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dissolve">
                                      <p:cBhvr>
                                        <p:cTn id="19" dur="500"/>
                                        <p:tgtEl>
                                          <p:spTgt spid="83"/>
                                        </p:tgtEl>
                                      </p:cBhvr>
                                    </p:animEffect>
                                  </p:childTnLst>
                                </p:cTn>
                              </p:par>
                              <p:par>
                                <p:cTn id="20" presetID="9" presetClass="entr" presetSubtype="0"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dissolve">
                                      <p:cBhvr>
                                        <p:cTn id="22" dur="500"/>
                                        <p:tgtEl>
                                          <p:spTgt spid="87"/>
                                        </p:tgtEl>
                                      </p:cBhvr>
                                    </p:animEffect>
                                  </p:childTnLst>
                                </p:cTn>
                              </p:par>
                              <p:par>
                                <p:cTn id="23" presetID="9" presetClass="entr" presetSubtype="0" fill="hold" nodeType="with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dissolve">
                                      <p:cBhvr>
                                        <p:cTn id="25" dur="500"/>
                                        <p:tgtEl>
                                          <p:spTgt spid="91"/>
                                        </p:tgtEl>
                                      </p:cBhvr>
                                    </p:animEffect>
                                  </p:childTnLst>
                                </p:cTn>
                              </p:par>
                              <p:par>
                                <p:cTn id="26" presetID="9"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dissolve">
                                      <p:cBhvr>
                                        <p:cTn id="28" dur="500"/>
                                        <p:tgtEl>
                                          <p:spTgt spid="95"/>
                                        </p:tgtEl>
                                      </p:cBhvr>
                                    </p:animEffect>
                                  </p:childTnLst>
                                </p:cTn>
                              </p:par>
                              <p:par>
                                <p:cTn id="29" presetID="9" presetClass="entr" presetSubtype="0" fill="hold" nodeType="with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dissolve">
                                      <p:cBhvr>
                                        <p:cTn id="31" dur="500"/>
                                        <p:tgtEl>
                                          <p:spTgt spid="99"/>
                                        </p:tgtEl>
                                      </p:cBhvr>
                                    </p:animEffect>
                                  </p:childTnLst>
                                </p:cTn>
                              </p:par>
                              <p:par>
                                <p:cTn id="32" presetID="9" presetClass="entr" presetSubtype="0" fill="hold"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dissolve">
                                      <p:cBhvr>
                                        <p:cTn id="34" dur="500"/>
                                        <p:tgtEl>
                                          <p:spTgt spid="103"/>
                                        </p:tgtEl>
                                      </p:cBhvr>
                                    </p:animEffect>
                                  </p:childTnLst>
                                </p:cTn>
                              </p:par>
                              <p:par>
                                <p:cTn id="35" presetID="9" presetClass="entr" presetSubtype="0" fill="hold" nodeType="with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dissolve">
                                      <p:cBhvr>
                                        <p:cTn id="37" dur="500"/>
                                        <p:tgtEl>
                                          <p:spTgt spid="107"/>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dissolve">
                                      <p:cBhvr>
                                        <p:cTn id="43" dur="500"/>
                                        <p:tgtEl>
                                          <p:spTgt spid="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dissolve">
                                      <p:cBhvr>
                                        <p:cTn id="46" dur="500"/>
                                        <p:tgtEl>
                                          <p:spTgt spid="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dissolve">
                                      <p:cBhvr>
                                        <p:cTn id="49" dur="500"/>
                                        <p:tgtEl>
                                          <p:spTgt spid="6"/>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dissolve">
                                      <p:cBhvr>
                                        <p:cTn id="52" dur="500"/>
                                        <p:tgtEl>
                                          <p:spTgt spid="7"/>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dissolve">
                                      <p:cBhvr>
                                        <p:cTn id="58" dur="500"/>
                                        <p:tgtEl>
                                          <p:spTgt spid="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dissolve">
                                      <p:cBhvr>
                                        <p:cTn id="61" dur="500"/>
                                        <p:tgtEl>
                                          <p:spTgt spid="10"/>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dissolve">
                                      <p:cBhvr>
                                        <p:cTn id="67" dur="500"/>
                                        <p:tgtEl>
                                          <p:spTgt spid="12"/>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dissolve">
                                      <p:cBhvr>
                                        <p:cTn id="70" dur="500"/>
                                        <p:tgtEl>
                                          <p:spTgt spid="13"/>
                                        </p:tgtEl>
                                      </p:cBhvr>
                                    </p:animEffect>
                                  </p:childTnLst>
                                </p:cTn>
                              </p:par>
                              <p:par>
                                <p:cTn id="71" presetID="9"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dissolve">
                                      <p:cBhvr>
                                        <p:cTn id="73" dur="500"/>
                                        <p:tgtEl>
                                          <p:spTgt spid="14"/>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dissolve">
                                      <p:cBhvr>
                                        <p:cTn id="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23746" y="1359213"/>
            <a:ext cx="2996726" cy="2505217"/>
          </a:xfrm>
          <a:prstGeom prst="rect">
            <a:avLst/>
          </a:prstGeom>
        </p:spPr>
      </p:pic>
      <p:cxnSp>
        <p:nvCxnSpPr>
          <p:cNvPr id="84" name="直线连接符 75"/>
          <p:cNvCxnSpPr/>
          <p:nvPr/>
        </p:nvCxnSpPr>
        <p:spPr>
          <a:xfrm>
            <a:off x="6203721"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7690" y="1419622"/>
            <a:ext cx="2206044" cy="1773932"/>
          </a:xfrm>
          <a:prstGeom prst="rect">
            <a:avLst/>
          </a:prstGeom>
        </p:spPr>
      </p:pic>
      <p:pic>
        <p:nvPicPr>
          <p:cNvPr id="86" name="图片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359213"/>
            <a:ext cx="3115462" cy="2505217"/>
          </a:xfrm>
          <a:prstGeom prst="rect">
            <a:avLst/>
          </a:prstGeom>
        </p:spPr>
      </p:pic>
      <p:sp>
        <p:nvSpPr>
          <p:cNvPr id="87" name="文本框 64"/>
          <p:cNvSpPr txBox="1"/>
          <p:nvPr/>
        </p:nvSpPr>
        <p:spPr>
          <a:xfrm>
            <a:off x="917923" y="1851670"/>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4" name="文本框 64"/>
          <p:cNvSpPr txBox="1"/>
          <p:nvPr/>
        </p:nvSpPr>
        <p:spPr>
          <a:xfrm>
            <a:off x="3703633"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独体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6" name="文本框 64"/>
          <p:cNvSpPr txBox="1"/>
          <p:nvPr/>
        </p:nvSpPr>
        <p:spPr>
          <a:xfrm>
            <a:off x="6444208"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cxnSp>
        <p:nvCxnSpPr>
          <p:cNvPr id="135" name="直线连接符 5"/>
          <p:cNvCxnSpPr/>
          <p:nvPr/>
        </p:nvCxnSpPr>
        <p:spPr>
          <a:xfrm>
            <a:off x="669474"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625621" y="2283718"/>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18210" y="24307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性</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6132195" y="24307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卷</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4" name="文本框 3"/>
          <p:cNvSpPr txBox="1"/>
          <p:nvPr/>
        </p:nvSpPr>
        <p:spPr>
          <a:xfrm>
            <a:off x="6949440" y="24307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货</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1807210" y="24307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取</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6" name="文本框 5"/>
          <p:cNvSpPr txBox="1"/>
          <p:nvPr/>
        </p:nvSpPr>
        <p:spPr>
          <a:xfrm>
            <a:off x="4178300" y="23545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夹</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7" name="文本框 6"/>
          <p:cNvSpPr txBox="1"/>
          <p:nvPr/>
        </p:nvSpPr>
        <p:spPr>
          <a:xfrm>
            <a:off x="7752715" y="243078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夸</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8" name="文本框 7"/>
          <p:cNvSpPr txBox="1"/>
          <p:nvPr/>
        </p:nvSpPr>
        <p:spPr>
          <a:xfrm>
            <a:off x="6000115" y="30759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务</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9" name="文本框 8"/>
          <p:cNvSpPr txBox="1"/>
          <p:nvPr/>
        </p:nvSpPr>
        <p:spPr>
          <a:xfrm>
            <a:off x="918210" y="29997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衬</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10" name="文本框 9"/>
          <p:cNvSpPr txBox="1"/>
          <p:nvPr/>
        </p:nvSpPr>
        <p:spPr>
          <a:xfrm>
            <a:off x="1807210" y="29997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衫</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11" name="文本框 10"/>
          <p:cNvSpPr txBox="1"/>
          <p:nvPr/>
        </p:nvSpPr>
        <p:spPr>
          <a:xfrm>
            <a:off x="6701790" y="30759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负</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12" name="文本框 11"/>
          <p:cNvSpPr txBox="1"/>
          <p:nvPr/>
        </p:nvSpPr>
        <p:spPr>
          <a:xfrm>
            <a:off x="7403465" y="30759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责</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13" name="文本框 12"/>
          <p:cNvSpPr txBox="1"/>
          <p:nvPr/>
        </p:nvSpPr>
        <p:spPr>
          <a:xfrm>
            <a:off x="8048625" y="3075940"/>
            <a:ext cx="701675" cy="645160"/>
          </a:xfrm>
          <a:prstGeom prst="rect">
            <a:avLst/>
          </a:prstGeom>
          <a:noFill/>
        </p:spPr>
        <p:txBody>
          <a:bodyPr wrap="square" rtlCol="0">
            <a:spAutoFit/>
          </a:bodyPr>
          <a:lstStyle/>
          <a:p>
            <a:r>
              <a:rPr lang="zh-CN" altLang="en-US" sz="3600" b="1">
                <a:solidFill>
                  <a:schemeClr val="tx1"/>
                </a:solidFill>
                <a:latin typeface="楷体" panose="02010609060101010101" pitchFamily="49" charset="-122"/>
                <a:ea typeface="楷体" panose="02010609060101010101" pitchFamily="49" charset="-122"/>
              </a:rPr>
              <a:t>艺</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P spid="6" grpId="0"/>
      <p:bldP spid="7" grpId="0"/>
      <p:bldP spid="8"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sp>
        <p:nvSpPr>
          <p:cNvPr id="38" name="TextBox 37"/>
          <p:cNvSpPr txBox="1"/>
          <p:nvPr/>
        </p:nvSpPr>
        <p:spPr>
          <a:xfrm>
            <a:off x="1541780" y="1412875"/>
            <a:ext cx="3348355" cy="2007235"/>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加一加</a:t>
            </a:r>
            <a:r>
              <a:rPr lang="zh-CN" altLang="en-US" sz="2800" dirty="0">
                <a:latin typeface="黑体" panose="02010609060101010101" pitchFamily="49" charset="-122"/>
                <a:ea typeface="黑体" panose="02010609060101010101" pitchFamily="49" charset="-122"/>
              </a:rPr>
              <a:t>：衤</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寸</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衬</a:t>
            </a:r>
            <a:endParaRPr lang="en-US" altLang="zh-CN" sz="2800" dirty="0">
              <a:latin typeface="黑体" panose="02010609060101010101" pitchFamily="49" charset="-122"/>
              <a:ea typeface="黑体" panose="02010609060101010101" pitchFamily="49" charset="-122"/>
            </a:endParaRPr>
          </a:p>
          <a:p>
            <a:pPr>
              <a:lnSpc>
                <a:spcPct val="15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sym typeface="+mn-ea"/>
              </a:rPr>
              <a:t>衤</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彡</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衫</a:t>
            </a:r>
            <a:endParaRPr lang="zh-CN" altLang="en-US" sz="2800" dirty="0">
              <a:latin typeface="黑体" panose="02010609060101010101" pitchFamily="49" charset="-122"/>
              <a:ea typeface="黑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sym typeface="+mn-ea"/>
              </a:rPr>
              <a:t>        衤</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由</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袖</a:t>
            </a:r>
            <a:endParaRPr lang="en-US" altLang="zh-CN" sz="2800"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cstate="print"/>
          <a:stretch>
            <a:fillRect/>
          </a:stretch>
        </p:blipFill>
        <p:spPr>
          <a:xfrm>
            <a:off x="5379085" y="1706245"/>
            <a:ext cx="1358900" cy="1420495"/>
          </a:xfrm>
          <a:prstGeom prst="rect">
            <a:avLst/>
          </a:prstGeom>
        </p:spPr>
      </p:pic>
      <p:pic>
        <p:nvPicPr>
          <p:cNvPr id="48129" name="Picture 1" descr="C:\Users\Administrator\AppData\Roaming\Tencent\Users\1635475285\QQ\WinTemp\RichOle\~ABK5]`V`BBNYG@M2Q7U4NJ.png"/>
          <p:cNvPicPr>
            <a:picLocks noChangeAspect="1" noChangeArrowheads="1"/>
          </p:cNvPicPr>
          <p:nvPr/>
        </p:nvPicPr>
        <p:blipFill>
          <a:blip r:embed="rId2"/>
          <a:srcRect b="15919"/>
          <a:stretch>
            <a:fillRect/>
          </a:stretch>
        </p:blipFill>
        <p:spPr bwMode="auto">
          <a:xfrm>
            <a:off x="3071495" y="3500755"/>
            <a:ext cx="1214755" cy="987736"/>
          </a:xfrm>
          <a:prstGeom prst="rect">
            <a:avLst/>
          </a:prstGeom>
          <a:noFill/>
        </p:spPr>
      </p:pic>
      <p:pic>
        <p:nvPicPr>
          <p:cNvPr id="48130" name="Picture 2" descr="C:\Users\Administrator\AppData\Roaming\Tencent\Users\1635475285\QQ\WinTemp\RichOle\NZUHA@_VZ{DWZWTYWQ4KX)7.png"/>
          <p:cNvPicPr>
            <a:picLocks noChangeAspect="1" noChangeArrowheads="1"/>
          </p:cNvPicPr>
          <p:nvPr/>
        </p:nvPicPr>
        <p:blipFill>
          <a:blip r:embed="rId3"/>
          <a:srcRect b="12102"/>
          <a:stretch>
            <a:fillRect/>
          </a:stretch>
        </p:blipFill>
        <p:spPr bwMode="auto">
          <a:xfrm>
            <a:off x="4429125" y="3500755"/>
            <a:ext cx="1214755" cy="1067746"/>
          </a:xfrm>
          <a:prstGeom prst="rect">
            <a:avLst/>
          </a:prstGeom>
          <a:noFill/>
        </p:spPr>
      </p:pic>
      <p:sp>
        <p:nvSpPr>
          <p:cNvPr id="41" name="TextBox 11"/>
          <p:cNvSpPr txBox="1">
            <a:spLocks noChangeArrowheads="1"/>
          </p:cNvSpPr>
          <p:nvPr/>
        </p:nvSpPr>
        <p:spPr bwMode="auto">
          <a:xfrm>
            <a:off x="6143636" y="3786196"/>
            <a:ext cx="642942"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夹</a:t>
            </a:r>
            <a:endParaRPr lang="zh-CN" altLang="en-US" sz="3300" b="1" dirty="0">
              <a:latin typeface="楷体" panose="02010609060101010101" pitchFamily="49" charset="-122"/>
              <a:ea typeface="楷体" panose="02010609060101010101" pitchFamily="49" charset="-122"/>
            </a:endParaRPr>
          </a:p>
        </p:txBody>
      </p:sp>
      <p:sp>
        <p:nvSpPr>
          <p:cNvPr id="42" name="TextBox 11"/>
          <p:cNvSpPr txBox="1">
            <a:spLocks noChangeArrowheads="1"/>
          </p:cNvSpPr>
          <p:nvPr/>
        </p:nvSpPr>
        <p:spPr bwMode="auto">
          <a:xfrm>
            <a:off x="857224" y="3786196"/>
            <a:ext cx="185738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字的演变：</a:t>
            </a:r>
            <a:endParaRPr lang="zh-CN" altLang="en-US" sz="3300" b="1" dirty="0">
              <a:latin typeface="楷体" panose="02010609060101010101" pitchFamily="49" charset="-122"/>
              <a:ea typeface="楷体" panose="02010609060101010101" pitchFamily="49" charset="-122"/>
            </a:endParaRPr>
          </a:p>
        </p:txBody>
      </p:sp>
      <p:sp>
        <p:nvSpPr>
          <p:cNvPr id="43" name="右箭头 42"/>
          <p:cNvSpPr/>
          <p:nvPr/>
        </p:nvSpPr>
        <p:spPr>
          <a:xfrm>
            <a:off x="5786446" y="4071948"/>
            <a:ext cx="357190" cy="142876"/>
          </a:xfrm>
          <a:prstGeom prst="rightArrow">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8129"/>
                                        </p:tgtEl>
                                        <p:attrNameLst>
                                          <p:attrName>style.visibility</p:attrName>
                                        </p:attrNameLst>
                                      </p:cBhvr>
                                      <p:to>
                                        <p:strVal val="visible"/>
                                      </p:to>
                                    </p:set>
                                    <p:animEffect transition="in" filter="wipe(left)">
                                      <p:cBhvr>
                                        <p:cTn id="22" dur="500"/>
                                        <p:tgtEl>
                                          <p:spTgt spid="481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8130"/>
                                        </p:tgtEl>
                                        <p:attrNameLst>
                                          <p:attrName>style.visibility</p:attrName>
                                        </p:attrNameLst>
                                      </p:cBhvr>
                                      <p:to>
                                        <p:strVal val="visible"/>
                                      </p:to>
                                    </p:set>
                                    <p:animEffect transition="in" filter="wipe(left)">
                                      <p:cBhvr>
                                        <p:cTn id="27" dur="500"/>
                                        <p:tgtEl>
                                          <p:spTgt spid="481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1" grpId="0"/>
      <p:bldP spid="42" grpId="0"/>
      <p:bldP spid="4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6375400" y="2112645"/>
            <a:ext cx="1445895" cy="2200910"/>
          </a:xfrm>
          <a:prstGeom prst="rect">
            <a:avLst/>
          </a:prstGeom>
        </p:spPr>
      </p:pic>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410"/>
                <a:gridCol w="740792"/>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3" name="TextBox 24"/>
          <p:cNvSpPr txBox="1"/>
          <p:nvPr/>
        </p:nvSpPr>
        <p:spPr>
          <a:xfrm>
            <a:off x="2480310" y="1226185"/>
            <a:ext cx="786130" cy="837565"/>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a:solidFill>
                  <a:prstClr val="black"/>
                </a:solidFill>
                <a:latin typeface="黑体" panose="02010609060101010101" pitchFamily="49" charset="-122"/>
                <a:ea typeface="黑体" panose="02010609060101010101" pitchFamily="49" charset="-122"/>
                <a:cs typeface="黑体" panose="02010609060101010101" pitchFamily="49" charset="-122"/>
              </a:rPr>
              <a:t>yì</a:t>
            </a:r>
            <a:endParaRPr lang="en-US" altLang="zh-CN" sz="5000"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sp>
        <p:nvSpPr>
          <p:cNvPr id="24" name="TextBox 23"/>
          <p:cNvSpPr txBox="1"/>
          <p:nvPr/>
        </p:nvSpPr>
        <p:spPr>
          <a:xfrm>
            <a:off x="4950460" y="2933065"/>
            <a:ext cx="1520825" cy="991870"/>
          </a:xfrm>
          <a:prstGeom prst="rect">
            <a:avLst/>
          </a:prstGeom>
          <a:noFill/>
        </p:spPr>
        <p:txBody>
          <a:bodyPr wrap="square" lIns="68580" tIns="34290" rIns="68580" bIns="34290" rtlCol="0">
            <a:spAutoFit/>
          </a:bodyPr>
          <a:lstStyle/>
          <a:p>
            <a:pPr>
              <a:lnSpc>
                <a:spcPct val="150000"/>
              </a:lnSpc>
            </a:pPr>
            <a:r>
              <a:rPr lang="zh-CN" altLang="en-US" sz="4000" b="1" dirty="0">
                <a:solidFill>
                  <a:srgbClr val="0000FF"/>
                </a:solidFill>
                <a:latin typeface="黑体" panose="02010609060101010101" pitchFamily="49" charset="-122"/>
                <a:ea typeface="黑体" panose="02010609060101010101" pitchFamily="49" charset="-122"/>
              </a:rPr>
              <a:t>才艺</a:t>
            </a:r>
            <a:endParaRPr lang="zh-CN" altLang="en-US" sz="4000" b="1" dirty="0">
              <a:solidFill>
                <a:srgbClr val="0000FF"/>
              </a:solidFill>
              <a:latin typeface="黑体" panose="02010609060101010101" pitchFamily="49" charset="-122"/>
              <a:ea typeface="黑体" panose="02010609060101010101" pitchFamily="49" charset="-122"/>
            </a:endParaRPr>
          </a:p>
        </p:txBody>
      </p:sp>
      <p:sp>
        <p:nvSpPr>
          <p:cNvPr id="2" name="矩形 1"/>
          <p:cNvSpPr/>
          <p:nvPr/>
        </p:nvSpPr>
        <p:spPr>
          <a:xfrm>
            <a:off x="2300605" y="2773045"/>
            <a:ext cx="1142365" cy="793750"/>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ea typeface="黑体" panose="02010609060101010101" pitchFamily="49" charset="-122"/>
            </a:endParaRPr>
          </a:p>
        </p:txBody>
      </p:sp>
      <p:sp>
        <p:nvSpPr>
          <p:cNvPr id="4" name="线形标注 2 3"/>
          <p:cNvSpPr/>
          <p:nvPr/>
        </p:nvSpPr>
        <p:spPr>
          <a:xfrm>
            <a:off x="4850688" y="1374823"/>
            <a:ext cx="2970717" cy="540060"/>
          </a:xfrm>
          <a:prstGeom prst="borderCallout2">
            <a:avLst>
              <a:gd name="adj1" fmla="val 18750"/>
              <a:gd name="adj2" fmla="val -8333"/>
              <a:gd name="adj3" fmla="val 18750"/>
              <a:gd name="adj4" fmla="val -16667"/>
              <a:gd name="adj5" fmla="val 305462"/>
              <a:gd name="adj6" fmla="val -46552"/>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不要写成“九”</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sp>
        <p:nvSpPr>
          <p:cNvPr id="5" name="文本框 4"/>
          <p:cNvSpPr txBox="1"/>
          <p:nvPr/>
        </p:nvSpPr>
        <p:spPr>
          <a:xfrm>
            <a:off x="2087245" y="2063750"/>
            <a:ext cx="1179195" cy="1861185"/>
          </a:xfrm>
          <a:prstGeom prst="rect">
            <a:avLst/>
          </a:prstGeom>
          <a:noFill/>
        </p:spPr>
        <p:txBody>
          <a:bodyPr wrap="square" rtlCol="0">
            <a:spAutoFit/>
          </a:bodyPr>
          <a:lstStyle/>
          <a:p>
            <a:r>
              <a:rPr lang="zh-CN" altLang="en-US" sz="11500">
                <a:solidFill>
                  <a:schemeClr val="tx1"/>
                </a:solidFill>
                <a:latin typeface="楷体" panose="02010609060101010101" pitchFamily="49" charset="-122"/>
                <a:ea typeface="楷体" panose="02010609060101010101" pitchFamily="49" charset="-122"/>
              </a:rPr>
              <a:t>艺</a:t>
            </a:r>
            <a:endParaRPr lang="zh-CN" altLang="en-US" sz="1150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 grpId="0" bldLvl="0" animBg="1"/>
      <p:bldP spid="4" grpId="0" bldLvl="0" animBg="1"/>
    </p:bldLst>
  </p:timing>
</p:sld>
</file>

<file path=ppt/tags/tag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4049</Words>
  <Application>WPS 演示</Application>
  <PresentationFormat>全屏显示(16:9)</PresentationFormat>
  <Paragraphs>560</Paragraphs>
  <Slides>48</Slides>
  <Notes>13</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48</vt:i4>
      </vt:variant>
    </vt:vector>
  </HeadingPairs>
  <TitlesOfParts>
    <vt:vector size="65" baseType="lpstr">
      <vt:lpstr>Arial</vt:lpstr>
      <vt:lpstr>宋体</vt:lpstr>
      <vt:lpstr>Wingdings</vt:lpstr>
      <vt:lpstr>黑体</vt:lpstr>
      <vt:lpstr>Heiti SC Light</vt:lpstr>
      <vt:lpstr>楷体</vt:lpstr>
      <vt:lpstr>Calibri</vt:lpstr>
      <vt:lpstr>微软雅黑</vt:lpstr>
      <vt:lpstr>幼圆</vt:lpstr>
      <vt:lpstr>华文楷体</vt:lpstr>
      <vt:lpstr>Times New Roman</vt:lpstr>
      <vt:lpstr>Arial Unicode MS</vt:lpstr>
      <vt:lpstr>迷你简毡笔黑</vt:lpstr>
      <vt:lpstr>Kaiti SC</vt:lpstr>
      <vt:lpstr>Heiti SC Medium</vt:lpstr>
      <vt:lpstr>Songti SC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A天道酬勤</cp:lastModifiedBy>
  <cp:revision>169</cp:revision>
  <dcterms:created xsi:type="dcterms:W3CDTF">2017-03-17T02:28:00Z</dcterms:created>
  <dcterms:modified xsi:type="dcterms:W3CDTF">2019-01-16T10:03:38Z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2052-11.1.0.8236</vt:lpwstr>
  </property>
</Properties>
</file>