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6"/>
  </p:notesMasterIdLst>
  <p:handoutMasterIdLst>
    <p:handoutMasterId r:id="rId47"/>
  </p:handoutMasterIdLst>
  <p:sldIdLst>
    <p:sldId id="580" r:id="rId3"/>
    <p:sldId id="523" r:id="rId4"/>
    <p:sldId id="632" r:id="rId5"/>
    <p:sldId id="634" r:id="rId6"/>
    <p:sldId id="1067" r:id="rId7"/>
    <p:sldId id="1068" r:id="rId8"/>
    <p:sldId id="1103" r:id="rId9"/>
    <p:sldId id="586" r:id="rId10"/>
    <p:sldId id="1104" r:id="rId11"/>
    <p:sldId id="925" r:id="rId12"/>
    <p:sldId id="996" r:id="rId13"/>
    <p:sldId id="1036" r:id="rId14"/>
    <p:sldId id="639" r:id="rId15"/>
    <p:sldId id="997" r:id="rId16"/>
    <p:sldId id="926" r:id="rId17"/>
    <p:sldId id="922" r:id="rId18"/>
    <p:sldId id="941" r:id="rId19"/>
    <p:sldId id="1025" r:id="rId20"/>
    <p:sldId id="1138" r:id="rId21"/>
    <p:sldId id="1141" r:id="rId22"/>
    <p:sldId id="998" r:id="rId23"/>
    <p:sldId id="928" r:id="rId24"/>
    <p:sldId id="1014" r:id="rId25"/>
    <p:sldId id="1010" r:id="rId26"/>
    <p:sldId id="1033" r:id="rId27"/>
    <p:sldId id="1139" r:id="rId28"/>
    <p:sldId id="1029" r:id="rId29"/>
    <p:sldId id="1040" r:id="rId30"/>
    <p:sldId id="1041" r:id="rId31"/>
    <p:sldId id="1142" r:id="rId32"/>
    <p:sldId id="1042" r:id="rId33"/>
    <p:sldId id="1143" r:id="rId34"/>
    <p:sldId id="1011" r:id="rId35"/>
    <p:sldId id="1043" r:id="rId36"/>
    <p:sldId id="1026" r:id="rId37"/>
    <p:sldId id="1140" r:id="rId38"/>
    <p:sldId id="1044" r:id="rId39"/>
    <p:sldId id="936" r:id="rId40"/>
    <p:sldId id="937" r:id="rId41"/>
    <p:sldId id="938" r:id="rId42"/>
    <p:sldId id="939" r:id="rId43"/>
    <p:sldId id="1035" r:id="rId44"/>
    <p:sldId id="971" r:id="rId45"/>
  </p:sldIdLst>
  <p:sldSz cx="9144000" cy="5143500" type="screen16x9"/>
  <p:notesSz cx="6858000" cy="9144000"/>
  <p:embeddedFontLst>
    <p:embeddedFont>
      <p:font typeface="微软雅黑" pitchFamily="34" charset="-122"/>
      <p:regular r:id="rId48"/>
      <p:bold r:id="rId49"/>
    </p:embeddedFont>
    <p:embeddedFont>
      <p:font typeface="黑体" pitchFamily="49" charset="-122"/>
      <p:regular r:id="rId50"/>
    </p:embeddedFont>
    <p:embeddedFont>
      <p:font typeface="楷体" pitchFamily="49" charset="-122"/>
      <p:regular r:id="rId51"/>
    </p:embeddedFont>
    <p:embeddedFont>
      <p:font typeface="幼圆" charset="-122"/>
      <p:regular r:id="rId52"/>
    </p:embeddedFont>
    <p:embeddedFont>
      <p:font typeface="汉语拼音" charset="0"/>
      <p:regular r:id="rId53"/>
    </p:embeddedFont>
    <p:embeddedFont>
      <p:font typeface="仿宋" pitchFamily="49" charset="-122"/>
      <p:regular r:id="rId54"/>
    </p:embeddedFont>
    <p:embeddedFont>
      <p:font typeface="Tahoma" pitchFamily="34" charset="0"/>
      <p:regular r:id="rId55"/>
      <p:bold r:id="rId56"/>
    </p:embeddedFont>
    <p:embeddedFont>
      <p:font typeface="Calibri" pitchFamily="34" charset="0"/>
      <p:regular r:id="rId57"/>
      <p:bold r:id="rId58"/>
      <p:italic r:id="rId59"/>
      <p:boldItalic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FF"/>
    <a:srgbClr val="0000FF"/>
    <a:srgbClr val="08A810"/>
    <a:srgbClr val="00B050"/>
    <a:srgbClr val="00FF00"/>
    <a:srgbClr val="FF00FF"/>
    <a:srgbClr val="D60093"/>
    <a:srgbClr val="F8324E"/>
    <a:srgbClr val="AAF2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9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7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print">
            <a:lum contrast="6000"/>
          </a:blip>
          <a:srcRect t="10" b="46440"/>
          <a:stretch>
            <a:fillRect/>
          </a:stretch>
        </p:blipFill>
        <p:spPr>
          <a:xfrm>
            <a:off x="0" y="-6350"/>
            <a:ext cx="9149080" cy="5151120"/>
          </a:xfrm>
          <a:prstGeom prst="rect">
            <a:avLst/>
          </a:prstGeom>
        </p:spPr>
      </p:pic>
      <p:sp>
        <p:nvSpPr>
          <p:cNvPr id="92162" name="AutoShape 2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164" name="AutoShape 4" descr="http://img.weixinyidu.com/151128/09e80055.jpg"/>
          <p:cNvSpPr>
            <a:spLocks noChangeAspect="1" noChangeArrowheads="1"/>
          </p:cNvSpPr>
          <p:nvPr userDrawn="1"/>
        </p:nvSpPr>
        <p:spPr bwMode="auto">
          <a:xfrm>
            <a:off x="44450" y="-2262188"/>
            <a:ext cx="7048500" cy="4724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1696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9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剪枝的学问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1548;&#20889;-9%20&#21098;&#26525;&#30340;&#23398;&#38382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&#19971;&#24425;-&#35838;&#25991;&#26391;&#35835;-9&#21098;&#26525;&#30340;&#23398;&#38382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47106" name="Picture 2" descr="http://img2.imgtn.bdimg.com/it/u=2658132,2345362335&amp;fm=214&amp;gp=0.jpg"/>
          <p:cNvPicPr>
            <a:picLocks noChangeAspect="1" noChangeArrowheads="1"/>
          </p:cNvPicPr>
          <p:nvPr/>
        </p:nvPicPr>
        <p:blipFill>
          <a:blip r:embed="rId3" cstate="print"/>
          <a:srcRect t="6048" r="787" b="7761"/>
          <a:stretch>
            <a:fillRect/>
          </a:stretch>
        </p:blipFill>
        <p:spPr bwMode="auto">
          <a:xfrm>
            <a:off x="0" y="0"/>
            <a:ext cx="9144000" cy="5105248"/>
          </a:xfrm>
          <a:prstGeom prst="rect">
            <a:avLst/>
          </a:prstGeom>
          <a:noFill/>
        </p:spPr>
      </p:pic>
      <p:pic>
        <p:nvPicPr>
          <p:cNvPr id="47108" name="Picture 4" descr="http://imgsrc.baidu.com/image/c0%3Dpixel_huitu%2C0%2C0%2C294%2C40/sign=5238e582ad1ea8d39e2f7c44fe725522/8694a4c27d1ed21b6f367cdca66eddc451da3f0f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1821" b="4737"/>
          <a:stretch>
            <a:fillRect/>
          </a:stretch>
        </p:blipFill>
        <p:spPr bwMode="auto">
          <a:xfrm>
            <a:off x="0" y="10795"/>
            <a:ext cx="9144000" cy="514349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21346" y="697534"/>
            <a:ext cx="7500990" cy="2306955"/>
          </a:xfrm>
          <a:prstGeom prst="rect">
            <a:avLst/>
          </a:prstGeom>
          <a:solidFill>
            <a:schemeClr val="bg1">
              <a:alpha val="77000"/>
            </a:schemeClr>
          </a:solidFill>
          <a:effectLst>
            <a:softEdge rad="114300"/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你知道什么是“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剪枝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”吗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如果见到种果树的农民伯伯剪枝，你有什么问题问问他吗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今天，我们一起学习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剪枝的学问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810" y="1332865"/>
            <a:ext cx="43116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剪枝：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修整树木的枝丫。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610" y="2522220"/>
            <a:ext cx="4260850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爷爷凭借多年的经验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2" name="Picture 2" descr="http://imgsrc.baidu.com/image/c0%3Dshijue1%2C0%2C0%2C294%2C40/sign=da289ba8c11349546a13e0273e27f82d/0823dd54564e925855fea5c79682d158cdbf4ed4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r="2777" b="6249"/>
          <a:stretch>
            <a:fillRect/>
          </a:stretch>
        </p:blipFill>
        <p:spPr bwMode="auto">
          <a:xfrm>
            <a:off x="5064762" y="785800"/>
            <a:ext cx="3484313" cy="342900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523441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893114"/>
            <a:ext cx="307183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光鲜：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明亮鲜艳。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2000246"/>
            <a:ext cx="3452740" cy="107632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的桃子太诱人了。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Picture 2" descr="https://timgsa.baidu.com/timg?image&amp;quality=80&amp;size=b9999_10000&amp;sec=1535815116999&amp;di=7acd65bf60edef1a97b04322bff5c64a&amp;imgtype=0&amp;src=http%3A%2F%2Fup.xuntuoguan.com%2Fu%2F66854%2F153422088040146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071934" y="785800"/>
            <a:ext cx="4652951" cy="34914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https://timgsa.baidu.com/timg?image&amp;quality=80&amp;size=b9999_10000&amp;sec=1535815943048&amp;di=4b52b8a8dbb431311f3e75f01071dcca&amp;imgtype=0&amp;src=http%3A%2F%2Fimgsrc.baidu.com%2Fimage%2Fc0%253Dshijue1%252C0%252C0%252C294%252C40%2Fsign%3D1b8ce01dab8b87d6444fa35c6f61424d%2F267f9e2f07082838b7a08e38b299a9014c08f169.jpg"/>
          <p:cNvPicPr>
            <a:picLocks noChangeAspect="1" noChangeArrowheads="1"/>
          </p:cNvPicPr>
          <p:nvPr/>
        </p:nvPicPr>
        <p:blipFill>
          <a:blip r:embed="rId2" cstate="print"/>
          <a:srcRect r="2747" b="6048"/>
          <a:stretch>
            <a:fillRect/>
          </a:stretch>
        </p:blipFill>
        <p:spPr bwMode="auto">
          <a:xfrm>
            <a:off x="714348" y="1835051"/>
            <a:ext cx="3643338" cy="3308449"/>
          </a:xfrm>
          <a:prstGeom prst="rect">
            <a:avLst/>
          </a:prstGeom>
          <a:noFill/>
        </p:spPr>
      </p:pic>
      <p:pic>
        <p:nvPicPr>
          <p:cNvPr id="86018" name="Picture 2" descr="https://timgsa.baidu.com/timg?image&amp;quality=80&amp;size=b9999_10000&amp;sec=1535815704076&amp;di=76ae2bb0d389d44a5f2a81e033d05597&amp;imgtype=0&amp;src=http%3A%2F%2Fimgsrc.baidu.com%2Fimage%2Fc0%253Dpixel_huitu%252C0%252C0%252C294%252C40%2Fsign%3D1359452fc4fc1e17e9b2847123e8936f%2F6f061d950a7b02082b04cdd869d9f2d3572cc83e.jpg"/>
          <p:cNvPicPr>
            <a:picLocks noChangeAspect="1" noChangeArrowheads="1"/>
          </p:cNvPicPr>
          <p:nvPr/>
        </p:nvPicPr>
        <p:blipFill>
          <a:blip r:embed="rId3" cstate="print"/>
          <a:srcRect r="1737" b="4738"/>
          <a:stretch>
            <a:fillRect/>
          </a:stretch>
        </p:blipFill>
        <p:spPr bwMode="auto">
          <a:xfrm>
            <a:off x="4500561" y="1857370"/>
            <a:ext cx="4643439" cy="328613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623521" y="714362"/>
            <a:ext cx="18669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抚摸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抚摩。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714375" y="530225"/>
            <a:ext cx="364299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挥舞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举起手臂（连同拿着的东西）摇动</a:t>
            </a:r>
            <a:r>
              <a:rPr lang="zh-CN" altLang="en-US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AutoShape 33" descr="20%"/>
          <p:cNvSpPr>
            <a:spLocks noChangeArrowheads="1"/>
          </p:cNvSpPr>
          <p:nvPr/>
        </p:nvSpPr>
        <p:spPr bwMode="auto">
          <a:xfrm rot="5400000">
            <a:off x="1756887" y="1314897"/>
            <a:ext cx="781962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AutoShape 33" descr="20%"/>
          <p:cNvSpPr>
            <a:spLocks noChangeArrowheads="1"/>
          </p:cNvSpPr>
          <p:nvPr/>
        </p:nvSpPr>
        <p:spPr bwMode="auto">
          <a:xfrm rot="5400000">
            <a:off x="5939431" y="1490071"/>
            <a:ext cx="1132310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428596" y="2428874"/>
            <a:ext cx="8072494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因为他找到了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024890" y="998220"/>
            <a:ext cx="72332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王大伯家的桃子为什么总是那么大，那么甜？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8003" y="2500946"/>
            <a:ext cx="278608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剪枝的学问</a:t>
            </a: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48005" y="2286000"/>
            <a:ext cx="78212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 ）：回忆去年冬天王大伯</a:t>
            </a:r>
          </a:p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________的情景。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580390" y="401320"/>
            <a:ext cx="569912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519" y="1209983"/>
            <a:ext cx="778674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）：交代王大伯是远近闻名的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7704" y="12144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31913" y="17014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种桃能手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2871" y="2285998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2135" y="3350895"/>
            <a:ext cx="78378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     ）：写王大伯家的桃园结出了__________________。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804781" y="335090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4-5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84018" y="3825885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光鲜红润的桃子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7224" y="2786064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2" grpId="0"/>
      <p:bldP spid="13" grpId="0"/>
      <p:bldP spid="14" grpId="0"/>
      <p:bldP spid="17" grpId="0"/>
      <p:bldP spid="20" grpId="0"/>
      <p:bldP spid="23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2910" y="928677"/>
            <a:ext cx="7786742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一、读一读，并用红体词语造句。</a:t>
            </a: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能手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吸收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夺走  挥舞  剪枝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浓郁  光鲜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抚摸  道理</a:t>
            </a:r>
          </a:p>
        </p:txBody>
      </p:sp>
      <p:sp>
        <p:nvSpPr>
          <p:cNvPr id="33" name="矩形 32"/>
          <p:cNvSpPr/>
          <p:nvPr/>
        </p:nvSpPr>
        <p:spPr>
          <a:xfrm>
            <a:off x="928370" y="2857500"/>
            <a:ext cx="72237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绿色植物能吸收二氧化碳，放出氧气。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653515" y="3441072"/>
            <a:ext cx="50720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成熟的桃子让人馋涎欲滴。</a:t>
            </a: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28596" y="357172"/>
            <a:ext cx="7786742" cy="3392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、写出下面词语的近义词。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能手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浓郁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吸收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挥舞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将信将疑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0298" y="12858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能人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786578" y="12858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茂盛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571736" y="21431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汲取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23590" y="303752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半信半疑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867218" y="21428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</a:rPr>
              <a:t>挥动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935" y="370459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1600" y="958538"/>
            <a:ext cx="7632849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通过上节课的学习，我们已经知道王大伯是远近闻名的种桃能手，他家树上结的桃子总是那么大，那么甜。那剪枝的学问是什么呢？下面，我们就一起来探究这个问题。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21310" y="535940"/>
            <a:ext cx="1629410" cy="400050"/>
            <a:chOff x="506" y="505"/>
            <a:chExt cx="2566" cy="63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4755" y="3312795"/>
            <a:ext cx="2717800" cy="180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904875" y="991235"/>
            <a:ext cx="795147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读第一自然段，王大伯是种桃能手，从哪里可以看出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01789" y="2995294"/>
            <a:ext cx="592935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远近闻名、总是、大、甜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048" y="1091575"/>
            <a:ext cx="1104039" cy="158216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155" y="1341755"/>
            <a:ext cx="7780020" cy="280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257300" y="1417955"/>
            <a:ext cx="68268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远近闻名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人尽皆知  家喻户晓</a:t>
            </a:r>
          </a:p>
          <a:p>
            <a:pPr algn="l">
              <a:lnSpc>
                <a:spcPct val="2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大名鼎鼎   驰名中外  赫赫有名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282700" y="560705"/>
            <a:ext cx="475551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描写名声大的词语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198" y="536933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mgsrc.baidu.com/imgad/pic/item/b7003af33a87e950c04399991a385343faf2b4e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675" b="7560"/>
          <a:stretch>
            <a:fillRect/>
          </a:stretch>
        </p:blipFill>
        <p:spPr bwMode="auto">
          <a:xfrm>
            <a:off x="0" y="0"/>
            <a:ext cx="9144000" cy="5154295"/>
          </a:xfrm>
          <a:prstGeom prst="rect">
            <a:avLst/>
          </a:prstGeom>
          <a:noFill/>
        </p:spPr>
      </p:pic>
      <p:sp>
        <p:nvSpPr>
          <p:cNvPr id="14" name="TextBox 48"/>
          <p:cNvSpPr txBox="1"/>
          <p:nvPr/>
        </p:nvSpPr>
        <p:spPr>
          <a:xfrm>
            <a:off x="1000100" y="1645275"/>
            <a:ext cx="6357982" cy="1267155"/>
          </a:xfrm>
          <a:prstGeom prst="snip2SameRect">
            <a:avLst/>
          </a:prstGeom>
          <a:solidFill>
            <a:schemeClr val="bg1">
              <a:alpha val="6902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9 剪枝的学问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-14605" y="104140"/>
            <a:ext cx="316420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8782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4652" y="4260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4652" y="465223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346765" y="424952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346765" y="46415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0440" y="1438275"/>
            <a:ext cx="7070725" cy="219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927890"/>
            <a:ext cx="604867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自然段时要读出对王大伯的敬佩之情。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6475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42910" y="642924"/>
            <a:ext cx="778674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只见王大伯和几位叔叔正忙着剪枝。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咔嚓、咔嚓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随着剪刀挥舞，一根根枝条被剪了下来。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6103" y="2785747"/>
            <a:ext cx="771530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拟声词。形象地写出了枝条被剪下的情景，同时表现了王大伯动作的熟练。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147229" y="1785615"/>
            <a:ext cx="2286016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 14"/>
          <p:cNvSpPr/>
          <p:nvPr/>
        </p:nvSpPr>
        <p:spPr>
          <a:xfrm flipH="1">
            <a:off x="2880343" y="1787520"/>
            <a:ext cx="214314" cy="100013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1" y="642924"/>
            <a:ext cx="842968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王大伯，您怎么啦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干吗要把这些好好的枝条剪掉呢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29124" y="642924"/>
            <a:ext cx="85725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86380" y="642924"/>
            <a:ext cx="85725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071802" y="1071552"/>
            <a:ext cx="857256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 flipH="1">
            <a:off x="4786314" y="1428742"/>
            <a:ext cx="214314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 flipH="1">
            <a:off x="5643570" y="1428742"/>
            <a:ext cx="214314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flipH="1">
            <a:off x="3428992" y="1928808"/>
            <a:ext cx="214314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348" y="2643188"/>
            <a:ext cx="807249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语气词，写出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当时的心情、神情：</a:t>
            </a: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着急、不理解、一脸疑惑等。</a:t>
            </a:r>
            <a:endParaRPr lang="zh-CN" altLang="en-US" sz="36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642789" y="471964"/>
            <a:ext cx="152313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+mj-ea"/>
                <a:ea typeface="+mj-ea"/>
              </a:rPr>
              <a:t>说一说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642910" y="1214428"/>
            <a:ext cx="8143932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从王大伯的说明中可以看出：他剪掉的是什么枝条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为什么剪掉它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他留下的是什么枝条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对留下的枝条是怎样做的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怎样想的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94665" y="1357630"/>
            <a:ext cx="815530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王大伯对不能结桃子的枝条“咔嚓咔嚓”地剪去，对能结桃子的枝条“抚摸”，“充满信心”，真不愧是个种桃能手啊</a:t>
            </a:r>
            <a:r>
              <a:rPr 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en-US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src.baidu.com/imgad/pic/item/48540923dd54564e4f0c6dcdb9de9c82d0584fdd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342" b="756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619250" y="857250"/>
            <a:ext cx="7096125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课文讲了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几次进桃园，各在什么季节？每次进桃园，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我的心情如何？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305" y="857250"/>
            <a:ext cx="1464945" cy="2099945"/>
          </a:xfrm>
          <a:prstGeom prst="rect">
            <a:avLst/>
          </a:prstGeom>
        </p:spPr>
      </p:pic>
      <p:sp>
        <p:nvSpPr>
          <p:cNvPr id="24" name="爆炸形 1 23"/>
          <p:cNvSpPr/>
          <p:nvPr/>
        </p:nvSpPr>
        <p:spPr>
          <a:xfrm>
            <a:off x="4123343" y="2957195"/>
            <a:ext cx="2088231" cy="165618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2120" y="1263015"/>
            <a:ext cx="8011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去年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的一天，我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满怀好奇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地走进桃园。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880" y="2548255"/>
            <a:ext cx="72751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王大伯家的桃总是那么大，那么甜，让我心里充满好奇。</a:t>
            </a:r>
          </a:p>
        </p:txBody>
      </p:sp>
      <p:sp>
        <p:nvSpPr>
          <p:cNvPr id="24" name="爆炸形 1 23"/>
          <p:cNvSpPr/>
          <p:nvPr/>
        </p:nvSpPr>
        <p:spPr>
          <a:xfrm>
            <a:off x="3582670" y="-207010"/>
            <a:ext cx="2574925" cy="1656080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08" y="1094727"/>
            <a:ext cx="785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看我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一脸疑惑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的样子，王大伯拿起一根剪下的枝条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0250" y="2725420"/>
            <a:ext cx="742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对王大伯剪掉一根根枝条不解。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3203" y="767067"/>
            <a:ext cx="785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将信将疑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：剪去这些枝条，来年真的能长出更多更大的桃子吗？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50" y="2217420"/>
            <a:ext cx="73577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种桃能手不会做不利于桃子丰收的事，但剪掉了枝条，桃子不就少了吗？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643438" y="2529637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kumimoji="1"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49047" y="2529637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75068" y="2529637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惑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973533" y="250158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739" y="2090811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86116" y="2101210"/>
            <a:ext cx="100013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3504" y="2101009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388" y="2113541"/>
            <a:ext cx="85725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49" y="381981"/>
            <a:ext cx="1629583" cy="400110"/>
            <a:chOff x="160049" y="525491"/>
            <a:chExt cx="1629583" cy="4001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653667" y="88523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99501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94122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951995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1784" y="158233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950646" y="262132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6926" y="259592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71" y="2620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55286" y="25889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爆炸形 1 23"/>
          <p:cNvSpPr/>
          <p:nvPr/>
        </p:nvSpPr>
        <p:spPr>
          <a:xfrm>
            <a:off x="3582670" y="-16510"/>
            <a:ext cx="2574925" cy="1656080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4665" y="1570355"/>
            <a:ext cx="80117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到了，桃花开了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看着满树的桃花，我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着这朵朵桃花能早日变成又大又甜的桃子。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3208" y="2570467"/>
            <a:ext cx="785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又惊又喜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，不禁想起王大伯去年剪枝时说的那番话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爆炸形 1 23"/>
          <p:cNvSpPr/>
          <p:nvPr/>
        </p:nvSpPr>
        <p:spPr>
          <a:xfrm>
            <a:off x="3582670" y="-16510"/>
            <a:ext cx="2574925" cy="1656080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第三次</a:t>
            </a:r>
          </a:p>
        </p:txBody>
      </p:sp>
      <p:sp>
        <p:nvSpPr>
          <p:cNvPr id="2" name="TextBox 9"/>
          <p:cNvSpPr txBox="1"/>
          <p:nvPr/>
        </p:nvSpPr>
        <p:spPr>
          <a:xfrm>
            <a:off x="499398" y="1443342"/>
            <a:ext cx="7858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暑假里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又一次走进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王大伯的桃园。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 bldLvl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6102" y="1261425"/>
            <a:ext cx="757242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惊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的是：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大伯的预料成了现实，剪枝果真实现了丰产；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的是：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桃园丰收了，结了那么多光鲜红润的大桃子。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src.baidu.com/image/c0%3Dpixel_huitu%2C0%2C0%2C294%2C40/sign=057cdba6af0f4bfb98dd96146a371d9c/2f738bd4b31c870126f506df2c7f9e2f0708ff4c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5552"/>
          <a:stretch>
            <a:fillRect/>
          </a:stretch>
        </p:blipFill>
        <p:spPr bwMode="auto">
          <a:xfrm>
            <a:off x="0" y="-2631"/>
            <a:ext cx="9144000" cy="5146131"/>
          </a:xfrm>
          <a:prstGeom prst="rect">
            <a:avLst/>
          </a:prstGeom>
          <a:noFill/>
        </p:spPr>
      </p:pic>
      <p:pic>
        <p:nvPicPr>
          <p:cNvPr id="17412" name="Picture 4" descr="http://imgsrc.baidu.com/imgad/pic/item/d31b0ef41bd5ad6ee6ddc03e8bcb39dbb6fd3c39.jpg"/>
          <p:cNvPicPr>
            <a:picLocks noChangeAspect="1" noChangeArrowheads="1"/>
          </p:cNvPicPr>
          <p:nvPr/>
        </p:nvPicPr>
        <p:blipFill>
          <a:blip r:embed="rId3" cstate="print"/>
          <a:srcRect r="201" b="7560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appimg.dzwww.com/2018/0717/20180717114725186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51" b="10786"/>
          <a:stretch>
            <a:fillRect/>
          </a:stretch>
        </p:blipFill>
        <p:spPr bwMode="auto">
          <a:xfrm>
            <a:off x="0" y="1"/>
            <a:ext cx="9144000" cy="5099680"/>
          </a:xfrm>
          <a:prstGeom prst="rect">
            <a:avLst/>
          </a:prstGeom>
          <a:noFill/>
        </p:spPr>
      </p:pic>
      <p:pic>
        <p:nvPicPr>
          <p:cNvPr id="92164" name="Picture 4" descr="http://abc.2008php.com/2011_Website_appreciate/11-07-08/20110708212934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524000" y="1044575"/>
            <a:ext cx="661987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/>
              <a:t>说一说：剪枝的学问到底是什么？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205" y="2460620"/>
            <a:ext cx="7500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要准确判断哪些枝条该剪，还要毫不手软。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55" y="550545"/>
            <a:ext cx="1464945" cy="2099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0440" y="1151255"/>
            <a:ext cx="7070725" cy="266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朗读课文时要根据“我”的感情变化，读出疑惑、惊喜、感悟，把心情与语气结合起来。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6475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500034" y="1559237"/>
            <a:ext cx="8143932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生活就是一本教科书，到处有学问，只要我们平时注意观察，留心周围事物，并且善于思考，就能发现生活中的规律。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662" y="685471"/>
            <a:ext cx="68580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读过课文，你获得了哪些启示？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8545" y="3954780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理解表达第二题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79719" y="1663835"/>
            <a:ext cx="630942" cy="21210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剪枝的学问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6836" y="927408"/>
            <a:ext cx="228601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满怀好奇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6836" y="1641788"/>
            <a:ext cx="2214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一脸疑惑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6836" y="2284730"/>
            <a:ext cx="20717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将信将疑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99598" y="1141722"/>
            <a:ext cx="357190" cy="314327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006836" y="2999110"/>
            <a:ext cx="20717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急切盼望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06836" y="3713490"/>
            <a:ext cx="207170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又惊又喜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50676" y="1497961"/>
            <a:ext cx="121444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减少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15433" y="3478222"/>
            <a:ext cx="128588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增加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7160260" y="2140585"/>
            <a:ext cx="0" cy="122428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7176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TextBox 19"/>
          <p:cNvSpPr txBox="1"/>
          <p:nvPr/>
        </p:nvSpPr>
        <p:spPr>
          <a:xfrm>
            <a:off x="2509206" y="1621786"/>
            <a:ext cx="1214446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剪枝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3652520" y="1185545"/>
            <a:ext cx="311150" cy="153479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9"/>
          <p:cNvSpPr txBox="1"/>
          <p:nvPr/>
        </p:nvSpPr>
        <p:spPr>
          <a:xfrm>
            <a:off x="2564451" y="3009896"/>
            <a:ext cx="1214446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花开</a:t>
            </a:r>
          </a:p>
        </p:txBody>
      </p:sp>
      <p:sp>
        <p:nvSpPr>
          <p:cNvPr id="8" name="TextBox 19"/>
          <p:cNvSpPr txBox="1"/>
          <p:nvPr/>
        </p:nvSpPr>
        <p:spPr>
          <a:xfrm>
            <a:off x="2568261" y="3710936"/>
            <a:ext cx="1214446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结桃</a:t>
            </a:r>
          </a:p>
        </p:txBody>
      </p:sp>
      <p:sp>
        <p:nvSpPr>
          <p:cNvPr id="9" name="左大括号 8"/>
          <p:cNvSpPr/>
          <p:nvPr/>
        </p:nvSpPr>
        <p:spPr>
          <a:xfrm rot="10800000">
            <a:off x="6079473" y="1109337"/>
            <a:ext cx="357190" cy="314327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25" grpId="0" bldLvl="0" animBg="1"/>
      <p:bldP spid="17" grpId="0"/>
      <p:bldP spid="19" grpId="0"/>
      <p:bldP spid="20" grpId="0"/>
      <p:bldP spid="26" grpId="0"/>
      <p:bldP spid="4" grpId="0"/>
      <p:bldP spid="6" grpId="0" bldLvl="0" animBg="1"/>
      <p:bldP spid="7" grpId="0"/>
      <p:bldP spid="8" grpId="0"/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1820" y="1436359"/>
            <a:ext cx="7315745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课文通过写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三次进入王大伯桃园从而明白了剪枝的学问的事，告诉我们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的哲理。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51000" y="2670175"/>
            <a:ext cx="445960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减少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是为了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增加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930324" y="107473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930325" y="108402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叔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273524" y="1110928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606245" y="108425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948969" y="106616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抚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1430695" y="2644456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2772245" y="268564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4104966" y="269493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224940" y="109283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556232" y="107473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895145" y="106616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1429045" y="269493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2723661" y="268635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4054953" y="2677786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5501011" y="2715894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5450998" y="2698750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6812960" y="2715894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6762947" y="2698750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52355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  <p:bldP spid="12306" grpId="0"/>
      <p:bldP spid="44" grpId="0"/>
      <p:bldP spid="4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4495" y="1450327"/>
            <a:ext cx="7929618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08A8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“减少”是为了“增加”的典型事例</a:t>
            </a:r>
            <a:endParaRPr lang="en-US" altLang="zh-CN" sz="3200" dirty="0" smtClean="0">
              <a:solidFill>
                <a:srgbClr val="08A81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一般增大压强都是通过减小受力面积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如锋利的物品钉子，针尖就是增加压强的。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115" y="1032193"/>
            <a:ext cx="8424545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一、读句子，试着将变色词语换成另外一个词。</a:t>
            </a:r>
            <a:r>
              <a:rPr lang="en-US" sz="3200" dirty="0" smtClean="0"/>
              <a:t> </a:t>
            </a:r>
          </a:p>
          <a:p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将信将疑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：减去这些枝条，来年真的能长出更多更大的桃子吗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?（        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宋国有个农夫，他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巴望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着自己田里的禾苗长得快些，就天天到田边去看。（      ）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6551" y="2483865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1210" y="347218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33195" y="555625"/>
            <a:ext cx="6812280" cy="366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二、照样子，给句子换种说法。</a:t>
            </a: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浓郁的花香引来了无数的蜜蜂。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浓郁的花香把无数的蜜蜂引来了。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无数的蜜蜂被浓郁的花香引来了。</a:t>
            </a:r>
          </a:p>
          <a:p>
            <a:endParaRPr lang="zh-CN" altLang="en-US" sz="1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王大伯剪下了一根根枝条。</a:t>
            </a:r>
          </a:p>
          <a:p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52219" y="3650429"/>
            <a:ext cx="60722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charset="0"/>
              </a:rPr>
              <a:t>一根根枝条被王大伯剪下了。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8590" y="3148330"/>
            <a:ext cx="54908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charset="0"/>
                <a:sym typeface="+mn-ea"/>
              </a:rPr>
              <a:t>王大伯把一根根枝条剪下了。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121" grpId="0" bldLvl="0" animBg="1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642924"/>
            <a:ext cx="8290475" cy="1177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三、学完课文，为王大伯写出你的评语吧！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000246"/>
            <a:ext cx="764386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王大伯，你是一位懂得取舍的人，你用自己的智慧，收获了丰硕的果实，你是生活中的智者！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917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19915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315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563718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543963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315269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795662" y="236366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1360777" y="236358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1671625" y="311848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2072869" y="236371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2465207" y="311848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5215893" y="2522225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64"/>
          <p:cNvSpPr txBox="1"/>
          <p:nvPr/>
        </p:nvSpPr>
        <p:spPr>
          <a:xfrm>
            <a:off x="6073149" y="250253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64"/>
          <p:cNvSpPr txBox="1"/>
          <p:nvPr/>
        </p:nvSpPr>
        <p:spPr>
          <a:xfrm>
            <a:off x="6858967" y="250253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64"/>
          <p:cNvSpPr txBox="1"/>
          <p:nvPr/>
        </p:nvSpPr>
        <p:spPr>
          <a:xfrm>
            <a:off x="6062683" y="312546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6" grpId="0"/>
      <p:bldP spid="30" grpId="0"/>
      <p:bldP spid="39" grpId="0"/>
      <p:bldP spid="37" grpId="0"/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：或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惑   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盼    大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寸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夺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40945" y="2772866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留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4747260" y="2402205"/>
            <a:ext cx="4189730" cy="179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会意字。从田（农田），从卯（早晨），表示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自早晨起便留在田中耕作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。本义为不离开原地点。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3069590" y="2286000"/>
            <a:ext cx="1417320" cy="1688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1140490" y="959306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挥</a:t>
            </a:r>
          </a:p>
        </p:txBody>
      </p:sp>
      <p:sp>
        <p:nvSpPr>
          <p:cNvPr id="2" name="TextBox 41"/>
          <p:cNvSpPr txBox="1"/>
          <p:nvPr/>
        </p:nvSpPr>
        <p:spPr>
          <a:xfrm>
            <a:off x="1140490" y="3164661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夺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8840" y="1979295"/>
            <a:ext cx="7459980" cy="9302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会意字。从手（扌），篆书形体像手，表示挥动手臂。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1839595" y="459105"/>
            <a:ext cx="1786890" cy="1520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3626485" y="959485"/>
            <a:ext cx="3641725" cy="82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225" y="2909570"/>
            <a:ext cx="2825115" cy="166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5089525" y="3063875"/>
            <a:ext cx="3564255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一只手抓住了鸟，把它藏在衣服里，这是很容易丢失的。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/>
      <p:bldP spid="2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36026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26155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14546" y="1448575"/>
            <a:ext cx="150019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duó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3929058" y="135857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6025"/>
              <a:gd name="adj6" fmla="val -4062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不要少写“丶”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25592" y="2812095"/>
            <a:ext cx="433722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大寸为夺。</a:t>
            </a:r>
          </a:p>
        </p:txBody>
      </p:sp>
      <p:sp>
        <p:nvSpPr>
          <p:cNvPr id="7" name="矩形 6"/>
          <p:cNvSpPr/>
          <p:nvPr/>
        </p:nvSpPr>
        <p:spPr>
          <a:xfrm>
            <a:off x="2464435" y="3178175"/>
            <a:ext cx="267970" cy="29083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" y="318"/>
            <a:ext cx="9142871" cy="51428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"/>
          <p:cNvGrpSpPr/>
          <p:nvPr/>
        </p:nvGrpSpPr>
        <p:grpSpPr>
          <a:xfrm>
            <a:off x="1745311" y="665945"/>
            <a:ext cx="1768475" cy="1508125"/>
            <a:chOff x="1943788" y="758019"/>
            <a:chExt cx="1769234" cy="1509177"/>
          </a:xfrm>
        </p:grpSpPr>
        <p:pic>
          <p:nvPicPr>
            <p:cNvPr id="17411" name="Picture 75" descr="C:\Users\dxq\Desktop\桃花 (1).png桃花 (1)"/>
            <p:cNvPicPr>
              <a:picLocks noChangeAspect="1"/>
            </p:cNvPicPr>
            <p:nvPr/>
          </p:nvPicPr>
          <p:blipFill>
            <a:blip r:embed="rId4" cstate="print">
              <a:lum contrast="24000"/>
            </a:blip>
            <a:srcRect/>
            <a:stretch>
              <a:fillRect/>
            </a:stretch>
          </p:blipFill>
          <p:spPr>
            <a:xfrm>
              <a:off x="1943788" y="758019"/>
              <a:ext cx="1769234" cy="1509177"/>
            </a:xfrm>
            <a:prstGeom prst="ellipse">
              <a:avLst/>
            </a:prstGeom>
            <a:noFill/>
            <a:ln w="9525">
              <a:noFill/>
            </a:ln>
          </p:spPr>
        </p:pic>
        <p:sp>
          <p:nvSpPr>
            <p:cNvPr id="17412" name="文本框 64"/>
            <p:cNvSpPr txBox="1"/>
            <p:nvPr/>
          </p:nvSpPr>
          <p:spPr>
            <a:xfrm>
              <a:off x="2374193" y="1080603"/>
              <a:ext cx="811213" cy="830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盼</a:t>
              </a:r>
            </a:p>
          </p:txBody>
        </p:sp>
      </p:grpSp>
      <p:grpSp>
        <p:nvGrpSpPr>
          <p:cNvPr id="3" name="组合 14"/>
          <p:cNvGrpSpPr/>
          <p:nvPr/>
        </p:nvGrpSpPr>
        <p:grpSpPr>
          <a:xfrm>
            <a:off x="6803724" y="914987"/>
            <a:ext cx="1698625" cy="1448435"/>
            <a:chOff x="7233218" y="1854973"/>
            <a:chExt cx="1697415" cy="1448114"/>
          </a:xfrm>
        </p:grpSpPr>
        <p:pic>
          <p:nvPicPr>
            <p:cNvPr id="17414" name="Picture 75" descr="C:\Users\dxq\Desktop\桃花 (1).png桃花 (1)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>
              <a:off x="7233218" y="1854973"/>
              <a:ext cx="1697415" cy="14481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文本框 64"/>
            <p:cNvSpPr txBox="1"/>
            <p:nvPr/>
          </p:nvSpPr>
          <p:spPr>
            <a:xfrm>
              <a:off x="7697944" y="2164469"/>
              <a:ext cx="811213" cy="8297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留</a:t>
              </a: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3806258" y="1513231"/>
            <a:ext cx="1700530" cy="1450340"/>
            <a:chOff x="3644854" y="1547804"/>
            <a:chExt cx="1701260" cy="1451352"/>
          </a:xfrm>
        </p:grpSpPr>
        <p:pic>
          <p:nvPicPr>
            <p:cNvPr id="17417" name="Picture 75" descr="C:\Users\dxq\Desktop\桃花 (1).png桃花 (1)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3644854" y="1547804"/>
              <a:ext cx="1701260" cy="1451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文本框 64"/>
            <p:cNvSpPr txBox="1"/>
            <p:nvPr/>
          </p:nvSpPr>
          <p:spPr>
            <a:xfrm>
              <a:off x="4151835" y="1852806"/>
              <a:ext cx="811213" cy="830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番</a:t>
              </a:r>
            </a:p>
          </p:txBody>
        </p:sp>
      </p:grpSp>
      <p:grpSp>
        <p:nvGrpSpPr>
          <p:cNvPr id="5" name="组合 23"/>
          <p:cNvGrpSpPr/>
          <p:nvPr/>
        </p:nvGrpSpPr>
        <p:grpSpPr>
          <a:xfrm>
            <a:off x="2160241" y="1817203"/>
            <a:ext cx="1746250" cy="1489710"/>
            <a:chOff x="2093956" y="1976468"/>
            <a:chExt cx="1747001" cy="1489380"/>
          </a:xfrm>
        </p:grpSpPr>
        <p:pic>
          <p:nvPicPr>
            <p:cNvPr id="17420" name="Picture 75" descr="C:\Users\dxq\Desktop\桃花 (1).png桃花 (1)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>
            <a:xfrm>
              <a:off x="2093956" y="1976468"/>
              <a:ext cx="1747001" cy="14893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64"/>
            <p:cNvSpPr txBox="1"/>
            <p:nvPr/>
          </p:nvSpPr>
          <p:spPr>
            <a:xfrm>
              <a:off x="2561836" y="2292885"/>
              <a:ext cx="811213" cy="8297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叔</a:t>
              </a:r>
            </a:p>
          </p:txBody>
        </p:sp>
      </p:grpSp>
      <p:grpSp>
        <p:nvGrpSpPr>
          <p:cNvPr id="6" name="组合 26"/>
          <p:cNvGrpSpPr/>
          <p:nvPr/>
        </p:nvGrpSpPr>
        <p:grpSpPr>
          <a:xfrm>
            <a:off x="276755" y="2713900"/>
            <a:ext cx="1671320" cy="1424940"/>
            <a:chOff x="251520" y="2698644"/>
            <a:chExt cx="1670130" cy="1425934"/>
          </a:xfrm>
        </p:grpSpPr>
        <p:pic>
          <p:nvPicPr>
            <p:cNvPr id="17423" name="Picture 75" descr="C:\Users\dxq\Desktop\桃花 (1).png桃花 (1)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>
            <a:xfrm>
              <a:off x="251520" y="2698644"/>
              <a:ext cx="1670130" cy="14259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4" name="文本框 64"/>
            <p:cNvSpPr txBox="1"/>
            <p:nvPr/>
          </p:nvSpPr>
          <p:spPr>
            <a:xfrm>
              <a:off x="681463" y="2996110"/>
              <a:ext cx="811213" cy="830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惑</a:t>
              </a:r>
            </a:p>
          </p:txBody>
        </p:sp>
      </p:grpSp>
      <p:grpSp>
        <p:nvGrpSpPr>
          <p:cNvPr id="7" name="组合 29"/>
          <p:cNvGrpSpPr/>
          <p:nvPr/>
        </p:nvGrpSpPr>
        <p:grpSpPr>
          <a:xfrm>
            <a:off x="2504369" y="3168990"/>
            <a:ext cx="1720850" cy="1466850"/>
            <a:chOff x="2504759" y="3169581"/>
            <a:chExt cx="1719624" cy="1466525"/>
          </a:xfrm>
        </p:grpSpPr>
        <p:pic>
          <p:nvPicPr>
            <p:cNvPr id="17426" name="Picture 75" descr="C:\Users\dxq\Desktop\桃花 (1).png桃花 (1)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>
            <a:xfrm>
              <a:off x="2504759" y="3169581"/>
              <a:ext cx="1719624" cy="14665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7" name="文本框 64"/>
            <p:cNvSpPr txBox="1"/>
            <p:nvPr/>
          </p:nvSpPr>
          <p:spPr>
            <a:xfrm>
              <a:off x="2959478" y="3487645"/>
              <a:ext cx="811213" cy="8297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挥</a:t>
              </a:r>
            </a:p>
          </p:txBody>
        </p:sp>
      </p:grpSp>
      <p:grpSp>
        <p:nvGrpSpPr>
          <p:cNvPr id="8" name="组合 32"/>
          <p:cNvGrpSpPr/>
          <p:nvPr/>
        </p:nvGrpSpPr>
        <p:grpSpPr>
          <a:xfrm>
            <a:off x="5505963" y="2599266"/>
            <a:ext cx="1674495" cy="1428115"/>
            <a:chOff x="5538698" y="3294363"/>
            <a:chExt cx="1675214" cy="1429112"/>
          </a:xfrm>
        </p:grpSpPr>
        <p:pic>
          <p:nvPicPr>
            <p:cNvPr id="17429" name="Picture 75" descr="C:\Users\dxq\Desktop\桃花 (1).png桃花 (1)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>
            <a:xfrm>
              <a:off x="5538698" y="3294363"/>
              <a:ext cx="1675214" cy="1429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0" name="文本框 64"/>
            <p:cNvSpPr txBox="1"/>
            <p:nvPr/>
          </p:nvSpPr>
          <p:spPr>
            <a:xfrm>
              <a:off x="5900952" y="3563383"/>
              <a:ext cx="811213" cy="830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抚</a:t>
              </a:r>
            </a:p>
          </p:txBody>
        </p:sp>
      </p:grpSp>
      <p:grpSp>
        <p:nvGrpSpPr>
          <p:cNvPr id="9" name="组合 35"/>
          <p:cNvGrpSpPr/>
          <p:nvPr/>
        </p:nvGrpSpPr>
        <p:grpSpPr>
          <a:xfrm>
            <a:off x="4443383" y="3715013"/>
            <a:ext cx="1675130" cy="1428750"/>
            <a:chOff x="7207029" y="3489655"/>
            <a:chExt cx="1675849" cy="1428434"/>
          </a:xfrm>
        </p:grpSpPr>
        <p:pic>
          <p:nvPicPr>
            <p:cNvPr id="17432" name="Picture 75" descr="C:\Users\dxq\Desktop\桃花 (1).png桃花 (1)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>
            <a:xfrm>
              <a:off x="7207029" y="3489655"/>
              <a:ext cx="1675849" cy="1428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3" name="文本框 64"/>
            <p:cNvSpPr txBox="1"/>
            <p:nvPr/>
          </p:nvSpPr>
          <p:spPr>
            <a:xfrm>
              <a:off x="7696277" y="3721698"/>
              <a:ext cx="811213" cy="8297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暑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86033" y="420909"/>
            <a:ext cx="864421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开了</a:t>
            </a:r>
          </a:p>
        </p:txBody>
      </p:sp>
      <p:grpSp>
        <p:nvGrpSpPr>
          <p:cNvPr id="17435" name="组合 74"/>
          <p:cNvGrpSpPr/>
          <p:nvPr/>
        </p:nvGrpSpPr>
        <p:grpSpPr>
          <a:xfrm>
            <a:off x="3581522" y="286033"/>
            <a:ext cx="2536512" cy="685715"/>
            <a:chOff x="3276634" y="438206"/>
            <a:chExt cx="2536791" cy="685782"/>
          </a:xfrm>
        </p:grpSpPr>
        <p:sp>
          <p:nvSpPr>
            <p:cNvPr id="74" name="矩形 73"/>
            <p:cNvSpPr/>
            <p:nvPr/>
          </p:nvSpPr>
          <p:spPr>
            <a:xfrm>
              <a:off x="3276634" y="438206"/>
              <a:ext cx="2514566" cy="68578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437" name="组合 49"/>
            <p:cNvGrpSpPr/>
            <p:nvPr/>
          </p:nvGrpSpPr>
          <p:grpSpPr>
            <a:xfrm>
              <a:off x="3387725" y="573088"/>
              <a:ext cx="455613" cy="457200"/>
              <a:chOff x="631825" y="5181600"/>
              <a:chExt cx="1554163" cy="1552575"/>
            </a:xfrm>
          </p:grpSpPr>
          <p:sp>
            <p:nvSpPr>
              <p:cNvPr id="17438" name="Oval 10"/>
              <p:cNvSpPr/>
              <p:nvPr/>
            </p:nvSpPr>
            <p:spPr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39" name="Freeform 11"/>
              <p:cNvSpPr/>
              <p:nvPr/>
            </p:nvSpPr>
            <p:spPr>
              <a:xfrm>
                <a:off x="1468438" y="5353050"/>
                <a:ext cx="34925" cy="87313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Freeform 12"/>
              <p:cNvSpPr/>
              <p:nvPr/>
            </p:nvSpPr>
            <p:spPr>
              <a:xfrm>
                <a:off x="1471613" y="5410200"/>
                <a:ext cx="204788" cy="358775"/>
              </a:xfrm>
              <a:custGeom>
                <a:avLst/>
                <a:gdLst/>
                <a:ahLst/>
                <a:cxnLst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</a:cxnLst>
                <a:rect l="0" t="0" r="0" b="0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1" name="Freeform 13"/>
              <p:cNvSpPr/>
              <p:nvPr/>
            </p:nvSpPr>
            <p:spPr>
              <a:xfrm>
                <a:off x="1274763" y="5410200"/>
                <a:ext cx="200025" cy="3556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Freeform 14"/>
              <p:cNvSpPr/>
              <p:nvPr/>
            </p:nvSpPr>
            <p:spPr>
              <a:xfrm>
                <a:off x="1374775" y="5313363"/>
                <a:ext cx="125413" cy="53975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Freeform 15"/>
              <p:cNvSpPr/>
              <p:nvPr/>
            </p:nvSpPr>
            <p:spPr>
              <a:xfrm>
                <a:off x="1374775" y="5318125"/>
                <a:ext cx="125413" cy="1031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0"/>
                  </a:cxn>
                </a:cxnLst>
                <a:rect l="0" t="0" r="0" b="0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4" name="Rectangle 16"/>
              <p:cNvSpPr/>
              <p:nvPr/>
            </p:nvSpPr>
            <p:spPr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5" name="Rectangle 17"/>
              <p:cNvSpPr/>
              <p:nvPr/>
            </p:nvSpPr>
            <p:spPr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6" name="Rectangle 18"/>
              <p:cNvSpPr/>
              <p:nvPr/>
            </p:nvSpPr>
            <p:spPr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7" name="Rectangle 19"/>
              <p:cNvSpPr/>
              <p:nvPr/>
            </p:nvSpPr>
            <p:spPr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8" name="Rectangle 20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9" name="Rectangle 21"/>
              <p:cNvSpPr/>
              <p:nvPr/>
            </p:nvSpPr>
            <p:spPr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0" name="Rectangle 22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1" name="Rectangle 23"/>
              <p:cNvSpPr/>
              <p:nvPr/>
            </p:nvSpPr>
            <p:spPr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2" name="Rectangle 24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3" name="Rectangle 25"/>
              <p:cNvSpPr/>
              <p:nvPr/>
            </p:nvSpPr>
            <p:spPr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4" name="Rectangle 26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5" name="Rectangle 27"/>
              <p:cNvSpPr/>
              <p:nvPr/>
            </p:nvSpPr>
            <p:spPr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6" name="Rectangle 28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7" name="Rectangle 29"/>
              <p:cNvSpPr/>
              <p:nvPr/>
            </p:nvSpPr>
            <p:spPr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8" name="Rectangle 30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59" name="Rectangle 31"/>
              <p:cNvSpPr/>
              <p:nvPr/>
            </p:nvSpPr>
            <p:spPr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0" name="Rectangle 32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1" name="Rectangle 33"/>
              <p:cNvSpPr/>
              <p:nvPr/>
            </p:nvSpPr>
            <p:spPr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2" name="Rectangle 34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3" name="Rectangle 35"/>
              <p:cNvSpPr/>
              <p:nvPr/>
            </p:nvSpPr>
            <p:spPr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4" name="Rectangle 36"/>
              <p:cNvSpPr/>
              <p:nvPr/>
            </p:nvSpPr>
            <p:spPr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5" name="Rectangle 37"/>
              <p:cNvSpPr/>
              <p:nvPr/>
            </p:nvSpPr>
            <p:spPr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6" name="Rectangle 38"/>
              <p:cNvSpPr/>
              <p:nvPr/>
            </p:nvSpPr>
            <p:spPr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7" name="Rectangle 39"/>
              <p:cNvSpPr/>
              <p:nvPr/>
            </p:nvSpPr>
            <p:spPr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</a:ln>
            </p:spPr>
            <p:txBody>
              <a:bodyPr anchor="t"/>
              <a:lstStyle/>
              <a:p>
                <a:pPr>
                  <a:buFont typeface="Arial" panose="020B0604020202020204" pitchFamily="34" charset="0"/>
                  <a:buNone/>
                </a:pP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68" name="Freeform 40"/>
              <p:cNvSpPr/>
              <p:nvPr/>
            </p:nvSpPr>
            <p:spPr>
              <a:xfrm>
                <a:off x="1012825" y="5902325"/>
                <a:ext cx="530225" cy="21590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2147483647" y="0"/>
                  </a:cxn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Freeform 41"/>
              <p:cNvSpPr/>
              <p:nvPr/>
            </p:nvSpPr>
            <p:spPr>
              <a:xfrm>
                <a:off x="1425575" y="6034088"/>
                <a:ext cx="42863" cy="122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0"/>
                  </a:cxn>
                </a:cxnLst>
                <a:rect l="0" t="0" r="0" b="0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0" name="TextBox 11"/>
            <p:cNvSpPr txBox="1"/>
            <p:nvPr/>
          </p:nvSpPr>
          <p:spPr>
            <a:xfrm>
              <a:off x="3876675" y="525500"/>
              <a:ext cx="1936750" cy="5747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71" tIns="34285" rIns="68571" bIns="34285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1977</Words>
  <Application>Microsoft Office PowerPoint</Application>
  <PresentationFormat>全屏显示(16:9)</PresentationFormat>
  <Paragraphs>189</Paragraphs>
  <Slides>43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9" baseType="lpstr">
      <vt:lpstr>Arial</vt:lpstr>
      <vt:lpstr>宋体</vt:lpstr>
      <vt:lpstr>Times New Roman</vt:lpstr>
      <vt:lpstr>微软雅黑</vt:lpstr>
      <vt:lpstr>黑体</vt:lpstr>
      <vt:lpstr>Kaiti SC</vt:lpstr>
      <vt:lpstr>Heiti SC Light</vt:lpstr>
      <vt:lpstr>楷体</vt:lpstr>
      <vt:lpstr>幼圆</vt:lpstr>
      <vt:lpstr>华文楷体</vt:lpstr>
      <vt:lpstr>汉语拼音</vt:lpstr>
      <vt:lpstr>仿宋</vt:lpstr>
      <vt:lpstr>Tahoma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2019-01-21T06:58:56Z</dcterms:modified>
  <cp:category>语文备课大师【全免费】</cp:category>
</cp:coreProperties>
</file>