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21" r:id="rId3"/>
    <p:sldId id="299" r:id="rId4"/>
    <p:sldId id="298" r:id="rId5"/>
    <p:sldId id="297" r:id="rId6"/>
    <p:sldId id="296" r:id="rId7"/>
    <p:sldId id="295" r:id="rId8"/>
    <p:sldId id="294" r:id="rId9"/>
    <p:sldId id="293" r:id="rId10"/>
    <p:sldId id="309" r:id="rId11"/>
    <p:sldId id="308" r:id="rId12"/>
    <p:sldId id="307" r:id="rId13"/>
    <p:sldId id="306" r:id="rId14"/>
    <p:sldId id="305" r:id="rId15"/>
    <p:sldId id="304" r:id="rId16"/>
    <p:sldId id="315" r:id="rId17"/>
    <p:sldId id="314" r:id="rId18"/>
    <p:sldId id="313" r:id="rId19"/>
    <p:sldId id="312" r:id="rId20"/>
    <p:sldId id="311" r:id="rId21"/>
    <p:sldId id="310" r:id="rId22"/>
    <p:sldId id="320" r:id="rId23"/>
    <p:sldId id="319" r:id="rId24"/>
    <p:sldId id="318" r:id="rId25"/>
    <p:sldId id="317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klxuexi.com/images/pic/P1_xiaoxue/jiazhang/7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39752" y="2060848"/>
            <a:ext cx="4714908" cy="303980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  <a:softEdge rad="317500"/>
          </a:effectLst>
        </p:spPr>
      </p:pic>
      <p:sp>
        <p:nvSpPr>
          <p:cNvPr id="5" name="矩形 4"/>
          <p:cNvSpPr/>
          <p:nvPr/>
        </p:nvSpPr>
        <p:spPr>
          <a:xfrm>
            <a:off x="2771800" y="836712"/>
            <a:ext cx="3797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微软雅黑" pitchFamily="34" charset="-122"/>
                <a:ea typeface="微软雅黑" pitchFamily="34" charset="-122"/>
                <a:sym typeface="楷体" pitchFamily="49" charset="-122"/>
              </a:rPr>
              <a:t>第 四 单 元 学 习 评 价</a:t>
            </a:r>
            <a:endParaRPr lang="en-US" altLang="zh-CN" sz="2800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微软雅黑" pitchFamily="34" charset="-122"/>
              <a:ea typeface="微软雅黑" pitchFamily="34" charset="-122"/>
              <a:sym typeface="楷体" pitchFamily="49" charset="-122"/>
            </a:endParaRP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699792" y="1556792"/>
            <a:ext cx="402225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分钟　满分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592" y="26064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九年级语文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63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827584" y="1196752"/>
            <a:ext cx="7776864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迷糊中我也听到“三相公”的声音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回来了呀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听见娘又叫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你在潘河吓了回呀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唤声越来越近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娘走近我的床头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轻轻地把怀中的什么东西放在我的心口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掖紧被窝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轻拍着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我的二丫在这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我的二丫回来了喽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我在迷迷糊糊中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眼泪却淌湿一大片枕头。早听别人说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细伢子在野外失了魂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只有亲娘唤才能把魂魄招回来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别人喊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会把魂魄吓跑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细伢子也就没命活了。而我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是爹从潘河上捡来的野伢子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潘河边又传来娘的声音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你在潘河里吓了回呀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899592" y="245840"/>
            <a:ext cx="7632848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那一夜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娘的沙哑的声音在潘河边来来回回响起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直到天亮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直到我迷迷糊糊睡熟。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因为这场突来的病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我逃过了一通海揍。但大丫从此记上我偷她凉鞋兑冰棒的仇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更频繁地冲我喊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你是爹从潘河捡来的野伢子。那天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上游漂来一只大木盆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盆中放了一个女婴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叫二丫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嘻嘻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我不甘示弱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也冲着她喊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你是爹从潘河捡来的野伢子。爹那天在潘河下游叉鱼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就在这时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上游漂来一只大木盆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盆中放了两个女婴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一个叫大丫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一个叫二丫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嘻嘻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娘在院中听到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边作势找扫帚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边比比画画地打着手语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娘自那晚为我喊魂后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声带就拉坏了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因为娘听“三相公”说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就算不是亲娘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只要娘心在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魂魄都是能喊回来的。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9712" y="5877272"/>
            <a:ext cx="56886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选自《大观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&lt;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东京文学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&gt;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》略有删改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作者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徐建英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683568" y="332656"/>
            <a:ext cx="8100392" cy="45550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请在下面横线上补充相关情节及二丫的心情。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村人告知身世时不信→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①　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→得到娘确认后高兴→大丫取笑时气愤→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②　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→娘为“我”喊魂时感动 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结合语境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品味下列语句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回答括号中的问题。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娘听了当即怔了一下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神情很不自然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但她随即哈哈大笑起来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你个傻二丫真是捡来的呢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加点词语有什么表达效果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eaLnBrk="0" hangingPunct="0"/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844824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众人多次说后疑惑　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娟子告知真相后难过　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3645024"/>
            <a:ext cx="7848872" cy="2342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“怔了一下”是因为娘对“我”这个问题感到突然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没有思想准备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“神情很不自然”表现娘的尴尬。“哈哈大笑”是娘掩饰自己尴尬的一种方式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给自己思考回答二丫问题的时间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同时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也是娘的一种策略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正话反说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玩笑话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以便“我”在娘与别人一样的玩笑中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相信“我”是她亲生的。这样写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突出表现出娘呵护二丫的良苦用心。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483768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699792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915816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203848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563888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779912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067944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55976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572000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860032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228184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660232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444208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76256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380312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164288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755576" y="764704"/>
            <a:ext cx="7880403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上游漂来一只大木盆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盆中放了一个女婴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叫二丫。”“上游漂来一只大木盆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盆中放了两个女婴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一个叫大丫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一个叫二丫。”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大丫、二丫的话同中有异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作者这样写有何意味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3356992"/>
            <a:ext cx="74168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大丫的话纯粹是玩闹取笑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二丫的话除了玩闹取笑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另有深意。作者这样写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意在表明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亲生也罢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非亲生也罢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在家中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在父母眼里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“我”与“大丫”地位完全一样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受到的关爱完全一样。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611560" y="764704"/>
            <a:ext cx="9144000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结合全文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简析文中画线句的作用。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文章为何以“喊魂”为题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谈谈你的理解。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467544" y="1124744"/>
            <a:ext cx="8281307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示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这个场景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描写交代了故事发生的环境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引出了“我”的身世之谜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为下文“我”探寻是不是娘亲生这一情节的展开作了铺垫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与结尾部分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相照应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使文章结构自然而圆润。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因为“喊魂”是小说的关键情节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不可或缺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喊魂”是一种民间习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使小说具有神秘色彩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增加了小说的可读性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借母亲喊魂表现对待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非亲生子女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不是亲生胜似亲生”的母子情深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另外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作者借文中娘为捡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来的野伢子“喊魂”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歌颂了中华文化伟大的包容心及人世间博大的爱。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8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89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611560" y="332656"/>
            <a:ext cx="8244408" cy="61863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孤独的老乡　　夏　阳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(2016·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重庆中考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①我不知道他叫什么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暂且叫他小吴吧。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②第一次盘问小吴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真不能确定他在我眼皮底下多久了。偌大的天安门广场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游客络绎不绝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人流涌动如潮。大家背对巍峨的城楼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无不在忙着摄影留念。小吴不是这样。他到处转悠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瞅瞅这个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看看那个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总是撵在人家身后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时不时还支棱起耳朵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偷听人家在讲些什么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形迹可疑。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③我作为广场的巡逻人员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截住小吴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问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你干吗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他捏着衣角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嗫嚅道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我在丰台那边打工。”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④“我是问你来天安门广场想干吗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467544" y="980728"/>
            <a:ext cx="8136904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⑤“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没干吗呀。”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⑥“老实点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我注意你不是一回两回了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你老盯着人家游客干吗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⑦“我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我在找人。”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⑧“找谁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⑨“找老乡。我来北京三年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还没遇到过一个老乡。”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⑩我鼻子一酸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拍了拍小吴的肩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叮嘱道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注意点形象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别太露骨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更不准妨碍人家。”他眼里汪着泪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点点头。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0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0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09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76672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天安门广场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草原一样广袤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来自祖国四面八方的人群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河流一般朝这里涌来。黄昏时候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夕阳之下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人流涌得愈加湍急。小吴迎着无数面孔走去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仔细辨别暮色下的每一张脸、每一句方言。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467544" y="2636912"/>
            <a:ext cx="8125942" cy="16890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夜深了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广场上游客稀疏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灯火慵懒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小吴拖着疲惫的身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追上了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路公交车。公交车从我跟前一闪而过时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我看见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小吴抓着吊环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挤在一群人中间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眼里满是恋恋不舍。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539552" y="4293096"/>
            <a:ext cx="8082662" cy="16890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小吴来的时间很固定。每个星期天早上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换乘三趟公交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车来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晚上又换乘三趟车回去。我巡逻时经常遇到他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有时会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问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找到了吗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他总是一脸黯然。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043608" y="620688"/>
            <a:ext cx="360040" cy="504056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3608" y="2708920"/>
            <a:ext cx="350492" cy="494508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43608" y="4365104"/>
            <a:ext cx="278484" cy="49450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0688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有一次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我发现他神情大异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跟着一个旅行团很久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最后还是悄悄地离开了。我问他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“不是吗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”他失望地答道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“不是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是相邻那个县的。”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403648" y="2348880"/>
            <a:ext cx="418576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相邻那个县也是老乡啊。”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2952957"/>
            <a:ext cx="7920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他摇了摇头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固执地说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“连一个县的都不是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能算是老乡吗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”我安慰他说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“实在想家了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就回去看看吧。”他笑道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“回家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我爹在山上打石头被炸死了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那个女人改嫁去了外省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哪有什么家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”说完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撇开两条瘦腿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消失在人海中。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971600" y="836712"/>
            <a:ext cx="360040" cy="36004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87624" y="2420888"/>
            <a:ext cx="350492" cy="42250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59632" y="3068960"/>
            <a:ext cx="350492" cy="4225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404664"/>
            <a:ext cx="79208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小吴找到按照他的标准定义的老乡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是在一个下午。远远地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看见他和一个夹着公文包的中年男人在国旗下拉扯。我立即赶了过去。小吴看见我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激动地说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“他是我老乡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绝对的老乡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”那中年男人甩开小吴的手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整了整领带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呵斥道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“老乡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谁和你是老乡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老子是北京人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”小吴说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“你耍赖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你刚才打电话说家乡话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我听出来了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你是我们县的。”中年男人厌恶地挥了挥手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骂道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“神经病。”听了这话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u="sng" dirty="0" smtClean="0">
                <a:latin typeface="微软雅黑" pitchFamily="34" charset="-122"/>
                <a:ea typeface="微软雅黑" pitchFamily="34" charset="-122"/>
              </a:rPr>
              <a:t>小吴的身体晃了一下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827584" y="3717032"/>
            <a:ext cx="7850226" cy="14229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这件事后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很长时间没有看见小吴在我眼皮底下转悠了。我心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中不禁想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是死心了还是离开北京了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这孩子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挺好的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时间长了没见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真让人心里有点挂念。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259632" y="548680"/>
            <a:ext cx="278484" cy="350492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31640" y="3789040"/>
            <a:ext cx="422500" cy="4225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043608" y="207686"/>
            <a:ext cx="6210546" cy="58169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一、积累与运用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下列加点字注音全对的一项是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涟漪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     恻隐之心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越俎代庖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itchFamily="18" charset="0"/>
              </a:rPr>
              <a:t>á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鳞次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栉比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jié)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豁免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huò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无稽之谈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中流砥柱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万恶不赦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伫立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 鼾声如雷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itchFamily="18" charset="0"/>
              </a:rPr>
              <a:t>ā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顶礼膜拜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mó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峥嵘岁月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róng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阴霾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    怡然自得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睡眼惺忪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sōng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通宵达旦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xi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itchFamily="18" charset="0"/>
              </a:rPr>
              <a:t>ā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28184" y="980728"/>
            <a:ext cx="39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283968" y="1916832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835696" y="198884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H="1">
            <a:off x="2123728" y="2492896"/>
            <a:ext cx="83004" cy="123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860032" y="2492896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499992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004048" y="3645024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139952" y="414908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427984" y="4653136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067944" y="522920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355976" y="5805264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123728" y="5733256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flipH="1">
            <a:off x="1547664" y="3068960"/>
            <a:ext cx="83004" cy="123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835696" y="3645024"/>
            <a:ext cx="114689" cy="930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flipH="1">
            <a:off x="1835696" y="4725144"/>
            <a:ext cx="83004" cy="123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H="1">
            <a:off x="1619672" y="4149080"/>
            <a:ext cx="83004" cy="123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flipH="1">
            <a:off x="1835696" y="5301208"/>
            <a:ext cx="83004" cy="123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611560" y="836712"/>
            <a:ext cx="7981672" cy="22430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小吴再一次出现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是带一对老人来看升国旗。这对老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人脸色凄苦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衣衫褴褛。我问他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你找到老乡了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小吴说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没呢。他们是一对聋哑夫妇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东北的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也没有老乡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我就对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他们说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我们做老乡吧。”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323528" y="3068960"/>
            <a:ext cx="8289449" cy="16890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我欣慰地笑了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那加我一个吧。”小吴狐疑地问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我看着远方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沉默了一会儿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我在这里巡逻快三年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也没遇见一个老乡。”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259632" y="980728"/>
            <a:ext cx="350492" cy="350492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15616" y="3212976"/>
            <a:ext cx="278484" cy="360040"/>
          </a:xfrm>
          <a:prstGeom prst="rect">
            <a:avLst/>
          </a:prstGeom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1043608" y="4941168"/>
            <a:ext cx="757130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《2015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中国年度小小说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漓江出版社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有删改。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611560" y="764704"/>
            <a:ext cx="664797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根据文意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用简洁的语言填写下面表格。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51520" y="1412775"/>
          <a:ext cx="8712968" cy="4392490"/>
        </p:xfrm>
        <a:graphic>
          <a:graphicData uri="http://schemas.openxmlformats.org/drawingml/2006/table">
            <a:tbl>
              <a:tblPr/>
              <a:tblGrid>
                <a:gridCol w="1392464"/>
                <a:gridCol w="7320504"/>
              </a:tblGrid>
              <a:tr h="7320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情节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主要事件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0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开端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小吴找老乡被盘问。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0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发展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(1)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0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高潮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(2)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41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结局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小吴与一对东北聋哑夫妇做老乡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“我”也主动加入。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339752" y="3068960"/>
            <a:ext cx="53103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小吴找到了邻县人但不认为是老乡。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23728" y="3789040"/>
            <a:ext cx="7182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小吴找到了同县老乡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却遭到了对方的拒绝和辱骂。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539552" y="692696"/>
            <a:ext cx="8208912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文中的“我”对小吴的态度有一个逐步变化的过程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根据文章内容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用恰当的词语填空。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(8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怀疑→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)→(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     　                　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)→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认同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结合语境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品析下列句子中加点词语的表达效果。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他眼里汪着泪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点点头。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我巡逻时经常遇到他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有时会问他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找到了吗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他总是一脸黯然。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9632" y="1556792"/>
            <a:ext cx="6030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  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理解　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关心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或关爱　挂念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2996952"/>
            <a:ext cx="763284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“汪”极言小吴眼中蓄满了泪水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生动传神地表现出小吴因“我”的理解而深受感动的情态。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“黯然”写出小吴情绪低落的神情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表现出他没找到老乡时的极度失望。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835696" y="2996952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596336" y="4365104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884368" y="4365104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539552" y="908720"/>
            <a:ext cx="80021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48129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31640" y="908720"/>
            <a:ext cx="323529" cy="507932"/>
          </a:xfrm>
          <a:prstGeom prst="rect">
            <a:avLst/>
          </a:prstGeom>
          <a:noFill/>
        </p:spPr>
      </p:pic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683568" y="764704"/>
            <a:ext cx="7776864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段画线句运用了什么描写方法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表现了人物怎样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的心理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小吴的身体晃了一下。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2492896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运用细节描写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或动作描写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表现了小吴惊愕、尴尬、痛苦、绝望等心理。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答出两点心理即可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755576" y="3717032"/>
            <a:ext cx="634019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联系全文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说说小说结尾有哪些妙处。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4293096"/>
            <a:ext cx="73448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收到出人意料、回味无穷的艺术效果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深化了主题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以小吴为代表的孤独者们面对孤独、不甘孤独的积极人生态度。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言之成理即可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467544" y="866329"/>
            <a:ext cx="8280920" cy="49859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三、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(50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以“生活教会我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”为题写一篇文章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文体不限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,600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字左右。 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写作提示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生活教会“我”什么呢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将教会的内容写出来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可能教会“我”微笑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可能教会“我”要尊重别人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可能教会“我”自立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可能教会“我”要相信自己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教会的内容可以作为文章的主题。文题决定了所选的事是发生在生活中的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生活是丰富多彩的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同学们可从这纷繁的生活中选取一两件有教益的事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使“我”对生活有所领悟。叙事时还要体现一个过程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即原先不会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现在生活教会了“我”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不宜平铺直叙。因为教会的对象是“我”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所以文章应采用第一人称。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1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043608" y="332656"/>
            <a:ext cx="7488832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四川成都中考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下列语句中加点的成语使用有误的一项是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在世界杯羽毛球女子双打决赛中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中国队的两位姑娘配合得天衣无缝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获得了冠军。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孩子向家长倾吐心声时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家长应洗耳恭听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这是家庭沟通中特别需要注意的地方。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几经周折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老人终于回到了阔别三十年的故乡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长年漂泊在外的愁绪荡然无存了。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杨绛先生为人谦逊低调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做学问孜孜不倦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钱钟书先生评价她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最贤的妻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最才的女。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63888" y="980728"/>
            <a:ext cx="394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2123728" y="2564904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411760" y="2564904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771800" y="2564904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059832" y="2564904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508104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796136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084168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444208" y="3068960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059832" y="4725144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347864" y="4725144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35896" y="4725144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923928" y="4725144"/>
            <a:ext cx="76701" cy="15438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508104" y="5301208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796136" y="5301208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156176" y="5301208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444208" y="5301208"/>
            <a:ext cx="72008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27584" y="548680"/>
            <a:ext cx="7776864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在横线处填入语句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顺序最恰当的一项是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梁启超是性格落拓不羁的人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然而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①他没有门户之见而只以感情为表现归宿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②而词学思想却似乎倾向于传统的本色行当一派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③其词作也基本上偏于豪放一路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④能够最大限度地容纳和欣赏各种词的异质之美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A.②①④③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B.②③①④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C.①④③②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D.③②①④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52320" y="692696"/>
            <a:ext cx="428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71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971600" y="260648"/>
            <a:ext cx="7740352" cy="61863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将下列选项依次填入文段的横线处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正确的顺序是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在生命的旅程中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能拥有那来自四面八方的各种提醒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该是多么令人欢欣鼓舞啊。提醒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可以是婉转的和风细雨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也可以是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可以是寥寥的片言只语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也可以是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可以直对相知的友人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也可以朝向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 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可以是面对面的激烈争辩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也可以只是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素不相识的陌生人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走了火的雷霆霹雳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悄无声息的一个暗示的眼神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不停的絮絮叨叨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79712" y="980728"/>
            <a:ext cx="2313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827584" y="548680"/>
            <a:ext cx="8028384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下列说法正确的一项是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威尼斯商人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是英国文艺复兴时期著名戏剧家莎士比亚的悲剧代表作品之一。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变脸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全剧共六场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该剧以表现我国民间艺术为主题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赞扬了民间艺人的聪明才智。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枣儿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全剧运用了象征的表现手法。在剧中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枣儿”是亲情的象征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是故乡的象征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也是传统生活的象征和精神家园的象征。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话剧剧本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音乐之声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以音乐为重要表现形式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该剧歌颂了主人公冯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特拉普上校的强烈的爱国主义精神。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76056" y="692696"/>
            <a:ext cx="39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683568" y="404664"/>
            <a:ext cx="8028384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二、阅读理解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喊　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 (2016·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浙江舟山中考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从我记事起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湖村人爱有意无意地跟我说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你是你爹捡的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他们说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那日潘河上跑水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鱼跟着泄洪道往潘河下溢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你爹拿着渔叉在河下叉鱼。就在这时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上游漂来一只大木盆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盆中放了一个女婴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你爹当时就扔了渔叉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鱼都顾不上要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把你抱回了家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这个版本初时我并不相信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我们村的大人最爱吓唬细伢时说那个谁是从哪儿哪儿捡来的。但说的人多了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说的次数多了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我忍不住问我娘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我当真是我爹捡来的不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娘听了当即怔了一下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神情很不自然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但她随即哈哈大笑起来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你个傻二丫真是捡来的呢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娘接着又说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你爹当时叉了一天的鱼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累得很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一路抱你回家时手都酸了。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827584" y="476672"/>
            <a:ext cx="7884368" cy="55779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我姐大丫此时靠在门外捂嘴偷笑。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娘见我嘴巴翘得高高的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停了笑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对我说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二丫你真个是傻丫头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我都生了你大丫姐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还捡你这丫头片子作甚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我立时破涕为笑。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但大丫从此没事时老爱冲我喊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你是爹从潘河捡来的野伢子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嘻嘻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我很生气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几次找大丫打架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但每次都输。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那个卖冰棒的跛子再来湖村时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我偷偷把大丫的新凉鞋提了出去。然后在大丫哭着找新凉鞋时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我伙同娟子躲在屋后吃冰棒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笑得不亦乐乎。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娘找到我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盯着我红彤彤的嘴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又看到屋后那堆冰棒纸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脸色铁青。在她转身找扫帚时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我赶紧和娟子一起从后院门溜了。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11560" y="476672"/>
            <a:ext cx="8136904" cy="55779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娟子说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二丫你别难过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我悄悄听到我娘跟人唠话时说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你爹把你捡来时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你娘哭了很久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捡了你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她就不能再生儿子了。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我很难过。整个下午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我躲在潘河里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玩水、摸鱼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到娘找到我时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天都黑透了。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晚上娘还没来得及揍我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我就发烧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说胡话。连着几天打针吃药都不见好转。娘整夜整夜地抱着我哭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最后在奶奶的劝说下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娘提了一大堆礼物背着我去村头找神婆“三相公”。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娘从前不信“三相公”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一向都绕着她家走。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“三相公”把我放在椅子上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手指头在指节上点点掐掐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最后说我被潘河中的淹水鬼缠了身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丢了魂。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娘信以为真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就和“三相公”一起去潘河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迷迷糊糊中我听到娘的声音从潘河传来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你在潘河吓了回呀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37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5593</Words>
  <Application>Kingsoft Office WPP</Application>
  <PresentationFormat>全屏显示(4:3)</PresentationFormat>
  <Paragraphs>231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2015-11-21T07:20:00Z</dcterms:created>
  <dcterms:modified xsi:type="dcterms:W3CDTF">2017-02-07T07:29:52Z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语文备课大师【全免费】</vt:lpwstr>
  </property>
</Properties>
</file>