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3"/>
    <p:sldId id="287" r:id="rId4"/>
    <p:sldId id="288" r:id="rId5"/>
    <p:sldId id="259" r:id="rId6"/>
    <p:sldId id="265" r:id="rId7"/>
    <p:sldId id="272" r:id="rId8"/>
    <p:sldId id="289" r:id="rId9"/>
    <p:sldId id="295" r:id="rId10"/>
    <p:sldId id="296" r:id="rId11"/>
    <p:sldId id="273" r:id="rId12"/>
    <p:sldId id="294" r:id="rId13"/>
    <p:sldId id="297" r:id="rId14"/>
    <p:sldId id="283" r:id="rId15"/>
  </p:sldIdLst>
  <p:sldSz cx="9144000" cy="5143500" type="screen16x9"/>
  <p:notesSz cx="7103745" cy="10234295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黑体" panose="02010609060101010101" pitchFamily="49" charset="-122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7E5E"/>
    <a:srgbClr val="FF00FF"/>
    <a:srgbClr val="0F2758"/>
    <a:srgbClr val="0094C4"/>
    <a:srgbClr val="0000FF"/>
    <a:srgbClr val="0060A4"/>
    <a:srgbClr val="798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2190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7E22C7C-774A-4B5C-9F2A-C12E878FBE64}" type="datetimeFigureOut">
              <a:rPr lang="zh-CN" altLang="en-US"/>
            </a:fld>
            <a:endParaRPr lang="zh-CN" altLang="en-US"/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5E2D2B-607C-4B00-A93B-6D2BA286A2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 descr="c95ec599a69fb1faa408f85bf7682cf46ff221f015b18-xVwdZ8_fw658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3250" y="4556125"/>
            <a:ext cx="21463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 descr="23片12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376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组合 3"/>
          <p:cNvGrpSpPr/>
          <p:nvPr/>
        </p:nvGrpSpPr>
        <p:grpSpPr bwMode="auto">
          <a:xfrm>
            <a:off x="1662113" y="1682750"/>
            <a:ext cx="6915785" cy="2603500"/>
            <a:chOff x="4328" y="3254"/>
            <a:chExt cx="10891" cy="4101"/>
          </a:xfrm>
        </p:grpSpPr>
        <p:sp>
          <p:nvSpPr>
            <p:cNvPr id="3" name="文本框 2"/>
            <p:cNvSpPr txBox="1"/>
            <p:nvPr/>
          </p:nvSpPr>
          <p:spPr>
            <a:xfrm>
              <a:off x="4328" y="5467"/>
              <a:ext cx="9595" cy="1888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effectLst>
              <a:softEdge rad="317500"/>
            </a:effec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noProof="1">
                <a:ea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noProof="1">
                <a:ea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noProof="1">
                <a:ea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noProof="1">
                <a:ea typeface="宋体" panose="02010600030101010101" pitchFamily="2" charset="-122"/>
              </a:endParaRPr>
            </a:p>
          </p:txBody>
        </p:sp>
        <p:sp>
          <p:nvSpPr>
            <p:cNvPr id="5123" name="标题 1"/>
            <p:cNvSpPr txBox="1"/>
            <p:nvPr/>
          </p:nvSpPr>
          <p:spPr>
            <a:xfrm>
              <a:off x="5801" y="3254"/>
              <a:ext cx="9418" cy="1325"/>
            </a:xfrm>
            <a:prstGeom prst="rect">
              <a:avLst/>
            </a:prstGeom>
            <a:noFill/>
            <a:ln w="12700">
              <a:noFill/>
            </a:ln>
            <a:effectLst>
              <a:softEdge rad="127000"/>
            </a:effec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习作：笔尖流出的故事</a:t>
              </a:r>
              <a:endParaRPr lang="zh-CN" altLang="en-US" sz="4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6" name="图片 66" descr="六上阴影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87583" y="478382"/>
            <a:ext cx="438467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234113" y="442913"/>
            <a:ext cx="24765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⑥重点叙述了陆天给流浪狗喂食的情形，突出表现了陆天是一个充满爱心的少年。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42925" y="301625"/>
            <a:ext cx="5635625" cy="4503738"/>
            <a:chOff x="812" y="939"/>
            <a:chExt cx="8871" cy="6051"/>
          </a:xfrm>
        </p:grpSpPr>
        <p:sp>
          <p:nvSpPr>
            <p:cNvPr id="12293" name="Rectangle 2"/>
            <p:cNvSpPr txBox="1">
              <a:spLocks noChangeArrowheads="1"/>
            </p:cNvSpPr>
            <p:nvPr/>
          </p:nvSpPr>
          <p:spPr bwMode="auto">
            <a:xfrm>
              <a:off x="812" y="939"/>
              <a:ext cx="8775" cy="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400"/>
                </a:spcBef>
              </a:pP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陆天手中的面包。陆天把面包扔给它，笑吟吟地招呼它吃。流浪狗大概觉得陆天可能与那壮汉不一样，上前闻了闻，突然，就以迅雷不及掩耳之势叼起面包，一瘸一拐地溜之大吉。</a:t>
              </a:r>
              <a:r>
                <a:rPr lang="zh-CN" altLang="zh-CN" sz="2600" b="1" baseline="300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⑥</a:t>
              </a:r>
              <a:endParaRPr lang="zh-CN" altLang="zh-CN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  <a:spcBef>
                  <a:spcPts val="600"/>
                </a:spcBef>
              </a:pPr>
              <a:r>
                <a:rPr lang="zh-CN" altLang="zh-CN" sz="2600" b="1" baseline="300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2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此后，陆天又多次碰见那只流浪狗，每次见到它，陆天都冲它微微一笑，流浪狗也摇着尾巴和他打招呼。渐渐的，陆天和流浪狗算是熟识了，</a:t>
              </a:r>
              <a:endParaRPr lang="zh-CN" altLang="zh-CN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 flipH="1">
              <a:off x="9676" y="1114"/>
              <a:ext cx="7" cy="5851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8250" y="2749550"/>
            <a:ext cx="188277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310313" y="763588"/>
            <a:ext cx="24765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⑦简介陆天与流浪狗渐渐熟识的过程，详略得当。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34988" y="284163"/>
            <a:ext cx="5661025" cy="4503737"/>
            <a:chOff x="812" y="939"/>
            <a:chExt cx="8913" cy="6051"/>
          </a:xfrm>
        </p:grpSpPr>
        <p:sp>
          <p:nvSpPr>
            <p:cNvPr id="13317" name="Rectangle 2"/>
            <p:cNvSpPr txBox="1">
              <a:spLocks noChangeArrowheads="1"/>
            </p:cNvSpPr>
            <p:nvPr/>
          </p:nvSpPr>
          <p:spPr bwMode="auto">
            <a:xfrm>
              <a:off x="812" y="939"/>
              <a:ext cx="8775" cy="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400"/>
                </a:spcBef>
              </a:pP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陆天还给它取了一个可爱的名字“朵朵”。</a:t>
              </a:r>
              <a:r>
                <a:rPr lang="zh-CN" altLang="zh-CN" sz="2600" b="1" baseline="300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⑦</a:t>
              </a:r>
              <a:endParaRPr lang="zh-CN" altLang="zh-CN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  <a:spcBef>
                  <a:spcPts val="600"/>
                </a:spcBef>
              </a:pP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    一天，陆天雨中回来，手里捧着一大堆从超市买回的东西。正当陆天上楼梯的当儿，突然听见流浪狗“朵朵”在身后哼哼地叫着。陆天回头一看，只见它嘴里叼着一块自己掉落的肥皂。陆天暗自吃惊，蹲下身子摸了摸它的头。“朵朵”像得到了嘉奖似</a:t>
              </a:r>
              <a:endParaRPr lang="zh-CN" altLang="zh-CN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 flipH="1">
              <a:off x="9718" y="1101"/>
              <a:ext cx="7" cy="5851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摄图网_4011595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69075" y="2474913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357938" y="549275"/>
            <a:ext cx="247650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⑧具体叙述了流浪狗“朵朵”帮陆天叼回肥皂的感人情节。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17525" y="266700"/>
            <a:ext cx="5665788" cy="4505325"/>
            <a:chOff x="812" y="939"/>
            <a:chExt cx="8920" cy="6054"/>
          </a:xfrm>
        </p:grpSpPr>
        <p:sp>
          <p:nvSpPr>
            <p:cNvPr id="14341" name="Rectangle 2"/>
            <p:cNvSpPr txBox="1">
              <a:spLocks noChangeArrowheads="1"/>
            </p:cNvSpPr>
            <p:nvPr/>
          </p:nvSpPr>
          <p:spPr bwMode="auto">
            <a:xfrm>
              <a:off x="812" y="939"/>
              <a:ext cx="8775" cy="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400"/>
                </a:spcBef>
              </a:pP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的，摇头晃脑地围着陆天转圈圈。</a:t>
              </a:r>
              <a:r>
                <a:rPr lang="zh-CN" altLang="zh-CN" sz="2600" b="1" baseline="300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⑧</a:t>
              </a: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陆天站起来回家了，走了几步，突然转过身来招呼“朵朵”跟着他一起回家。“朵朵”愣了一会儿，便匆匆地赶了上去。</a:t>
              </a:r>
              <a:endParaRPr lang="zh-CN" altLang="zh-CN" sz="2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  <a:spcBef>
                  <a:spcPts val="400"/>
                </a:spcBef>
              </a:pPr>
              <a:r>
                <a: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rPr>
                <a:t>    现在，“朵朵”也成了陆天家里的一员了。陆天每天放学回来都会看见“朵朵”站在楼下等他，当然陆天也会为“朵朵”准备一些好吃的。</a:t>
              </a:r>
              <a:r>
                <a:rPr lang="zh-CN" altLang="zh-CN" sz="2600" b="1" baseline="3000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⑨</a:t>
              </a:r>
              <a:endParaRPr lang="zh-CN" altLang="zh-CN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9717" y="1131"/>
              <a:ext cx="15" cy="586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6408738" y="2940050"/>
            <a:ext cx="247650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⑨自然结尾，突出表现了人和动物可以和谐相处的主题。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4005099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66675" y="-100013"/>
            <a:ext cx="9275763" cy="534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371475" y="414338"/>
            <a:ext cx="845185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本文以“少年陆天”和“流浪狗”为主要人物，展开丰富的想象，具体叙述了陆天与流浪狗从相识到成为朋友的几件事，突出表现了陆天充满爱心的特点，也表现出了人和动物可以和谐相处的主题。本文的故事情节完整，人物形象鲜明生动，环境描写也起到了渲染气氛的作用，是一篇优秀的习作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"/>
          <p:cNvGrpSpPr/>
          <p:nvPr/>
        </p:nvGrpSpPr>
        <p:grpSpPr bwMode="auto">
          <a:xfrm>
            <a:off x="104775" y="127000"/>
            <a:ext cx="1870075" cy="852488"/>
            <a:chOff x="263" y="333"/>
            <a:chExt cx="2945" cy="1341"/>
          </a:xfrm>
        </p:grpSpPr>
        <p:pic>
          <p:nvPicPr>
            <p:cNvPr id="4100" name="图片 1" descr="12348606_124513429199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" y="333"/>
              <a:ext cx="2945" cy="1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文本框 6"/>
            <p:cNvSpPr txBox="1">
              <a:spLocks noChangeArrowheads="1"/>
            </p:cNvSpPr>
            <p:nvPr/>
          </p:nvSpPr>
          <p:spPr bwMode="auto">
            <a:xfrm>
              <a:off x="543" y="663"/>
              <a:ext cx="2528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习作要求</a:t>
              </a:r>
              <a:endParaRPr lang="zh-CN" altLang="en-US" sz="2800" b="1" dirty="0">
                <a:solidFill>
                  <a:srgbClr val="FC02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49" name="矩形 6"/>
          <p:cNvSpPr>
            <a:spLocks noChangeArrowheads="1"/>
          </p:cNvSpPr>
          <p:nvPr/>
        </p:nvSpPr>
        <p:spPr bwMode="auto">
          <a:xfrm>
            <a:off x="635000" y="979488"/>
            <a:ext cx="8051800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000" b="1" noProof="1">
                <a:latin typeface="宋体" panose="02010600030101010101" pitchFamily="2" charset="-122"/>
              </a:rPr>
              <a:t>    </a:t>
            </a:r>
            <a:r>
              <a:rPr lang="zh-CN" altLang="en-US" sz="3000" b="1" noProof="1">
                <a:latin typeface="宋体" panose="02010600030101010101" pitchFamily="2" charset="-122"/>
              </a:rPr>
              <a:t>本单元学习的几个故事都是虚构的，读起来却像在生活中发生过一样，因为这些故事都能从生活中找到影子。虚构的故事往往情节曲折，有较鲜明的人物形象，读来比较吸引人。</a:t>
            </a:r>
            <a:r>
              <a:rPr lang="zh-CN" altLang="en-US" sz="3000" b="1" noProof="1">
                <a:solidFill>
                  <a:srgbClr val="FF0000"/>
                </a:solidFill>
                <a:latin typeface="宋体" panose="02010600030101010101" pitchFamily="2" charset="-122"/>
              </a:rPr>
              <a:t>从课文中提供的三组环境和人物中选择一组或自己创设一组，展开丰富的想象，创编故事。</a:t>
            </a:r>
            <a:endParaRPr lang="zh-CN" altLang="en-US" sz="30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/>
          <p:nvPr/>
        </p:nvGrpSpPr>
        <p:grpSpPr bwMode="auto">
          <a:xfrm>
            <a:off x="104775" y="127000"/>
            <a:ext cx="1870075" cy="852488"/>
            <a:chOff x="263" y="333"/>
            <a:chExt cx="2945" cy="1341"/>
          </a:xfrm>
        </p:grpSpPr>
        <p:pic>
          <p:nvPicPr>
            <p:cNvPr id="5126" name="图片 1" descr="12348606_124513429199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" y="333"/>
              <a:ext cx="2945" cy="1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7" name="文本框 6"/>
            <p:cNvSpPr txBox="1">
              <a:spLocks noChangeArrowheads="1"/>
            </p:cNvSpPr>
            <p:nvPr/>
          </p:nvSpPr>
          <p:spPr bwMode="auto">
            <a:xfrm>
              <a:off x="543" y="663"/>
              <a:ext cx="2528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习作指导</a:t>
              </a:r>
              <a:endParaRPr lang="zh-CN" altLang="en-US" sz="2800" b="1" dirty="0">
                <a:solidFill>
                  <a:srgbClr val="FC02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87350" y="930275"/>
            <a:ext cx="8424863" cy="3914775"/>
            <a:chOff x="611" y="1436"/>
            <a:chExt cx="13266" cy="6166"/>
          </a:xfrm>
        </p:grpSpPr>
        <p:pic>
          <p:nvPicPr>
            <p:cNvPr id="5124" name="图片 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11" y="4493"/>
              <a:ext cx="6785" cy="3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Rectangle 2"/>
            <p:cNvSpPr txBox="1">
              <a:spLocks noChangeArrowheads="1"/>
            </p:cNvSpPr>
            <p:nvPr/>
          </p:nvSpPr>
          <p:spPr bwMode="auto">
            <a:xfrm>
              <a:off x="611" y="1436"/>
              <a:ext cx="13266" cy="2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8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首先选择创编故事的环境和主要人物，要选择自己感兴趣的来写。然后根据主要人物来展开丰富的想象，构思故事主要情节。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525463" y="481013"/>
            <a:ext cx="8093075" cy="4173537"/>
            <a:chOff x="828" y="813"/>
            <a:chExt cx="12745" cy="6573"/>
          </a:xfrm>
        </p:grpSpPr>
        <p:pic>
          <p:nvPicPr>
            <p:cNvPr id="6147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96" y="4096"/>
              <a:ext cx="7172" cy="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Rectangle 2"/>
            <p:cNvSpPr txBox="1">
              <a:spLocks noChangeArrowheads="1"/>
            </p:cNvSpPr>
            <p:nvPr/>
          </p:nvSpPr>
          <p:spPr bwMode="auto">
            <a:xfrm>
              <a:off x="828" y="813"/>
              <a:ext cx="12745" cy="2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明确故事所要表现的主题，围绕主要人物展开故事情节。按一定的顺序将故事情节讲述完整，情节要生动，注意详略得当。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492125" y="465138"/>
            <a:ext cx="8035925" cy="4227512"/>
            <a:chOff x="776" y="817"/>
            <a:chExt cx="12654" cy="6659"/>
          </a:xfrm>
        </p:grpSpPr>
        <p:pic>
          <p:nvPicPr>
            <p:cNvPr id="7171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19" y="4102"/>
              <a:ext cx="7318" cy="3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Rectangle 2"/>
            <p:cNvSpPr txBox="1">
              <a:spLocks noChangeArrowheads="1"/>
            </p:cNvSpPr>
            <p:nvPr/>
          </p:nvSpPr>
          <p:spPr bwMode="auto">
            <a:xfrm>
              <a:off x="776" y="817"/>
              <a:ext cx="12655" cy="2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可以采用语言、动作、心理描写等多种方法来表现人物形象，突出人物特点。还可以运用环境描写来交代背景、渲染气氛等。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517525" y="407988"/>
            <a:ext cx="8002588" cy="4217987"/>
            <a:chOff x="827" y="841"/>
            <a:chExt cx="12604" cy="6646"/>
          </a:xfrm>
        </p:grpSpPr>
        <p:pic>
          <p:nvPicPr>
            <p:cNvPr id="8195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95" y="4314"/>
              <a:ext cx="6890" cy="3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8" name="Rectangle 2"/>
            <p:cNvSpPr txBox="1"/>
            <p:nvPr/>
          </p:nvSpPr>
          <p:spPr>
            <a:xfrm>
              <a:off x="827" y="841"/>
              <a:ext cx="12604" cy="398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indent="-342900" eaLnBrk="0" hangingPunct="0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noProof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b="1" noProof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故事创编完成后，先自己修改，然后在班级开一个故事会，把故事读给同学听，请</a:t>
              </a:r>
              <a:r>
                <a:rPr lang="zh-CN" altLang="en-US" sz="3200" b="1" spc="-100" noProof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同学提出修改意见，并从中选出自己最喜欢的故</a:t>
              </a:r>
              <a:r>
                <a:rPr lang="zh-CN" altLang="en-US" sz="3200" b="1" noProof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事。</a:t>
              </a:r>
              <a:endParaRPr lang="zh-CN" altLang="en-US" sz="3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/>
          <p:nvPr/>
        </p:nvGrpSpPr>
        <p:grpSpPr bwMode="auto">
          <a:xfrm>
            <a:off x="104775" y="127000"/>
            <a:ext cx="1870075" cy="852488"/>
            <a:chOff x="263" y="333"/>
            <a:chExt cx="2945" cy="1341"/>
          </a:xfrm>
        </p:grpSpPr>
        <p:pic>
          <p:nvPicPr>
            <p:cNvPr id="9223" name="图片 1" descr="12348606_124513429199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3" y="333"/>
              <a:ext cx="2945" cy="1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4" name="文本框 6"/>
            <p:cNvSpPr txBox="1">
              <a:spLocks noChangeArrowheads="1"/>
            </p:cNvSpPr>
            <p:nvPr/>
          </p:nvSpPr>
          <p:spPr bwMode="auto">
            <a:xfrm>
              <a:off x="543" y="663"/>
              <a:ext cx="2528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zh-CN" altLang="en-US" sz="2800" b="1" dirty="0">
                <a:solidFill>
                  <a:srgbClr val="FC02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65138" y="960438"/>
            <a:ext cx="573563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3300"/>
              </a:lnSpc>
              <a:spcBef>
                <a:spcPts val="4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陆天与流浪狗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300"/>
              </a:lnSpc>
              <a:spcBef>
                <a:spcPts val="4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少年陆天向来对猫狗之类的宠物不感兴趣。理由很简单，学习这么紧张，自己压根儿没有闲工夫来打理它们。</a:t>
            </a:r>
            <a:r>
              <a:rPr lang="zh-CN" altLang="en-US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这一天黄昏时分下起了雪，和往常一样，陆天顶着寒风骑着自行车回家。街上人来人往，大家都匆匆地赶着路。</a:t>
            </a:r>
            <a:r>
              <a:rPr lang="zh-CN" altLang="en-US" sz="26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突然，一声凄惨的狗叫声吓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146800" y="1135063"/>
            <a:ext cx="11113" cy="368300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351588" y="1090613"/>
            <a:ext cx="2395537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①开头写陆天并不喜欢宠物，为下文写陆天态度的转变埋下伏笔。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6351588" y="2954338"/>
            <a:ext cx="2395537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②环境描写，突出了天气寒冷，为下文写流浪狗的遭遇渲染气氛。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376988" y="1189038"/>
            <a:ext cx="24765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③对流浪狗的外形进行描写，表现了它的可怜。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615950" y="255588"/>
            <a:ext cx="5678488" cy="4635500"/>
            <a:chOff x="686" y="915"/>
            <a:chExt cx="8941" cy="6228"/>
          </a:xfrm>
        </p:grpSpPr>
        <p:sp>
          <p:nvSpPr>
            <p:cNvPr id="13315" name="Rectangle 2"/>
            <p:cNvSpPr txBox="1"/>
            <p:nvPr/>
          </p:nvSpPr>
          <p:spPr>
            <a:xfrm>
              <a:off x="686" y="915"/>
              <a:ext cx="8776" cy="622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eaLnBrk="0" hangingPunct="0">
                <a:lnSpc>
                  <a:spcPct val="115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zh-CN" sz="2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得陆天一哆嗦。陆天停下来，发现一个壮汉正在痛打一只流浪狗，几个行人正在劝说壮汉。这只小狗看起来很小，黄褐色，瘦骨嶙峋，脏兮兮的，浑身瑟瑟地缩在一角。</a:t>
              </a:r>
              <a:r>
                <a:rPr lang="zh-CN" altLang="zh-CN" sz="2600" b="1" baseline="30000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r>
                <a:rPr lang="zh-CN" altLang="zh-CN" sz="2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原来是那位壮汉晾着的衣服落地后，流浪狗叼着玩，惹怒了壮汉。趁着行人劝说壮汉的当儿，流浪狗瞅准机会，一瘸一拐地夺路而逃，发出低沉的呜咽声。</a:t>
              </a:r>
              <a:r>
                <a:rPr lang="zh-CN" altLang="zh-CN" sz="2600" b="1" baseline="30000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zh-CN" sz="2600" b="1" baseline="30000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5000"/>
                </a:lnSpc>
                <a:spcBef>
                  <a:spcPts val="4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zh-CN" sz="2600" b="1" spc="150" noProof="1">
                  <a:latin typeface="楷体" panose="02010609060101010101" pitchFamily="49" charset="-122"/>
                  <a:ea typeface="楷体" panose="02010609060101010101" pitchFamily="49" charset="-122"/>
                </a:rPr>
                <a:t>陆天看着远去的流浪狗，心中微微</a:t>
              </a:r>
              <a:endParaRPr lang="zh-CN" altLang="zh-CN" sz="2600" b="1" spc="150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 flipH="1">
              <a:off x="9620" y="1173"/>
              <a:ext cx="7" cy="585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6376988" y="2851150"/>
            <a:ext cx="247650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④“一瘸一拐”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“低沉的呜咽声”把流浪狗的可怜状描摹的很形象。</a:t>
            </a:r>
            <a:endParaRPr lang="zh-CN" altLang="en-US" sz="24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/>
          <p:nvPr/>
        </p:nvSpPr>
        <p:spPr>
          <a:xfrm>
            <a:off x="6111875" y="754063"/>
            <a:ext cx="2540000" cy="18637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⑤对陆天的心理活动进行描写，表明陆天对流浪</a:t>
            </a:r>
            <a:r>
              <a:rPr lang="zh-CN" altLang="en-US" sz="2400" b="1" spc="-150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狗的态度有了</a:t>
            </a:r>
            <a:r>
              <a:rPr lang="zh-CN" altLang="en-US" sz="2400" b="1" spc="150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</a:t>
            </a:r>
            <a:r>
              <a:rPr lang="zh-CN" altLang="en-US" sz="2400" b="1" spc="-150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变。</a:t>
            </a:r>
            <a:endParaRPr lang="zh-CN" altLang="en-US" sz="2400" b="1" spc="-150" noProof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90538" y="301625"/>
            <a:ext cx="5573712" cy="4540250"/>
            <a:chOff x="966" y="788"/>
            <a:chExt cx="8775" cy="6101"/>
          </a:xfrm>
        </p:grpSpPr>
        <p:sp>
          <p:nvSpPr>
            <p:cNvPr id="11269" name="Rectangle 2"/>
            <p:cNvSpPr txBox="1">
              <a:spLocks noChangeArrowheads="1"/>
            </p:cNvSpPr>
            <p:nvPr/>
          </p:nvSpPr>
          <p:spPr bwMode="auto">
            <a:xfrm>
              <a:off x="966" y="788"/>
              <a:ext cx="8775" cy="6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400"/>
                </a:spcBef>
              </a:pPr>
              <a:r>
                <a:rPr lang="zh-CN" altLang="zh-CN" sz="2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一热。</a:t>
              </a:r>
              <a:r>
                <a:rPr lang="zh-CN" altLang="zh-CN" sz="2600" b="1" baseline="30000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endParaRPr lang="zh-CN" altLang="zh-CN" sz="2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  <a:spcBef>
                  <a:spcPts val="600"/>
                </a:spcBef>
              </a:pPr>
              <a:r>
                <a:rPr lang="zh-CN" altLang="zh-CN" sz="2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    第二天，陆天放学回家，刚放稳自行车，抬头又看见那只流浪狗。它似乎一下子瘦了许多，眼睛怯生生地看着陆天，显得情绪低落。陆天犹豫了一会儿，迅速跑上楼，来到厨房，找来一块面包，走到流浪狗跟前。很显然，流浪狗有些胆怯。陆天上前一步，它便后退一步，但眼睛却紧盯着</a:t>
              </a:r>
              <a:endParaRPr lang="zh-CN" altLang="zh-CN" sz="2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 flipH="1">
              <a:off x="9731" y="946"/>
              <a:ext cx="7" cy="584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1125" y="3308350"/>
            <a:ext cx="169862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1601</Words>
  <Application>WPS 演示</Application>
  <PresentationFormat>全屏显示(16:9)</PresentationFormat>
  <Paragraphs>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2021-07-28T04:35:41Z</dcterms:created>
  <dcterms:modified xsi:type="dcterms:W3CDTF">2021-07-28T04:35:42Z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