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59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21.png"/><Relationship Id="rId1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22.png"/><Relationship Id="rId1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22.png"/><Relationship Id="rId1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1.xml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1.jpe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1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1.xml"/><Relationship Id="rId4" Type="http://schemas.openxmlformats.org/officeDocument/2006/relationships/image" Target="../media/image36.pn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1.jpe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38.png"/><Relationship Id="rId1" Type="http://schemas.openxmlformats.org/officeDocument/2006/relationships/image" Target="../media/image1.jpe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1.xml"/><Relationship Id="rId4" Type="http://schemas.openxmlformats.org/officeDocument/2006/relationships/image" Target="../media/image41.png"/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image" Target="../media/image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42.png"/><Relationship Id="rId1" Type="http://schemas.openxmlformats.org/officeDocument/2006/relationships/image" Target="../media/image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43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46.jpeg"/><Relationship Id="rId2" Type="http://schemas.openxmlformats.org/officeDocument/2006/relationships/image" Target="../media/image45.png"/><Relationship Id="rId1" Type="http://schemas.openxmlformats.org/officeDocument/2006/relationships/image" Target="../media/image1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4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1.xml"/><Relationship Id="rId4" Type="http://schemas.openxmlformats.org/officeDocument/2006/relationships/image" Target="../media/image9.jpe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11.png"/><Relationship Id="rId2" Type="http://schemas.openxmlformats.org/officeDocument/2006/relationships/image" Target="../media/image9.jpeg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12.png"/><Relationship Id="rId2" Type="http://schemas.openxmlformats.org/officeDocument/2006/relationships/image" Target="../media/image9.jpeg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13.png"/><Relationship Id="rId2" Type="http://schemas.openxmlformats.org/officeDocument/2006/relationships/image" Target="../media/image9.jpeg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05598" y="1322705"/>
            <a:ext cx="8980805" cy="2214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13800" b="1">
                <a:blipFill>
                  <a:blip r:embed="rId2"/>
                  <a:stretch>
                    <a:fillRect/>
                  </a:stretch>
                </a:blip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语文园地二</a:t>
            </a:r>
            <a:endParaRPr lang="zh-CN" altLang="en-US" sz="13800" b="1">
              <a:blipFill>
                <a:blip r:embed="rId2"/>
                <a:stretch>
                  <a:fillRect/>
                </a:stretch>
              </a:blip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8940" y="1397635"/>
            <a:ext cx="8834755" cy="4062095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287338" y="278765"/>
            <a:ext cx="5005705" cy="9220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5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看一看，连一连</a:t>
            </a:r>
            <a:endParaRPr lang="zh-CN" altLang="en-US" sz="54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3562" y="3384762"/>
            <a:ext cx="3786717" cy="26331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6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351" y="1964267"/>
            <a:ext cx="11923183" cy="133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481" name="矩形 1"/>
          <p:cNvSpPr/>
          <p:nvPr/>
        </p:nvSpPr>
        <p:spPr>
          <a:xfrm>
            <a:off x="5092700" y="1149351"/>
            <a:ext cx="609600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0482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951" y="829733"/>
            <a:ext cx="8045449" cy="113241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5" name="Picture 5"/>
          <p:cNvPicPr>
            <a:picLocks noChangeAspect="1"/>
          </p:cNvPicPr>
          <p:nvPr/>
        </p:nvPicPr>
        <p:blipFill>
          <a:blip r:embed="rId3"/>
          <a:srcRect l="40327" r="44362"/>
          <a:stretch>
            <a:fillRect/>
          </a:stretch>
        </p:blipFill>
        <p:spPr>
          <a:xfrm>
            <a:off x="541867" y="2446867"/>
            <a:ext cx="2641600" cy="260138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Picture 5"/>
          <p:cNvPicPr>
            <a:picLocks noChangeAspect="1"/>
          </p:cNvPicPr>
          <p:nvPr/>
        </p:nvPicPr>
        <p:blipFill>
          <a:blip r:embed="rId4"/>
          <a:srcRect r="85330"/>
          <a:stretch>
            <a:fillRect/>
          </a:stretch>
        </p:blipFill>
        <p:spPr>
          <a:xfrm>
            <a:off x="7899400" y="2501900"/>
            <a:ext cx="2493433" cy="256328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Picture 5"/>
          <p:cNvPicPr>
            <a:picLocks noChangeAspect="1"/>
          </p:cNvPicPr>
          <p:nvPr/>
        </p:nvPicPr>
        <p:blipFill>
          <a:blip r:embed="rId5"/>
          <a:srcRect l="22403" r="61646"/>
          <a:stretch>
            <a:fillRect/>
          </a:stretch>
        </p:blipFill>
        <p:spPr>
          <a:xfrm>
            <a:off x="4241800" y="2478617"/>
            <a:ext cx="2736851" cy="258656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5" name="Picture 5"/>
          <p:cNvPicPr>
            <a:picLocks noChangeAspect="1"/>
          </p:cNvPicPr>
          <p:nvPr/>
        </p:nvPicPr>
        <p:blipFill>
          <a:blip r:embed="rId2"/>
          <a:srcRect l="56718"/>
          <a:stretch>
            <a:fillRect/>
          </a:stretch>
        </p:blipFill>
        <p:spPr>
          <a:xfrm>
            <a:off x="1514263" y="1686348"/>
            <a:ext cx="9163051" cy="3191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8433" name="Picture 1"/>
          <p:cNvPicPr>
            <a:picLocks noChangeAspect="1"/>
          </p:cNvPicPr>
          <p:nvPr/>
        </p:nvPicPr>
        <p:blipFill>
          <a:blip r:embed="rId2"/>
          <a:srcRect r="53560"/>
          <a:stretch>
            <a:fillRect/>
          </a:stretch>
        </p:blipFill>
        <p:spPr>
          <a:xfrm>
            <a:off x="1411817" y="1265767"/>
            <a:ext cx="9328149" cy="414231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l="46565"/>
          <a:stretch>
            <a:fillRect/>
          </a:stretch>
        </p:blipFill>
        <p:spPr>
          <a:xfrm>
            <a:off x="1045633" y="1437217"/>
            <a:ext cx="9558867" cy="3689349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4577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317" y="258233"/>
            <a:ext cx="6104467" cy="136525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2419351" y="5590117"/>
            <a:ext cx="2062480" cy="993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5865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bá</a:t>
            </a:r>
            <a:r>
              <a:rPr kumimoji="0" lang="en-US" altLang="zh-CN" sz="586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5865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hé</a:t>
            </a:r>
            <a:endParaRPr kumimoji="0" lang="zh-CN" altLang="en-US" sz="5865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753351" y="5619751"/>
            <a:ext cx="2062480" cy="993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5865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dǎ</a:t>
            </a:r>
            <a:r>
              <a:rPr kumimoji="0" lang="en-US" altLang="zh-CN" sz="586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5865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bǎ</a:t>
            </a:r>
            <a:endParaRPr kumimoji="0" lang="zh-CN" altLang="en-US" sz="5865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507567" y="1593851"/>
            <a:ext cx="1683385" cy="993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586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b—d</a:t>
            </a:r>
            <a:endParaRPr kumimoji="0" lang="zh-CN" altLang="en-US" sz="5865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0005" y="2791460"/>
            <a:ext cx="4197350" cy="279844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00825" y="2791460"/>
            <a:ext cx="3807460" cy="2769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5526617" y="419100"/>
            <a:ext cx="1788584" cy="91249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533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p—q</a:t>
            </a:r>
            <a:r>
              <a:rPr kumimoji="0" lang="zh-CN" altLang="en-US" sz="533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　</a:t>
            </a:r>
            <a:endParaRPr kumimoji="0" lang="zh-CN" altLang="en-US" sz="5335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442200" y="5024967"/>
            <a:ext cx="1894205" cy="9124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5335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ɡē</a:t>
            </a:r>
            <a:r>
              <a:rPr kumimoji="0" lang="en-US" altLang="zh-CN" sz="5335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5335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qǔ</a:t>
            </a:r>
            <a:endParaRPr kumimoji="0" lang="zh-CN" altLang="en-US" sz="5335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893484" y="5228167"/>
            <a:ext cx="2135717" cy="91249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5335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pù</a:t>
            </a:r>
            <a:r>
              <a:rPr kumimoji="0" lang="en-US" altLang="zh-CN" sz="533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5335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bù</a:t>
            </a:r>
            <a:r>
              <a:rPr kumimoji="0" lang="zh-CN" altLang="en-US" sz="533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　</a:t>
            </a:r>
            <a:endParaRPr kumimoji="0" lang="zh-CN" altLang="en-US" sz="5335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1770" y="2193925"/>
            <a:ext cx="4380865" cy="29273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7320" y="2273300"/>
            <a:ext cx="4401820" cy="27514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604433" y="4783667"/>
            <a:ext cx="2811145" cy="993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5865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fǔ</a:t>
            </a:r>
            <a:r>
              <a:rPr kumimoji="0" lang="en-US" altLang="zh-CN" sz="586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5865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zi</a:t>
            </a:r>
            <a:r>
              <a:rPr kumimoji="0" lang="zh-CN" altLang="en-US" sz="586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　</a:t>
            </a:r>
            <a:endParaRPr kumimoji="0" lang="zh-CN" altLang="en-US" sz="5865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017933" y="4783667"/>
            <a:ext cx="2062480" cy="993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5865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dì</a:t>
            </a:r>
            <a:r>
              <a:rPr kumimoji="0" lang="en-US" altLang="zh-CN" sz="586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5865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tú</a:t>
            </a:r>
            <a:endParaRPr kumimoji="0" lang="zh-CN" altLang="en-US" sz="5865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734984" y="546100"/>
            <a:ext cx="2432050" cy="993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586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f—t</a:t>
            </a:r>
            <a:r>
              <a:rPr kumimoji="0" lang="zh-CN" altLang="en-US" sz="586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　</a:t>
            </a:r>
            <a:endParaRPr kumimoji="0" lang="zh-CN" altLang="en-US" sz="5865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1845" y="1606550"/>
            <a:ext cx="3777615" cy="328549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1680" y="1606550"/>
            <a:ext cx="3915410" cy="3356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867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951" y="148167"/>
            <a:ext cx="6161616" cy="13250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241300" y="2057400"/>
            <a:ext cx="11950700" cy="82994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hē</a:t>
            </a: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chá</a:t>
            </a: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　　 </a:t>
            </a: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dú</a:t>
            </a: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shū</a:t>
            </a: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　   </a:t>
            </a: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chī</a:t>
            </a: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xī</a:t>
            </a: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48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ɡ</a:t>
            </a:r>
            <a:r>
              <a:rPr kumimoji="0" lang="en-US" altLang="zh-CN" sz="48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uā</a:t>
            </a:r>
            <a:endParaRPr kumimoji="0" lang="en-US" altLang="zh-CN" sz="4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675" y="3360420"/>
            <a:ext cx="3472180" cy="26047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27855" y="3284855"/>
            <a:ext cx="3189605" cy="25793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56245" y="3284855"/>
            <a:ext cx="3602355" cy="2395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6625" name="Picture 2" descr="%E8%8B%B9%E6%9E%9C%E6%A0%91-1501000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26" b="4630"/>
          <a:stretch>
            <a:fillRect/>
          </a:stretch>
        </p:blipFill>
        <p:spPr>
          <a:xfrm>
            <a:off x="3863975" y="160338"/>
            <a:ext cx="4999038" cy="669766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3"/>
          <p:cNvGrpSpPr/>
          <p:nvPr/>
        </p:nvGrpSpPr>
        <p:grpSpPr>
          <a:xfrm>
            <a:off x="6705600" y="685800"/>
            <a:ext cx="1401763" cy="1439863"/>
            <a:chOff x="4492" y="2115"/>
            <a:chExt cx="883" cy="907"/>
          </a:xfrm>
        </p:grpSpPr>
        <p:pic>
          <p:nvPicPr>
            <p:cNvPr id="26627" name="Picture 4" descr="20091211_93dc3f57c17e51aff940PoOjxgMGI0YI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8969" t="6740" r="7829" b="7829"/>
            <a:stretch>
              <a:fillRect/>
            </a:stretch>
          </p:blipFill>
          <p:spPr>
            <a:xfrm>
              <a:off x="4492" y="2115"/>
              <a:ext cx="883" cy="90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628" name="Text Box 5"/>
            <p:cNvSpPr txBox="1"/>
            <p:nvPr/>
          </p:nvSpPr>
          <p:spPr>
            <a:xfrm>
              <a:off x="4649" y="2205"/>
              <a:ext cx="635" cy="63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6000" b="1" dirty="0">
                  <a:latin typeface="Arial" panose="020B0604020202020204" pitchFamily="34" charset="0"/>
                  <a:ea typeface="宋体" panose="02010600030101010101" pitchFamily="2" charset="-122"/>
                </a:rPr>
                <a:t>d</a:t>
              </a:r>
              <a:endParaRPr lang="en-US" altLang="zh-CN" sz="60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" name="Group 6"/>
          <p:cNvGrpSpPr/>
          <p:nvPr/>
        </p:nvGrpSpPr>
        <p:grpSpPr>
          <a:xfrm>
            <a:off x="5591175" y="1773238"/>
            <a:ext cx="1401763" cy="1439862"/>
            <a:chOff x="4492" y="2115"/>
            <a:chExt cx="883" cy="907"/>
          </a:xfrm>
        </p:grpSpPr>
        <p:pic>
          <p:nvPicPr>
            <p:cNvPr id="26630" name="Picture 7" descr="20091211_93dc3f57c17e51aff940PoOjxgMGI0YI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8969" t="6740" r="7829" b="7829"/>
            <a:stretch>
              <a:fillRect/>
            </a:stretch>
          </p:blipFill>
          <p:spPr>
            <a:xfrm>
              <a:off x="4492" y="2115"/>
              <a:ext cx="883" cy="90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631" name="Text Box 8"/>
            <p:cNvSpPr txBox="1"/>
            <p:nvPr/>
          </p:nvSpPr>
          <p:spPr>
            <a:xfrm>
              <a:off x="4649" y="2205"/>
              <a:ext cx="635" cy="63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6000" b="1" dirty="0">
                  <a:latin typeface="Arial" panose="020B0604020202020204" pitchFamily="34" charset="0"/>
                  <a:ea typeface="宋体" panose="02010600030101010101" pitchFamily="2" charset="-122"/>
                </a:rPr>
                <a:t>p</a:t>
              </a:r>
              <a:endParaRPr lang="en-US" altLang="zh-CN" sz="60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4" name="Group 9"/>
          <p:cNvGrpSpPr/>
          <p:nvPr/>
        </p:nvGrpSpPr>
        <p:grpSpPr>
          <a:xfrm>
            <a:off x="7464425" y="2565400"/>
            <a:ext cx="1401763" cy="1439863"/>
            <a:chOff x="4492" y="2115"/>
            <a:chExt cx="883" cy="907"/>
          </a:xfrm>
        </p:grpSpPr>
        <p:pic>
          <p:nvPicPr>
            <p:cNvPr id="26633" name="Picture 10" descr="20091211_93dc3f57c17e51aff940PoOjxgMGI0YI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8969" t="6740" r="7829" b="7829"/>
            <a:stretch>
              <a:fillRect/>
            </a:stretch>
          </p:blipFill>
          <p:spPr>
            <a:xfrm>
              <a:off x="4492" y="2115"/>
              <a:ext cx="883" cy="90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634" name="Text Box 11"/>
            <p:cNvSpPr txBox="1"/>
            <p:nvPr/>
          </p:nvSpPr>
          <p:spPr>
            <a:xfrm>
              <a:off x="4649" y="2205"/>
              <a:ext cx="635" cy="63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6000" b="1" dirty="0">
                  <a:latin typeface="Arial" panose="020B0604020202020204" pitchFamily="34" charset="0"/>
                  <a:ea typeface="宋体" panose="02010600030101010101" pitchFamily="2" charset="-122"/>
                </a:rPr>
                <a:t>r</a:t>
              </a:r>
              <a:endParaRPr lang="en-US" altLang="zh-CN" sz="60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5" name="Group 12"/>
          <p:cNvGrpSpPr/>
          <p:nvPr/>
        </p:nvGrpSpPr>
        <p:grpSpPr>
          <a:xfrm>
            <a:off x="4151313" y="1068388"/>
            <a:ext cx="1401762" cy="1439862"/>
            <a:chOff x="4492" y="2115"/>
            <a:chExt cx="883" cy="907"/>
          </a:xfrm>
        </p:grpSpPr>
        <p:pic>
          <p:nvPicPr>
            <p:cNvPr id="26636" name="Picture 13" descr="20091211_93dc3f57c17e51aff940PoOjxgMGI0YI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8969" t="6740" r="7829" b="7829"/>
            <a:stretch>
              <a:fillRect/>
            </a:stretch>
          </p:blipFill>
          <p:spPr>
            <a:xfrm>
              <a:off x="4492" y="2115"/>
              <a:ext cx="883" cy="90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637" name="Text Box 14"/>
            <p:cNvSpPr txBox="1"/>
            <p:nvPr/>
          </p:nvSpPr>
          <p:spPr>
            <a:xfrm>
              <a:off x="4649" y="2205"/>
              <a:ext cx="635" cy="63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6000" b="1" dirty="0">
                  <a:latin typeface="Arial" panose="020B0604020202020204" pitchFamily="34" charset="0"/>
                  <a:ea typeface="宋体" panose="02010600030101010101" pitchFamily="2" charset="-122"/>
                </a:rPr>
                <a:t>k</a:t>
              </a:r>
              <a:endParaRPr lang="en-US" altLang="zh-CN" sz="60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6" name="Group 15"/>
          <p:cNvGrpSpPr/>
          <p:nvPr/>
        </p:nvGrpSpPr>
        <p:grpSpPr>
          <a:xfrm>
            <a:off x="5303838" y="420688"/>
            <a:ext cx="1401762" cy="1439862"/>
            <a:chOff x="4492" y="2115"/>
            <a:chExt cx="883" cy="907"/>
          </a:xfrm>
        </p:grpSpPr>
        <p:pic>
          <p:nvPicPr>
            <p:cNvPr id="26639" name="Picture 16" descr="20091211_93dc3f57c17e51aff940PoOjxgMGI0YI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8969" t="6740" r="7829" b="7829"/>
            <a:stretch>
              <a:fillRect/>
            </a:stretch>
          </p:blipFill>
          <p:spPr>
            <a:xfrm>
              <a:off x="4492" y="2115"/>
              <a:ext cx="883" cy="90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640" name="Text Box 17"/>
            <p:cNvSpPr txBox="1"/>
            <p:nvPr/>
          </p:nvSpPr>
          <p:spPr>
            <a:xfrm>
              <a:off x="4649" y="2205"/>
              <a:ext cx="635" cy="63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6000" b="1" dirty="0">
                  <a:latin typeface="Arial" panose="020B0604020202020204" pitchFamily="34" charset="0"/>
                  <a:ea typeface="宋体" panose="02010600030101010101" pitchFamily="2" charset="-122"/>
                </a:rPr>
                <a:t>b</a:t>
              </a:r>
              <a:endParaRPr lang="en-US" altLang="zh-CN" sz="60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7" name="Group 18"/>
          <p:cNvGrpSpPr/>
          <p:nvPr/>
        </p:nvGrpSpPr>
        <p:grpSpPr>
          <a:xfrm>
            <a:off x="5519738" y="3157538"/>
            <a:ext cx="1401762" cy="1439862"/>
            <a:chOff x="4492" y="2115"/>
            <a:chExt cx="883" cy="907"/>
          </a:xfrm>
        </p:grpSpPr>
        <p:pic>
          <p:nvPicPr>
            <p:cNvPr id="26642" name="Picture 19" descr="20091211_93dc3f57c17e51aff940PoOjxgMGI0YI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8969" t="6740" r="7829" b="7829"/>
            <a:stretch>
              <a:fillRect/>
            </a:stretch>
          </p:blipFill>
          <p:spPr>
            <a:xfrm>
              <a:off x="4492" y="2115"/>
              <a:ext cx="883" cy="90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643" name="Text Box 20"/>
            <p:cNvSpPr txBox="1"/>
            <p:nvPr/>
          </p:nvSpPr>
          <p:spPr>
            <a:xfrm>
              <a:off x="4649" y="2205"/>
              <a:ext cx="635" cy="63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6000" b="1" dirty="0">
                  <a:latin typeface="Arial" panose="020B0604020202020204" pitchFamily="34" charset="0"/>
                  <a:ea typeface="宋体" panose="02010600030101010101" pitchFamily="2" charset="-122"/>
                </a:rPr>
                <a:t>j</a:t>
              </a:r>
              <a:endParaRPr lang="en-US" altLang="zh-CN" sz="60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8" name="Group 22"/>
          <p:cNvGrpSpPr/>
          <p:nvPr/>
        </p:nvGrpSpPr>
        <p:grpSpPr>
          <a:xfrm>
            <a:off x="3343275" y="1757363"/>
            <a:ext cx="1401763" cy="1439862"/>
            <a:chOff x="4401" y="2068"/>
            <a:chExt cx="883" cy="907"/>
          </a:xfrm>
        </p:grpSpPr>
        <p:pic>
          <p:nvPicPr>
            <p:cNvPr id="26646" name="Picture 23" descr="20091211_93dc3f57c17e51aff940PoOjxgMGI0YI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8969" t="6740" r="7829" b="7829"/>
            <a:stretch>
              <a:fillRect/>
            </a:stretch>
          </p:blipFill>
          <p:spPr>
            <a:xfrm>
              <a:off x="4401" y="2068"/>
              <a:ext cx="883" cy="90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647" name="Text Box 24"/>
            <p:cNvSpPr txBox="1"/>
            <p:nvPr/>
          </p:nvSpPr>
          <p:spPr>
            <a:xfrm>
              <a:off x="4492" y="2215"/>
              <a:ext cx="635" cy="63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6000" b="1" dirty="0">
                  <a:latin typeface="Arial" panose="020B0604020202020204" pitchFamily="34" charset="0"/>
                  <a:ea typeface="宋体" panose="02010600030101010101" pitchFamily="2" charset="-122"/>
                </a:rPr>
                <a:t>g</a:t>
              </a:r>
              <a:endParaRPr lang="en-US" altLang="zh-CN" sz="60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9" name="Group 25"/>
          <p:cNvGrpSpPr/>
          <p:nvPr/>
        </p:nvGrpSpPr>
        <p:grpSpPr>
          <a:xfrm>
            <a:off x="6705600" y="1905000"/>
            <a:ext cx="1401763" cy="1439863"/>
            <a:chOff x="4492" y="2115"/>
            <a:chExt cx="883" cy="907"/>
          </a:xfrm>
        </p:grpSpPr>
        <p:pic>
          <p:nvPicPr>
            <p:cNvPr id="26649" name="Picture 26" descr="20091211_93dc3f57c17e51aff940PoOjxgMGI0YI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8969" t="6740" r="7829" b="7829"/>
            <a:stretch>
              <a:fillRect/>
            </a:stretch>
          </p:blipFill>
          <p:spPr>
            <a:xfrm>
              <a:off x="4492" y="2115"/>
              <a:ext cx="883" cy="90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650" name="Text Box 27"/>
            <p:cNvSpPr txBox="1"/>
            <p:nvPr/>
          </p:nvSpPr>
          <p:spPr>
            <a:xfrm>
              <a:off x="4649" y="2205"/>
              <a:ext cx="635" cy="63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6000" b="1" dirty="0">
                  <a:latin typeface="Arial" panose="020B0604020202020204" pitchFamily="34" charset="0"/>
                  <a:ea typeface="宋体" panose="02010600030101010101" pitchFamily="2" charset="-122"/>
                </a:rPr>
                <a:t>q</a:t>
              </a:r>
              <a:endParaRPr lang="en-US" altLang="zh-CN" sz="60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0" name="Group 28"/>
          <p:cNvGrpSpPr/>
          <p:nvPr/>
        </p:nvGrpSpPr>
        <p:grpSpPr>
          <a:xfrm>
            <a:off x="7772400" y="1219200"/>
            <a:ext cx="1474788" cy="1439863"/>
            <a:chOff x="4492" y="2115"/>
            <a:chExt cx="929" cy="907"/>
          </a:xfrm>
        </p:grpSpPr>
        <p:pic>
          <p:nvPicPr>
            <p:cNvPr id="26652" name="Picture 29" descr="20091211_93dc3f57c17e51aff940PoOjxgMGI0YI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8969" t="6740" r="7829" b="7829"/>
            <a:stretch>
              <a:fillRect/>
            </a:stretch>
          </p:blipFill>
          <p:spPr>
            <a:xfrm>
              <a:off x="4492" y="2115"/>
              <a:ext cx="883" cy="90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653" name="Text Box 30"/>
            <p:cNvSpPr txBox="1"/>
            <p:nvPr/>
          </p:nvSpPr>
          <p:spPr>
            <a:xfrm>
              <a:off x="4649" y="2205"/>
              <a:ext cx="772" cy="63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6000" b="1" dirty="0">
                  <a:latin typeface="Arial" panose="020B0604020202020204" pitchFamily="34" charset="0"/>
                  <a:ea typeface="宋体" panose="02010600030101010101" pitchFamily="2" charset="-122"/>
                </a:rPr>
                <a:t>ch</a:t>
              </a:r>
              <a:endParaRPr lang="en-US" altLang="zh-CN" sz="60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1" name="Group 31"/>
          <p:cNvGrpSpPr/>
          <p:nvPr/>
        </p:nvGrpSpPr>
        <p:grpSpPr>
          <a:xfrm>
            <a:off x="4495800" y="2362200"/>
            <a:ext cx="1401763" cy="1439863"/>
            <a:chOff x="4492" y="2115"/>
            <a:chExt cx="883" cy="907"/>
          </a:xfrm>
        </p:grpSpPr>
        <p:pic>
          <p:nvPicPr>
            <p:cNvPr id="26655" name="Picture 32" descr="20091211_93dc3f57c17e51aff940PoOjxgMGI0YI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8969" t="6740" r="7829" b="7829"/>
            <a:stretch>
              <a:fillRect/>
            </a:stretch>
          </p:blipFill>
          <p:spPr>
            <a:xfrm>
              <a:off x="4492" y="2115"/>
              <a:ext cx="883" cy="90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656" name="Text Box 33"/>
            <p:cNvSpPr txBox="1"/>
            <p:nvPr/>
          </p:nvSpPr>
          <p:spPr>
            <a:xfrm>
              <a:off x="4649" y="2205"/>
              <a:ext cx="635" cy="63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6000" b="1" dirty="0">
                  <a:latin typeface="Arial" panose="020B0604020202020204" pitchFamily="34" charset="0"/>
                  <a:ea typeface="宋体" panose="02010600030101010101" pitchFamily="2" charset="-122"/>
                </a:rPr>
                <a:t>m</a:t>
              </a:r>
              <a:endParaRPr lang="en-US" altLang="zh-CN" sz="60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2" name="Group 34"/>
          <p:cNvGrpSpPr/>
          <p:nvPr/>
        </p:nvGrpSpPr>
        <p:grpSpPr>
          <a:xfrm>
            <a:off x="6527800" y="3141663"/>
            <a:ext cx="1401763" cy="1439862"/>
            <a:chOff x="4492" y="2115"/>
            <a:chExt cx="883" cy="907"/>
          </a:xfrm>
        </p:grpSpPr>
        <p:pic>
          <p:nvPicPr>
            <p:cNvPr id="26658" name="Picture 35" descr="20091211_93dc3f57c17e51aff940PoOjxgMGI0YI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8969" t="6740" r="7829" b="7829"/>
            <a:stretch>
              <a:fillRect/>
            </a:stretch>
          </p:blipFill>
          <p:spPr>
            <a:xfrm>
              <a:off x="4492" y="2115"/>
              <a:ext cx="883" cy="90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659" name="Text Box 36"/>
            <p:cNvSpPr txBox="1"/>
            <p:nvPr/>
          </p:nvSpPr>
          <p:spPr>
            <a:xfrm>
              <a:off x="4649" y="2205"/>
              <a:ext cx="635" cy="63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6000" b="1" dirty="0">
                  <a:latin typeface="Arial" panose="020B0604020202020204" pitchFamily="34" charset="0"/>
                  <a:ea typeface="宋体" panose="02010600030101010101" pitchFamily="2" charset="-122"/>
                </a:rPr>
                <a:t>n</a:t>
              </a:r>
              <a:endParaRPr lang="en-US" altLang="zh-CN" sz="60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3" name="Group 22"/>
          <p:cNvGrpSpPr/>
          <p:nvPr/>
        </p:nvGrpSpPr>
        <p:grpSpPr>
          <a:xfrm>
            <a:off x="3608388" y="3054350"/>
            <a:ext cx="1401762" cy="1439863"/>
            <a:chOff x="4492" y="2115"/>
            <a:chExt cx="883" cy="907"/>
          </a:xfrm>
        </p:grpSpPr>
        <p:pic>
          <p:nvPicPr>
            <p:cNvPr id="26661" name="Picture 23" descr="20091211_93dc3f57c17e51aff940PoOjxgMGI0YI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8969" t="6740" r="7829" b="7829"/>
            <a:stretch>
              <a:fillRect/>
            </a:stretch>
          </p:blipFill>
          <p:spPr>
            <a:xfrm>
              <a:off x="4492" y="2115"/>
              <a:ext cx="883" cy="90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662" name="Text Box 24"/>
            <p:cNvSpPr txBox="1"/>
            <p:nvPr/>
          </p:nvSpPr>
          <p:spPr>
            <a:xfrm>
              <a:off x="4649" y="2205"/>
              <a:ext cx="635" cy="63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6000" b="1" dirty="0">
                  <a:latin typeface="Arial" panose="020B0604020202020204" pitchFamily="34" charset="0"/>
                  <a:ea typeface="宋体" panose="02010600030101010101" pitchFamily="2" charset="-122"/>
                </a:rPr>
                <a:t>z</a:t>
              </a:r>
              <a:endParaRPr lang="en-US" altLang="zh-CN" sz="60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149543" y="289560"/>
            <a:ext cx="5005705" cy="9220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5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我们一起摘苹果</a:t>
            </a:r>
            <a:endParaRPr lang="zh-CN" altLang="en-US" sz="54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7.40741E-7 L 0.10503 0.5787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00" y="28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56 0.06181 L 0.10677 0.72847 " pathEditMode="relative" rAng="0" ptsTypes="AA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00" y="33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941 0.07824 L -0.19826 0.76713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00" y="34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181 0.083704 L -0.171042 0.680278 " pathEditMode="relative" rAng="0" ptsTypes="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7153 0.006204 L -0.303264 0.481019 " pathEditMode="relative" rAng="0" ptsTypes="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" y="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2.22222E-6 L 0.15 0.46666 " pathEditMode="relative" rAng="0" ptsTypes="AA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00" y="23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22222E-6 L 0.01146 0.36805 " pathEditMode="relative" rAng="0" ptsTypes="AA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" y="18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4931 -0.008889 L -0.225972 0.327870 " pathEditMode="relative" rAng="0" ptsTypes="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712 0.00185 L -0.25347 0.40065 " pathEditMode="relative" rAng="0" ptsTypes="AA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00" y="19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313 0.0081 L 0.19843 0.61736 " pathEditMode="relative" rAng="0" ptsTypes="AA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00" y="30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2.28776E-6 L -0.21822 0.3567 " pathEditMode="relative" rAng="0" ptsTypes="AA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900" y="17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0833 0.012593 L -0.269236 0.317130 " pathEditMode="relative" rAng="0" ptsTypes="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" y="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575733" y="1456267"/>
            <a:ext cx="11195051" cy="82994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tuō</a:t>
            </a: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dì</a:t>
            </a: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</a:t>
            </a: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lǐ</a:t>
            </a: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fà</a:t>
            </a: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 </a:t>
            </a: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cā</a:t>
            </a: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zhuō</a:t>
            </a: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zi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665" y="2760980"/>
            <a:ext cx="4283710" cy="32461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7375" y="2760980"/>
            <a:ext cx="2654935" cy="265493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89495" y="2760980"/>
            <a:ext cx="3938905" cy="26149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30721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533" y="833967"/>
            <a:ext cx="10532533" cy="109008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3" name="Picture 3"/>
          <p:cNvPicPr>
            <a:picLocks noChangeAspect="1"/>
          </p:cNvPicPr>
          <p:nvPr/>
        </p:nvPicPr>
        <p:blipFill>
          <a:blip r:embed="rId3"/>
          <a:srcRect r="45030"/>
          <a:stretch>
            <a:fillRect/>
          </a:stretch>
        </p:blipFill>
        <p:spPr>
          <a:xfrm>
            <a:off x="340784" y="2286000"/>
            <a:ext cx="11715749" cy="39412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" name="Picture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4926"/>
          <a:stretch>
            <a:fillRect/>
          </a:stretch>
        </p:blipFill>
        <p:spPr>
          <a:xfrm>
            <a:off x="609600" y="1397000"/>
            <a:ext cx="11288184" cy="4629151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32769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351" y="249767"/>
            <a:ext cx="4125383" cy="79375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67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351" y="1140884"/>
            <a:ext cx="5869516" cy="132291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68" name="Picture 4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4442"/>
          <a:stretch>
            <a:fillRect/>
          </a:stretch>
        </p:blipFill>
        <p:spPr>
          <a:xfrm>
            <a:off x="2781300" y="2495551"/>
            <a:ext cx="6991351" cy="4275667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3" name="直接连接符 2"/>
          <p:cNvCxnSpPr/>
          <p:nvPr/>
        </p:nvCxnSpPr>
        <p:spPr>
          <a:xfrm>
            <a:off x="6129867" y="4633384"/>
            <a:ext cx="2461684" cy="1248833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6098117" y="3348567"/>
            <a:ext cx="2493433" cy="2533651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" name="Picture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5126"/>
          <a:stretch>
            <a:fillRect/>
          </a:stretch>
        </p:blipFill>
        <p:spPr>
          <a:xfrm>
            <a:off x="135467" y="1500717"/>
            <a:ext cx="11863917" cy="3975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155" y="2220595"/>
            <a:ext cx="12254230" cy="3849370"/>
          </a:xfrm>
          <a:prstGeom prst="rect">
            <a:avLst/>
          </a:prstGeom>
        </p:spPr>
      </p:pic>
      <p:pic>
        <p:nvPicPr>
          <p:cNvPr id="34817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367" y="319617"/>
            <a:ext cx="7721600" cy="120226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146051" y="2457451"/>
            <a:ext cx="5329767" cy="35439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200000"/>
              </a:lnSpc>
            </a:pPr>
            <a:r>
              <a:rPr lang="zh-CN" altLang="en-US" sz="3735" b="1" dirty="0">
                <a:latin typeface="黑体" panose="02010609060101010101" charset="-122"/>
                <a:ea typeface="黑体" panose="02010609060101010101" charset="-122"/>
              </a:rPr>
              <a:t>小鱼</a:t>
            </a:r>
            <a:r>
              <a:rPr lang="zh-CN" altLang="en-US" sz="3735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735" b="1" dirty="0">
                <a:latin typeface="黑体" panose="02010609060101010101" charset="-122"/>
                <a:ea typeface="黑体" panose="02010609060101010101" charset="-122"/>
              </a:rPr>
              <a:t>小鸡    虫子</a:t>
            </a:r>
            <a:endParaRPr lang="en-US" altLang="zh-CN" sz="3735" b="1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3735" b="1" dirty="0">
                <a:latin typeface="黑体" panose="02010609060101010101" charset="-122"/>
                <a:ea typeface="黑体" panose="02010609060101010101" charset="-122"/>
              </a:rPr>
              <a:t>一座山   四朵云</a:t>
            </a:r>
            <a:endParaRPr lang="en-US" altLang="zh-CN" sz="3735" b="1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3735" b="1" dirty="0">
                <a:latin typeface="黑体" panose="02010609060101010101" charset="-122"/>
                <a:ea typeface="黑体" panose="02010609060101010101" charset="-122"/>
              </a:rPr>
              <a:t>七朵花   九只鸟</a:t>
            </a:r>
            <a:endParaRPr lang="zh-CN" altLang="en-US" sz="3735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48217" y="3414184"/>
            <a:ext cx="901065" cy="6661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735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zuò</a:t>
            </a:r>
            <a:endParaRPr kumimoji="0" lang="zh-CN" altLang="en-US" sz="3735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75467" y="3422651"/>
            <a:ext cx="901065" cy="6661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735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duǒ</a:t>
            </a:r>
            <a:endParaRPr kumimoji="0" lang="zh-CN" altLang="en-US" sz="3735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10117" y="4497917"/>
            <a:ext cx="901065" cy="6661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735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duǒ</a:t>
            </a:r>
            <a:endParaRPr kumimoji="0" lang="zh-CN" altLang="en-US" sz="3735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64884" y="4506384"/>
            <a:ext cx="901065" cy="6661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735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zhī</a:t>
            </a:r>
            <a:endParaRPr kumimoji="0" lang="zh-CN" altLang="en-US" sz="3735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56684" y="2220384"/>
            <a:ext cx="661670" cy="6661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735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yú</a:t>
            </a:r>
            <a:endParaRPr kumimoji="0" lang="zh-CN" altLang="en-US" sz="3735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7" grpId="0"/>
      <p:bldP spid="8" grpId="0"/>
      <p:bldP spid="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115" y="1820545"/>
            <a:ext cx="12254230" cy="384937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620675" y="61869"/>
            <a:ext cx="1609804" cy="666115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softEdge rad="31750"/>
          </a:effectLst>
        </p:spPr>
        <p:txBody>
          <a:bodyPr>
            <a:spAutoFit/>
          </a:bodyPr>
          <a:p>
            <a:pPr algn="ctr"/>
            <a:r>
              <a:rPr lang="zh-CN" altLang="en-US" sz="3735" b="1" noProof="1" dirty="0">
                <a:latin typeface="楷体_GB2312" pitchFamily="49" charset="-122"/>
                <a:ea typeface="楷体_GB2312" pitchFamily="49" charset="-122"/>
                <a:cs typeface="+mn-ea"/>
              </a:rPr>
              <a:t>小鱼</a:t>
            </a:r>
            <a:endParaRPr lang="en-US" altLang="zh-CN" sz="3735" b="1" noProof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749128" y="6105017"/>
            <a:ext cx="2142363" cy="666115"/>
          </a:xfrm>
          <a:prstGeom prst="rect">
            <a:avLst/>
          </a:prstGeom>
          <a:solidFill>
            <a:srgbClr val="FFFF00"/>
          </a:solidFill>
          <a:effectLst>
            <a:softEdge rad="31750"/>
          </a:effectLst>
        </p:spPr>
        <p:txBody>
          <a:bodyPr>
            <a:spAutoFit/>
          </a:bodyPr>
          <a:p>
            <a:pPr algn="ctr"/>
            <a:r>
              <a:rPr lang="zh-CN" altLang="en-US" sz="3735" b="1" noProof="1" dirty="0">
                <a:latin typeface="楷体_GB2312" pitchFamily="49" charset="-122"/>
                <a:ea typeface="楷体_GB2312" pitchFamily="49" charset="-122"/>
                <a:cs typeface="+mn-ea"/>
              </a:rPr>
              <a:t>七朵花</a:t>
            </a:r>
            <a:endParaRPr lang="zh-CN" altLang="en-US" sz="3735" b="1" noProof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35245" y="61869"/>
            <a:ext cx="1734481" cy="666115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softEdge rad="31750"/>
          </a:effectLst>
        </p:spPr>
        <p:txBody>
          <a:bodyPr>
            <a:spAutoFit/>
          </a:bodyPr>
          <a:p>
            <a:pPr algn="ctr"/>
            <a:r>
              <a:rPr lang="zh-CN" altLang="en-US" sz="3735" b="1" noProof="1" dirty="0">
                <a:latin typeface="楷体_GB2312" pitchFamily="49" charset="-122"/>
                <a:ea typeface="楷体_GB2312" pitchFamily="49" charset="-122"/>
                <a:cs typeface="+mn-ea"/>
              </a:rPr>
              <a:t>小鸡</a:t>
            </a:r>
            <a:endParaRPr lang="en-US" altLang="zh-CN" sz="3735" b="1" noProof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722615" y="55685"/>
            <a:ext cx="1619695" cy="666115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softEdge rad="31750"/>
          </a:effectLst>
        </p:spPr>
        <p:txBody>
          <a:bodyPr>
            <a:spAutoFit/>
          </a:bodyPr>
          <a:p>
            <a:pPr algn="ctr"/>
            <a:r>
              <a:rPr lang="zh-CN" altLang="en-US" sz="3735" b="1" noProof="1" dirty="0">
                <a:latin typeface="楷体_GB2312" pitchFamily="49" charset="-122"/>
                <a:ea typeface="楷体_GB2312" pitchFamily="49" charset="-122"/>
                <a:cs typeface="+mn-ea"/>
              </a:rPr>
              <a:t>虫子</a:t>
            </a:r>
            <a:endParaRPr lang="en-US" altLang="zh-CN" sz="3735" b="1" noProof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3105" y="2963100"/>
            <a:ext cx="2157053" cy="666115"/>
          </a:xfrm>
          <a:prstGeom prst="rect">
            <a:avLst/>
          </a:prstGeom>
          <a:solidFill>
            <a:srgbClr val="FFFF00"/>
          </a:solidFill>
          <a:effectLst>
            <a:softEdge rad="31750"/>
          </a:effectLst>
        </p:spPr>
        <p:txBody>
          <a:bodyPr>
            <a:spAutoFit/>
          </a:bodyPr>
          <a:p>
            <a:pPr algn="ctr"/>
            <a:r>
              <a:rPr lang="zh-CN" altLang="en-US" sz="3735" b="1" noProof="1" dirty="0">
                <a:latin typeface="楷体_GB2312" pitchFamily="49" charset="-122"/>
                <a:ea typeface="楷体_GB2312" pitchFamily="49" charset="-122"/>
                <a:cs typeface="+mn-ea"/>
              </a:rPr>
              <a:t>一座山 </a:t>
            </a:r>
            <a:endParaRPr lang="en-US" altLang="zh-CN" sz="3735" b="1" noProof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965588" y="2963100"/>
            <a:ext cx="1844491" cy="666115"/>
          </a:xfrm>
          <a:prstGeom prst="rect">
            <a:avLst/>
          </a:prstGeom>
          <a:solidFill>
            <a:srgbClr val="FFFF00"/>
          </a:solidFill>
          <a:effectLst>
            <a:softEdge rad="31750"/>
          </a:effectLst>
        </p:spPr>
        <p:txBody>
          <a:bodyPr>
            <a:spAutoFit/>
          </a:bodyPr>
          <a:p>
            <a:pPr algn="ctr"/>
            <a:r>
              <a:rPr lang="zh-CN" altLang="en-US" sz="3735" b="1" noProof="1" dirty="0">
                <a:latin typeface="楷体_GB2312" pitchFamily="49" charset="-122"/>
                <a:ea typeface="楷体_GB2312" pitchFamily="49" charset="-122"/>
                <a:cs typeface="+mn-ea"/>
              </a:rPr>
              <a:t>四朵云</a:t>
            </a:r>
            <a:endParaRPr lang="en-US" altLang="zh-CN" sz="3735" b="1" noProof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934140" y="6072237"/>
            <a:ext cx="2098391" cy="666115"/>
          </a:xfrm>
          <a:prstGeom prst="rect">
            <a:avLst/>
          </a:prstGeom>
          <a:solidFill>
            <a:srgbClr val="FFFF00"/>
          </a:solidFill>
          <a:effectLst>
            <a:softEdge rad="31750"/>
          </a:effectLst>
        </p:spPr>
        <p:txBody>
          <a:bodyPr>
            <a:spAutoFit/>
          </a:bodyPr>
          <a:p>
            <a:pPr algn="ctr"/>
            <a:r>
              <a:rPr lang="zh-CN" altLang="en-US" sz="3735" b="1" noProof="1" dirty="0">
                <a:latin typeface="楷体_GB2312" pitchFamily="49" charset="-122"/>
                <a:ea typeface="楷体_GB2312" pitchFamily="49" charset="-122"/>
                <a:cs typeface="+mn-ea"/>
              </a:rPr>
              <a:t>九只鸟</a:t>
            </a:r>
            <a:endParaRPr lang="zh-CN" altLang="en-US" sz="3735" b="1" noProof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1.9315E-6 L 0.32327 0.429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200" y="21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1.9315E-6 L -0.08802 0.4606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00" y="23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2.42826E-6 L -0.03855 0.56495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00" y="28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2.89108E-6 L 0.1783 -0.1805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00" y="-9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2.89108E-6 L -0.30243 -0.30886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00" y="-15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1.14779E-6 L -0.06024 -0.32182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00" y="-16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2.27707E-6 L -0.05417 -0.55106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00" y="-27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36865" name="Picture 2" descr="E:\孙巧灵\2016秋上\上课课件\制作\R一语上\人一语大课堂（正文）\和大人一起读新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300" y="266700"/>
            <a:ext cx="4366684" cy="7112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4"/>
          <p:cNvGrpSpPr/>
          <p:nvPr/>
        </p:nvGrpSpPr>
        <p:grpSpPr>
          <a:xfrm>
            <a:off x="3520017" y="1181100"/>
            <a:ext cx="5298016" cy="2135401"/>
            <a:chOff x="1913731" y="618128"/>
            <a:chExt cx="3973046" cy="1601350"/>
          </a:xfrm>
        </p:grpSpPr>
        <p:sp>
          <p:nvSpPr>
            <p:cNvPr id="36867" name="矩形 1"/>
            <p:cNvSpPr/>
            <p:nvPr/>
          </p:nvSpPr>
          <p:spPr>
            <a:xfrm>
              <a:off x="2602919" y="1107623"/>
              <a:ext cx="2999040" cy="49952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3735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</a:rPr>
                <a:t>剪    窗    花</a:t>
              </a:r>
              <a:endParaRPr lang="zh-CN" altLang="en-US" sz="3735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36868" name="矩形 3"/>
            <p:cNvSpPr/>
            <p:nvPr/>
          </p:nvSpPr>
          <p:spPr>
            <a:xfrm>
              <a:off x="1913731" y="1781859"/>
              <a:ext cx="3973046" cy="43761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endParaRPr lang="zh-CN" altLang="en-US" sz="3200" b="1" dirty="0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30727" name="矩形 7"/>
            <p:cNvSpPr>
              <a:spLocks noChangeArrowheads="1"/>
            </p:cNvSpPr>
            <p:nvPr/>
          </p:nvSpPr>
          <p:spPr bwMode="auto">
            <a:xfrm>
              <a:off x="2393586" y="618128"/>
              <a:ext cx="3208337" cy="499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735" b="1" i="0" u="none" strike="noStrike" kern="1200" cap="none" spc="0" normalizeH="0" baseline="0" noProof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jiǎn</a:t>
              </a:r>
              <a:r>
                <a:rPr kumimoji="0" lang="en-US" altLang="zh-CN" sz="3735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 </a:t>
              </a:r>
              <a:r>
                <a:rPr kumimoji="0" lang="en-US" altLang="zh-CN" sz="3735" b="1" i="0" u="none" strike="noStrike" kern="1200" cap="none" spc="0" normalizeH="0" baseline="0" noProof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chuān</a:t>
              </a:r>
              <a:r>
                <a:rPr kumimoji="0" lang="en-US" altLang="zh-CN" sz="3735" b="1" i="0" u="none" strike="noStrike" kern="1200" cap="none" spc="0" normalizeH="0" baseline="0" noProof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ɡ</a:t>
              </a:r>
              <a:r>
                <a:rPr kumimoji="0" lang="en-US" altLang="zh-CN" sz="3735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 </a:t>
              </a:r>
              <a:r>
                <a:rPr kumimoji="0" lang="en-US" altLang="zh-CN" sz="3735" b="1" i="0" u="none" strike="noStrike" kern="1200" cap="none" spc="0" normalizeH="0" baseline="0" noProof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huā</a:t>
              </a:r>
              <a:r>
                <a:rPr kumimoji="0" lang="en-US" altLang="zh-CN" sz="3735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 </a:t>
              </a:r>
              <a:endParaRPr kumimoji="0" lang="zh-CN" altLang="en-US" sz="3735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12292" name="Picture 4" descr="http://pic18.nipic.com/20120103/6195721_151725130000_2.jpg"/>
          <p:cNvPicPr>
            <a:picLocks noChangeAspect="1"/>
          </p:cNvPicPr>
          <p:nvPr/>
        </p:nvPicPr>
        <p:blipFill>
          <a:blip r:embed="rId3"/>
          <a:srcRect b="6737"/>
          <a:stretch>
            <a:fillRect/>
          </a:stretch>
        </p:blipFill>
        <p:spPr>
          <a:xfrm>
            <a:off x="2743200" y="3439584"/>
            <a:ext cx="7389284" cy="34057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95500" y="52070"/>
            <a:ext cx="7146925" cy="674306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7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8504" y="-117898"/>
            <a:ext cx="9895416" cy="709506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675" y="956310"/>
            <a:ext cx="10134600" cy="41402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3313" name="Picture 1" descr="E:\2016秋上\上课课件\制作\R二语上\人二语状元大课堂\我会认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384" y="230717"/>
            <a:ext cx="2868083" cy="711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1" name="Picture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87067" y="833967"/>
            <a:ext cx="3928533" cy="5168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矩形 14"/>
          <p:cNvSpPr/>
          <p:nvPr/>
        </p:nvSpPr>
        <p:spPr>
          <a:xfrm>
            <a:off x="2425700" y="973667"/>
            <a:ext cx="1565910" cy="11988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7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wén</a:t>
            </a:r>
            <a:endParaRPr kumimoji="0" lang="zh-CN" altLang="en-US" sz="7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388533" y="2330451"/>
            <a:ext cx="3727451" cy="3727449"/>
            <a:chOff x="1041399" y="1963738"/>
            <a:chExt cx="2795241" cy="2795240"/>
          </a:xfrm>
        </p:grpSpPr>
        <p:pic>
          <p:nvPicPr>
            <p:cNvPr id="13317" name="图片 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41399" y="1963738"/>
              <a:ext cx="2795241" cy="279524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318" name="TextBox 4"/>
            <p:cNvSpPr txBox="1"/>
            <p:nvPr/>
          </p:nvSpPr>
          <p:spPr>
            <a:xfrm>
              <a:off x="1067030" y="1963738"/>
              <a:ext cx="2769609" cy="273047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23065" b="1" dirty="0">
                  <a:latin typeface="楷体" panose="02010609060101010101" charset="-122"/>
                  <a:ea typeface="楷体" panose="02010609060101010101" charset="-122"/>
                </a:rPr>
                <a:t>文</a:t>
              </a:r>
              <a:endParaRPr lang="zh-CN" altLang="en-US" sz="23065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7672917" y="5164667"/>
            <a:ext cx="1680210" cy="9937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5865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文字</a:t>
            </a:r>
            <a:endParaRPr lang="zh-CN" altLang="en-US" sz="5865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2425700" y="973667"/>
            <a:ext cx="1565910" cy="11988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7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shù</a:t>
            </a:r>
            <a:endParaRPr kumimoji="0" lang="zh-CN" altLang="en-US" sz="7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388533" y="2330451"/>
            <a:ext cx="3727451" cy="3727449"/>
            <a:chOff x="1041399" y="1963738"/>
            <a:chExt cx="2795241" cy="2795240"/>
          </a:xfrm>
        </p:grpSpPr>
        <p:pic>
          <p:nvPicPr>
            <p:cNvPr id="14339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41399" y="1963738"/>
              <a:ext cx="2795241" cy="279524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40" name="TextBox 4"/>
            <p:cNvSpPr txBox="1"/>
            <p:nvPr/>
          </p:nvSpPr>
          <p:spPr>
            <a:xfrm>
              <a:off x="1067030" y="1963738"/>
              <a:ext cx="2769609" cy="273047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23065" b="1" dirty="0">
                  <a:latin typeface="楷体" panose="02010609060101010101" charset="-122"/>
                  <a:ea typeface="楷体" panose="02010609060101010101" charset="-122"/>
                </a:rPr>
                <a:t>数</a:t>
              </a:r>
              <a:endParaRPr lang="zh-CN" altLang="en-US" sz="23065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7672917" y="5164667"/>
            <a:ext cx="1680210" cy="9937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solidFill>
              <a:srgbClr val="92D050"/>
            </a:solidFill>
          </a:ln>
        </p:spPr>
        <p:txBody>
          <a:bodyPr wrap="none" anchor="t">
            <a:spAutoFit/>
          </a:bodyPr>
          <a:p>
            <a:r>
              <a:rPr lang="zh-CN" altLang="en-US" sz="5865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数学</a:t>
            </a:r>
            <a:endParaRPr lang="zh-CN" altLang="en-US" sz="5865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6420" y="1136650"/>
            <a:ext cx="3193415" cy="3789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544233" y="770467"/>
            <a:ext cx="1565910" cy="11988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7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xué</a:t>
            </a:r>
            <a:endParaRPr kumimoji="0" lang="zh-CN" altLang="en-US" sz="7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507067" y="2127251"/>
            <a:ext cx="3727451" cy="3727449"/>
            <a:chOff x="1041399" y="1963738"/>
            <a:chExt cx="2795241" cy="2795240"/>
          </a:xfrm>
        </p:grpSpPr>
        <p:pic>
          <p:nvPicPr>
            <p:cNvPr id="1536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41399" y="1963738"/>
              <a:ext cx="2795241" cy="279524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364" name="TextBox 4"/>
            <p:cNvSpPr txBox="1"/>
            <p:nvPr/>
          </p:nvSpPr>
          <p:spPr>
            <a:xfrm>
              <a:off x="1067030" y="1963738"/>
              <a:ext cx="2769609" cy="273047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23065" b="1" dirty="0">
                  <a:latin typeface="楷体" panose="02010609060101010101" charset="-122"/>
                  <a:ea typeface="楷体" panose="02010609060101010101" charset="-122"/>
                </a:rPr>
                <a:t>学</a:t>
              </a:r>
              <a:endParaRPr lang="zh-CN" altLang="en-US" sz="23065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7791451" y="5355167"/>
            <a:ext cx="1680210" cy="9937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5865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学习</a:t>
            </a:r>
            <a:endParaRPr lang="zh-CN" altLang="en-US" sz="5865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7455" y="1356995"/>
            <a:ext cx="4069715" cy="3839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381038" y="291677"/>
            <a:ext cx="1565910" cy="11988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7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yīn</a:t>
            </a:r>
            <a:endParaRPr kumimoji="0" lang="zh-CN" altLang="en-US" sz="7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539341" y="1881504"/>
            <a:ext cx="3727561" cy="3727451"/>
            <a:chOff x="1041316" y="1963737"/>
            <a:chExt cx="2795324" cy="2795241"/>
          </a:xfrm>
        </p:grpSpPr>
        <p:pic>
          <p:nvPicPr>
            <p:cNvPr id="16387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41399" y="1963738"/>
              <a:ext cx="2795241" cy="279524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388" name="TextBox 4"/>
            <p:cNvSpPr txBox="1"/>
            <p:nvPr/>
          </p:nvSpPr>
          <p:spPr>
            <a:xfrm>
              <a:off x="1041316" y="1963737"/>
              <a:ext cx="2769609" cy="273047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23065" b="1" dirty="0">
                  <a:latin typeface="楷体" panose="02010609060101010101" charset="-122"/>
                  <a:ea typeface="楷体" panose="02010609060101010101" charset="-122"/>
                </a:rPr>
                <a:t>音</a:t>
              </a:r>
              <a:endParaRPr lang="zh-CN" altLang="en-US" sz="23065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7374891" y="4215977"/>
            <a:ext cx="1680210" cy="9937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solidFill>
              <a:srgbClr val="92D050"/>
            </a:solidFill>
          </a:ln>
        </p:spPr>
        <p:txBody>
          <a:bodyPr wrap="none" anchor="t">
            <a:spAutoFit/>
          </a:bodyPr>
          <a:p>
            <a:r>
              <a:rPr lang="zh-CN" altLang="en-US" sz="5865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拼音</a:t>
            </a:r>
            <a:endParaRPr lang="zh-CN" altLang="en-US" sz="5865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1105" y="1490345"/>
            <a:ext cx="4261485" cy="25571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544233" y="770467"/>
            <a:ext cx="1565910" cy="11988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7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yīn</a:t>
            </a:r>
            <a:endParaRPr kumimoji="0" lang="zh-CN" altLang="en-US" sz="7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507067" y="2127251"/>
            <a:ext cx="3727451" cy="3727449"/>
            <a:chOff x="1041399" y="1963738"/>
            <a:chExt cx="2795241" cy="2795240"/>
          </a:xfrm>
        </p:grpSpPr>
        <p:pic>
          <p:nvPicPr>
            <p:cNvPr id="17411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41399" y="1963738"/>
              <a:ext cx="2795241" cy="279524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7412" name="TextBox 4"/>
            <p:cNvSpPr txBox="1"/>
            <p:nvPr/>
          </p:nvSpPr>
          <p:spPr>
            <a:xfrm>
              <a:off x="1067030" y="1963738"/>
              <a:ext cx="2769609" cy="273047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23065" b="1" dirty="0">
                  <a:latin typeface="楷体" panose="02010609060101010101" charset="-122"/>
                  <a:ea typeface="楷体" panose="02010609060101010101" charset="-122"/>
                </a:rPr>
                <a:t>乐</a:t>
              </a:r>
              <a:endParaRPr lang="zh-CN" altLang="en-US" sz="23065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7791451" y="5355167"/>
            <a:ext cx="1680210" cy="9937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solidFill>
              <a:srgbClr val="92D050"/>
            </a:solidFill>
          </a:ln>
        </p:spPr>
        <p:txBody>
          <a:bodyPr wrap="none" anchor="t">
            <a:spAutoFit/>
          </a:bodyPr>
          <a:p>
            <a:r>
              <a:rPr lang="zh-CN" altLang="en-US" sz="5865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音乐</a:t>
            </a:r>
            <a:endParaRPr lang="zh-CN" altLang="en-US" sz="5865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4155" y="1183640"/>
            <a:ext cx="4262755" cy="40214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258</Words>
  <Application>WPS 演示</Application>
  <PresentationFormat>宽屏</PresentationFormat>
  <Paragraphs>114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9" baseType="lpstr">
      <vt:lpstr>Arial</vt:lpstr>
      <vt:lpstr>宋体</vt:lpstr>
      <vt:lpstr>Wingdings</vt:lpstr>
      <vt:lpstr>黑体</vt:lpstr>
      <vt:lpstr>楷体</vt:lpstr>
      <vt:lpstr>楷体_GB2312</vt:lpstr>
      <vt:lpstr>Calibri</vt:lpstr>
      <vt:lpstr>微软雅黑</vt:lpstr>
      <vt:lpstr>Calibri Light</vt:lpstr>
      <vt:lpstr>新宋体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HRY</dc:creator>
  <cp:lastModifiedBy>HRY</cp:lastModifiedBy>
  <cp:revision>7</cp:revision>
  <dcterms:created xsi:type="dcterms:W3CDTF">2017-06-01T08:37:00Z</dcterms:created>
  <dcterms:modified xsi:type="dcterms:W3CDTF">2017-06-03T07:11:41Z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2052-10.1.0.6490</vt:lpwstr>
  </property>
</Properties>
</file>