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Default Extension="rels" ContentType="application/vnd.openxmlformats-package.relationship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jpg" ContentType="image/jpe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png" ContentType="image/png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Default Extension="jpeg" ContentType="image/jpeg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8" r:id="rId2"/>
  </p:sldMasterIdLst>
  <p:notesMasterIdLst>
    <p:notesMasterId r:id="rId26"/>
  </p:notesMasterIdLst>
  <p:handoutMasterIdLst>
    <p:handoutMasterId r:id="rId27"/>
  </p:handoutMasterIdLst>
  <p:sldIdLst>
    <p:sldId id="3288" r:id="rId3"/>
    <p:sldId id="3367" r:id="rId4"/>
    <p:sldId id="3373" r:id="rId5"/>
    <p:sldId id="3372" r:id="rId6"/>
    <p:sldId id="3376" r:id="rId7"/>
    <p:sldId id="3375" r:id="rId8"/>
    <p:sldId id="3370" r:id="rId9"/>
    <p:sldId id="3369" r:id="rId10"/>
    <p:sldId id="3374" r:id="rId11"/>
    <p:sldId id="3380" r:id="rId12"/>
    <p:sldId id="3379" r:id="rId13"/>
    <p:sldId id="3378" r:id="rId14"/>
    <p:sldId id="3389" r:id="rId15"/>
    <p:sldId id="3381" r:id="rId16"/>
    <p:sldId id="3387" r:id="rId17"/>
    <p:sldId id="3368" r:id="rId18"/>
    <p:sldId id="3384" r:id="rId19"/>
    <p:sldId id="3383" r:id="rId20"/>
    <p:sldId id="3386" r:id="rId21"/>
    <p:sldId id="3385" r:id="rId22"/>
    <p:sldId id="3394" r:id="rId23"/>
    <p:sldId id="3382" r:id="rId24"/>
    <p:sldId id="3366" r:id="rId25"/>
  </p:sldIdLst>
  <p:sldSz cx="6859588" cy="5145088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5295" indent="-12954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2495" indent="-26162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69695" indent="-39433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6895" indent="-52641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162560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195072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227584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2601595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28">
          <p15:clr>
            <a:srgbClr val="A4A3A4"/>
          </p15:clr>
        </p15:guide>
        <p15:guide id="2" pos="3038">
          <p15:clr>
            <a:srgbClr val="A4A3A4"/>
          </p15:clr>
        </p15:guide>
        <p15:guide id="3" orient="horz" pos="4183">
          <p15:clr>
            <a:srgbClr val="A4A3A4"/>
          </p15:clr>
        </p15:guide>
        <p15:guide id="4" pos="5691">
          <p15:clr>
            <a:srgbClr val="A4A3A4"/>
          </p15:clr>
        </p15:guide>
        <p15:guide id="5" pos="282">
          <p15:clr>
            <a:srgbClr val="A4A3A4"/>
          </p15:clr>
        </p15:guide>
        <p15:guide id="6" pos="1013">
          <p15:clr>
            <a:srgbClr val="A4A3A4"/>
          </p15:clr>
        </p15:guide>
        <p15:guide id="7" orient="horz" pos="233">
          <p15:clr>
            <a:srgbClr val="A4A3A4"/>
          </p15:clr>
        </p15:guide>
        <p15:guide id="8" orient="horz" pos="2976">
          <p15:clr>
            <a:srgbClr val="A4A3A4"/>
          </p15:clr>
        </p15:guide>
        <p15:guide id="9" pos="2161">
          <p15:clr>
            <a:srgbClr val="A4A3A4"/>
          </p15:clr>
        </p15:guide>
        <p15:guide id="10" pos="4048">
          <p15:clr>
            <a:srgbClr val="A4A3A4"/>
          </p15:clr>
        </p15:guide>
        <p15:guide id="11" pos="200">
          <p15:clr>
            <a:srgbClr val="A4A3A4"/>
          </p15:clr>
        </p15:guide>
        <p15:guide id="12" pos="72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E1233"/>
    <a:srgbClr val="9F7B63"/>
    <a:srgbClr val="F48E77"/>
    <a:srgbClr val="A1BD70"/>
    <a:srgbClr val="889EB6"/>
    <a:srgbClr val="004236"/>
    <a:srgbClr val="169274"/>
    <a:srgbClr val="60AEA9"/>
    <a:srgbClr val="84004C"/>
    <a:srgbClr val="8B2F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91" autoAdjust="0"/>
    <p:restoredTop sz="92986" autoAdjust="0"/>
  </p:normalViewPr>
  <p:slideViewPr>
    <p:cSldViewPr>
      <p:cViewPr varScale="1">
        <p:scale>
          <a:sx n="74" d="100"/>
          <a:sy n="74" d="100"/>
        </p:scale>
        <p:origin x="-1122" y="-90"/>
      </p:cViewPr>
      <p:guideLst>
        <p:guide orient="horz" pos="328"/>
        <p:guide orient="horz" pos="4183"/>
        <p:guide orient="horz" pos="233"/>
        <p:guide orient="horz" pos="2976"/>
        <p:guide pos="3038"/>
        <p:guide pos="5691"/>
        <p:guide pos="282"/>
        <p:guide pos="1013"/>
        <p:guide pos="2161"/>
        <p:guide pos="4048"/>
        <p:guide pos="200"/>
        <p:guide pos="72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82" d="100"/>
        <a:sy n="182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72330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766158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2385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4897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97409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29921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62560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195072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27584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60096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8074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3457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37"/>
          <p:cNvSpPr txBox="1"/>
          <p:nvPr userDrawn="1"/>
        </p:nvSpPr>
        <p:spPr>
          <a:xfrm>
            <a:off x="243258" y="196284"/>
            <a:ext cx="1877316" cy="280786"/>
          </a:xfrm>
          <a:prstGeom prst="rect">
            <a:avLst/>
          </a:prstGeom>
          <a:noFill/>
        </p:spPr>
        <p:txBody>
          <a:bodyPr wrap="none" lIns="72330" tIns="36165" rIns="72330" bIns="36165" rtlCol="0">
            <a:spAutoFit/>
          </a:bodyPr>
          <a:lstStyle/>
          <a:p>
            <a:pPr defTabSz="722630"/>
            <a:r>
              <a:rPr lang="zh-CN" altLang="en-US" sz="13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8" name="文本框 38"/>
          <p:cNvSpPr txBox="1"/>
          <p:nvPr userDrawn="1"/>
        </p:nvSpPr>
        <p:spPr>
          <a:xfrm>
            <a:off x="243257" y="489015"/>
            <a:ext cx="1458933" cy="211536"/>
          </a:xfrm>
          <a:prstGeom prst="rect">
            <a:avLst/>
          </a:prstGeom>
          <a:noFill/>
        </p:spPr>
        <p:txBody>
          <a:bodyPr wrap="none" lIns="72330" tIns="36165" rIns="72330" bIns="36165" rtlCol="0">
            <a:spAutoFit/>
          </a:bodyPr>
          <a:lstStyle/>
          <a:p>
            <a:pPr defTabSz="722630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469" y="842032"/>
            <a:ext cx="5830650" cy="179125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449" y="2702363"/>
            <a:ext cx="5144691" cy="1242205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2235" indent="0" algn="ctr">
              <a:buNone/>
              <a:defRPr sz="1200"/>
            </a:lvl5pPr>
            <a:lvl6pPr marL="1715135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2/12/2019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024" y="1282701"/>
            <a:ext cx="5916395" cy="214021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68024" y="3443161"/>
            <a:ext cx="5916395" cy="1125488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22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51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71597" y="1369642"/>
            <a:ext cx="2915325" cy="326451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3472666" y="1369642"/>
            <a:ext cx="2915325" cy="326451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490" y="273930"/>
            <a:ext cx="5916395" cy="99447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72491" y="1261261"/>
            <a:ext cx="2901927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2235" indent="0">
              <a:buNone/>
              <a:defRPr sz="1200" b="1"/>
            </a:lvl5pPr>
            <a:lvl6pPr marL="1715135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72491" y="1879386"/>
            <a:ext cx="2901927" cy="276429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3472667" y="1261261"/>
            <a:ext cx="2916218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2235" indent="0">
              <a:buNone/>
              <a:defRPr sz="1200" b="1"/>
            </a:lvl5pPr>
            <a:lvl6pPr marL="1715135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3472667" y="1879386"/>
            <a:ext cx="2916218" cy="276429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490" y="343006"/>
            <a:ext cx="2212396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916219" y="740799"/>
            <a:ext cx="3472666" cy="365634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72490" y="1543526"/>
            <a:ext cx="2212396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2235" indent="0">
              <a:buNone/>
              <a:defRPr sz="750"/>
            </a:lvl5pPr>
            <a:lvl6pPr marL="1715135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490" y="343006"/>
            <a:ext cx="2212396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6219" y="740799"/>
            <a:ext cx="3472666" cy="365634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2235" indent="0">
              <a:buNone/>
              <a:defRPr sz="1500"/>
            </a:lvl5pPr>
            <a:lvl6pPr marL="1715135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72490" y="1543526"/>
            <a:ext cx="2212396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2235" indent="0">
              <a:buNone/>
              <a:defRPr sz="750"/>
            </a:lvl5pPr>
            <a:lvl6pPr marL="1715135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  <p:sp>
        <p:nvSpPr>
          <p:cNvPr id="3" name="文本框 32"/>
          <p:cNvSpPr txBox="1"/>
          <p:nvPr userDrawn="1"/>
        </p:nvSpPr>
        <p:spPr>
          <a:xfrm>
            <a:off x="198882" y="268290"/>
            <a:ext cx="642496" cy="213525"/>
          </a:xfrm>
          <a:prstGeom prst="rect">
            <a:avLst/>
          </a:prstGeom>
          <a:noFill/>
        </p:spPr>
        <p:txBody>
          <a:bodyPr wrap="none" lIns="51441" tIns="25720" rIns="51441" bIns="25720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教学分析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3" y="196287"/>
            <a:ext cx="120281" cy="417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41" tIns="25720" rIns="51441" bIns="25720" anchor="ctr"/>
          <a:lstStyle/>
          <a:p>
            <a:pPr algn="ctr" defTabSz="513715">
              <a:defRPr/>
            </a:pPr>
            <a:endParaRPr lang="zh-CN" altLang="en-US" sz="105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8893" y="273928"/>
            <a:ext cx="1479099" cy="436022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471597" y="273928"/>
            <a:ext cx="4351551" cy="436022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  <a:t>‹#›</a:t>
            </a:fld>
            <a:endParaRPr lang="zh-CN" altLang="en-US"/>
          </a:p>
        </p:txBody>
      </p:sp>
      <p:sp>
        <p:nvSpPr>
          <p:cNvPr id="9" name="文本框 32"/>
          <p:cNvSpPr txBox="1"/>
          <p:nvPr userDrawn="1"/>
        </p:nvSpPr>
        <p:spPr>
          <a:xfrm>
            <a:off x="198882" y="268290"/>
            <a:ext cx="642496" cy="213525"/>
          </a:xfrm>
          <a:prstGeom prst="rect">
            <a:avLst/>
          </a:prstGeom>
          <a:noFill/>
        </p:spPr>
        <p:txBody>
          <a:bodyPr wrap="none" lIns="51441" tIns="25720" rIns="51441" bIns="25720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教学方案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3" y="196287"/>
            <a:ext cx="120281" cy="417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41" tIns="25720" rIns="51441" bIns="25720" anchor="ctr"/>
          <a:lstStyle/>
          <a:p>
            <a:pPr algn="ctr" defTabSz="513715">
              <a:defRPr/>
            </a:pPr>
            <a:endParaRPr lang="zh-CN" altLang="en-US" sz="105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  <a:t>‹#›</a:t>
            </a:fld>
            <a:endParaRPr lang="zh-CN" altLang="en-US"/>
          </a:p>
        </p:txBody>
      </p:sp>
      <p:sp>
        <p:nvSpPr>
          <p:cNvPr id="9" name="文本框 32"/>
          <p:cNvSpPr txBox="1"/>
          <p:nvPr userDrawn="1"/>
        </p:nvSpPr>
        <p:spPr>
          <a:xfrm>
            <a:off x="198882" y="268290"/>
            <a:ext cx="642496" cy="213525"/>
          </a:xfrm>
          <a:prstGeom prst="rect">
            <a:avLst/>
          </a:prstGeom>
          <a:noFill/>
        </p:spPr>
        <p:txBody>
          <a:bodyPr wrap="none" lIns="51441" tIns="25720" rIns="51441" bIns="25720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教学内容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3" y="196287"/>
            <a:ext cx="120281" cy="417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41" tIns="25720" rIns="51441" bIns="25720" anchor="ctr"/>
          <a:lstStyle/>
          <a:p>
            <a:pPr algn="ctr" defTabSz="513715">
              <a:defRPr/>
            </a:pPr>
            <a:endParaRPr lang="zh-CN" altLang="en-US" sz="105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  <a:t>‹#›</a:t>
            </a:fld>
            <a:endParaRPr lang="zh-CN" altLang="en-US"/>
          </a:p>
        </p:txBody>
      </p:sp>
      <p:sp>
        <p:nvSpPr>
          <p:cNvPr id="9" name="文本框 32"/>
          <p:cNvSpPr txBox="1"/>
          <p:nvPr userDrawn="1"/>
        </p:nvSpPr>
        <p:spPr>
          <a:xfrm>
            <a:off x="198882" y="268290"/>
            <a:ext cx="642496" cy="213525"/>
          </a:xfrm>
          <a:prstGeom prst="rect">
            <a:avLst/>
          </a:prstGeom>
          <a:noFill/>
        </p:spPr>
        <p:txBody>
          <a:bodyPr wrap="none" lIns="51441" tIns="25720" rIns="51441" bIns="25720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教学总结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3" y="196287"/>
            <a:ext cx="120281" cy="417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41" tIns="25720" rIns="51441" bIns="25720" anchor="ctr"/>
          <a:lstStyle/>
          <a:p>
            <a:pPr algn="ctr" defTabSz="513715">
              <a:defRPr/>
            </a:pPr>
            <a:endParaRPr lang="zh-CN" altLang="en-US" sz="105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756" y="205690"/>
            <a:ext cx="6174078" cy="85751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42756" y="1200828"/>
            <a:ext cx="6174078" cy="33952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/>
          <a:p>
            <a:fld id="{32BF82D2-7A68-459D-A996-9BDDA2518FA4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25B2B0-692A-46A2-956F-D87A1A3CFB5B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E584FB-8213-408C-973A-0BFE315A5B2C}" type="slidenum">
              <a:rPr lang="zh-CN" altLang="en-US"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" y="0"/>
            <a:ext cx="6859212" cy="5145088"/>
          </a:xfrm>
          <a:prstGeom prst="rect">
            <a:avLst/>
          </a:prstGeom>
        </p:spPr>
      </p:pic>
      <p:grpSp>
        <p:nvGrpSpPr>
          <p:cNvPr id="2" name="组合 3"/>
          <p:cNvGrpSpPr/>
          <p:nvPr userDrawn="1"/>
        </p:nvGrpSpPr>
        <p:grpSpPr bwMode="auto">
          <a:xfrm flipH="1">
            <a:off x="2" y="248099"/>
            <a:ext cx="1348187" cy="507363"/>
            <a:chOff x="2370576" y="533400"/>
            <a:chExt cx="2417494" cy="675969"/>
          </a:xfrm>
          <a:solidFill>
            <a:srgbClr val="EE1C39"/>
          </a:solidFill>
        </p:grpSpPr>
        <p:sp>
          <p:nvSpPr>
            <p:cNvPr id="3" name="矩形 2"/>
            <p:cNvSpPr/>
            <p:nvPr/>
          </p:nvSpPr>
          <p:spPr>
            <a:xfrm>
              <a:off x="2738030" y="533400"/>
              <a:ext cx="2050040" cy="67596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70">
                <a:cs typeface="+mn-ea"/>
                <a:sym typeface="+mn-lt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2370576" y="533400"/>
              <a:ext cx="623734" cy="67596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70">
                <a:cs typeface="+mn-ea"/>
                <a:sym typeface="+mn-lt"/>
              </a:endParaRPr>
            </a:p>
          </p:txBody>
        </p:sp>
      </p:grpSp>
      <p:sp>
        <p:nvSpPr>
          <p:cNvPr id="6" name="文本框 12"/>
          <p:cNvSpPr txBox="1">
            <a:spLocks noChangeArrowheads="1"/>
          </p:cNvSpPr>
          <p:nvPr userDrawn="1"/>
        </p:nvSpPr>
        <p:spPr bwMode="auto">
          <a:xfrm>
            <a:off x="2" y="370411"/>
            <a:ext cx="134737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2540000"/>
            <a:ext cx="4762500" cy="357187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  <p:txStyles>
    <p:titleStyle>
      <a:lvl1pPr algn="l" defTabSz="487680" rtl="0" eaLnBrk="1" latinLnBrk="0" hangingPunct="1">
        <a:lnSpc>
          <a:spcPct val="90000"/>
        </a:lnSpc>
        <a:spcBef>
          <a:spcPct val="0"/>
        </a:spcBef>
        <a:buNone/>
        <a:defRPr sz="232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1920" indent="-121920" algn="l" defTabSz="487680" rtl="0" eaLnBrk="1" latinLnBrk="0" hangingPunct="1">
        <a:lnSpc>
          <a:spcPct val="90000"/>
        </a:lnSpc>
        <a:spcBef>
          <a:spcPts val="53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6576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1275" kern="1200">
          <a:solidFill>
            <a:schemeClr val="tx1"/>
          </a:solidFill>
          <a:latin typeface="+mn-lt"/>
          <a:ea typeface="+mn-ea"/>
          <a:cs typeface="+mn-cs"/>
        </a:defRPr>
      </a:lvl2pPr>
      <a:lvl3pPr marL="60960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3pPr>
      <a:lvl4pPr marL="85344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5pPr>
      <a:lvl6pPr marL="134112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6pPr>
      <a:lvl7pPr marL="158496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8pPr>
      <a:lvl9pPr marL="207264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1pPr>
      <a:lvl2pPr marL="24384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2pPr>
      <a:lvl3pPr marL="48768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3pPr>
      <a:lvl4pPr marL="73152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4pPr>
      <a:lvl5pPr marL="97536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5pPr>
      <a:lvl6pPr marL="121920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6pPr>
      <a:lvl7pPr marL="146304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7pPr>
      <a:lvl8pPr marL="170688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8pPr>
      <a:lvl9pPr marL="195072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597" y="273930"/>
            <a:ext cx="5916395" cy="994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597" y="1369642"/>
            <a:ext cx="5916395" cy="32645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597" y="4768736"/>
            <a:ext cx="1543407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2239" y="4768736"/>
            <a:ext cx="2315111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4584" y="4768736"/>
            <a:ext cx="1543407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7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6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22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51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0" y="1937246"/>
            <a:ext cx="6454130" cy="1200329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zh-CN" altLang="en-US" sz="3600" b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专题</a:t>
            </a:r>
            <a:r>
              <a:rPr lang="en-US" altLang="zh-CN" sz="3600" b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18  </a:t>
            </a:r>
            <a:r>
              <a:rPr lang="zh-CN" altLang="en-US" sz="3600" b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诗歌表达技巧考点</a:t>
            </a:r>
            <a:r>
              <a:rPr lang="en-US" altLang="zh-CN" sz="3600" b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——</a:t>
            </a:r>
            <a:r>
              <a:rPr lang="zh-CN" altLang="en-US" sz="3600" b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修辞方式（一）</a:t>
            </a:r>
            <a:endParaRPr lang="zh-CN" altLang="en-US" sz="36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D651C6C-8152-4D14-93C9-4794B5B45ABB}"/>
              </a:ext>
            </a:extLst>
          </p:cNvPr>
          <p:cNvSpPr/>
          <p:nvPr/>
        </p:nvSpPr>
        <p:spPr>
          <a:xfrm>
            <a:off x="189434" y="916360"/>
            <a:ext cx="4032448" cy="2520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典例十：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常记溪亭日暮，沉醉不知归路，兴尽晚回舟，误入藕花深处。争渡，争渡，惊起一滩鸥鹭。知否，知否?应是绿肥红瘦。 </a:t>
            </a: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 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　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         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李清照《如梦令》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78AD475-C4DC-4F5A-B76B-97AE34C589E5}"/>
              </a:ext>
            </a:extLst>
          </p:cNvPr>
          <p:cNvSpPr/>
          <p:nvPr/>
        </p:nvSpPr>
        <p:spPr>
          <a:xfrm>
            <a:off x="0" y="3580656"/>
            <a:ext cx="6814170" cy="858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诗中用“绿”和“红”两种颜色分别代替叶和花，表面上写叶的茂盛和花的凋零。 实际上写出词人容颜易逝的感叹。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A5224E97-2527-4D3D-9B27-EC0A2C8BC0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1882" y="706054"/>
            <a:ext cx="2637706" cy="2658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7977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2880553D-66B9-4DBE-B1F3-011855AF80BD}"/>
              </a:ext>
            </a:extLst>
          </p:cNvPr>
          <p:cNvSpPr/>
          <p:nvPr/>
        </p:nvSpPr>
        <p:spPr>
          <a:xfrm>
            <a:off x="117426" y="484312"/>
            <a:ext cx="6552728" cy="19736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①借用人（或物）的标志、特征去代替人（或物）的名称</a:t>
            </a: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典例十一：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朱门</a:t>
            </a: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酒肉臭，路有冻死骨。——杜甫《自京赴奉先咏怀五百字》</a:t>
            </a: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“朱门”指代居住在骊山宫的显贵之家，反衬宫门之外的凄惨景况。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1F5A80F1-396E-47DC-A847-332B6F693CA6}"/>
              </a:ext>
            </a:extLst>
          </p:cNvPr>
          <p:cNvSpPr/>
          <p:nvPr/>
        </p:nvSpPr>
        <p:spPr>
          <a:xfrm>
            <a:off x="117426" y="2356430"/>
            <a:ext cx="6552728" cy="2520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②借用事物具有代表性的部分去代替事物的整体</a:t>
            </a:r>
          </a:p>
          <a:p>
            <a:pPr eaLnBrk="1" hangingPunct="1">
              <a:lnSpc>
                <a:spcPct val="150000"/>
              </a:lnSpc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典例十二：故人西辞黄鹤楼，烟花三月下扬州。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        孤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帆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远影碧空尽，唯见长江天际流。 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               ——李白《送孟浩然之广陵》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“帆”，原指挂在船桅上利用风力使船前进的布篷，这里诗人以“帆”代指整个船。</a:t>
            </a:r>
          </a:p>
        </p:txBody>
      </p:sp>
    </p:spTree>
    <p:extLst>
      <p:ext uri="{BB962C8B-B14F-4D97-AF65-F5344CB8AC3E}">
        <p14:creationId xmlns:p14="http://schemas.microsoft.com/office/powerpoint/2010/main" val="3786600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3D0EF1F-4707-4840-976E-250808EEF93F}"/>
              </a:ext>
            </a:extLst>
          </p:cNvPr>
          <p:cNvSpPr/>
          <p:nvPr/>
        </p:nvSpPr>
        <p:spPr>
          <a:xfrm>
            <a:off x="261442" y="412304"/>
            <a:ext cx="6336704" cy="1735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sym typeface="Arial" panose="020B0604020202020204" pitchFamily="34" charset="0"/>
              </a:rPr>
              <a:t>③以客观存在的具体事物去代替概括抽象的事物</a:t>
            </a:r>
          </a:p>
          <a:p>
            <a:pPr eaLnBrk="1" hangingPunct="1">
              <a:lnSpc>
                <a:spcPct val="150000"/>
              </a:lnSpc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典例十四：举酒欲饮无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管弦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。    ——白居易《琵琶行》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“管”是一种类似于笛的乐器，“弦”是乐器上的肠线或金属丝。这里，诗人用“管”“弦”指代音乐。</a:t>
            </a:r>
            <a:endParaRPr lang="en-US" altLang="zh-CN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AA35904-5D45-43AF-BA12-C6CE4D14B188}"/>
              </a:ext>
            </a:extLst>
          </p:cNvPr>
          <p:cNvSpPr/>
          <p:nvPr/>
        </p:nvSpPr>
        <p:spPr>
          <a:xfrm>
            <a:off x="261442" y="2152558"/>
            <a:ext cx="6192688" cy="16893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典例十五：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千古江山，英雄无觅孙仲谋处。舞榭歌台，风流总被雨打风吹去。斜阳草树，寻常巷陌，人道寄奴曾住。想当年，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金戈铁马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，气吞万里如虎。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……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——辛弃疾《永遇乐  京口北固亭怀古》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5BCAAC00-61DA-42AB-A53D-2315026C84E3}"/>
              </a:ext>
            </a:extLst>
          </p:cNvPr>
          <p:cNvSpPr/>
          <p:nvPr/>
        </p:nvSpPr>
        <p:spPr>
          <a:xfrm>
            <a:off x="152674" y="3811843"/>
            <a:ext cx="6192688" cy="858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“金戈”指金属制的戈,“铁马”指配有铁甲的战马。这里“金戈铁马”用来代指精锐部队。 </a:t>
            </a:r>
            <a:endParaRPr lang="zh-CN" altLang="en-US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26328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Rot="1" noChangeArrowheads="1"/>
          </p:cNvSpPr>
          <p:nvPr/>
        </p:nvSpPr>
        <p:spPr>
          <a:xfrm>
            <a:off x="152283" y="2032376"/>
            <a:ext cx="6505568" cy="762000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7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6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65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94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23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52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作用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排比句读起来感到琅琅上口，有一股强大的力量，能增强文章的表达效果。 </a:t>
            </a: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299381" y="889756"/>
            <a:ext cx="635847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0"/>
              </a:spcBef>
              <a:buFontTx/>
              <a:buNone/>
            </a:pP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定义：</a:t>
            </a: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排比是一种修辞手法，利用三个或三个以上意义相关或相近，结构相同或相似和语气相同的词组（主谓/动宾）或句子并排，达到一种加强语势的效果。</a:t>
            </a: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201979" y="2932584"/>
            <a:ext cx="6455872" cy="1881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典例十六：江南可采莲，莲叶何田田!鱼戏莲叶间：鱼戏莲叶东，鱼戏莲叶西，鱼戏莲叶南，鱼戏莲叶北。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       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(《汉乐府·江南》)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最后四句以排比的句式，铺排渲染，描绘出鱼儿们倏忽往来、活泼嬉戏的动态，衬托出采莲少女的活泼可爱及愉快心情。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553102F-1A60-4136-A466-14B48207C37F}"/>
              </a:ext>
            </a:extLst>
          </p:cNvPr>
          <p:cNvSpPr/>
          <p:nvPr/>
        </p:nvSpPr>
        <p:spPr>
          <a:xfrm>
            <a:off x="299381" y="500993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排比</a:t>
            </a:r>
          </a:p>
        </p:txBody>
      </p:sp>
    </p:spTree>
    <p:extLst>
      <p:ext uri="{BB962C8B-B14F-4D97-AF65-F5344CB8AC3E}">
        <p14:creationId xmlns:p14="http://schemas.microsoft.com/office/powerpoint/2010/main" val="1980907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utoUpdateAnimBg="0"/>
      <p:bldP spid="3" grpId="0" build="allAtOnce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058736E9-7A10-481F-9383-BB2C8BCC010A}"/>
              </a:ext>
            </a:extLst>
          </p:cNvPr>
          <p:cNvSpPr/>
          <p:nvPr/>
        </p:nvSpPr>
        <p:spPr>
          <a:xfrm>
            <a:off x="405458" y="412304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设问</a:t>
            </a:r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5C6ADAE8-3931-4F67-A8A7-3EA2747577CB}"/>
              </a:ext>
            </a:extLst>
          </p:cNvPr>
          <p:cNvSpPr/>
          <p:nvPr/>
        </p:nvSpPr>
        <p:spPr>
          <a:xfrm>
            <a:off x="333450" y="781636"/>
            <a:ext cx="640871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作用：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问题引入，带动全篇；中间设问，承上启下；结尾设问，深化主题，令人回味。</a:t>
            </a: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   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典例十七：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问人间谁是英雄？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有酾酒临江，横槊曹公。 紫盖黄旗，多应借得，赤壁东风。 更惊起南阳卧龙，便成名八阵图中。 鼎足三分，一分西蜀，一分江东。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063CF4F3-F8B2-41BE-B83D-6E6A5DC627F6}"/>
              </a:ext>
            </a:extLst>
          </p:cNvPr>
          <p:cNvSpPr/>
          <p:nvPr/>
        </p:nvSpPr>
        <p:spPr>
          <a:xfrm>
            <a:off x="494845" y="3580656"/>
            <a:ext cx="6260454" cy="858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以设问开篇，点明题旨，领起下面，分层次地叙述三国人物的英雄业绩。</a:t>
            </a:r>
            <a:endParaRPr lang="zh-CN" altLang="en-US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21675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A8C51BDF-36EB-45D1-B63C-38F1016E98DF}"/>
              </a:ext>
            </a:extLst>
          </p:cNvPr>
          <p:cNvSpPr/>
          <p:nvPr/>
        </p:nvSpPr>
        <p:spPr>
          <a:xfrm>
            <a:off x="261442" y="556320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反问</a:t>
            </a:r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D25BA5F-C8C8-4552-9DD4-B9E69A325FC2}"/>
              </a:ext>
            </a:extLst>
          </p:cNvPr>
          <p:cNvSpPr/>
          <p:nvPr/>
        </p:nvSpPr>
        <p:spPr>
          <a:xfrm>
            <a:off x="261442" y="988368"/>
            <a:ext cx="6264696" cy="4043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zh-CN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itchFamily="49" charset="-122"/>
                <a:ea typeface="仿宋" pitchFamily="49" charset="-122"/>
              </a:rPr>
              <a:t>反问：</a:t>
            </a:r>
            <a:r>
              <a:rPr lang="zh-CN" altLang="zh-CN" b="1" dirty="0">
                <a:effectLst>
                  <a:outerShdw blurRad="38100" dist="38100" dir="2700000" algn="tl">
                    <a:srgbClr val="C0C0C0"/>
                  </a:outerShdw>
                </a:effectLst>
                <a:latin typeface="仿宋" pitchFamily="49" charset="-122"/>
                <a:ea typeface="仿宋" pitchFamily="49" charset="-122"/>
              </a:rPr>
              <a:t>用疑问的形式表达确定的意思。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zh-CN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itchFamily="49" charset="-122"/>
                <a:ea typeface="仿宋" pitchFamily="49" charset="-122"/>
              </a:rPr>
              <a:t>作用</a:t>
            </a:r>
            <a:r>
              <a:rPr lang="zh-CN" altLang="zh-CN" b="1" dirty="0">
                <a:effectLst>
                  <a:outerShdw blurRad="38100" dist="38100" dir="2700000" algn="tl">
                    <a:srgbClr val="C0C0C0"/>
                  </a:outerShdw>
                </a:effectLst>
                <a:latin typeface="仿宋" pitchFamily="49" charset="-122"/>
                <a:ea typeface="仿宋" pitchFamily="49" charset="-122"/>
              </a:rPr>
              <a:t>：加强语气，</a:t>
            </a:r>
            <a:r>
              <a:rPr lang="zh-CN" altLang="zh-CN" b="1" dirty="0">
                <a:latin typeface="仿宋" pitchFamily="49" charset="-122"/>
                <a:ea typeface="仿宋" pitchFamily="49" charset="-122"/>
              </a:rPr>
              <a:t>表达强烈感情</a:t>
            </a:r>
            <a:r>
              <a:rPr lang="zh-CN" altLang="zh-CN" b="1" dirty="0">
                <a:effectLst>
                  <a:outerShdw blurRad="38100" dist="38100" dir="2700000" algn="tl">
                    <a:srgbClr val="C0C0C0"/>
                  </a:outerShdw>
                </a:effectLst>
                <a:latin typeface="仿宋" pitchFamily="49" charset="-122"/>
                <a:ea typeface="仿宋" pitchFamily="49" charset="-122"/>
              </a:rPr>
              <a:t>，使读者留下深刻印象。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itchFamily="49" charset="-122"/>
                <a:ea typeface="仿宋" pitchFamily="49" charset="-122"/>
              </a:rPr>
              <a:t>典例十八：</a:t>
            </a:r>
            <a:r>
              <a:rPr lang="zh-CN" altLang="zh-CN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itchFamily="49" charset="-122"/>
                <a:ea typeface="仿宋" pitchFamily="49" charset="-122"/>
              </a:rPr>
              <a:t>“日出江花红胜火，春来江水绿如蓝，能不忆江南？”白居易</a:t>
            </a:r>
            <a:r>
              <a:rPr lang="en-US" altLang="zh-CN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itchFamily="49" charset="-122"/>
                <a:ea typeface="仿宋" pitchFamily="49" charset="-122"/>
              </a:rPr>
              <a:t>忆江南</a:t>
            </a:r>
            <a:r>
              <a:rPr lang="en-US" altLang="zh-CN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itchFamily="49" charset="-122"/>
                <a:ea typeface="仿宋" pitchFamily="49" charset="-122"/>
              </a:rPr>
              <a:t>》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sz="16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itchFamily="49" charset="-122"/>
                <a:ea typeface="仿宋" pitchFamily="49" charset="-122"/>
              </a:rPr>
              <a:t>典例十九：</a:t>
            </a:r>
            <a:r>
              <a:rPr lang="zh-CN" altLang="zh-CN" sz="16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itchFamily="49" charset="-122"/>
                <a:ea typeface="仿宋" pitchFamily="49" charset="-122"/>
              </a:rPr>
              <a:t>谁家玉笛暗飞声， 散入春风满洛城。</a:t>
            </a:r>
            <a:endParaRPr lang="en-US" altLang="zh-CN" sz="1600" b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仿宋" pitchFamily="49" charset="-122"/>
              <a:ea typeface="仿宋" pitchFamily="49" charset="-122"/>
            </a:endParaRP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en-US" altLang="zh-CN" sz="16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itchFamily="49" charset="-122"/>
                <a:ea typeface="仿宋" pitchFamily="49" charset="-122"/>
              </a:rPr>
              <a:t>          </a:t>
            </a:r>
            <a:r>
              <a:rPr lang="zh-CN" altLang="zh-CN" sz="16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itchFamily="49" charset="-122"/>
                <a:ea typeface="仿宋" pitchFamily="49" charset="-122"/>
              </a:rPr>
              <a:t>此夜曲中闻折柳，何人不起故园情？</a:t>
            </a:r>
            <a:endParaRPr lang="en-US" altLang="zh-CN" sz="1600" b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仿宋" pitchFamily="49" charset="-122"/>
              <a:ea typeface="仿宋" pitchFamily="49" charset="-122"/>
            </a:endParaRPr>
          </a:p>
          <a:p>
            <a:pPr algn="ctr"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en-US" altLang="zh-CN" sz="16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itchFamily="49" charset="-122"/>
                <a:ea typeface="仿宋" pitchFamily="49" charset="-122"/>
              </a:rPr>
              <a:t>                  </a:t>
            </a:r>
            <a:r>
              <a:rPr lang="en-US" altLang="zh-CN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itchFamily="49" charset="-122"/>
                <a:ea typeface="仿宋" pitchFamily="49" charset="-122"/>
              </a:rPr>
              <a:t>——</a:t>
            </a:r>
            <a:r>
              <a:rPr lang="zh-CN" altLang="zh-CN" b="1" dirty="0">
                <a:latin typeface="仿宋" pitchFamily="49" charset="-122"/>
                <a:ea typeface="仿宋" pitchFamily="49" charset="-122"/>
              </a:rPr>
              <a:t>李白</a:t>
            </a:r>
            <a:r>
              <a:rPr lang="en-US" altLang="zh-CN" b="1" dirty="0"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春夜洛城闻笛</a:t>
            </a:r>
            <a:r>
              <a:rPr lang="en-US" altLang="zh-CN" b="1" dirty="0">
                <a:latin typeface="仿宋" pitchFamily="49" charset="-122"/>
                <a:ea typeface="仿宋" pitchFamily="49" charset="-122"/>
              </a:rPr>
              <a:t>》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sz="16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itchFamily="49" charset="-122"/>
                <a:ea typeface="仿宋" pitchFamily="49" charset="-122"/>
              </a:rPr>
              <a:t>典例二十：</a:t>
            </a:r>
            <a:r>
              <a:rPr lang="zh-CN" altLang="zh-CN" sz="16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itchFamily="49" charset="-122"/>
                <a:ea typeface="仿宋" pitchFamily="49" charset="-122"/>
              </a:rPr>
              <a:t>百战疲劳将士哀，中原一败势难回</a:t>
            </a:r>
            <a:r>
              <a:rPr lang="zh-CN" altLang="en-US" sz="16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itchFamily="49" charset="-122"/>
                <a:ea typeface="仿宋" pitchFamily="49" charset="-122"/>
              </a:rPr>
              <a:t>。</a:t>
            </a:r>
            <a:endParaRPr lang="en-US" altLang="zh-CN" sz="1600" b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16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itchFamily="49" charset="-122"/>
                <a:ea typeface="仿宋" pitchFamily="49" charset="-122"/>
              </a:rPr>
              <a:t>          </a:t>
            </a:r>
            <a:r>
              <a:rPr lang="zh-CN" altLang="zh-CN" sz="16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itchFamily="49" charset="-122"/>
                <a:ea typeface="仿宋" pitchFamily="49" charset="-122"/>
              </a:rPr>
              <a:t>江东弟子今虽在，肯为君王卷土来?</a:t>
            </a:r>
            <a:r>
              <a:rPr lang="en-US" altLang="zh-CN" sz="16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itchFamily="49" charset="-122"/>
                <a:ea typeface="仿宋" pitchFamily="49" charset="-122"/>
              </a:rPr>
              <a:t> 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itchFamily="49" charset="-122"/>
                <a:ea typeface="仿宋" pitchFamily="49" charset="-122"/>
              </a:rPr>
              <a:t>                          ——</a:t>
            </a:r>
            <a:r>
              <a:rPr lang="zh-CN" altLang="zh-CN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itchFamily="49" charset="-122"/>
                <a:ea typeface="仿宋" pitchFamily="49" charset="-122"/>
              </a:rPr>
              <a:t>王安石</a:t>
            </a:r>
            <a:r>
              <a:rPr lang="en-US" altLang="zh-CN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itchFamily="49" charset="-122"/>
                <a:ea typeface="仿宋" pitchFamily="49" charset="-122"/>
              </a:rPr>
              <a:t>叠题乌江亭</a:t>
            </a:r>
            <a:r>
              <a:rPr lang="en-US" altLang="zh-CN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itchFamily="49" charset="-122"/>
                <a:ea typeface="仿宋" pitchFamily="49" charset="-122"/>
              </a:rPr>
              <a:t>》</a:t>
            </a:r>
            <a:endParaRPr lang="zh-CN" altLang="zh-CN" b="1" dirty="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仿宋" pitchFamily="49" charset="-122"/>
              <a:ea typeface="仿宋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52994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A516BC74-68D8-4C32-8323-B5617BAAD94F}"/>
              </a:ext>
            </a:extLst>
          </p:cNvPr>
          <p:cNvSpPr/>
          <p:nvPr/>
        </p:nvSpPr>
        <p:spPr>
          <a:xfrm>
            <a:off x="333450" y="556320"/>
            <a:ext cx="6480720" cy="37279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双关</a:t>
            </a:r>
            <a:endParaRPr lang="en-US" altLang="zh-CN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   利用词的多义和同音的条件，有意使语句具有双重意义，言在此而意在彼，这种修辞手法叫做双关。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作用：</a:t>
            </a:r>
            <a:r>
              <a:rPr lang="zh-CN" alt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增加内容含量，使语言表达含蓄、幽默，加深寓意，给人以深刻印象。</a:t>
            </a:r>
            <a:r>
              <a:rPr lang="zh-CN" altLang="en-US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endParaRPr lang="en-US" altLang="zh-CN" dirty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典例二十一：</a:t>
            </a:r>
            <a:r>
              <a:rPr lang="zh-CN" altLang="zh-CN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东边日出西边雨，道是无晴却有晴。(竹枝词 刘禹锡) 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zh-CN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“晴”与“情”同音，表现了在朦胧恋爱中的男女有趣而微妙达到的心理。</a:t>
            </a:r>
            <a:endParaRPr lang="zh-CN" altLang="zh-CN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06316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0AE22701-2F67-42A8-B900-3802675DE163}"/>
              </a:ext>
            </a:extLst>
          </p:cNvPr>
          <p:cNvSpPr/>
          <p:nvPr/>
        </p:nvSpPr>
        <p:spPr>
          <a:xfrm>
            <a:off x="117426" y="484312"/>
            <a:ext cx="6336704" cy="2658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en-US" altLang="zh-CN" sz="20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     </a:t>
            </a:r>
            <a:r>
              <a:rPr lang="zh-CN" altLang="en-US" sz="20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典例二十二：</a:t>
            </a:r>
            <a:r>
              <a:rPr lang="zh-CN" altLang="zh-CN" sz="20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“采莲南塘秋，莲花过人头；低头弄莲子，莲子青如水。”南朝乐府《西洲曲》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en-US" altLang="zh-CN" sz="20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20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sz="20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由于“莲”与“怜”音同，“莲子”也即“怜子”，“青”即“清”，“青”即“莲子”的颜色。这里是实写也是虚写，语意双关，采用谐音双关的修辞，表达了一个女子对所爱的男子的深长思念和爱情的纯洁。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9A4B2BB1-78FF-4982-8EB0-BC532503C3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458" y="3143181"/>
            <a:ext cx="2469617" cy="1893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8862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546B0DDE-0C37-48AE-A663-E4E29F3EEB8A}"/>
              </a:ext>
            </a:extLst>
          </p:cNvPr>
          <p:cNvSpPr/>
          <p:nvPr/>
        </p:nvSpPr>
        <p:spPr>
          <a:xfrm>
            <a:off x="261442" y="547028"/>
            <a:ext cx="6495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互文</a:t>
            </a:r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57DF1CBE-EAC8-4709-9541-793EA14E676D}"/>
              </a:ext>
            </a:extLst>
          </p:cNvPr>
          <p:cNvSpPr/>
          <p:nvPr/>
        </p:nvSpPr>
        <p:spPr>
          <a:xfrm>
            <a:off x="261442" y="916360"/>
            <a:ext cx="6408712" cy="37279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互文</a:t>
            </a: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：两个或两个以上相对独立的语言结构参互成文，合而见义，共同表达一个完整的意思。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作用：</a:t>
            </a: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内容上相互补充，笔墨经济，以少胜多，表意委婉，耐人寻味。</a:t>
            </a:r>
            <a:r>
              <a:rPr lang="zh-CN" altLang="zh-CN" sz="1200" b="1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endParaRPr lang="en-US" altLang="zh-CN" sz="12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典例二十三：</a:t>
            </a:r>
            <a:r>
              <a:rPr lang="zh-CN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“主人下马客在船”（白居易《琵琶行》 ）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典例二十四：</a:t>
            </a:r>
            <a:r>
              <a:rPr lang="zh-CN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“东市买骏马，西市买鞍鞯，南市买辔头，北市买长鞭。”《木兰辞》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典例二十五：</a:t>
            </a:r>
            <a:r>
              <a:rPr lang="zh-CN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“秦时明月汉时关，万里长征人未还。” 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en-US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                           </a:t>
            </a:r>
            <a:r>
              <a:rPr lang="zh-CN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王昌龄《出塞》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典例二十六：</a:t>
            </a:r>
            <a:r>
              <a:rPr lang="zh-CN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“东西植松柏，左右种梧桐。”                                       </a:t>
            </a:r>
            <a:r>
              <a:rPr lang="en-US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                                  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en-US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                           </a:t>
            </a:r>
            <a:r>
              <a:rPr lang="zh-CN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《孔雀东南飞》</a:t>
            </a:r>
            <a:endParaRPr lang="zh-CN" altLang="zh-CN" sz="12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62766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03543BCB-C731-4D21-8A92-4B004EA08776}"/>
              </a:ext>
            </a:extLst>
          </p:cNvPr>
          <p:cNvSpPr/>
          <p:nvPr/>
        </p:nvSpPr>
        <p:spPr>
          <a:xfrm>
            <a:off x="261442" y="700336"/>
            <a:ext cx="6336704" cy="3647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zh-CN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叠字（词）</a:t>
            </a:r>
            <a:endParaRPr lang="en-US" altLang="zh-CN" sz="20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ts val="0"/>
              </a:spcBef>
              <a:buFontTx/>
              <a:buNone/>
            </a:pP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叠字：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又名迭字、迭词、重言等，是指将两个音节相同的词或词素重叠起来使用，以表达不同的语气程度和感情色彩。迭字之间，不可以断句。</a:t>
            </a:r>
            <a:endParaRPr lang="zh-CN" altLang="en-US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ts val="0"/>
              </a:spcBef>
              <a:buFontTx/>
              <a:buNone/>
            </a:pP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作用： </a:t>
            </a:r>
            <a:endParaRPr lang="en-US" altLang="zh-CN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ts val="0"/>
              </a:spcBef>
              <a:buFontTx/>
              <a:buNone/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、语音上和谐悦耳，节奏明朗，韵律协调，回环曲折；</a:t>
            </a:r>
          </a:p>
          <a:p>
            <a:pPr eaLnBrk="1" hangingPunct="1">
              <a:lnSpc>
                <a:spcPct val="150000"/>
              </a:lnSpc>
              <a:spcBef>
                <a:spcPts val="0"/>
              </a:spcBef>
              <a:buFontTx/>
              <a:buNone/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、情感上表达人物复杂的心理</a:t>
            </a:r>
          </a:p>
          <a:p>
            <a:pPr eaLnBrk="1" hangingPunct="1">
              <a:lnSpc>
                <a:spcPct val="150000"/>
              </a:lnSpc>
              <a:spcBef>
                <a:spcPts val="0"/>
              </a:spcBef>
              <a:buFontTx/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endParaRPr lang="zh-CN" altLang="zh-CN" sz="20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36795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200ADA65-1DB9-40BA-A844-15EDA7A4ECC6}"/>
              </a:ext>
            </a:extLst>
          </p:cNvPr>
          <p:cNvSpPr/>
          <p:nvPr/>
        </p:nvSpPr>
        <p:spPr>
          <a:xfrm>
            <a:off x="333450" y="628328"/>
            <a:ext cx="2952328" cy="3766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zh-CN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修辞手法：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 比喻、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比拟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、夸张、对偶、</a:t>
            </a:r>
            <a:r>
              <a:rPr lang="zh-CN" altLang="zh-CN" b="1" dirty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借代、</a:t>
            </a: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排比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、</a:t>
            </a:r>
            <a:r>
              <a:rPr lang="zh-CN" altLang="zh-CN" b="1" dirty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设问、反问、双关、互文、反复、通感、叠字（词）等。</a:t>
            </a:r>
            <a:endParaRPr lang="en-US" altLang="zh-CN" b="1" dirty="0">
              <a:effectLst>
                <a:outerShdw blurRad="38100" dist="38100" dir="2700000" algn="tl">
                  <a:srgbClr val="C0C0C0"/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zh-CN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常考的</a:t>
            </a:r>
            <a:r>
              <a:rPr lang="zh-CN" altLang="zh-CN" b="1" dirty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endParaRPr lang="en-US" altLang="zh-CN" b="1" dirty="0">
              <a:effectLst>
                <a:outerShdw blurRad="38100" dist="38100" dir="2700000" algn="tl">
                  <a:srgbClr val="C0C0C0"/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b="1" dirty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比喻、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比拟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、夸张、对偶、</a:t>
            </a:r>
            <a:r>
              <a:rPr lang="zh-CN" altLang="zh-CN" b="1" dirty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借代、</a:t>
            </a: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排比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、</a:t>
            </a:r>
            <a:r>
              <a:rPr lang="zh-CN" altLang="zh-CN" b="1" dirty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设问</a:t>
            </a: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、反问。</a:t>
            </a:r>
            <a:endParaRPr lang="zh-CN" altLang="zh-CN" b="1" dirty="0">
              <a:effectLst>
                <a:outerShdw blurRad="38100" dist="38100" dir="2700000" algn="tl">
                  <a:srgbClr val="C0C0C0"/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03B21B78-905B-4750-934A-EE05350D62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3850" y="844352"/>
            <a:ext cx="2520280" cy="3600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03543BCB-C731-4D21-8A92-4B004EA08776}"/>
              </a:ext>
            </a:extLst>
          </p:cNvPr>
          <p:cNvSpPr/>
          <p:nvPr/>
        </p:nvSpPr>
        <p:spPr>
          <a:xfrm>
            <a:off x="266245" y="412304"/>
            <a:ext cx="6336704" cy="13128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典例二十七：迢迢牵牛星，皎皎河汉女。纤纤擢素手，札札弄机杼。终日不成章，泣涕零如雨。  河汉清且浅，相去复几许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?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盈盈一水间，脉脉不得语。       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迢迢牵牛星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endParaRPr lang="zh-CN" altLang="zh-CN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CEA5C8AA-7608-4223-88DA-413D936BD47B}"/>
              </a:ext>
            </a:extLst>
          </p:cNvPr>
          <p:cNvSpPr/>
          <p:nvPr/>
        </p:nvSpPr>
        <p:spPr>
          <a:xfrm>
            <a:off x="122229" y="1780456"/>
            <a:ext cx="6480720" cy="30047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“纤纤”四句写织女织布的情状，娓娓述说她的相思之苦。通过织女织布、泣涕的行为，道出她深沉悲切的思恋。“河汉”两句是反问，清浅银河为何隔断有情人，诗人没有回答，给读者留下丰富的想象余地。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最后两句中“盈盈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…‘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脉脉”，写出双星可望不可即的凄苦神态。银河虽浅，有情人却只能默默相视，相聚无期。织女的哀怨情愁被充分地表达出来。诗中叠词的使用使语言清新自然，六个叠词或写人，或状物，或写景，营造了奇幻的气氛，把织女的美丽、痴情表现得淋漓尽致。 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1601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553102F-1A60-4136-A466-14B48207C37F}"/>
              </a:ext>
            </a:extLst>
          </p:cNvPr>
          <p:cNvSpPr/>
          <p:nvPr/>
        </p:nvSpPr>
        <p:spPr>
          <a:xfrm>
            <a:off x="299381" y="500993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通感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03DB207D-D9B1-4023-B99C-96D0903BB931}"/>
              </a:ext>
            </a:extLst>
          </p:cNvPr>
          <p:cNvSpPr/>
          <p:nvPr/>
        </p:nvSpPr>
        <p:spPr>
          <a:xfrm>
            <a:off x="204931" y="870325"/>
            <a:ext cx="6497376" cy="773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通感：</a:t>
            </a:r>
            <a:r>
              <a:rPr lang="zh-CN" altLang="en-US" sz="16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把不同感官的感觉沟通起来，借联想引起感觉转移，“以感觉写感觉”。</a:t>
            </a:r>
            <a:r>
              <a:rPr lang="zh-CN" altLang="en-US" sz="16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endParaRPr lang="zh-CN" altLang="en-US" sz="16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556B9B6C-2679-4F40-8B01-D23705D905D5}"/>
              </a:ext>
            </a:extLst>
          </p:cNvPr>
          <p:cNvSpPr/>
          <p:nvPr/>
        </p:nvSpPr>
        <p:spPr>
          <a:xfrm>
            <a:off x="204931" y="1643614"/>
            <a:ext cx="6338564" cy="1142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典例二十八：“嘈嘈切切错杂弹，大珠小珠落玉盘。”</a:t>
            </a:r>
            <a:r>
              <a:rPr lang="zh-CN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琵琶行</a:t>
            </a:r>
            <a:r>
              <a:rPr lang="zh-CN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 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典例二十九：</a:t>
            </a:r>
            <a:r>
              <a:rPr lang="zh-CN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</a:t>
            </a: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绿杨烟外晓寒轻</a:t>
            </a:r>
            <a:r>
              <a:rPr lang="zh-CN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 </a:t>
            </a: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红杏枝头春意闹。”  （宋祁</a:t>
            </a:r>
            <a:r>
              <a:rPr lang="zh-CN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玉楼春</a:t>
            </a:r>
            <a:r>
              <a:rPr lang="zh-CN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A6DFF5D6-7CA1-4836-A100-C252A3013A4A}"/>
              </a:ext>
            </a:extLst>
          </p:cNvPr>
          <p:cNvSpPr/>
          <p:nvPr/>
        </p:nvSpPr>
        <p:spPr>
          <a:xfrm>
            <a:off x="141251" y="2932584"/>
            <a:ext cx="6624736" cy="15274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一般来说春意只能从视觉和感觉（时令气候）去描绘它。而本句是变视觉为听觉，用听觉去加以表现，化静为动，这似乎让读者体验到了莺歌燕舞的大好春光了。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“闹”，写出了作者的感情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也让读者感到了春意的勃动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繁花斗艳，春意盎然。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9197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0F9B2FAE-8BFA-4F6B-AA0A-C70DC132B3A5}"/>
              </a:ext>
            </a:extLst>
          </p:cNvPr>
          <p:cNvSpPr/>
          <p:nvPr/>
        </p:nvSpPr>
        <p:spPr>
          <a:xfrm>
            <a:off x="261442" y="484312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反复</a:t>
            </a:r>
            <a:endParaRPr lang="zh-CN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F7D1EB6C-20C3-4132-ADEB-60E9B895F7A0}"/>
              </a:ext>
            </a:extLst>
          </p:cNvPr>
          <p:cNvSpPr/>
          <p:nvPr/>
        </p:nvSpPr>
        <p:spPr>
          <a:xfrm>
            <a:off x="261442" y="803716"/>
            <a:ext cx="3429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作用：</a:t>
            </a:r>
            <a:endParaRPr lang="zh-CN" altLang="zh-CN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defRPr/>
            </a:pPr>
            <a:r>
              <a:rPr lang="zh-CN" altLang="zh-CN" b="1" dirty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  1.音节舒缓和谐，朗朗上口。</a:t>
            </a:r>
            <a:endParaRPr lang="zh-CN" altLang="zh-CN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A92EBEFF-B3E9-40FF-B1DC-1D3B833C74A8}"/>
              </a:ext>
            </a:extLst>
          </p:cNvPr>
          <p:cNvSpPr/>
          <p:nvPr/>
        </p:nvSpPr>
        <p:spPr>
          <a:xfrm>
            <a:off x="477466" y="1400119"/>
            <a:ext cx="46805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2.强调主题，形成气势，突出情感。 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AAD9805B-990D-48B3-9536-3A0DF395390B}"/>
              </a:ext>
            </a:extLst>
          </p:cNvPr>
          <p:cNvSpPr/>
          <p:nvPr/>
        </p:nvSpPr>
        <p:spPr>
          <a:xfrm>
            <a:off x="477466" y="1750556"/>
            <a:ext cx="3789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3.思想感情的表达更为绵密曲折 。</a:t>
            </a:r>
            <a:endParaRPr lang="zh-CN" altLang="zh-CN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675E7F67-BA2D-4D7E-860E-D27203E6C7E0}"/>
              </a:ext>
            </a:extLst>
          </p:cNvPr>
          <p:cNvSpPr/>
          <p:nvPr/>
        </p:nvSpPr>
        <p:spPr>
          <a:xfrm>
            <a:off x="261442" y="2289038"/>
            <a:ext cx="6366122" cy="27330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20000"/>
              </a:spcBef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1.知否，知否，应是绿肥红瘦。</a:t>
            </a:r>
          </a:p>
          <a:p>
            <a:pPr eaLnBrk="1" hangingPunct="1">
              <a:lnSpc>
                <a:spcPct val="150000"/>
              </a:lnSpc>
              <a:spcBef>
                <a:spcPct val="20000"/>
              </a:spcBef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2.硕鼠硕鼠，无食我黍。</a:t>
            </a:r>
          </a:p>
          <a:p>
            <a:pPr eaLnBrk="1" hangingPunct="1">
              <a:lnSpc>
                <a:spcPct val="150000"/>
              </a:lnSpc>
              <a:spcBef>
                <a:spcPct val="20000"/>
              </a:spcBef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3.思悠悠，恨悠悠。恨到归时方始休。</a:t>
            </a:r>
          </a:p>
          <a:p>
            <a:pPr eaLnBrk="1" hangingPunct="1">
              <a:lnSpc>
                <a:spcPct val="150000"/>
              </a:lnSpc>
              <a:spcBef>
                <a:spcPct val="20000"/>
              </a:spcBef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4.“少年不识愁滋味，爱上层楼。爱上层楼，为</a:t>
            </a: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赋</a:t>
            </a: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新词强说愁。而今识尽愁滋味，欲说还休。欲说还休，却道天凉好个</a:t>
            </a: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秋！”        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（辛弃疾《丑奴儿》 ）</a:t>
            </a:r>
          </a:p>
          <a:p>
            <a:pPr eaLnBrk="1" hangingPunct="1">
              <a:defRPr/>
            </a:pPr>
            <a:endParaRPr lang="zh-CN" altLang="en-US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23607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1053530" y="1813568"/>
            <a:ext cx="5094657" cy="684821"/>
          </a:xfrm>
          <a:prstGeom prst="rect">
            <a:avLst/>
          </a:prstGeom>
        </p:spPr>
        <p:txBody>
          <a:bodyPr wrap="square" lIns="68597" tIns="34299" rIns="68597" bIns="34299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演讲完毕，谢谢观看</a:t>
            </a:r>
          </a:p>
        </p:txBody>
      </p:sp>
      <p:cxnSp>
        <p:nvCxnSpPr>
          <p:cNvPr id="26" name="直接连接符 25"/>
          <p:cNvCxnSpPr/>
          <p:nvPr/>
        </p:nvCxnSpPr>
        <p:spPr>
          <a:xfrm>
            <a:off x="1971568" y="2607473"/>
            <a:ext cx="3106143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729C2796-BFEF-4976-9829-2E6361552FDA}"/>
              </a:ext>
            </a:extLst>
          </p:cNvPr>
          <p:cNvSpPr/>
          <p:nvPr/>
        </p:nvSpPr>
        <p:spPr>
          <a:xfrm>
            <a:off x="261442" y="556320"/>
            <a:ext cx="6495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b="1" dirty="0">
                <a:solidFill>
                  <a:srgbClr val="0000FF"/>
                </a:solidFill>
              </a:rPr>
              <a:t>比喻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F0A457F-2C03-4CBE-B4DD-CEEBFBAC91E6}"/>
              </a:ext>
            </a:extLst>
          </p:cNvPr>
          <p:cNvSpPr/>
          <p:nvPr/>
        </p:nvSpPr>
        <p:spPr>
          <a:xfrm>
            <a:off x="254774" y="983351"/>
            <a:ext cx="626469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sz="16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比喻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zh-CN" altLang="en-US" sz="1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借用一种事物或情景来比作另外一种事物和情景。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sz="16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分类</a:t>
            </a:r>
            <a:r>
              <a:rPr lang="zh-CN" altLang="en-US" sz="1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：可分为明喻、暗喻、借喻。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sz="16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作用： </a:t>
            </a:r>
            <a:r>
              <a:rPr lang="zh-CN" altLang="en-US" sz="1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1.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形象生动具体可感。化抽象为具体，化无形为有形。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   </a:t>
            </a:r>
            <a:r>
              <a:rPr lang="zh-CN" altLang="en-US" sz="1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2.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充分表达作者的情感。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D3A7AC63-67CE-420C-B505-5958E2ED7E56}"/>
              </a:ext>
            </a:extLst>
          </p:cNvPr>
          <p:cNvSpPr/>
          <p:nvPr/>
        </p:nvSpPr>
        <p:spPr>
          <a:xfrm>
            <a:off x="346362" y="2591899"/>
            <a:ext cx="6251783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典例一：湖光秋月两相和， 潭面无风镜未磨。</a:t>
            </a:r>
            <a:endParaRPr lang="en-US" altLang="zh-CN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遥望洞庭山水色，</a:t>
            </a:r>
            <a:r>
              <a:rPr lang="zh-CN" altLang="en-US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白银盘里一青螺。 </a:t>
            </a:r>
          </a:p>
          <a:p>
            <a:pPr algn="ctr"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                             </a:t>
            </a:r>
            <a:r>
              <a:rPr lang="zh-CN" altLang="en-US" sz="16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刘禹锡《望洞庭》</a:t>
            </a:r>
            <a:r>
              <a:rPr lang="zh-CN" altLang="en-US" sz="1600" b="1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 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   </a:t>
            </a:r>
            <a:r>
              <a:rPr lang="en-US" altLang="zh-CN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赏析</a:t>
            </a:r>
            <a:r>
              <a:rPr lang="en-US" altLang="zh-CN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诗歌巧妙地以“螺”作比，将皓月银辉下的山比做银盘里的青螺，色调淡雅，山水浑然一体。</a:t>
            </a:r>
          </a:p>
        </p:txBody>
      </p:sp>
    </p:spTree>
    <p:extLst>
      <p:ext uri="{BB962C8B-B14F-4D97-AF65-F5344CB8AC3E}">
        <p14:creationId xmlns:p14="http://schemas.microsoft.com/office/powerpoint/2010/main" val="3406953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599EC85E-376C-41EF-B129-9E4553790D72}"/>
              </a:ext>
            </a:extLst>
          </p:cNvPr>
          <p:cNvSpPr/>
          <p:nvPr/>
        </p:nvSpPr>
        <p:spPr>
          <a:xfrm>
            <a:off x="189434" y="689111"/>
            <a:ext cx="3717826" cy="3766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Arial" panose="020B0604020202020204" pitchFamily="34" charset="0"/>
              </a:rPr>
              <a:t>典例二：</a:t>
            </a:r>
            <a:endParaRPr lang="en-US" altLang="zh-CN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  <a:sym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Arial" panose="020B0604020202020204" pitchFamily="34" charset="0"/>
              </a:rPr>
              <a:t>凉月如眉挂柳湾，</a:t>
            </a:r>
            <a:r>
              <a:rPr lang="zh-CN" altLang="en-US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sym typeface="Arial" panose="020B0604020202020204" pitchFamily="34" charset="0"/>
              </a:rPr>
              <a:t>越中山色镜中看。</a:t>
            </a:r>
            <a:endParaRPr lang="en-US" altLang="zh-CN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  <a:sym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  <a:sym typeface="Arial" panose="020B0604020202020204" pitchFamily="34" charset="0"/>
              </a:rPr>
              <a:t>兰溪三日桃花雨，半夜鲤鱼来上滩。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  <a:sym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sym typeface="Arial" panose="020B0604020202020204" pitchFamily="34" charset="0"/>
              </a:rPr>
              <a:t>             戴叔伦 </a:t>
            </a:r>
            <a:r>
              <a:rPr lang="en-US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sym typeface="Arial" panose="020B0604020202020204" pitchFamily="34" charset="0"/>
              </a:rPr>
              <a:t>(</a:t>
            </a:r>
            <a:r>
              <a:rPr lang="zh-CN" altLang="en-US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sym typeface="Arial" panose="020B0604020202020204" pitchFamily="34" charset="0"/>
              </a:rPr>
              <a:t>唐</a:t>
            </a:r>
            <a:r>
              <a:rPr lang="en-US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sym typeface="Arial" panose="020B0604020202020204" pitchFamily="34" charset="0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“如眉”：以眉喻月，绘出了三月时月亮的形状并体现出了它的清秀。“镜”：以镜喻兰溪之水，写出了兰溪水之清澈明静；亦反衬出月光的明洁。</a:t>
            </a:r>
            <a:endParaRPr lang="zh-CN" altLang="zh-CN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E7AC05AD-C77E-4581-8658-EC2E92CEB1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5859" y="628328"/>
            <a:ext cx="2664296" cy="23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8060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FBA47326-FEDA-4008-A25A-B89CB32CBF5A}"/>
              </a:ext>
            </a:extLst>
          </p:cNvPr>
          <p:cNvSpPr/>
          <p:nvPr/>
        </p:nvSpPr>
        <p:spPr>
          <a:xfrm>
            <a:off x="405458" y="556320"/>
            <a:ext cx="59503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6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比拟</a:t>
            </a:r>
            <a:endParaRPr lang="zh-CN" altLang="en-US" sz="16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4B19D6A-27BA-4C09-99B2-7EE8877D5FAC}"/>
              </a:ext>
            </a:extLst>
          </p:cNvPr>
          <p:cNvSpPr/>
          <p:nvPr/>
        </p:nvSpPr>
        <p:spPr>
          <a:xfrm>
            <a:off x="373471" y="853756"/>
            <a:ext cx="615034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zh-CN" sz="16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含义</a:t>
            </a:r>
            <a:r>
              <a:rPr lang="zh-CN" altLang="zh-CN" sz="1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——把物当作人来写，使此物具有人的外表、个性或情感的修辞手段。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zh-CN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作用：</a:t>
            </a:r>
            <a:endParaRPr lang="en-US" altLang="zh-CN" b="1" dirty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zh-CN" sz="1600" dirty="0">
                <a:latin typeface="仿宋" panose="02010609060101010101" pitchFamily="49" charset="-122"/>
                <a:ea typeface="仿宋" panose="02010609060101010101" pitchFamily="49" charset="-122"/>
              </a:rPr>
              <a:t>1.</a:t>
            </a: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促使读者产生联想，将事物人格化，富有情趣，生动形象。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2.突出作者的情感。 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706D09A1-03B6-4B0A-A66C-9385B8B156A2}"/>
              </a:ext>
            </a:extLst>
          </p:cNvPr>
          <p:cNvSpPr/>
          <p:nvPr/>
        </p:nvSpPr>
        <p:spPr>
          <a:xfrm>
            <a:off x="215056" y="2716560"/>
            <a:ext cx="6308761" cy="12411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 eaLnBrk="1" hangingPunct="1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典例三：</a:t>
            </a: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好雨知时节，当春乃发生。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随风潜入夜，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润物细无声。</a:t>
            </a:r>
          </a:p>
          <a:p>
            <a:pPr marL="342900" indent="-342900" algn="ctr" eaLnBrk="1" hangingPunct="1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野径云俱黑，江船火独明。晓看红湿处，花重锦官城。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342900" indent="-342900" algn="ctr" eaLnBrk="1" hangingPunct="1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                          唐  杜甫   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春夜喜雨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endParaRPr lang="zh-CN" altLang="zh-CN" sz="1600" b="1" dirty="0">
              <a:effectLst>
                <a:outerShdw blurRad="38100" dist="38100" dir="2700000" algn="tl">
                  <a:srgbClr val="C0C0C0"/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0A3ECE80-1689-427E-875A-5F4893F4DAE9}"/>
              </a:ext>
            </a:extLst>
          </p:cNvPr>
          <p:cNvSpPr/>
          <p:nvPr/>
        </p:nvSpPr>
        <p:spPr>
          <a:xfrm>
            <a:off x="-170606" y="3924598"/>
            <a:ext cx="6624736" cy="773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eaLnBrk="1" hangingPunct="1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 【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诗歌细腻生动地描绘了春夜雨景，并以拟人化的手法，写出了夜雨的神奇，喜悦之情跃然纸上。</a:t>
            </a:r>
          </a:p>
        </p:txBody>
      </p:sp>
    </p:spTree>
    <p:extLst>
      <p:ext uri="{BB962C8B-B14F-4D97-AF65-F5344CB8AC3E}">
        <p14:creationId xmlns:p14="http://schemas.microsoft.com/office/powerpoint/2010/main" val="1513239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DB8FB46-D24A-4FD0-9E8B-65BDF6227974}"/>
              </a:ext>
            </a:extLst>
          </p:cNvPr>
          <p:cNvSpPr/>
          <p:nvPr/>
        </p:nvSpPr>
        <p:spPr>
          <a:xfrm>
            <a:off x="45418" y="216877"/>
            <a:ext cx="6156684" cy="2797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 eaLnBrk="1" hangingPunct="1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defRPr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典例四：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342900" indent="-342900" algn="ctr" eaLnBrk="1" hangingPunct="1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defRPr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众芳摇落独暄妍，占尽风情向小园。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342900" indent="-342900" algn="ctr" eaLnBrk="1" hangingPunct="1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defRPr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疏影横斜水清浅，暗香浮动月黄昏。</a:t>
            </a:r>
          </a:p>
          <a:p>
            <a:pPr marL="342900" indent="-342900" algn="ctr" eaLnBrk="1" hangingPunct="1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defRPr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霜禽欲下先偷眼，粉蝶如知合断魂。</a:t>
            </a:r>
            <a:endParaRPr lang="en-US" altLang="zh-CN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342900" indent="-342900" algn="ctr" eaLnBrk="1" hangingPunct="1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defRPr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幸有微吟可相狎，不须檀板共金尊。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342900" indent="-342900" eaLnBrk="1" hangingPunct="1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                         宋   林逋 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山园小梅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4A37F415-857E-4789-AFDB-FC378F572FD7}"/>
              </a:ext>
            </a:extLst>
          </p:cNvPr>
          <p:cNvSpPr/>
          <p:nvPr/>
        </p:nvSpPr>
        <p:spPr>
          <a:xfrm>
            <a:off x="-20662" y="3042126"/>
            <a:ext cx="6495342" cy="1142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eaLnBrk="1" hangingPunct="1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 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 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这一联采用拟人的手法。“先偷眼”极写白鹤爱梅之甚，它还未来得及飞下，就迫不及待地先偷看梅花几眼；“合断魂”一词写粉蝶因爱梅而至消魂，把粉蝶对梅的喜爱之情夸张到极点。</a:t>
            </a:r>
            <a:endParaRPr lang="zh-CN" altLang="zh-CN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94598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493A281-45D7-4DB7-9C0E-1B62BA395B5C}"/>
              </a:ext>
            </a:extLst>
          </p:cNvPr>
          <p:cNvSpPr/>
          <p:nvPr/>
        </p:nvSpPr>
        <p:spPr>
          <a:xfrm>
            <a:off x="189434" y="484312"/>
            <a:ext cx="6480720" cy="43742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zh-CN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夸张</a:t>
            </a:r>
            <a:endParaRPr lang="en-US" altLang="zh-CN" sz="2000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6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夸张</a:t>
            </a:r>
            <a:r>
              <a:rPr lang="zh-CN" altLang="en-US" sz="1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：对事物的形象、特征、作用、程度等作扩大或缩小的描述。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sz="16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作用：</a:t>
            </a:r>
            <a:r>
              <a:rPr lang="zh-CN" altLang="en-US" sz="1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引起丰富联想，突出事物本质特征，鲜明地表达作者的情感态度。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zh-CN" altLang="en-US" sz="16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     典例五：“白发三千丈，缘愁似个长。”    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(李白《秋浦歌》)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　  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愁生白发，诗人用夸张的手法写白发竞有“三千丈”那么长．可见愁思的深重。</a:t>
            </a:r>
            <a:r>
              <a:rPr lang="zh-CN" altLang="en-US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 </a:t>
            </a:r>
            <a:endParaRPr lang="en-US" altLang="zh-CN" sz="20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  <a:sym typeface="Arial" pitchFamily="34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16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【</a:t>
            </a:r>
            <a:r>
              <a:rPr lang="zh-CN" altLang="en-US" sz="16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典例六</a:t>
            </a:r>
            <a:r>
              <a:rPr lang="en-US" altLang="zh-CN" sz="16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】</a:t>
            </a: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上邪，我与君相知，长命无绝衰。山无陵，江水为竭，冬雷阵阵，夏雨雪，天地合，乃敢与君绝！       </a:t>
            </a:r>
            <a:r>
              <a:rPr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——</a:t>
            </a: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汉乐府</a:t>
            </a:r>
            <a:r>
              <a:rPr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《</a:t>
            </a: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上邪</a:t>
            </a:r>
            <a:r>
              <a:rPr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》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赏析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】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运用夸张手法描述了自然不可能发生的情况，表达了对爱情的坚贞。</a:t>
            </a:r>
            <a:endParaRPr lang="zh-CN" altLang="en-US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03455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A665E466-A07D-4C7B-B27E-B9275C53664F}"/>
              </a:ext>
            </a:extLst>
          </p:cNvPr>
          <p:cNvSpPr/>
          <p:nvPr/>
        </p:nvSpPr>
        <p:spPr>
          <a:xfrm>
            <a:off x="225438" y="422917"/>
            <a:ext cx="6408712" cy="42992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对偶</a:t>
            </a:r>
            <a:endParaRPr lang="en-US" altLang="zh-CN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zh-CN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对偶</a:t>
            </a:r>
            <a:r>
              <a:rPr lang="zh-CN" altLang="zh-CN" b="1" dirty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：即把字数相等，结构相同或相似，意思密切相关的语句成对地排列的修辞方式。 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zh-CN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作用：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zh-CN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　</a:t>
            </a:r>
            <a:r>
              <a:rPr lang="zh-CN" altLang="zh-CN" b="1" dirty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从形式看，语言简练，高度概括，整齐匀称，节奏感强，有音乐美。从内容看，意义集中含蓄。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 典例七：无边落木萧萧下，不尽长江滚滚来。　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杜甫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登高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》)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典例八：战士军前半死生，美人帐下犹歌舞。 （高适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燕歌行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）</a:t>
            </a:r>
            <a:endParaRPr lang="en-US" altLang="zh-CN" sz="2400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6332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6D43C35A-7802-48D9-AB8B-193D51CD0326}"/>
              </a:ext>
            </a:extLst>
          </p:cNvPr>
          <p:cNvSpPr/>
          <p:nvPr/>
        </p:nvSpPr>
        <p:spPr>
          <a:xfrm>
            <a:off x="333450" y="412304"/>
            <a:ext cx="6495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solidFill>
                  <a:srgbClr val="0000FF"/>
                </a:solidFill>
              </a:rPr>
              <a:t>借代</a:t>
            </a:r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B324775-73A4-459B-A349-A3DDBF95830C}"/>
              </a:ext>
            </a:extLst>
          </p:cNvPr>
          <p:cNvSpPr/>
          <p:nvPr/>
        </p:nvSpPr>
        <p:spPr>
          <a:xfrm>
            <a:off x="355115" y="844352"/>
            <a:ext cx="619268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借代</a:t>
            </a: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：借用相关的事物来代替所要表达的事物。借代可用部分代表全体，具体代替抽象，用特征代替人。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作用：</a:t>
            </a: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形象突出、特点鲜明、具体生动，引人联想。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典例九：</a:t>
            </a:r>
            <a:r>
              <a:rPr lang="zh-CN" altLang="en-US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大江东去</a:t>
            </a: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，浪淘尽，千古风流人物。故垒西边，人道是，三国周郎赤壁。乱石穿空，惊涛拍岸，卷起千堆雪。江山如画，一时多少豪杰。遥想公瑾当年，小乔初嫁了，雄姿英发。羽扇纶巾，谈笑间，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樯橹</a:t>
            </a: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灰飞烟灭。故国神游，多情应笑我，早生华发。人生如梦，一尊还酹江月。 </a:t>
            </a:r>
            <a:r>
              <a:rPr lang="en-US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  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苏轼《念奴娇 赤壁怀古》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1442" y="4252844"/>
            <a:ext cx="39308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【</a:t>
            </a:r>
            <a:r>
              <a:rPr lang="zh-CN" altLang="en-US" dirty="0">
                <a:solidFill>
                  <a:srgbClr val="FF0000"/>
                </a:solidFill>
              </a:rPr>
              <a:t>赏析</a:t>
            </a:r>
            <a:r>
              <a:rPr lang="en-US" altLang="zh-CN" dirty="0">
                <a:solidFill>
                  <a:srgbClr val="FF0000"/>
                </a:solidFill>
              </a:rPr>
              <a:t>】</a:t>
            </a:r>
            <a:r>
              <a:rPr lang="zh-CN" altLang="en-US" dirty="0">
                <a:solidFill>
                  <a:srgbClr val="FF0000"/>
                </a:solidFill>
              </a:rPr>
              <a:t>诗中用“樯橹” 代替战船。</a:t>
            </a:r>
          </a:p>
        </p:txBody>
      </p:sp>
    </p:spTree>
    <p:extLst>
      <p:ext uri="{BB962C8B-B14F-4D97-AF65-F5344CB8AC3E}">
        <p14:creationId xmlns:p14="http://schemas.microsoft.com/office/powerpoint/2010/main" val="3063359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theme/theme1.xml><?xml version="1.0" encoding="utf-8"?>
<a:theme xmlns:a="http://schemas.openxmlformats.org/drawingml/2006/main" name="1_自定义设计方案">
  <a:themeElements>
    <a:clrScheme name="自定义 1093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60B5CC"/>
      </a:accent1>
      <a:accent2>
        <a:srgbClr val="E66C7D"/>
      </a:accent2>
      <a:accent3>
        <a:srgbClr val="F0AD00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2382</Words>
  <Application>Microsoft Office PowerPoint</Application>
  <PresentationFormat>自定义</PresentationFormat>
  <Paragraphs>130</Paragraphs>
  <Slides>23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25" baseType="lpstr"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www.shulihua.net收集整理</Manager>
  <Company>www.shulihua.net收集整理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/>
  <cp:revision>语文备课大师【全免费】</cp:revision>
  <dcterms:created xsi:type="dcterms:W3CDTF">2019-01-09T02:14:15Z</dcterms:created>
  <dcterms:modified xsi:type="dcterms:W3CDTF">2019-02-12T09:24:59Z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