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  <p:sldId id="257" r:id="rId6"/>
    <p:sldId id="258" r:id="rId7"/>
    <p:sldId id="263" r:id="rId8"/>
    <p:sldId id="259" r:id="rId9"/>
    <p:sldId id="264" r:id="rId10"/>
    <p:sldId id="265" r:id="rId11"/>
    <p:sldId id="266" r:id="rId12"/>
    <p:sldId id="267" r:id="rId13"/>
    <p:sldId id="268" r:id="rId14"/>
    <p:sldId id="281" r:id="rId15"/>
    <p:sldId id="282" r:id="rId16"/>
    <p:sldId id="269" r:id="rId17"/>
    <p:sldId id="280" r:id="rId18"/>
    <p:sldId id="270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950" autoAdjust="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6EC25-CB72-46E0-8F52-C8FC8DDF7465}" type="datetimeFigureOut">
              <a:rPr lang="zh-CN" altLang="en-US" smtClean="0"/>
              <a:pPr/>
              <a:t>2015-05-27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ABB5A-6595-4D7E-911F-028DC9AB3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达芬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奇和他的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最后的晚餐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》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4000504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冯敏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 idx="4294967295"/>
          </p:nvPr>
        </p:nvSpPr>
        <p:spPr>
          <a:xfrm>
            <a:off x="11297" y="548680"/>
            <a:ext cx="8229600" cy="1143000"/>
          </a:xfrm>
        </p:spPr>
        <p:txBody>
          <a:bodyPr/>
          <a:lstStyle/>
          <a:p>
            <a:pPr algn="l"/>
            <a:r>
              <a:rPr lang="zh-CN" altLang="en-US" dirty="0">
                <a:ea typeface="宋体" pitchFamily="2" charset="-122"/>
              </a:rPr>
              <a:t>二、解释成语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51520" y="1916832"/>
            <a:ext cx="8497069" cy="393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不可思议</a:t>
            </a:r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：原是佛教语，指神秘奥妙。现形容事物无法想象或难以理解。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惊慌失措</a:t>
            </a:r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：由于惊慌，一下子不知怎么办才好。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正气凛然</a:t>
            </a:r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：正气：刚正之气。凛然：可敬畏的样子。形容正气威严不可侵犯。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三番五次</a:t>
            </a:r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：: 番:遍数。一再，多次。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梳理思路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55650" y="2492375"/>
            <a:ext cx="79041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itchFamily="34" charset="0"/>
                <a:ea typeface="宋体" pitchFamily="2" charset="-122"/>
              </a:rPr>
              <a:t>朗读课文，思考：本文介绍了《最后的晚餐》这幅名画的哪些方面的知识？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梳理思路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12775" y="1989138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  <a:ea typeface="宋体" pitchFamily="2" charset="-122"/>
              </a:rPr>
              <a:t>1、介绍《最后的晚餐》的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取材来源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：源于《圣经》故事。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12775" y="2781300"/>
            <a:ext cx="856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2、介绍《最后的晚餐》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与之前其他同类题材画作的不同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。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84213" y="3573463"/>
            <a:ext cx="8567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3、介绍《最后的晚餐》的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构图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及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人物塑造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艺术。（重点部分）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365625"/>
            <a:ext cx="6986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4、介绍与《最后的晚餐》相关的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故事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。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11188" y="5086350"/>
            <a:ext cx="792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5、介绍《最后的晚餐》的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主题思想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及积极影响。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11188" y="5805488"/>
            <a:ext cx="5951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6、介绍《最后的晚餐》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保护工作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及现状。</a:t>
            </a:r>
          </a:p>
        </p:txBody>
      </p:sp>
      <p:sp>
        <p:nvSpPr>
          <p:cNvPr id="12297" name="AutoShape 9"/>
          <p:cNvSpPr>
            <a:spLocks/>
          </p:cNvSpPr>
          <p:nvPr/>
        </p:nvSpPr>
        <p:spPr bwMode="auto">
          <a:xfrm>
            <a:off x="34925" y="1773238"/>
            <a:ext cx="504825" cy="5040312"/>
          </a:xfrm>
          <a:prstGeom prst="leftBrace">
            <a:avLst>
              <a:gd name="adj1" fmla="val 83202"/>
              <a:gd name="adj2" fmla="val 50000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utoUpdateAnimBg="0"/>
      <p:bldP spid="12292" grpId="0" bldLvl="0" autoUpdateAnimBg="0"/>
      <p:bldP spid="12293" grpId="0" bldLvl="0" autoUpdateAnimBg="0"/>
      <p:bldP spid="12294" grpId="0" bldLvl="0" autoUpdateAnimBg="0"/>
      <p:bldP spid="12295" grpId="0" bldLvl="0" autoUpdateAnimBg="0"/>
      <p:bldP spid="12296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理解文章内容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79388" y="2133600"/>
            <a:ext cx="8785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  <a:ea typeface="宋体" pitchFamily="2" charset="-122"/>
              </a:rPr>
              <a:t>阅读</a:t>
            </a:r>
            <a:r>
              <a:rPr lang="zh-CN" altLang="en-US" sz="320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第一段</a:t>
            </a:r>
            <a:r>
              <a:rPr lang="zh-CN" altLang="en-US" sz="3200">
                <a:latin typeface="Calibri" pitchFamily="34" charset="0"/>
                <a:ea typeface="宋体" pitchFamily="2" charset="-122"/>
              </a:rPr>
              <a:t>，思考：《最后的晚餐》从题材上看，属于什么画作</a:t>
            </a:r>
            <a:r>
              <a:rPr lang="zh-CN" altLang="en-US" sz="4000">
                <a:latin typeface="Calibri" pitchFamily="34" charset="0"/>
                <a:ea typeface="宋体" pitchFamily="2" charset="-122"/>
              </a:rPr>
              <a:t>？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0825" y="4076700"/>
            <a:ext cx="84978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作品取材于《圣经》的故事，是一幅反映宗教信仰的名画。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utoUpdateAnimBg="0"/>
      <p:bldP spid="13316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(意大利) 卡斯塔格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09075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979613" y="5949950"/>
            <a:ext cx="4848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zh-CN" sz="320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fr-FR" sz="3200">
                <a:latin typeface="宋体" pitchFamily="2" charset="-122"/>
                <a:ea typeface="宋体" pitchFamily="2" charset="-122"/>
              </a:rPr>
              <a:t>意大利</a:t>
            </a:r>
            <a:r>
              <a:rPr lang="fr-FR" altLang="zh-CN" sz="3200">
                <a:latin typeface="宋体" pitchFamily="2" charset="-122"/>
                <a:ea typeface="宋体" pitchFamily="2" charset="-122"/>
              </a:rPr>
              <a:t>) </a:t>
            </a:r>
            <a:r>
              <a:rPr lang="zh-CN" altLang="fr-FR" sz="3200">
                <a:latin typeface="宋体" pitchFamily="2" charset="-122"/>
                <a:ea typeface="宋体" pitchFamily="2" charset="-122"/>
              </a:rPr>
              <a:t>卡斯塔格诺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(意大利) 基兰达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26988"/>
            <a:ext cx="9107487" cy="568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065213" y="5849938"/>
            <a:ext cx="6027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zh-CN" sz="2800">
                <a:latin typeface="宋体" pitchFamily="2" charset="-122"/>
                <a:ea typeface="宋体" pitchFamily="2" charset="-122"/>
              </a:rPr>
              <a:t>   </a:t>
            </a:r>
            <a:r>
              <a:rPr lang="fr-FR" altLang="zh-CN" sz="320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fr-FR" sz="3200">
                <a:latin typeface="宋体" pitchFamily="2" charset="-122"/>
                <a:ea typeface="宋体" pitchFamily="2" charset="-122"/>
              </a:rPr>
              <a:t>意大利</a:t>
            </a:r>
            <a:r>
              <a:rPr lang="fr-FR" altLang="zh-CN" sz="3200">
                <a:latin typeface="宋体" pitchFamily="2" charset="-122"/>
                <a:ea typeface="宋体" pitchFamily="2" charset="-122"/>
              </a:rPr>
              <a:t>) </a:t>
            </a:r>
            <a:r>
              <a:rPr lang="zh-CN" altLang="fr-FR" sz="3200">
                <a:latin typeface="宋体" pitchFamily="2" charset="-122"/>
                <a:ea typeface="宋体" pitchFamily="2" charset="-122"/>
              </a:rPr>
              <a:t>基兰达约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理解文章内容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79388" y="2133600"/>
            <a:ext cx="87852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阅读</a:t>
            </a: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第二段</a:t>
            </a:r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，思考：在达芬奇之前其他画</a:t>
            </a:r>
            <a:r>
              <a:rPr lang="zh-CN" altLang="en-US" sz="3200" dirty="0" smtClean="0">
                <a:latin typeface="Calibri" pitchFamily="34" charset="0"/>
                <a:ea typeface="宋体" pitchFamily="2" charset="-122"/>
              </a:rPr>
              <a:t>过此题材</a:t>
            </a:r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的画家存在哪些问题</a:t>
            </a:r>
            <a:r>
              <a:rPr lang="zh-CN" altLang="en-US" sz="4000" dirty="0">
                <a:latin typeface="Calibri" pitchFamily="34" charset="0"/>
                <a:ea typeface="宋体" pitchFamily="2" charset="-122"/>
              </a:rPr>
              <a:t>？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50825" y="4076700"/>
            <a:ext cx="84978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一是主题不明确，画面散漫，人物动作僵硬，</a:t>
            </a:r>
          </a:p>
          <a:p>
            <a:r>
              <a:rPr lang="zh-CN" altLang="en-US" sz="3200">
                <a:ea typeface="宋体" pitchFamily="2" charset="-122"/>
              </a:rPr>
              <a:t>二是对叛徒犹大的处理简单化和公式化，缺乏艺术真实感。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utoUpdateAnimBg="0"/>
      <p:bldP spid="14340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44450"/>
            <a:ext cx="906938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219200" y="5753100"/>
            <a:ext cx="601662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ea typeface="宋体" pitchFamily="2" charset="-122"/>
              </a:rPr>
              <a:t>达芬奇《最后的晚餐》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>
                <a:ea typeface="宋体" pitchFamily="2" charset="-122"/>
              </a:rPr>
              <a:t>理解文章内容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9388" y="2133600"/>
            <a:ext cx="8785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阅读</a:t>
            </a:r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第三段</a:t>
            </a:r>
            <a:r>
              <a:rPr lang="zh-CN" altLang="en-US" sz="3200" dirty="0">
                <a:latin typeface="Calibri" pitchFamily="34" charset="0"/>
                <a:ea typeface="宋体" pitchFamily="2" charset="-122"/>
              </a:rPr>
              <a:t>，思考：达芬奇《最后的晚餐》在哪些方面胜出一筹</a:t>
            </a:r>
            <a:r>
              <a:rPr lang="zh-CN" altLang="en-US" sz="4000" dirty="0">
                <a:latin typeface="Calibri" pitchFamily="34" charset="0"/>
                <a:ea typeface="宋体" pitchFamily="2" charset="-122"/>
              </a:rPr>
              <a:t>？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50825" y="4076700"/>
            <a:ext cx="8497888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ea typeface="宋体" pitchFamily="2" charset="-122"/>
              </a:rPr>
              <a:t>1、构图布局独具匠心。</a:t>
            </a:r>
          </a:p>
          <a:p>
            <a:r>
              <a:rPr lang="zh-CN" altLang="en-US" sz="3200" dirty="0">
                <a:ea typeface="宋体" pitchFamily="2" charset="-122"/>
              </a:rPr>
              <a:t>2、赋予每个人物不同的性格特征，出色的运用心理描写。</a:t>
            </a:r>
          </a:p>
          <a:p>
            <a:r>
              <a:rPr lang="zh-CN" altLang="en-US" sz="3200" dirty="0">
                <a:ea typeface="宋体" pitchFamily="2" charset="-122"/>
              </a:rPr>
              <a:t>3、透视的运用和空间的处理上独具特色。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>
                <a:ea typeface="宋体" pitchFamily="2" charset="-122"/>
              </a:rPr>
              <a:t>理解文章内容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79388" y="2133600"/>
            <a:ext cx="8785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  <a:ea typeface="宋体" pitchFamily="2" charset="-122"/>
              </a:rPr>
              <a:t>阅读</a:t>
            </a:r>
            <a:r>
              <a:rPr lang="zh-CN" altLang="en-US" sz="320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第四段</a:t>
            </a:r>
            <a:r>
              <a:rPr lang="zh-CN" altLang="en-US" sz="3200">
                <a:latin typeface="Calibri" pitchFamily="34" charset="0"/>
                <a:ea typeface="宋体" pitchFamily="2" charset="-122"/>
              </a:rPr>
              <a:t>，为什么写到修道院院长诬告达芬奇一事？</a:t>
            </a:r>
            <a:endParaRPr lang="zh-CN" altLang="en-US" sz="4000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50825" y="4076700"/>
            <a:ext cx="84978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ea typeface="宋体" pitchFamily="2" charset="-122"/>
              </a:rPr>
              <a:t>是为了更好的介绍画作，一是补充说明画中的犹大这个人物的原型就是院长，二是丰富这篇文章的内容，使介绍更加</a:t>
            </a:r>
            <a:r>
              <a:rPr lang="zh-CN" altLang="en-US" sz="3200" dirty="0" smtClean="0">
                <a:ea typeface="宋体" pitchFamily="2" charset="-122"/>
              </a:rPr>
              <a:t>生动有趣。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介绍.解说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79388" y="1628775"/>
            <a:ext cx="87852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  <a:ea typeface="宋体" pitchFamily="2" charset="-122"/>
              </a:rPr>
              <a:t>介绍是对事物的概括说明，解说是对介绍内容的具体解读，介绍和解说的目的是让人容易的清楚地了解事物的情况与特点。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68288" y="4521200"/>
            <a:ext cx="87677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23850" y="3502025"/>
            <a:ext cx="8423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宋体" pitchFamily="2" charset="-122"/>
              </a:rPr>
              <a:t>介绍</a:t>
            </a:r>
            <a:r>
              <a:rPr lang="zh-CN" altLang="en-US" sz="3200" b="1" dirty="0">
                <a:solidFill>
                  <a:srgbClr val="FF0000"/>
                </a:solidFill>
                <a:ea typeface="宋体" pitchFamily="2" charset="-122"/>
              </a:rPr>
              <a:t>的标准</a:t>
            </a:r>
            <a:r>
              <a:rPr lang="zh-CN" altLang="en-US" sz="3200" dirty="0">
                <a:ea typeface="宋体" pitchFamily="2" charset="-122"/>
              </a:rPr>
              <a:t>：中心明确，主次有别，条理有序，简洁明了。</a:t>
            </a:r>
            <a:endParaRPr lang="zh-CN" altLang="en-US" sz="3200" dirty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79413" y="4954588"/>
            <a:ext cx="858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宋体" pitchFamily="2" charset="-122"/>
              </a:rPr>
              <a:t>解说</a:t>
            </a:r>
            <a:r>
              <a:rPr lang="zh-CN" altLang="en-US" sz="3200" b="1" dirty="0">
                <a:solidFill>
                  <a:srgbClr val="FF0000"/>
                </a:solidFill>
                <a:ea typeface="宋体" pitchFamily="2" charset="-122"/>
              </a:rPr>
              <a:t>的方式</a:t>
            </a:r>
            <a:r>
              <a:rPr lang="zh-CN" altLang="en-US" sz="3200" dirty="0">
                <a:ea typeface="宋体" pitchFamily="2" charset="-122"/>
              </a:rPr>
              <a:t>：图片展示，文字叙述，配乐解说。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125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理解文章内容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79388" y="2133600"/>
            <a:ext cx="8785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  <a:ea typeface="宋体" pitchFamily="2" charset="-122"/>
              </a:rPr>
              <a:t>阅读</a:t>
            </a:r>
            <a:r>
              <a:rPr lang="zh-CN" altLang="en-US" sz="320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第五段</a:t>
            </a:r>
            <a:r>
              <a:rPr lang="zh-CN" altLang="en-US" sz="3200">
                <a:latin typeface="Calibri" pitchFamily="34" charset="0"/>
                <a:ea typeface="宋体" pitchFamily="2" charset="-122"/>
              </a:rPr>
              <a:t>，《最后的晚餐》体现了什么主题，有什么影响？</a:t>
            </a:r>
            <a:endParaRPr lang="zh-CN" altLang="en-US" sz="4000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50825" y="4076700"/>
            <a:ext cx="84978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表现了正义与邪恶的决裂，反映人们对于正义的赞颂和对邪恶的憎恨。</a:t>
            </a:r>
          </a:p>
          <a:p>
            <a:r>
              <a:rPr lang="zh-CN" altLang="en-US" sz="3200">
                <a:ea typeface="宋体" pitchFamily="2" charset="-122"/>
              </a:rPr>
              <a:t>人道主义精神能感动观众并鼓舞人心。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文章小结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9388" y="2133600"/>
            <a:ext cx="878522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dirty="0">
                <a:latin typeface="Calibri" pitchFamily="34" charset="0"/>
                <a:ea typeface="宋体" pitchFamily="2" charset="-122"/>
              </a:rPr>
              <a:t>本篇文章是一篇具有解说性质的文化普及文章。学习本课，应了解《最后的晚餐》这幅名画的相关知识，也要学习恰当的介绍和解说方法。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program files\360se6\User Data\temp\1628220_210639658129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e:\program files\360se6\User Data\temp\f8fd2681278c465cbf77498bb5c603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4286280" cy="1071546"/>
          </a:xfrm>
        </p:spPr>
        <p:txBody>
          <a:bodyPr/>
          <a:lstStyle/>
          <a:p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达芬奇其人其事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4857784" cy="55721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sz="3000" dirty="0" smtClean="0"/>
              <a:t>           列奥纳多</a:t>
            </a:r>
            <a:r>
              <a:rPr lang="en-US" altLang="zh-CN" sz="3000" dirty="0" smtClean="0"/>
              <a:t>·</a:t>
            </a:r>
            <a:r>
              <a:rPr lang="zh-CN" altLang="en-US" sz="3000" dirty="0" smtClean="0"/>
              <a:t>达</a:t>
            </a:r>
            <a:r>
              <a:rPr lang="en-US" altLang="zh-CN" sz="3000" dirty="0" smtClean="0"/>
              <a:t>·</a:t>
            </a:r>
            <a:r>
              <a:rPr lang="zh-CN" altLang="en-US" sz="3000" dirty="0" smtClean="0"/>
              <a:t>芬奇，是意大利文艺复兴时期的一个博学者：除了是画家，他还是雕刻家、建筑师、音乐家、数学家、工程师、发明家、解剖学家、地质学家、制图师，植物学家和作家。他的天赋或许比同时期的其他人物都高，这使他成为文艺复兴时期人文主义的代表人物，也使得他成为文艺复兴时期典型的艺术家，也是历史上最著名的画家之一，与米开朗基罗和拉斐尔并称文艺复兴三杰</a:t>
            </a:r>
          </a:p>
          <a:p>
            <a:endParaRPr lang="zh-CN" altLang="en-US" dirty="0"/>
          </a:p>
        </p:txBody>
      </p:sp>
      <p:pic>
        <p:nvPicPr>
          <p:cNvPr id="15362" name="Picture 2" descr="e:\program files\360se6\User Data\temp\013000003431881234341938211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14290"/>
            <a:ext cx="400049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program files\360se6\User Data\temp\t011ea0511e98facf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4143404" cy="6500834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143372" y="285728"/>
            <a:ext cx="50006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这幅作品经一位无名氏重新敷色，这种不够亲切的气氛就更加强烈了。无论如何，切奇莉亚美丽的面孔和双手，显然出于大师笔下。而且，达芬奇为毛色光润、咄咄逼人的银鼠注入了生气。明暗的处理，是这幅肖像画中最引人注目之处，光线和阴影衬托出切奇利娅优雅的头颅和柔美的面孔。达芬奇频频从理论上阐述照亮室内人脸的光线来源问题，且一反光亮和阴影强烈对比法，他使用明暗法</a:t>
            </a:r>
            <a:r>
              <a:rPr lang="en-US" altLang="zh-CN" sz="2800" b="1" dirty="0" smtClean="0"/>
              <a:t>﹝</a:t>
            </a:r>
            <a:r>
              <a:rPr lang="zh-CN" altLang="en-US" sz="2800" b="1" dirty="0" smtClean="0"/>
              <a:t>光亮和阴形的均衡</a:t>
            </a:r>
            <a:r>
              <a:rPr lang="en-US" altLang="zh-CN" sz="2800" b="1" dirty="0" smtClean="0"/>
              <a:t>﹞</a:t>
            </a:r>
            <a:r>
              <a:rPr lang="zh-CN" altLang="en-US" sz="2800" b="1" dirty="0" smtClean="0"/>
              <a:t>创造间接照明的幻觉。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925888" y="428604"/>
            <a:ext cx="5113337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altLang="zh-CN" sz="32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fr-FR" sz="3200" b="1" dirty="0">
                <a:latin typeface="宋体" pitchFamily="2" charset="-122"/>
                <a:ea typeface="宋体" pitchFamily="2" charset="-122"/>
              </a:rPr>
              <a:t>蒙娜丽莎</a:t>
            </a:r>
            <a:r>
              <a:rPr lang="fr-FR" altLang="zh-CN" sz="3200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fr-FR" sz="3200" b="1" dirty="0">
                <a:latin typeface="宋体" pitchFamily="2" charset="-122"/>
                <a:ea typeface="宋体" pitchFamily="2" charset="-122"/>
              </a:rPr>
              <a:t>是一幅享有盛誉的肖像画杰作。它代表达</a:t>
            </a:r>
            <a:r>
              <a:rPr lang="fr-FR" altLang="zh-CN" sz="32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fr-FR" sz="3200" b="1" dirty="0">
                <a:latin typeface="宋体" pitchFamily="2" charset="-122"/>
                <a:ea typeface="宋体" pitchFamily="2" charset="-122"/>
              </a:rPr>
              <a:t>芬奇的最高艺术成就，画中人物坐姿优雅，笑容微妙，背景山水幽深</a:t>
            </a:r>
            <a:r>
              <a:rPr lang="zh-CN" altLang="fr-FR" sz="3200" b="1" dirty="0" smtClean="0">
                <a:latin typeface="宋体" pitchFamily="2" charset="-122"/>
                <a:ea typeface="宋体" pitchFamily="2" charset="-122"/>
              </a:rPr>
              <a:t>茫茫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fr-FR" sz="3200" b="1" dirty="0" smtClean="0">
                <a:latin typeface="宋体" pitchFamily="2" charset="-122"/>
                <a:ea typeface="宋体" pitchFamily="2" charset="-122"/>
              </a:rPr>
              <a:t>画家</a:t>
            </a:r>
            <a:r>
              <a:rPr lang="zh-CN" altLang="fr-FR" sz="3200" b="1" dirty="0">
                <a:latin typeface="宋体" pitchFamily="2" charset="-122"/>
                <a:ea typeface="宋体" pitchFamily="2" charset="-122"/>
              </a:rPr>
              <a:t>力图使人物的丰富内心感情和美丽的外形达到巧妙的结合，从而使蒙娜丽莎的微笑具有一种神秘莫测的千古奇韵，被不少美术史家称为“神秘的微笑”</a:t>
            </a:r>
            <a:r>
              <a:rPr lang="zh-CN" altLang="fr-FR" sz="3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fr-FR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172" name="Picture 4" descr="t01ed4d8eb109b988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428604"/>
            <a:ext cx="3892546" cy="633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rogram files\360se6\User Data\temp\1483102_145653016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语文基础知识积累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07950" y="1701800"/>
            <a:ext cx="79041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Calibri" pitchFamily="34" charset="0"/>
                <a:ea typeface="宋体" pitchFamily="2" charset="-122"/>
              </a:rPr>
              <a:t>一、读准字音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57158" y="2781300"/>
            <a:ext cx="85725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逾越（ yú yuè）    倾向（qīng xiàng）</a:t>
            </a: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刹那（chà nà）     谛听（dì tīng）</a:t>
            </a: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愤慨（fèn kǎi）    卑劣（bēi liè）</a:t>
            </a: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漩涡（xuán wō）    狡诈（jiǎo zhà）</a:t>
            </a: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贪婪（tān lán）    憎恨（zēng hèn）</a:t>
            </a: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马厩（mǎ jiù）     霉菌（méi jūn）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937</Words>
  <Application>Microsoft Office PowerPoint</Application>
  <PresentationFormat/>
  <Paragraphs>56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达芬奇和他的《最后的晚餐》</vt:lpstr>
      <vt:lpstr>介绍.解说</vt:lpstr>
      <vt:lpstr>幻灯片 3</vt:lpstr>
      <vt:lpstr>幻灯片 4</vt:lpstr>
      <vt:lpstr>达芬奇其人其事</vt:lpstr>
      <vt:lpstr>幻灯片 6</vt:lpstr>
      <vt:lpstr>幻灯片 7</vt:lpstr>
      <vt:lpstr>幻灯片 8</vt:lpstr>
      <vt:lpstr>语文基础知识积累</vt:lpstr>
      <vt:lpstr>二、解释成语</vt:lpstr>
      <vt:lpstr>梳理思路</vt:lpstr>
      <vt:lpstr>梳理思路</vt:lpstr>
      <vt:lpstr>理解文章内容</vt:lpstr>
      <vt:lpstr>幻灯片 14</vt:lpstr>
      <vt:lpstr>幻灯片 15</vt:lpstr>
      <vt:lpstr>理解文章内容</vt:lpstr>
      <vt:lpstr>幻灯片 17</vt:lpstr>
      <vt:lpstr>理解文章内容</vt:lpstr>
      <vt:lpstr>理解文章内容</vt:lpstr>
      <vt:lpstr>理解文章内容</vt:lpstr>
      <vt:lpstr>文章小结</vt:lpstr>
    </vt:vector>
  </TitlesOfParts>
  <Company>Vlife Laptop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Vlife</cp:lastModifiedBy>
  <cp:revision/>
  <dcterms:created xsi:type="dcterms:W3CDTF">2015-05-18T11:50:38Z</dcterms:created>
  <dcterms:modified xsi:type="dcterms:W3CDTF">2018-08-19T21:11:59Z</dcterms:modified>
  <cp:category/>
</cp:coreProperties>
</file>