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547" r:id="rId5"/>
    <p:sldId id="548" r:id="rId6"/>
    <p:sldId id="563" r:id="rId7"/>
    <p:sldId id="564" r:id="rId8"/>
    <p:sldId id="549" r:id="rId9"/>
    <p:sldId id="565" r:id="rId10"/>
    <p:sldId id="550" r:id="rId11"/>
    <p:sldId id="551" r:id="rId12"/>
    <p:sldId id="559" r:id="rId13"/>
    <p:sldId id="552" r:id="rId14"/>
    <p:sldId id="553" r:id="rId15"/>
    <p:sldId id="554" r:id="rId16"/>
    <p:sldId id="555" r:id="rId17"/>
    <p:sldId id="557" r:id="rId18"/>
    <p:sldId id="558" r:id="rId19"/>
    <p:sldId id="560" r:id="rId20"/>
    <p:sldId id="566" r:id="rId21"/>
    <p:sldId id="556" r:id="rId22"/>
    <p:sldId id="561" r:id="rId23"/>
    <p:sldId id="562" r:id="rId24"/>
  </p:sldIdLst>
  <p:sldSz cx="9144000" cy="5143500" type="screen16x9"/>
  <p:notesSz cx="6858000" cy="9144000"/>
  <p:embeddedFontLst>
    <p:embeddedFont>
      <p:font typeface="黑体" pitchFamily="49" charset="-122"/>
      <p:regular r:id="rId28"/>
    </p:embeddedFont>
    <p:embeddedFont>
      <p:font typeface="楷体" pitchFamily="49" charset="-122"/>
      <p:regular r:id="rId29"/>
    </p:embeddedFont>
    <p:embeddedFont>
      <p:font typeface="幼圆" pitchFamily="49" charset="-122"/>
      <p:regular r:id="rId30"/>
    </p:embeddedFont>
    <p:embeddedFont>
      <p:font typeface="Times New Roman" pitchFamily="18" charset="0"/>
      <p:regular r:id="rId31"/>
      <p:bold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FF9933"/>
    <a:srgbClr val="0070C0"/>
    <a:srgbClr val="FF9F9F"/>
    <a:srgbClr val="009900"/>
    <a:srgbClr val="FFBF53"/>
    <a:srgbClr val="EE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1604"/>
        <p:guide pos="29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 flipH="1">
            <a:off x="1" y="92609"/>
            <a:ext cx="2079121" cy="162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r>
              <a:rPr kumimoji="1" lang="zh-CN" altLang="en-US" dirty="0" smtClean="0">
                <a:solidFill>
                  <a:schemeClr val="tx1"/>
                </a:solidFill>
              </a:rPr>
              <a:t>汉字家园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hyperlink" Target="https://baike.so.com/doc/196137-207329.html" TargetMode="External"/><Relationship Id="rId1" Type="http://schemas.openxmlformats.org/officeDocument/2006/relationships/hyperlink" Target="https://baike.so.com/doc/2754497-2907021.html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8"/>
          <p:cNvSpPr txBox="1"/>
          <p:nvPr/>
        </p:nvSpPr>
        <p:spPr>
          <a:xfrm>
            <a:off x="3635896" y="1563638"/>
            <a:ext cx="369075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2</a:t>
            </a:r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汉语家园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pic>
        <p:nvPicPr>
          <p:cNvPr id="48130" name="Picture 2" descr="http://pic31.photophoto.cn/20140617/0013025947069954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34"/>
          <a:stretch>
            <a:fillRect/>
          </a:stretch>
        </p:blipFill>
        <p:spPr bwMode="auto">
          <a:xfrm flipH="1">
            <a:off x="0" y="1232288"/>
            <a:ext cx="3540446" cy="3558503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5220072" y="2859782"/>
            <a:ext cx="643026" cy="535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3300" dirty="0" smtClean="0"/>
              <a:t>3</a:t>
            </a:r>
            <a:endParaRPr lang="zh-CN" altLang="en-US" sz="3300" dirty="0"/>
          </a:p>
        </p:txBody>
      </p:sp>
      <p:sp useBgFill="1">
        <p:nvSpPr>
          <p:cNvPr id="2" name="矩形 1"/>
          <p:cNvSpPr/>
          <p:nvPr/>
        </p:nvSpPr>
        <p:spPr>
          <a:xfrm>
            <a:off x="0" y="0"/>
            <a:ext cx="1907704" cy="339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47193"/>
          <a:stretch>
            <a:fillRect/>
          </a:stretch>
        </p:blipFill>
        <p:spPr>
          <a:xfrm>
            <a:off x="140970" y="1836420"/>
            <a:ext cx="2514600" cy="31426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3528" y="627534"/>
            <a:ext cx="82892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“请你用牙刷刷牙吧！”这句话中“牙刷”和“刷牙”是一对颠倒词，而且它们的意思也不相同。生活中，像这样的颠倒词有很多很多，接下来请走进汉族家园</a:t>
            </a:r>
            <a:endParaRPr lang="zh-CN" alt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928940"/>
            <a:ext cx="1104039" cy="1582166"/>
          </a:xfrm>
          <a:prstGeom prst="rect">
            <a:avLst/>
          </a:prstGeom>
        </p:spPr>
      </p:pic>
      <p:sp>
        <p:nvSpPr>
          <p:cNvPr id="86" name="圆角矩形标注 85"/>
          <p:cNvSpPr/>
          <p:nvPr/>
        </p:nvSpPr>
        <p:spPr>
          <a:xfrm>
            <a:off x="2071670" y="1857370"/>
            <a:ext cx="5214974" cy="1643074"/>
          </a:xfrm>
          <a:prstGeom prst="wedgeRoundRectCallout">
            <a:avLst>
              <a:gd name="adj1" fmla="val -60516"/>
              <a:gd name="adj2" fmla="val 21493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指名读词语，说一说你发现了什么？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666750" y="518160"/>
          <a:ext cx="7433310" cy="1715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3310"/>
              </a:tblGrid>
              <a:tr h="171577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事故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故事</a:t>
                      </a:r>
                      <a:r>
                        <a:rPr lang="en-US" altLang="zh-CN" sz="2400"/>
                        <a:t>         </a:t>
                      </a:r>
                      <a:r>
                        <a:rPr lang="zh-CN" altLang="en-US" sz="2400"/>
                        <a:t>饭盒</a:t>
                      </a:r>
                      <a:r>
                        <a:rPr lang="en-US" altLang="zh-CN" sz="2400">
                          <a:sym typeface="+mn-ea"/>
                        </a:rPr>
                        <a:t>——</a:t>
                      </a:r>
                      <a:r>
                        <a:rPr lang="zh-CN" altLang="en-US" sz="2400">
                          <a:sym typeface="+mn-ea"/>
                        </a:rPr>
                        <a:t>盒饭</a:t>
                      </a:r>
                      <a:r>
                        <a:rPr lang="en-US" altLang="zh-CN" sz="2400">
                          <a:sym typeface="+mn-ea"/>
                        </a:rPr>
                        <a:t>         </a:t>
                      </a:r>
                      <a:r>
                        <a:rPr lang="zh-CN" altLang="en-US" sz="2400">
                          <a:sym typeface="+mn-ea"/>
                        </a:rPr>
                        <a:t>代替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替代        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                 报警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警报</a:t>
                      </a:r>
                      <a:r>
                        <a:rPr lang="en-US" altLang="zh-CN" sz="2400"/>
                        <a:t>        </a:t>
                      </a:r>
                      <a:r>
                        <a:rPr lang="zh-CN" altLang="en-US" sz="2400"/>
                        <a:t>报喜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喜报</a:t>
                      </a:r>
                      <a:r>
                        <a:rPr lang="en-US" altLang="zh-CN" sz="2400"/>
                        <a:t>           </a:t>
                      </a:r>
                      <a:r>
                        <a:rPr lang="zh-CN" altLang="en-US" sz="2400"/>
                        <a:t>     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9072" r="17010" b="4655"/>
          <a:stretch>
            <a:fillRect/>
          </a:stretch>
        </p:blipFill>
        <p:spPr>
          <a:xfrm>
            <a:off x="193675" y="2249805"/>
            <a:ext cx="1889760" cy="27571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83435" y="2474595"/>
            <a:ext cx="5699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1200" b="0" dirty="0">
                <a:ea typeface="宋体" pitchFamily="2" charset="-122"/>
              </a:rPr>
              <a:t>               </a:t>
            </a:r>
            <a:r>
              <a:rPr lang="en-US" altLang="zh-CN" sz="1600" b="0" dirty="0">
                <a:ea typeface="宋体" pitchFamily="2" charset="-122"/>
              </a:rPr>
              <a:t> 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词语颠倒后有些意思是一样的，有些意思是不一样的。比如</a:t>
            </a:r>
            <a:r>
              <a:rPr lang="zh-CN"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“饭盒”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表示盛饭的盒子，</a:t>
            </a:r>
            <a:r>
              <a:rPr lang="zh-CN"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“盒饭”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表示用盒子装的饭，是一种快捷的饭。这两个词语的意思不一样。</a:t>
            </a:r>
            <a:r>
              <a:rPr lang="zh-CN"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“代替”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和</a:t>
            </a:r>
            <a:r>
              <a:rPr lang="zh-CN" sz="24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“替代”</a:t>
            </a:r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都表示取代的意思，意思是一样的。</a:t>
            </a:r>
            <a:endParaRPr lang="zh-CN" altLang="en-US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744220" y="497205"/>
          <a:ext cx="743331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3310"/>
              </a:tblGrid>
              <a:tr h="17526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报仇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报酬</a:t>
                      </a:r>
                      <a:r>
                        <a:rPr lang="en-US" altLang="zh-CN" sz="2400"/>
                        <a:t>         </a:t>
                      </a:r>
                      <a:r>
                        <a:rPr lang="zh-CN" altLang="en-US" sz="2400"/>
                        <a:t>权利</a:t>
                      </a:r>
                      <a:r>
                        <a:rPr lang="en-US" altLang="zh-CN" sz="2400">
                          <a:sym typeface="+mn-ea"/>
                        </a:rPr>
                        <a:t>——</a:t>
                      </a:r>
                      <a:r>
                        <a:rPr lang="zh-CN" altLang="en-US" sz="2400">
                          <a:sym typeface="+mn-ea"/>
                        </a:rPr>
                        <a:t>全力</a:t>
                      </a:r>
                      <a:r>
                        <a:rPr lang="en-US" altLang="zh-CN" sz="2400">
                          <a:sym typeface="+mn-ea"/>
                        </a:rPr>
                        <a:t>        </a:t>
                      </a:r>
                      <a:r>
                        <a:rPr lang="zh-CN" altLang="en-US" sz="2400">
                          <a:sym typeface="+mn-ea"/>
                        </a:rPr>
                        <a:t>志气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稚气        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                 沉默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沉没</a:t>
                      </a:r>
                      <a:r>
                        <a:rPr lang="en-US" altLang="zh-CN" sz="2400"/>
                        <a:t>        </a:t>
                      </a:r>
                      <a:r>
                        <a:rPr lang="zh-CN" altLang="en-US" sz="2400"/>
                        <a:t>封口</a:t>
                      </a:r>
                      <a:r>
                        <a:rPr lang="en-US" altLang="zh-CN" sz="2400"/>
                        <a:t>——</a:t>
                      </a:r>
                      <a:r>
                        <a:rPr lang="zh-CN" altLang="en-US" sz="2400"/>
                        <a:t>风口</a:t>
                      </a:r>
                      <a:r>
                        <a:rPr lang="en-US" altLang="zh-CN" sz="2400"/>
                        <a:t>           </a:t>
                      </a:r>
                      <a:r>
                        <a:rPr lang="zh-CN" altLang="en-US" sz="2400"/>
                        <a:t>     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9072" r="17010" b="4655"/>
          <a:stretch>
            <a:fillRect/>
          </a:stretch>
        </p:blipFill>
        <p:spPr>
          <a:xfrm>
            <a:off x="193675" y="2249805"/>
            <a:ext cx="1889760" cy="27571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12950" y="2454275"/>
            <a:ext cx="65252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1200" b="0">
                <a:ea typeface="宋体" pitchFamily="2" charset="-122"/>
              </a:rPr>
              <a:t>                </a:t>
            </a:r>
            <a:r>
              <a:rPr lang="en-US" alt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读音相同的词，它们的意思不同。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“权利”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表示人能够行使的主权与好处。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“全力”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表示使出全身的力量，一点也不剩余。</a:t>
            </a:r>
            <a:endParaRPr lang="zh-CN" alt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>
            <a:off x="932815" y="1261110"/>
            <a:ext cx="7277735" cy="5848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我会用“事故”和“故事”各说一个句子。</a:t>
            </a:r>
            <a:endParaRPr lang="zh-CN" altLang="en-US" sz="2800" dirty="0" smtClean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1375410" y="2339658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16865" indent="-316865" algn="just"/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这故事真有趣啊！</a:t>
            </a:r>
            <a:endParaRPr lang="zh-CN" sz="2800" b="0">
              <a:latin typeface="楷体" pitchFamily="49" charset="-122"/>
              <a:ea typeface="楷体" pitchFamily="49" charset="-122"/>
            </a:endParaRPr>
          </a:p>
          <a:p>
            <a:pPr marL="316865" indent="-316865" algn="just"/>
            <a:endParaRPr lang="en-US" altLang="zh-CN" sz="2800" b="0">
              <a:latin typeface="楷体" pitchFamily="49" charset="-122"/>
              <a:ea typeface="楷体" pitchFamily="49" charset="-122"/>
            </a:endParaRPr>
          </a:p>
          <a:p>
            <a:pPr marL="316865" indent="-316865" algn="just"/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sz="2800" b="0">
                <a:latin typeface="楷体" pitchFamily="49" charset="-122"/>
                <a:ea typeface="楷体" pitchFamily="49" charset="-122"/>
              </a:rPr>
              <a:t>这里发生了一场交通事故。</a:t>
            </a:r>
            <a:endParaRPr lang="zh-CN" altLang="en-US" sz="2800" b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0820" y="471170"/>
            <a:ext cx="7313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800" b="0">
                <a:latin typeface="楷体" pitchFamily="49" charset="-122"/>
                <a:ea typeface="楷体" pitchFamily="49" charset="-122"/>
              </a:rPr>
              <a:t>说说下面几组词语有什么不同，可以查字典。</a:t>
            </a:r>
            <a:endParaRPr lang="zh-CN" altLang="en-US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7890" y="3826827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algn="just"/>
            <a:endParaRPr lang="zh-CN" sz="1200" b="0">
              <a:ea typeface="宋体" pitchFamily="2" charset="-122"/>
            </a:endParaRPr>
          </a:p>
          <a:p>
            <a:r>
              <a:rPr lang="zh-CN" sz="1200" b="0">
                <a:ea typeface="宋体" pitchFamily="2" charset="-122"/>
              </a:rPr>
              <a:t>     </a:t>
            </a:r>
            <a:r>
              <a:rPr lang="zh-CN" sz="2800" b="0">
                <a:ea typeface="宋体" pitchFamily="2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银白</a:t>
            </a:r>
            <a:r>
              <a:rPr lang="en-US" altLang="zh-CN" sz="28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—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白银</a:t>
            </a:r>
            <a:r>
              <a:rPr lang="zh-CN" altLang="en-US" sz="1200">
                <a:sym typeface="+mn-ea"/>
              </a:rPr>
              <a:t> </a:t>
            </a:r>
            <a:r>
              <a:rPr lang="zh-CN" sz="1200" b="0">
                <a:ea typeface="宋体" pitchFamily="2" charset="-122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8465" y="993140"/>
            <a:ext cx="8193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报仇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—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报酬         沉默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—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沉没         志气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—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稚气    </a:t>
            </a:r>
            <a:endParaRPr lang="zh-CN" altLang="en-US" sz="1200"/>
          </a:p>
        </p:txBody>
      </p:sp>
      <p:sp>
        <p:nvSpPr>
          <p:cNvPr id="4" name="上箭头标注 3"/>
          <p:cNvSpPr/>
          <p:nvPr/>
        </p:nvSpPr>
        <p:spPr>
          <a:xfrm>
            <a:off x="102235" y="1411605"/>
            <a:ext cx="2491105" cy="1843405"/>
          </a:xfrm>
          <a:prstGeom prst="upArrowCallout">
            <a:avLst>
              <a:gd name="adj1" fmla="val 17594"/>
              <a:gd name="adj2" fmla="val 1228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000" dirty="0"/>
              <a:t>  </a:t>
            </a:r>
            <a:r>
              <a:rPr lang="zh-CN" altLang="en-US" sz="2000" dirty="0"/>
              <a:t>前者指对他人进行报复；后者的意思是物品或财务，多指薪水。</a:t>
            </a:r>
            <a:endParaRPr lang="zh-CN" altLang="en-US" sz="2000" dirty="0"/>
          </a:p>
        </p:txBody>
      </p:sp>
      <p:sp>
        <p:nvSpPr>
          <p:cNvPr id="5" name="上箭头标注 4"/>
          <p:cNvSpPr/>
          <p:nvPr/>
        </p:nvSpPr>
        <p:spPr>
          <a:xfrm>
            <a:off x="2908935" y="1411605"/>
            <a:ext cx="2491105" cy="1843405"/>
          </a:xfrm>
          <a:prstGeom prst="upArrowCallout">
            <a:avLst>
              <a:gd name="adj1" fmla="val 17594"/>
              <a:gd name="adj2" fmla="val 1228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000"/>
              <a:t>  </a:t>
            </a:r>
            <a:r>
              <a:rPr lang="zh-CN" altLang="en-US" sz="2000"/>
              <a:t>前者指不出声音；后者的意思是沉下去，不见了。</a:t>
            </a:r>
            <a:endParaRPr lang="zh-CN" altLang="en-US" sz="2000"/>
          </a:p>
        </p:txBody>
      </p:sp>
      <p:sp>
        <p:nvSpPr>
          <p:cNvPr id="6" name="上箭头标注 5"/>
          <p:cNvSpPr/>
          <p:nvPr/>
        </p:nvSpPr>
        <p:spPr>
          <a:xfrm>
            <a:off x="5834380" y="1411605"/>
            <a:ext cx="2491105" cy="1843405"/>
          </a:xfrm>
          <a:prstGeom prst="upArrowCallout">
            <a:avLst>
              <a:gd name="adj1" fmla="val 17594"/>
              <a:gd name="adj2" fmla="val 1228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000"/>
              <a:t>  </a:t>
            </a:r>
            <a:r>
              <a:rPr lang="zh-CN" altLang="en-US" sz="2000"/>
              <a:t>前者指充满信心；后者的意思是像小孩子一样。</a:t>
            </a:r>
            <a:endParaRPr lang="zh-CN" altLang="en-US" sz="2000"/>
          </a:p>
        </p:txBody>
      </p:sp>
      <p:sp>
        <p:nvSpPr>
          <p:cNvPr id="7" name="右箭头标注 6"/>
          <p:cNvSpPr/>
          <p:nvPr/>
        </p:nvSpPr>
        <p:spPr>
          <a:xfrm>
            <a:off x="305435" y="3371215"/>
            <a:ext cx="1862455" cy="161734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800">
                <a:latin typeface="宋体" pitchFamily="2" charset="-122"/>
                <a:ea typeface="宋体" pitchFamily="2" charset="-122"/>
                <a:sym typeface="+mn-ea"/>
              </a:rPr>
              <a:t>前者指</a:t>
            </a:r>
            <a:r>
              <a:rPr lang="zh-CN" sz="1800">
                <a:latin typeface="宋体" pitchFamily="2" charset="-122"/>
                <a:ea typeface="宋体" pitchFamily="2" charset="-122"/>
                <a:sym typeface="+mn-ea"/>
              </a:rPr>
              <a:t>像银子一样白</a:t>
            </a:r>
            <a:r>
              <a:rPr lang="zh-CN" altLang="en-US" sz="1800">
                <a:latin typeface="宋体" pitchFamily="2" charset="-122"/>
                <a:ea typeface="宋体" pitchFamily="2" charset="-122"/>
                <a:sym typeface="+mn-ea"/>
              </a:rPr>
              <a:t>；后者的意思是</a:t>
            </a:r>
            <a:r>
              <a:rPr lang="zh-CN" sz="1800">
                <a:latin typeface="宋体" pitchFamily="2" charset="-122"/>
                <a:ea typeface="宋体" pitchFamily="2" charset="-122"/>
                <a:sym typeface="+mn-ea"/>
              </a:rPr>
              <a:t>白色的银子</a:t>
            </a:r>
            <a:r>
              <a:rPr lang="zh-CN" altLang="en-US" sz="180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endParaRPr lang="zh-CN" altLang="en-US" sz="1800">
              <a:latin typeface="宋体" pitchFamily="2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5866" r="19778" b="5476"/>
          <a:stretch>
            <a:fillRect/>
          </a:stretch>
        </p:blipFill>
        <p:spPr>
          <a:xfrm>
            <a:off x="6887845" y="1630045"/>
            <a:ext cx="1487805" cy="28492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2090" y="1122680"/>
            <a:ext cx="66757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 b="0" dirty="0">
                <a:latin typeface="楷体" pitchFamily="49" charset="-122"/>
                <a:ea typeface="楷体" pitchFamily="49" charset="-122"/>
              </a:rPr>
              <a:t>指导：</a:t>
            </a:r>
            <a:endParaRPr lang="zh-CN" sz="3200" b="0" dirty="0">
              <a:latin typeface="楷体" pitchFamily="49" charset="-122"/>
              <a:ea typeface="楷体" pitchFamily="49" charset="-122"/>
            </a:endParaRPr>
          </a:p>
          <a:p>
            <a:pPr indent="304800"/>
            <a:r>
              <a:rPr lang="zh-CN" sz="3200" b="0" dirty="0">
                <a:latin typeface="楷体" pitchFamily="49" charset="-122"/>
                <a:ea typeface="楷体" pitchFamily="49" charset="-122"/>
              </a:rPr>
              <a:t>    这几组词语前三组是同音词，意思不同，最后一组是颠倒词，意思也不同。</a:t>
            </a:r>
            <a:endParaRPr lang="zh-CN" altLang="en-US" sz="3200" b="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左大括号 13"/>
          <p:cNvSpPr/>
          <p:nvPr/>
        </p:nvSpPr>
        <p:spPr>
          <a:xfrm>
            <a:off x="3087604" y="1571618"/>
            <a:ext cx="214314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444794" y="1571618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体会颠倒词的不同意思</a:t>
            </a:r>
            <a:endParaRPr lang="zh-CN" altLang="en-US" sz="280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3444794" y="292894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学会运用颠倒词造句</a:t>
            </a:r>
            <a:endParaRPr lang="zh-CN" altLang="en-US" sz="28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643042" y="2143122"/>
            <a:ext cx="1071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识字</a:t>
            </a:r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7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576" y="1491630"/>
            <a:ext cx="7262635" cy="18004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本课主要介绍了词语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颠倒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。词语颠倒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后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有些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_____________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，有些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________________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。学会运用颠倒词造句。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20676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意思是一样的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8024" y="20676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意思是不一样的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70" y="1150620"/>
            <a:ext cx="85629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风扇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扇风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水车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车水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锅盖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盖锅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endParaRPr 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 algn="l"/>
            <a:endParaRPr lang="zh-CN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 algn="l"/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锤铁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铁锤     羊圈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圈羊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铁锤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锤铁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endParaRPr 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 algn="l"/>
            <a:endParaRPr lang="zh-CN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 algn="l"/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门锁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锁门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锅盖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盖锅    瓶塞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塞瓶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endParaRPr 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 algn="l"/>
            <a:endParaRPr lang="zh-CN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 algn="l"/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牙刷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刷牙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柴火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火柴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黄金</a:t>
            </a:r>
            <a:r>
              <a:rPr lang="en-US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——</a:t>
            </a:r>
            <a:r>
              <a:rPr 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金黄</a:t>
            </a:r>
            <a:endParaRPr lang="zh-CN" altLang="en-US" sz="2800" b="0" dirty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430313" y="2189705"/>
            <a:ext cx="1346452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互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相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58572" y="2189861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颂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歌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97045" y="221171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警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察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53229" y="221171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仇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恨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81270" y="3485608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报</a:t>
            </a:r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酬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76736" y="349361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权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利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04867" y="3441540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稚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气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5656" y="1707654"/>
            <a:ext cx="564898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hù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64797" y="1707654"/>
            <a:ext cx="984885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sòng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08216" y="1707654"/>
            <a:ext cx="800540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jǐng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79077" y="1733689"/>
            <a:ext cx="97847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chóu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83768" y="3003798"/>
            <a:ext cx="97847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chóu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15792" y="3037200"/>
            <a:ext cx="997709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quán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12160" y="2931790"/>
            <a:ext cx="625812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200" dirty="0" err="1" smtClean="0">
                <a:latin typeface="GB Pinyinok-B" pitchFamily="2" charset="-122"/>
                <a:ea typeface="GB Pinyinok-B" pitchFamily="2" charset="-122"/>
              </a:rPr>
              <a:t>zhì</a:t>
            </a:r>
            <a:endParaRPr lang="en-US" altLang="zh-CN" sz="3200" dirty="0" err="1" smtClean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84677" y="228371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矩形 40"/>
          <p:cNvSpPr/>
          <p:nvPr/>
        </p:nvSpPr>
        <p:spPr>
          <a:xfrm>
            <a:off x="3784877" y="2283718"/>
            <a:ext cx="556077" cy="543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矩形 41"/>
          <p:cNvSpPr/>
          <p:nvPr/>
        </p:nvSpPr>
        <p:spPr>
          <a:xfrm>
            <a:off x="5873109" y="2355726"/>
            <a:ext cx="486356" cy="598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矩形 42"/>
          <p:cNvSpPr/>
          <p:nvPr/>
        </p:nvSpPr>
        <p:spPr>
          <a:xfrm>
            <a:off x="7529293" y="2283718"/>
            <a:ext cx="514416" cy="597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矩形 43"/>
          <p:cNvSpPr/>
          <p:nvPr/>
        </p:nvSpPr>
        <p:spPr>
          <a:xfrm>
            <a:off x="2131692" y="3579465"/>
            <a:ext cx="504056" cy="526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矩形 44"/>
          <p:cNvSpPr/>
          <p:nvPr/>
        </p:nvSpPr>
        <p:spPr>
          <a:xfrm>
            <a:off x="4841025" y="3614447"/>
            <a:ext cx="496094" cy="525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矩形 45"/>
          <p:cNvSpPr/>
          <p:nvPr/>
        </p:nvSpPr>
        <p:spPr>
          <a:xfrm>
            <a:off x="6569217" y="3470431"/>
            <a:ext cx="521167" cy="604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>
            <a:off x="467544" y="141962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547664" y="141962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67544" y="141962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528" y="1131590"/>
            <a:ext cx="668448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762000" indent="-762000"/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itchFamily="49" charset="-122"/>
              </a:rPr>
              <a:t>一、</a:t>
            </a:r>
            <a:r>
              <a:rPr lang="zh-CN" sz="2800" b="1" dirty="0" smtClean="0">
                <a:latin typeface="宋体" pitchFamily="2" charset="-122"/>
                <a:ea typeface="宋体" pitchFamily="2" charset="-122"/>
                <a:cs typeface="楷体" pitchFamily="49" charset="-122"/>
              </a:rPr>
              <a:t>用</a:t>
            </a:r>
            <a:r>
              <a:rPr lang="zh-CN" sz="2800" b="1" dirty="0">
                <a:latin typeface="宋体" pitchFamily="2" charset="-122"/>
                <a:ea typeface="宋体" pitchFamily="2" charset="-122"/>
                <a:cs typeface="楷体" pitchFamily="49" charset="-122"/>
              </a:rPr>
              <a:t>“√”给带点字选择正确读音。</a:t>
            </a:r>
            <a:endParaRPr lang="zh-CN" altLang="en-US" sz="2800" b="1" dirty="0">
              <a:latin typeface="宋体" pitchFamily="2" charset="-122"/>
              <a:ea typeface="宋体" pitchFamily="2" charset="-122"/>
              <a:cs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800" y="1965960"/>
            <a:ext cx="80835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歌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颂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（sòng shòng）  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酬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谢（chóu cóu） 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/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/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幼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稚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（zì zhì）     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警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告（ jǐng jǐn）</a:t>
            </a:r>
            <a:endParaRPr lang="zh-CN" alt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8245" y="2143760"/>
            <a:ext cx="1250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0015" y="2055495"/>
            <a:ext cx="1250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√</a:t>
            </a:r>
            <a:endParaRPr lang="zh-CN" altLang="en-US" sz="36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4020" y="3418840"/>
            <a:ext cx="1250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√</a:t>
            </a:r>
            <a:endParaRPr lang="zh-CN" altLang="en-US" sz="36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0015" y="3490595"/>
            <a:ext cx="1250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√</a:t>
            </a:r>
            <a:endParaRPr lang="zh-CN" altLang="en-US" sz="36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8780" y="5943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17500" indent="-317500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二、</a:t>
            </a:r>
            <a:r>
              <a:rPr lang="zh-CN" sz="2800" b="1" dirty="0" smtClean="0">
                <a:latin typeface="宋体" pitchFamily="2" charset="-122"/>
                <a:ea typeface="宋体" pitchFamily="2" charset="-122"/>
              </a:rPr>
              <a:t>选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词填空。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780" y="1116330"/>
            <a:ext cx="770826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762000" indent="-762000"/>
            <a:r>
              <a:rPr lang="en-US" sz="1200" b="0" dirty="0">
                <a:latin typeface="宋体" pitchFamily="2" charset="-122"/>
              </a:rPr>
              <a:t>                 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沉默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沉没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1.船头渐渐地（     ）到水里了。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2.爸爸（     ）寡言，喜欢不住地抽烟。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endParaRPr lang="en-US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762000" indent="-762000"/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       </a:t>
            </a:r>
            <a:endParaRPr lang="en-US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762000" indent="-762000"/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     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歌颂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颂歌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3.这首诗（     ）了伟大的共产党。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4.我们一起来唱一唱给老师的（     ）吧！</a:t>
            </a:r>
            <a:endParaRPr lang="zh-CN" altLang="en-US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8926" y="1500180"/>
            <a:ext cx="2175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沉没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7356" y="2000246"/>
            <a:ext cx="2175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沉默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4546" y="3214692"/>
            <a:ext cx="2175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歌颂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9256" y="3714758"/>
            <a:ext cx="2175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颂歌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6012244" y="2914982"/>
            <a:ext cx="65199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互</a:t>
            </a:r>
            <a:endParaRPr lang="zh-CN" altLang="en-US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2442017" y="2947581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替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1835696" y="1497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酬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3419872" y="1497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仇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5148064" y="149163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权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6732240" y="1491630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封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4283586" y="291602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732240" y="149163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4283968" y="2931790"/>
            <a:ext cx="1029163" cy="1085656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6012160" y="2931790"/>
            <a:ext cx="1029163" cy="1085656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3" name="组合 7"/>
          <p:cNvGrpSpPr/>
          <p:nvPr/>
        </p:nvGrpSpPr>
        <p:grpSpPr>
          <a:xfrm>
            <a:off x="5148064" y="1491630"/>
            <a:ext cx="1029163" cy="1085656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7" name="组合 7"/>
          <p:cNvGrpSpPr/>
          <p:nvPr/>
        </p:nvGrpSpPr>
        <p:grpSpPr>
          <a:xfrm>
            <a:off x="3419872" y="1491630"/>
            <a:ext cx="1029163" cy="1085656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1" name="组合 7"/>
          <p:cNvGrpSpPr/>
          <p:nvPr/>
        </p:nvGrpSpPr>
        <p:grpSpPr>
          <a:xfrm>
            <a:off x="1763688" y="1491630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6" name="矩形 1"/>
          <p:cNvSpPr/>
          <p:nvPr/>
        </p:nvSpPr>
        <p:spPr>
          <a:xfrm>
            <a:off x="2411760" y="2931790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7" name="直接连接符 4"/>
          <p:cNvCxnSpPr/>
          <p:nvPr/>
        </p:nvCxnSpPr>
        <p:spPr>
          <a:xfrm>
            <a:off x="2411760" y="3528055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58" name="直接连接符 6"/>
          <p:cNvCxnSpPr/>
          <p:nvPr/>
        </p:nvCxnSpPr>
        <p:spPr>
          <a:xfrm>
            <a:off x="2926745" y="3018785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sp>
        <p:nvSpPr>
          <p:cNvPr id="4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370363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42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64"/>
          <p:cNvSpPr txBox="1"/>
          <p:nvPr/>
        </p:nvSpPr>
        <p:spPr>
          <a:xfrm>
            <a:off x="827584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酬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文本框 64"/>
          <p:cNvSpPr txBox="1"/>
          <p:nvPr/>
        </p:nvSpPr>
        <p:spPr>
          <a:xfrm>
            <a:off x="2051720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文本框 64"/>
          <p:cNvSpPr txBox="1"/>
          <p:nvPr/>
        </p:nvSpPr>
        <p:spPr>
          <a:xfrm>
            <a:off x="899592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权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文本框 64"/>
          <p:cNvSpPr txBox="1"/>
          <p:nvPr/>
        </p:nvSpPr>
        <p:spPr>
          <a:xfrm>
            <a:off x="1979712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4211960" y="235572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互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6300192" y="249974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替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7524328" y="249974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感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0" name="直线连接符 5"/>
          <p:cNvCxnSpPr/>
          <p:nvPr/>
        </p:nvCxnSpPr>
        <p:spPr>
          <a:xfrm>
            <a:off x="6228184" y="228371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线连接符 5"/>
          <p:cNvCxnSpPr/>
          <p:nvPr/>
        </p:nvCxnSpPr>
        <p:spPr>
          <a:xfrm>
            <a:off x="3779912" y="2283718"/>
            <a:ext cx="165618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55576" y="2859782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99792" y="2859782"/>
            <a:ext cx="530531" cy="7704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感</a:t>
            </a:r>
            <a:endParaRPr lang="en-US" altLang="zh-CN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95736" y="3723878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hlinkClick r:id="rId1"/>
              </a:rPr>
              <a:t>咸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hlinkClick r:id="rId2"/>
              </a:rPr>
              <a:t>心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。咸，全部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咸心为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感。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本义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心完全被触动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075806"/>
            <a:ext cx="627534" cy="627534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971600" y="1275606"/>
            <a:ext cx="4104456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木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权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86"/>
          <a:stretch>
            <a:fillRect/>
          </a:stretch>
        </p:blipFill>
        <p:spPr>
          <a:xfrm>
            <a:off x="5148064" y="1491630"/>
            <a:ext cx="2376264" cy="208742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" name="TextBox 23"/>
          <p:cNvSpPr txBox="1"/>
          <p:nvPr/>
        </p:nvSpPr>
        <p:spPr>
          <a:xfrm>
            <a:off x="2125235" y="211207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0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酬</a:t>
            </a:r>
            <a:endParaRPr lang="zh-CN" altLang="zh-CN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2123728" y="1347614"/>
            <a:ext cx="169547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800" dirty="0" err="1">
                <a:latin typeface="黑体" pitchFamily="49" charset="-122"/>
                <a:ea typeface="黑体" pitchFamily="49" charset="-122"/>
              </a:rPr>
              <a:t>chóu</a:t>
            </a:r>
            <a:endParaRPr lang="en-US" altLang="zh-CN" sz="4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11760" y="3075806"/>
            <a:ext cx="365827" cy="14401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线形标注 2 34"/>
          <p:cNvSpPr/>
          <p:nvPr/>
        </p:nvSpPr>
        <p:spPr>
          <a:xfrm>
            <a:off x="4473498" y="1303703"/>
            <a:ext cx="4179993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23099"/>
              <a:gd name="adj6" fmla="val -4034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这里是一横，别忘记写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3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4214810" y="2357436"/>
            <a:ext cx="51090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本义</a:t>
            </a:r>
            <a:r>
              <a:rPr lang="en-US" altLang="zh-CN" sz="3200" dirty="0" smtClean="0"/>
              <a:t>:</a:t>
            </a:r>
            <a:r>
              <a:rPr lang="zh-CN" altLang="en-US" sz="3200" dirty="0" smtClean="0"/>
              <a:t>客人给主人祝酒后</a:t>
            </a:r>
            <a:r>
              <a:rPr lang="en-US" altLang="zh-CN" sz="3200" dirty="0" smtClean="0"/>
              <a:t>,</a:t>
            </a:r>
            <a:endParaRPr lang="en-US" altLang="zh-CN" sz="3200" dirty="0" smtClean="0"/>
          </a:p>
          <a:p>
            <a:r>
              <a:rPr lang="zh-CN" altLang="en-US" sz="3200" dirty="0" smtClean="0"/>
              <a:t>主人再次给客人敬酒作答。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4" grpId="0" bldLvl="0" animBg="1"/>
      <p:bldP spid="35" grpId="0" bldLvl="0" animBg="1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6712189" y="1225868"/>
            <a:ext cx="766386" cy="969645"/>
            <a:chOff x="8818" y="2574"/>
            <a:chExt cx="1609" cy="2036"/>
          </a:xfrm>
        </p:grpSpPr>
        <p:pic>
          <p:nvPicPr>
            <p:cNvPr id="87" name="图片 86" descr="timgA1ZWK2PA"/>
            <p:cNvPicPr>
              <a:picLocks noChangeAspect="1"/>
            </p:cNvPicPr>
            <p:nvPr/>
          </p:nvPicPr>
          <p:blipFill>
            <a:blip r:embed="rId1"/>
            <a:srcRect l="63556" t="17514" r="8126" b="21680"/>
            <a:stretch>
              <a:fillRect/>
            </a:stretch>
          </p:blipFill>
          <p:spPr>
            <a:xfrm>
              <a:off x="8818" y="2574"/>
              <a:ext cx="1609" cy="2036"/>
            </a:xfrm>
            <a:prstGeom prst="rect">
              <a:avLst/>
            </a:prstGeom>
          </p:spPr>
        </p:pic>
        <p:sp>
          <p:nvSpPr>
            <p:cNvPr id="88" name="文本框 6"/>
            <p:cNvSpPr txBox="1"/>
            <p:nvPr/>
          </p:nvSpPr>
          <p:spPr>
            <a:xfrm>
              <a:off x="9072" y="3133"/>
              <a:ext cx="1101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敢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sp>
        <p:nvSpPr>
          <p:cNvPr id="89" name="文本框 7"/>
          <p:cNvSpPr txBox="1"/>
          <p:nvPr/>
        </p:nvSpPr>
        <p:spPr>
          <a:xfrm>
            <a:off x="406903" y="725731"/>
            <a:ext cx="735342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/>
              <a:t>摘苹果（比一比，选字组词。）</a:t>
            </a:r>
            <a:endParaRPr lang="zh-CN" altLang="en-US" sz="2800" b="1" dirty="0"/>
          </a:p>
        </p:txBody>
      </p:sp>
      <p:sp>
        <p:nvSpPr>
          <p:cNvPr id="90" name="文本框 8"/>
          <p:cNvSpPr txBox="1"/>
          <p:nvPr/>
        </p:nvSpPr>
        <p:spPr>
          <a:xfrm>
            <a:off x="956435" y="2193709"/>
            <a:ext cx="7253279" cy="191500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3000" dirty="0"/>
              <a:t>（        </a:t>
            </a:r>
            <a:r>
              <a:rPr lang="zh-CN" altLang="en-US" sz="3000" dirty="0" smtClean="0"/>
              <a:t>）金                            </a:t>
            </a:r>
            <a:r>
              <a:rPr lang="zh-CN" altLang="en-US" sz="3000" dirty="0">
                <a:sym typeface="+mn-ea"/>
              </a:rPr>
              <a:t>（        </a:t>
            </a:r>
            <a:r>
              <a:rPr lang="zh-CN" altLang="en-US" sz="3000" dirty="0" smtClean="0">
                <a:sym typeface="+mn-ea"/>
              </a:rPr>
              <a:t>）动</a:t>
            </a:r>
            <a:endParaRPr lang="zh-CN" altLang="en-US" sz="3000" dirty="0"/>
          </a:p>
          <a:p>
            <a:pPr fontAlgn="auto">
              <a:lnSpc>
                <a:spcPct val="200000"/>
              </a:lnSpc>
            </a:pPr>
            <a:r>
              <a:rPr lang="zh-CN" altLang="en-US" sz="3000" dirty="0"/>
              <a:t>（        </a:t>
            </a:r>
            <a:r>
              <a:rPr lang="zh-CN" altLang="en-US" sz="3000" dirty="0" smtClean="0"/>
              <a:t>）恨                            勇</a:t>
            </a:r>
            <a:r>
              <a:rPr lang="zh-CN" altLang="en-US" sz="3000" dirty="0" smtClean="0">
                <a:sym typeface="+mn-ea"/>
              </a:rPr>
              <a:t>（        </a:t>
            </a:r>
            <a:r>
              <a:rPr lang="zh-CN" altLang="en-US" sz="3000" dirty="0">
                <a:sym typeface="+mn-ea"/>
              </a:rPr>
              <a:t>）</a:t>
            </a:r>
            <a:endParaRPr lang="zh-CN" altLang="en-US" sz="3000" dirty="0"/>
          </a:p>
        </p:txBody>
      </p:sp>
      <p:grpSp>
        <p:nvGrpSpPr>
          <p:cNvPr id="91" name="组合 90"/>
          <p:cNvGrpSpPr/>
          <p:nvPr/>
        </p:nvGrpSpPr>
        <p:grpSpPr>
          <a:xfrm>
            <a:off x="1186970" y="1175385"/>
            <a:ext cx="851170" cy="1018223"/>
            <a:chOff x="2492" y="2468"/>
            <a:chExt cx="1787" cy="2138"/>
          </a:xfrm>
        </p:grpSpPr>
        <p:pic>
          <p:nvPicPr>
            <p:cNvPr id="92" name="图片 91" descr="timgA1ZWK2PA"/>
            <p:cNvPicPr>
              <a:picLocks noChangeAspect="1"/>
            </p:cNvPicPr>
            <p:nvPr/>
          </p:nvPicPr>
          <p:blipFill>
            <a:blip r:embed="rId1"/>
            <a:srcRect l="34219" t="17780" r="35846" b="21330"/>
            <a:stretch>
              <a:fillRect/>
            </a:stretch>
          </p:blipFill>
          <p:spPr>
            <a:xfrm>
              <a:off x="2492" y="2468"/>
              <a:ext cx="1787" cy="2138"/>
            </a:xfrm>
            <a:prstGeom prst="rect">
              <a:avLst/>
            </a:prstGeom>
          </p:spPr>
        </p:pic>
        <p:sp>
          <p:nvSpPr>
            <p:cNvPr id="93" name="文本框 12"/>
            <p:cNvSpPr txBox="1"/>
            <p:nvPr/>
          </p:nvSpPr>
          <p:spPr>
            <a:xfrm>
              <a:off x="2759" y="3133"/>
              <a:ext cx="1254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仇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613048" y="1175385"/>
            <a:ext cx="951195" cy="1020128"/>
            <a:chOff x="5486" y="2468"/>
            <a:chExt cx="1997" cy="2142"/>
          </a:xfrm>
        </p:grpSpPr>
        <p:pic>
          <p:nvPicPr>
            <p:cNvPr id="95" name="图片 94" descr="timgA1ZWK2PA"/>
            <p:cNvPicPr>
              <a:picLocks noChangeAspect="1"/>
            </p:cNvPicPr>
            <p:nvPr/>
          </p:nvPicPr>
          <p:blipFill>
            <a:blip r:embed="rId1"/>
            <a:srcRect t="16031" r="65840" b="21680"/>
            <a:stretch>
              <a:fillRect/>
            </a:stretch>
          </p:blipFill>
          <p:spPr>
            <a:xfrm>
              <a:off x="5486" y="2468"/>
              <a:ext cx="1997" cy="2142"/>
            </a:xfrm>
            <a:prstGeom prst="rect">
              <a:avLst/>
            </a:prstGeom>
          </p:spPr>
        </p:pic>
        <p:sp>
          <p:nvSpPr>
            <p:cNvPr id="96" name="文本框 13"/>
            <p:cNvSpPr txBox="1"/>
            <p:nvPr/>
          </p:nvSpPr>
          <p:spPr>
            <a:xfrm>
              <a:off x="6041" y="3133"/>
              <a:ext cx="1254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酬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984129" y="1175385"/>
            <a:ext cx="951195" cy="1020128"/>
            <a:chOff x="5486" y="2468"/>
            <a:chExt cx="1997" cy="2142"/>
          </a:xfrm>
        </p:grpSpPr>
        <p:pic>
          <p:nvPicPr>
            <p:cNvPr id="98" name="图片 97" descr="timgA1ZWK2PA"/>
            <p:cNvPicPr>
              <a:picLocks noChangeAspect="1"/>
            </p:cNvPicPr>
            <p:nvPr/>
          </p:nvPicPr>
          <p:blipFill>
            <a:blip r:embed="rId1"/>
            <a:srcRect t="16031" r="65840" b="21680"/>
            <a:stretch>
              <a:fillRect/>
            </a:stretch>
          </p:blipFill>
          <p:spPr>
            <a:xfrm>
              <a:off x="5486" y="2468"/>
              <a:ext cx="1997" cy="2142"/>
            </a:xfrm>
            <a:prstGeom prst="rect">
              <a:avLst/>
            </a:prstGeom>
          </p:spPr>
        </p:pic>
        <p:sp>
          <p:nvSpPr>
            <p:cNvPr id="99" name="文本框 19"/>
            <p:cNvSpPr txBox="1"/>
            <p:nvPr/>
          </p:nvSpPr>
          <p:spPr>
            <a:xfrm>
              <a:off x="6041" y="3133"/>
              <a:ext cx="1254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感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995936" y="282115"/>
            <a:ext cx="493329" cy="416369"/>
            <a:chOff x="631825" y="5181600"/>
            <a:chExt cx="1554163" cy="1552575"/>
          </a:xfrm>
        </p:grpSpPr>
        <p:sp>
          <p:nvSpPr>
            <p:cNvPr id="10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33" name="TextBox 11"/>
          <p:cNvSpPr txBox="1">
            <a:spLocks noChangeArrowheads="1"/>
          </p:cNvSpPr>
          <p:nvPr/>
        </p:nvSpPr>
        <p:spPr bwMode="auto">
          <a:xfrm>
            <a:off x="4572000" y="210107"/>
            <a:ext cx="2008602" cy="46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6" tIns="19289" rIns="38576" bIns="1928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55 0.038056 L -0.138980 0.20388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88 0.046481 L 0.016565 0.393056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0.00463 L 0.05989 0.19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96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-0.00031 L -0.07118 0.366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18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307975" y="1016635"/>
            <a:ext cx="54161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报酬：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形容得到他人帮助之后进行报答。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这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是我给你的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报酬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323528" y="483518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7704" y="62753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638" y="59951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3528" y="3219822"/>
            <a:ext cx="4572000" cy="111376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稚气：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幼稚的神情。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孩子脸上充满了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稚气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015448"/>
            <a:ext cx="2520280" cy="152359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643758"/>
            <a:ext cx="1872208" cy="187220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20" y="627534"/>
            <a:ext cx="2059965" cy="206441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7" name="矩形 86"/>
          <p:cNvSpPr/>
          <p:nvPr/>
        </p:nvSpPr>
        <p:spPr>
          <a:xfrm>
            <a:off x="467544" y="771550"/>
            <a:ext cx="389699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警报：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用于发放预报﹑警报和解除警报的信号。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67544" y="1995686"/>
            <a:ext cx="4176464" cy="738664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现在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这里可以解除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警报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了。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3075806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封口：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封闭张开的地方。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这瓶罐头封口不严密，已经变质了。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931790"/>
            <a:ext cx="2016224" cy="133672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全屏显示(16:9)</PresentationFormat>
  <Paragraphs>231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 </vt:lpstr>
      <vt:lpstr>宋体 </vt:lpstr>
      <vt:lpstr>黑体</vt:lpstr>
      <vt:lpstr>楷体</vt:lpstr>
      <vt:lpstr>幼圆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20</cp:revision>
  <dcterms:created xsi:type="dcterms:W3CDTF">2017-03-17T02:28:00Z</dcterms:created>
  <dcterms:modified xsi:type="dcterms:W3CDTF">2019-01-08T03:30:00Z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