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73" r:id="rId2"/>
    <p:sldId id="340" r:id="rId3"/>
    <p:sldId id="486" r:id="rId4"/>
    <p:sldId id="488" r:id="rId5"/>
    <p:sldId id="573" r:id="rId6"/>
    <p:sldId id="519" r:id="rId7"/>
    <p:sldId id="574" r:id="rId8"/>
    <p:sldId id="522" r:id="rId9"/>
    <p:sldId id="575" r:id="rId10"/>
    <p:sldId id="525" r:id="rId11"/>
    <p:sldId id="576" r:id="rId12"/>
    <p:sldId id="339" r:id="rId13"/>
    <p:sldId id="314" r:id="rId14"/>
    <p:sldId id="373" r:id="rId15"/>
    <p:sldId id="386" r:id="rId16"/>
    <p:sldId id="581" r:id="rId17"/>
    <p:sldId id="582" r:id="rId18"/>
    <p:sldId id="583" r:id="rId19"/>
    <p:sldId id="584" r:id="rId20"/>
    <p:sldId id="585" r:id="rId21"/>
    <p:sldId id="586" r:id="rId22"/>
    <p:sldId id="587" r:id="rId23"/>
    <p:sldId id="588" r:id="rId24"/>
    <p:sldId id="589" r:id="rId25"/>
    <p:sldId id="590" r:id="rId26"/>
    <p:sldId id="591" r:id="rId27"/>
    <p:sldId id="592" r:id="rId28"/>
    <p:sldId id="593" r:id="rId29"/>
    <p:sldId id="594" r:id="rId30"/>
    <p:sldId id="595" r:id="rId31"/>
    <p:sldId id="596" r:id="rId32"/>
    <p:sldId id="597" r:id="rId33"/>
    <p:sldId id="598" r:id="rId34"/>
    <p:sldId id="599" r:id="rId35"/>
    <p:sldId id="600" r:id="rId36"/>
    <p:sldId id="601" r:id="rId37"/>
    <p:sldId id="602" r:id="rId38"/>
    <p:sldId id="603" r:id="rId39"/>
    <p:sldId id="604" r:id="rId40"/>
    <p:sldId id="605" r:id="rId41"/>
    <p:sldId id="606" r:id="rId42"/>
    <p:sldId id="607" r:id="rId43"/>
    <p:sldId id="608" r:id="rId44"/>
    <p:sldId id="609" r:id="rId45"/>
    <p:sldId id="610" r:id="rId46"/>
    <p:sldId id="611" r:id="rId47"/>
    <p:sldId id="612" r:id="rId48"/>
    <p:sldId id="613" r:id="rId49"/>
    <p:sldId id="396" r:id="rId50"/>
    <p:sldId id="504" r:id="rId51"/>
    <p:sldId id="577" r:id="rId52"/>
    <p:sldId id="578" r:id="rId53"/>
    <p:sldId id="579" r:id="rId54"/>
    <p:sldId id="580"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A7E0"/>
    <a:srgbClr val="286191"/>
    <a:srgbClr val="5D1B79"/>
    <a:srgbClr val="7D4794"/>
    <a:srgbClr val="AE8EBD"/>
    <a:srgbClr val="008D3F"/>
    <a:srgbClr val="006A00"/>
    <a:srgbClr val="005326"/>
    <a:srgbClr val="316A2C"/>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14" autoAdjust="0"/>
    <p:restoredTop sz="87034" autoAdjust="0"/>
  </p:normalViewPr>
  <p:slideViewPr>
    <p:cSldViewPr snapToGrid="0">
      <p:cViewPr>
        <p:scale>
          <a:sx n="75" d="100"/>
          <a:sy n="75" d="100"/>
        </p:scale>
        <p:origin x="-1854" y="-54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92481" y="1816710"/>
            <a:ext cx="3531736" cy="584775"/>
          </a:xfrm>
          <a:prstGeom prst="rect">
            <a:avLst/>
          </a:prstGeom>
          <a:noFill/>
        </p:spPr>
        <p:txBody>
          <a:bodyPr wrap="none" rtlCol="0">
            <a:spAutoFit/>
          </a:bodyPr>
          <a:lstStyle/>
          <a:p>
            <a:r>
              <a:rPr lang="zh-CN" altLang="en-US" sz="3200" b="1" dirty="0" smtClean="0">
                <a:solidFill>
                  <a:srgbClr val="2BA7E0"/>
                </a:solidFill>
                <a:latin typeface="微软雅黑" panose="020B0503020204020204" pitchFamily="34" charset="-122"/>
                <a:ea typeface="微软雅黑" panose="020B0503020204020204" pitchFamily="34" charset="-122"/>
              </a:rPr>
              <a:t>专题三</a:t>
            </a:r>
            <a:r>
              <a:rPr lang="zh-CN" altLang="en-US" sz="3200" b="1" spc="100" dirty="0">
                <a:latin typeface="微软雅黑" panose="020B0503020204020204" pitchFamily="34" charset="-122"/>
                <a:ea typeface="微软雅黑" panose="020B0503020204020204" pitchFamily="34" charset="-122"/>
              </a:rPr>
              <a:t>　</a:t>
            </a:r>
            <a:r>
              <a:rPr lang="zh-CN" altLang="en-US" sz="3200" b="1" spc="100" dirty="0" smtClean="0">
                <a:latin typeface="微软雅黑" panose="020B0503020204020204" pitchFamily="34" charset="-122"/>
                <a:ea typeface="微软雅黑" panose="020B0503020204020204" pitchFamily="34" charset="-122"/>
              </a:rPr>
              <a:t>病句辨析</a:t>
            </a:r>
            <a:endParaRPr lang="zh-CN" altLang="en-US" sz="3200" b="1" spc="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22960" y="1643989"/>
            <a:ext cx="758952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5.[2014·</a:t>
            </a:r>
            <a:r>
              <a:rPr lang="zh-CN" altLang="zh-CN" sz="1400" dirty="0" smtClean="0">
                <a:latin typeface="微软雅黑" panose="020B0503020204020204" pitchFamily="34" charset="-122"/>
                <a:ea typeface="微软雅黑" panose="020B0503020204020204" pitchFamily="34" charset="-122"/>
              </a:rPr>
              <a:t>江西</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只有走好人生的每一步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我们才能真正拥有一个灿烂的明天。</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由于母亲对我的悉心培育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使我从小就养成了勇敢的性格。</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综艺节目深受欢迎的主要原因是其形式多样造成的。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谁能否认李时珍没有对中国的医学事业做出过巨大贡献呢</a:t>
            </a:r>
            <a:r>
              <a:rPr lang="en-US"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3108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97512" y="162485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048555"/>
            <a:ext cx="6395194" cy="2354491"/>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项是常见的病句类型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由于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使</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的句式使句子没有主语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项也是常见的病句类型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主要原因是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造成的</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句式杂糅。</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项是特殊句式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要先弄清句子所表达的基本意思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没有人能够否认李时珍对中国的医学事业做出过巨大的贡献。对于否定词较多的句子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要注意其否定词的个数。单数的否定词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所表达的是否定的意思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而双数的否定词</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表达肯定的意思。本句中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否认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没有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反问句是一个否定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三个否定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单数</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所表达的意思就是否定</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即否定了李时珍对中国的医学事业做出过巨大贡献。</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85365" y="122742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graphicFrame>
        <p:nvGraphicFramePr>
          <p:cNvPr id="10" name="表格 9"/>
          <p:cNvGraphicFramePr>
            <a:graphicFrameLocks noGrp="1"/>
          </p:cNvGraphicFramePr>
          <p:nvPr/>
        </p:nvGraphicFramePr>
        <p:xfrm>
          <a:off x="1717039" y="1778000"/>
          <a:ext cx="5547361" cy="2621280"/>
        </p:xfrm>
        <a:graphic>
          <a:graphicData uri="http://schemas.openxmlformats.org/drawingml/2006/table">
            <a:tbl>
              <a:tblPr/>
              <a:tblGrid>
                <a:gridCol w="1351281"/>
                <a:gridCol w="729056"/>
                <a:gridCol w="866756"/>
                <a:gridCol w="866756"/>
                <a:gridCol w="866756"/>
                <a:gridCol w="866756"/>
              </a:tblGrid>
              <a:tr h="701040">
                <a:tc>
                  <a:txBody>
                    <a:bodyPr/>
                    <a:lstStyle/>
                    <a:p>
                      <a:pPr algn="ctr">
                        <a:lnSpc>
                          <a:spcPct val="150000"/>
                        </a:lnSpc>
                        <a:spcAft>
                          <a:spcPts val="0"/>
                        </a:spcAft>
                      </a:pPr>
                      <a:r>
                        <a:rPr lang="zh-CN" sz="1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年份</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病句类型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2018</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2017</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endPar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2015</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2014</a:t>
                      </a:r>
                      <a:endPar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成分残缺与赘余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语序不当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搭配不当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不合逻辑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否定不当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结构混乱</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sz="1400" kern="10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中考考情速递</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75205" y="1247749"/>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2BA7E0"/>
                </a:solidFill>
                <a:latin typeface="微软雅黑" panose="020B0503020204020204" pitchFamily="34" charset="-122"/>
                <a:ea typeface="微软雅黑" panose="020B0503020204020204" pitchFamily="34" charset="-122"/>
              </a:rPr>
              <a:t>【</a:t>
            </a:r>
            <a:r>
              <a:rPr lang="zh-CN" altLang="en-US" sz="1400" b="1" dirty="0">
                <a:solidFill>
                  <a:srgbClr val="2BA7E0"/>
                </a:solidFill>
                <a:latin typeface="微软雅黑" panose="020B0503020204020204" pitchFamily="34" charset="-122"/>
                <a:ea typeface="微软雅黑" panose="020B0503020204020204" pitchFamily="34" charset="-122"/>
              </a:rPr>
              <a:t>考情总结</a:t>
            </a:r>
            <a:r>
              <a:rPr lang="en-US" altLang="zh-CN" sz="1400" b="1" dirty="0">
                <a:solidFill>
                  <a:srgbClr val="2BA7E0"/>
                </a:solidFill>
                <a:latin typeface="微软雅黑" panose="020B0503020204020204" pitchFamily="34" charset="-122"/>
                <a:ea typeface="微软雅黑" panose="020B0503020204020204" pitchFamily="34" charset="-122"/>
              </a:rPr>
              <a:t>】</a:t>
            </a:r>
          </a:p>
        </p:txBody>
      </p:sp>
      <p:sp>
        <p:nvSpPr>
          <p:cNvPr id="10" name="文本框 10"/>
          <p:cNvSpPr txBox="1"/>
          <p:nvPr/>
        </p:nvSpPr>
        <p:spPr>
          <a:xfrm>
            <a:off x="839366" y="1782843"/>
            <a:ext cx="7593434" cy="2625069"/>
          </a:xfrm>
          <a:prstGeom prst="rect">
            <a:avLst/>
          </a:prstGeom>
          <a:noFill/>
        </p:spPr>
        <p:txBody>
          <a:bodyPr wrap="square" lIns="36000" tIns="36000" rIns="36000" bIns="36000" rtlCol="0">
            <a:spAutoFit/>
          </a:bodyPr>
          <a:lstStyle/>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考查形式</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年分值都是</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而且是以选择题的形式呈现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题目要求上都是选择</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没有语病的一项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预计此类出题模式</a:t>
            </a:r>
            <a:r>
              <a:rPr lang="en-US" altLang="zh-CN" sz="1400" dirty="0" smtClean="0">
                <a:latin typeface="微软雅黑" panose="020B0503020204020204" pitchFamily="34" charset="-122"/>
                <a:ea typeface="微软雅黑" panose="020B0503020204020204" pitchFamily="34" charset="-122"/>
              </a:rPr>
              <a:t>2019</a:t>
            </a:r>
            <a:r>
              <a:rPr lang="zh-CN" altLang="zh-CN" sz="1400" dirty="0" smtClean="0">
                <a:latin typeface="微软雅黑" panose="020B0503020204020204" pitchFamily="34" charset="-122"/>
                <a:ea typeface="微软雅黑" panose="020B0503020204020204" pitchFamily="34" charset="-122"/>
              </a:rPr>
              <a:t>年将延续。</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病句类型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年考查的都是常见的病句类型。其中成分语残缺与赘余</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语序不当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搭配不当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不合逻辑</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否定不当</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结构混乱</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考。</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命题特点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句子素材大都来源于报刊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语句简短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与时事政治相结合、贴近学生生活实际的题目比较多见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而且有一两个选项是来自课文或改编自课文。</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备考提醒</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对常考病句类型逐一掌握</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在训练中注意总结自己易错的类型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重点对易错病句类型进行训练</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总结方法。</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21"/>
          <p:cNvSpPr txBox="1"/>
          <p:nvPr/>
        </p:nvSpPr>
        <p:spPr>
          <a:xfrm>
            <a:off x="1706880" y="2406148"/>
            <a:ext cx="6532880" cy="1042199"/>
          </a:xfrm>
          <a:prstGeom prst="rect">
            <a:avLst/>
          </a:prstGeom>
          <a:noFill/>
        </p:spPr>
        <p:txBody>
          <a:bodyPr wrap="square" lIns="36000" tIns="36000" rIns="36000" bIns="36000" rtlCol="0">
            <a:spAutoFit/>
          </a:bodyPr>
          <a:lstStyle/>
          <a:p>
            <a:pPr algn="just">
              <a:lnSpc>
                <a:spcPct val="150000"/>
              </a:lnSpc>
            </a:pPr>
            <a:r>
              <a:rPr lang="en-US"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solidFill>
                  <a:srgbClr val="2BA7E0"/>
                </a:solidFill>
                <a:latin typeface="微软雅黑" panose="020B0503020204020204" pitchFamily="34" charset="-122"/>
                <a:ea typeface="微软雅黑" panose="020B0503020204020204" pitchFamily="34" charset="-122"/>
              </a:rPr>
              <a:t>【真题定位】 </a:t>
            </a:r>
            <a:r>
              <a:rPr lang="zh-CN" altLang="zh-CN" sz="1400" dirty="0" smtClean="0">
                <a:latin typeface="微软雅黑" panose="020B0503020204020204" pitchFamily="34" charset="-122"/>
                <a:ea typeface="微软雅黑" panose="020B0503020204020204" pitchFamily="34" charset="-122"/>
              </a:rPr>
              <a:t>江西省</a:t>
            </a:r>
            <a:r>
              <a:rPr lang="en-US" altLang="zh-CN" sz="1400" dirty="0" smtClean="0">
                <a:latin typeface="微软雅黑" panose="020B0503020204020204" pitchFamily="34" charset="-122"/>
                <a:ea typeface="微软雅黑" panose="020B0503020204020204" pitchFamily="34" charset="-122"/>
              </a:rPr>
              <a:t>2014—2018</a:t>
            </a:r>
            <a:r>
              <a:rPr lang="zh-CN" altLang="zh-CN" sz="1400" dirty="0" smtClean="0">
                <a:latin typeface="微软雅黑" panose="020B0503020204020204" pitchFamily="34" charset="-122"/>
                <a:ea typeface="微软雅黑" panose="020B0503020204020204" pitchFamily="34" charset="-122"/>
              </a:rPr>
              <a:t>年第</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题都考查了此考点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分值为</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p>
          <a:p>
            <a:pPr algn="just">
              <a:lnSpc>
                <a:spcPct val="150000"/>
              </a:lnSpc>
            </a:pPr>
            <a:endParaRPr lang="zh-CN" altLang="en-US" sz="1400" dirty="0" smtClean="0">
              <a:latin typeface="微软雅黑" panose="020B0503020204020204" pitchFamily="34" charset="-122"/>
              <a:ea typeface="微软雅黑" panose="020B0503020204020204" pitchFamily="34" charset="-122"/>
            </a:endParaRPr>
          </a:p>
          <a:p>
            <a:pPr algn="just">
              <a:lnSpc>
                <a:spcPct val="150000"/>
              </a:lnSpc>
            </a:pPr>
            <a:endParaRPr lang="zh-CN" altLang="en-US" sz="1400"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585364" y="764939"/>
            <a:ext cx="7997527" cy="369332"/>
            <a:chOff x="623464" y="764939"/>
            <a:chExt cx="7997527" cy="369332"/>
          </a:xfrm>
        </p:grpSpPr>
        <p:sp>
          <p:nvSpPr>
            <p:cNvPr id="15"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考点技法突破</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18" name="组合 13"/>
            <p:cNvGrpSpPr/>
            <p:nvPr/>
          </p:nvGrpSpPr>
          <p:grpSpPr>
            <a:xfrm>
              <a:off x="623464" y="857126"/>
              <a:ext cx="339434" cy="197594"/>
              <a:chOff x="775856" y="1386632"/>
              <a:chExt cx="525631" cy="305983"/>
            </a:xfrm>
            <a:solidFill>
              <a:srgbClr val="B18147"/>
            </a:solidFill>
          </p:grpSpPr>
          <p:sp>
            <p:nvSpPr>
              <p:cNvPr id="19"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20" name="箭头: V 形 12"/>
              <p:cNvSpPr/>
              <p:nvPr/>
            </p:nvSpPr>
            <p:spPr>
              <a:xfrm>
                <a:off x="775856" y="1386632"/>
                <a:ext cx="305982" cy="305980"/>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23" name="直接连接符 22"/>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334861"/>
          </a:xfrm>
          <a:prstGeom prst="rect">
            <a:avLst/>
          </a:prstGeom>
          <a:noFill/>
        </p:spPr>
        <p:txBody>
          <a:bodyPr wrap="square" lIns="36000" tIns="36000" rIns="36000" bIns="36000" rtlCol="0">
            <a:spAutoFit/>
          </a:bodyPr>
          <a:lstStyle/>
          <a:p>
            <a:pPr algn="just">
              <a:lnSpc>
                <a:spcPct val="150000"/>
              </a:lnSpc>
            </a:pPr>
            <a:r>
              <a:rPr lang="zh-CN" altLang="en-US" sz="1400" dirty="0" smtClean="0"/>
              <a:t>中考常考病句类型</a:t>
            </a:r>
            <a:endParaRPr lang="en-US" altLang="zh-CN" sz="1400" dirty="0" smtClean="0"/>
          </a:p>
          <a:p>
            <a:pPr algn="just">
              <a:lnSpc>
                <a:spcPct val="150000"/>
              </a:lnSpc>
            </a:pPr>
            <a:r>
              <a:rPr lang="en-US" sz="1400" dirty="0" smtClean="0"/>
              <a:t>(</a:t>
            </a:r>
            <a:r>
              <a:rPr lang="zh-CN" altLang="en-US" sz="1400" dirty="0" smtClean="0"/>
              <a:t>一</a:t>
            </a:r>
            <a:r>
              <a:rPr lang="en-US" sz="1400" dirty="0" smtClean="0"/>
              <a:t>)</a:t>
            </a:r>
            <a:r>
              <a:rPr lang="zh-CN" altLang="en-US" sz="1400" dirty="0" smtClean="0"/>
              <a:t>搭配不当</a:t>
            </a:r>
          </a:p>
          <a:p>
            <a:pPr algn="just">
              <a:lnSpc>
                <a:spcPct val="150000"/>
              </a:lnSpc>
            </a:pPr>
            <a:r>
              <a:rPr lang="en-US" sz="1400" dirty="0" smtClean="0"/>
              <a:t>1.</a:t>
            </a:r>
            <a:r>
              <a:rPr lang="zh-CN" altLang="en-US" sz="1400" dirty="0" smtClean="0"/>
              <a:t>主谓搭配不当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由于加强了生产过程中的生态环境监控</a:t>
            </a:r>
            <a:r>
              <a:rPr lang="en-US" sz="1400" dirty="0" smtClean="0"/>
              <a:t>,</a:t>
            </a:r>
            <a:r>
              <a:rPr lang="zh-CN" altLang="en-US" sz="1400" dirty="0" smtClean="0"/>
              <a:t>该基地每年的无公害蔬菜的生产量</a:t>
            </a:r>
            <a:r>
              <a:rPr lang="en-US" sz="1400" dirty="0" smtClean="0"/>
              <a:t>,</a:t>
            </a:r>
            <a:r>
              <a:rPr lang="zh-CN" altLang="en-US" sz="1400" dirty="0" smtClean="0"/>
              <a:t>除供应本省主要市场外</a:t>
            </a:r>
            <a:r>
              <a:rPr lang="en-US" sz="1400" dirty="0" smtClean="0"/>
              <a:t>,</a:t>
            </a:r>
            <a:r>
              <a:rPr lang="zh-CN" altLang="en-US" sz="1400" dirty="0" smtClean="0"/>
              <a:t>还销往河南、河北等省。</a:t>
            </a:r>
          </a:p>
          <a:p>
            <a:pPr algn="just">
              <a:lnSpc>
                <a:spcPct val="150000"/>
              </a:lnSpc>
            </a:pPr>
            <a:r>
              <a:rPr lang="en-US" sz="1400" dirty="0" smtClean="0"/>
              <a:t>2.</a:t>
            </a:r>
            <a:r>
              <a:rPr lang="zh-CN" altLang="en-US" sz="1400" dirty="0" smtClean="0"/>
              <a:t>动宾搭配不当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现在</a:t>
            </a:r>
            <a:r>
              <a:rPr lang="en-US" sz="1400" dirty="0" smtClean="0"/>
              <a:t>,</a:t>
            </a:r>
            <a:r>
              <a:rPr lang="zh-CN" altLang="en-US" sz="1400" dirty="0" smtClean="0"/>
              <a:t>我又看到了那阔别多年的乡亲</a:t>
            </a:r>
            <a:r>
              <a:rPr lang="en-US" sz="1400" dirty="0" smtClean="0"/>
              <a:t>,</a:t>
            </a:r>
            <a:r>
              <a:rPr lang="zh-CN" altLang="en-US" sz="1400" dirty="0" smtClean="0"/>
              <a:t>那崎岖的街道</a:t>
            </a:r>
            <a:r>
              <a:rPr lang="en-US" sz="1400" dirty="0" smtClean="0"/>
              <a:t>,</a:t>
            </a:r>
            <a:r>
              <a:rPr lang="zh-CN" altLang="en-US" sz="1400" dirty="0" smtClean="0"/>
              <a:t>那熟悉的可爱的乡音。</a:t>
            </a:r>
          </a:p>
        </p:txBody>
      </p:sp>
      <p:grpSp>
        <p:nvGrpSpPr>
          <p:cNvPr id="7"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应考必备</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主宾搭配不当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李明德同志在担任营长、团长期间</a:t>
            </a:r>
            <a:r>
              <a:rPr lang="en-US" sz="1400" dirty="0" smtClean="0"/>
              <a:t>,</a:t>
            </a:r>
            <a:r>
              <a:rPr lang="zh-CN" altLang="en-US" sz="1400" dirty="0" smtClean="0"/>
              <a:t>多次被评为训练先进单位和后勤保障模范单位。</a:t>
            </a:r>
          </a:p>
          <a:p>
            <a:pPr algn="just">
              <a:lnSpc>
                <a:spcPct val="150000"/>
              </a:lnSpc>
            </a:pPr>
            <a:r>
              <a:rPr lang="en-US" sz="1400" dirty="0" smtClean="0"/>
              <a:t>4.</a:t>
            </a:r>
            <a:r>
              <a:rPr lang="zh-CN" altLang="en-US" sz="1400" dirty="0" smtClean="0"/>
              <a:t>定中搭配不当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据科学家统计</a:t>
            </a:r>
            <a:r>
              <a:rPr lang="en-US" sz="1400" dirty="0" smtClean="0"/>
              <a:t>,</a:t>
            </a:r>
            <a:r>
              <a:rPr lang="zh-CN" altLang="en-US" sz="1400" dirty="0" smtClean="0"/>
              <a:t>蜜蜂每酿造一斤蜜</a:t>
            </a:r>
            <a:r>
              <a:rPr lang="en-US" sz="1400" dirty="0" smtClean="0"/>
              <a:t>,</a:t>
            </a:r>
            <a:r>
              <a:rPr lang="zh-CN" altLang="en-US" sz="1400" dirty="0" smtClean="0"/>
              <a:t>大约需要采集</a:t>
            </a:r>
            <a:r>
              <a:rPr lang="en-US" sz="1400" dirty="0" smtClean="0"/>
              <a:t>50</a:t>
            </a:r>
            <a:r>
              <a:rPr lang="zh-CN" altLang="en-US" sz="1400" dirty="0" smtClean="0"/>
              <a:t>万朵的花粉。</a:t>
            </a:r>
          </a:p>
          <a:p>
            <a:pPr algn="just">
              <a:lnSpc>
                <a:spcPct val="150000"/>
              </a:lnSpc>
            </a:pPr>
            <a:r>
              <a:rPr lang="en-US" sz="1400" dirty="0" smtClean="0"/>
              <a:t>5.</a:t>
            </a:r>
            <a:r>
              <a:rPr lang="zh-CN" altLang="en-US" sz="1400" dirty="0" smtClean="0"/>
              <a:t>一面与两面搭配不当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学习成绩的提高</a:t>
            </a:r>
            <a:r>
              <a:rPr lang="en-US" sz="1400" dirty="0" smtClean="0"/>
              <a:t>,</a:t>
            </a:r>
            <a:r>
              <a:rPr lang="zh-CN" altLang="en-US" sz="1400" dirty="0" smtClean="0"/>
              <a:t>取决于学生自身是否努力。</a:t>
            </a:r>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378673"/>
          </a:xfrm>
          <a:prstGeom prst="rect">
            <a:avLst/>
          </a:prstGeom>
          <a:noFill/>
        </p:spPr>
        <p:txBody>
          <a:bodyPr wrap="square" lIns="36000" tIns="36000" rIns="36000" bIns="36000" rtlCol="0">
            <a:spAutoFit/>
          </a:bodyPr>
          <a:lstStyle/>
          <a:p>
            <a:r>
              <a:rPr lang="zh-CN" altLang="en-US" sz="1400" dirty="0" smtClean="0"/>
              <a:t>下面句子都有语病</a:t>
            </a:r>
            <a:r>
              <a:rPr lang="en-US" sz="1400" dirty="0" smtClean="0"/>
              <a:t>,</a:t>
            </a:r>
            <a:r>
              <a:rPr lang="zh-CN" altLang="en-US" sz="1400" dirty="0" smtClean="0"/>
              <a:t>请修改。</a:t>
            </a:r>
          </a:p>
          <a:p>
            <a:r>
              <a:rPr lang="en-US" sz="1400" dirty="0" smtClean="0"/>
              <a:t>1.</a:t>
            </a:r>
            <a:r>
              <a:rPr lang="zh-CN" altLang="en-US" sz="1400" dirty="0" smtClean="0"/>
              <a:t>法律专家的看法是</a:t>
            </a:r>
            <a:r>
              <a:rPr lang="en-US" sz="1400" dirty="0" smtClean="0"/>
              <a:t>,</a:t>
            </a:r>
            <a:r>
              <a:rPr lang="zh-CN" altLang="en-US" sz="1400" dirty="0" smtClean="0"/>
              <a:t>消费者当众砸毁商品只是为了羞辱或者宣泄自己的不满。</a:t>
            </a:r>
          </a:p>
          <a:p>
            <a:endParaRPr lang="zh-CN" altLang="en-US" sz="1400" dirty="0" smtClean="0"/>
          </a:p>
          <a:p>
            <a:r>
              <a:rPr lang="en-US" altLang="zh-CN" sz="1400" dirty="0" smtClean="0"/>
              <a:t>2.</a:t>
            </a:r>
            <a:r>
              <a:rPr lang="zh-CN" altLang="en-US" sz="1400" dirty="0" smtClean="0"/>
              <a:t>地铁紧张施工时</a:t>
            </a:r>
            <a:r>
              <a:rPr lang="en-US" sz="1400" dirty="0" smtClean="0"/>
              <a:t>,</a:t>
            </a:r>
            <a:r>
              <a:rPr lang="zh-CN" altLang="en-US" sz="1400" dirty="0" smtClean="0"/>
              <a:t>隧道突然发生塌方</a:t>
            </a:r>
            <a:r>
              <a:rPr lang="en-US" sz="1400" dirty="0" smtClean="0"/>
              <a:t>,</a:t>
            </a:r>
            <a:r>
              <a:rPr lang="zh-CN" altLang="en-US" sz="1400" dirty="0" smtClean="0"/>
              <a:t>工段长俞康华奋不顾身</a:t>
            </a:r>
            <a:r>
              <a:rPr lang="en-US" sz="1400" dirty="0" smtClean="0"/>
              <a:t>,</a:t>
            </a:r>
            <a:r>
              <a:rPr lang="zh-CN" altLang="en-US" sz="1400" dirty="0" smtClean="0"/>
              <a:t>用身体掩护工友的安全</a:t>
            </a:r>
            <a:r>
              <a:rPr lang="en-US" sz="1400" dirty="0" smtClean="0"/>
              <a:t>,</a:t>
            </a:r>
            <a:r>
              <a:rPr lang="zh-CN" altLang="en-US" sz="1400" dirty="0" smtClean="0"/>
              <a:t>自己却负了重伤。</a:t>
            </a:r>
          </a:p>
          <a:p>
            <a:endParaRPr lang="zh-CN" altLang="en-US" sz="1400" dirty="0" smtClean="0"/>
          </a:p>
          <a:p>
            <a:r>
              <a:rPr lang="en-US" sz="1400" dirty="0" smtClean="0"/>
              <a:t>3.</a:t>
            </a:r>
            <a:r>
              <a:rPr lang="zh-CN" altLang="en-US" sz="1400" dirty="0" smtClean="0"/>
              <a:t>一个天使般的微笑若能化解一个人多年的苦闷</a:t>
            </a:r>
            <a:r>
              <a:rPr lang="en-US" sz="1400" dirty="0" smtClean="0"/>
              <a:t>,</a:t>
            </a:r>
            <a:r>
              <a:rPr lang="zh-CN" altLang="en-US" sz="1400" dirty="0" smtClean="0"/>
              <a:t>就应该是无价的</a:t>
            </a:r>
            <a:r>
              <a:rPr lang="en-US" sz="1400" dirty="0" smtClean="0"/>
              <a:t>,</a:t>
            </a:r>
            <a:r>
              <a:rPr lang="zh-CN" altLang="en-US" sz="1400" dirty="0" smtClean="0"/>
              <a:t>也应该是解决困境的有效方法之一。</a:t>
            </a:r>
          </a:p>
          <a:p>
            <a:endParaRPr lang="zh-CN" altLang="en-US" sz="1400" dirty="0" smtClean="0"/>
          </a:p>
          <a:p>
            <a:r>
              <a:rPr lang="en-US" sz="1400" dirty="0" smtClean="0"/>
              <a:t>4.</a:t>
            </a:r>
            <a:r>
              <a:rPr lang="zh-CN" altLang="en-US" sz="1400" dirty="0" smtClean="0"/>
              <a:t>张宇除了班里和学生会的工作外</a:t>
            </a:r>
            <a:r>
              <a:rPr lang="en-US" sz="1400" dirty="0" smtClean="0"/>
              <a:t>,</a:t>
            </a:r>
            <a:r>
              <a:rPr lang="zh-CN" altLang="en-US" sz="1400" dirty="0" smtClean="0"/>
              <a:t>还承担了广播站</a:t>
            </a:r>
            <a:r>
              <a:rPr lang="en-US" altLang="zh-CN" sz="1400" dirty="0" smtClean="0"/>
              <a:t>《</a:t>
            </a:r>
            <a:r>
              <a:rPr lang="zh-CN" altLang="en-US" sz="1400" dirty="0" smtClean="0"/>
              <a:t>音乐时空</a:t>
            </a:r>
            <a:r>
              <a:rPr lang="en-US" altLang="zh-CN" sz="1400" dirty="0" smtClean="0"/>
              <a:t>》《</a:t>
            </a:r>
            <a:r>
              <a:rPr lang="zh-CN" altLang="en-US" sz="1400" dirty="0" smtClean="0"/>
              <a:t>英语角</a:t>
            </a:r>
            <a:r>
              <a:rPr lang="en-US" altLang="zh-CN" sz="1400" dirty="0" smtClean="0"/>
              <a:t>》</a:t>
            </a:r>
            <a:r>
              <a:rPr lang="zh-CN" altLang="en-US" sz="1400" dirty="0" smtClean="0"/>
              <a:t>栏目主持</a:t>
            </a:r>
            <a:r>
              <a:rPr lang="en-US" sz="1400" dirty="0" smtClean="0"/>
              <a:t>,</a:t>
            </a:r>
            <a:r>
              <a:rPr lang="zh-CN" altLang="en-US" sz="1400" dirty="0" smtClean="0"/>
              <a:t>居然没有影响学习成绩</a:t>
            </a:r>
            <a:r>
              <a:rPr lang="en-US" sz="1400" dirty="0" smtClean="0"/>
              <a:t>,</a:t>
            </a:r>
            <a:r>
              <a:rPr lang="zh-CN" altLang="en-US" sz="1400" dirty="0" smtClean="0"/>
              <a:t>真让人佩服。</a:t>
            </a:r>
          </a:p>
          <a:p>
            <a:endParaRPr lang="zh-CN" altLang="en-US" sz="1400" dirty="0" smtClean="0"/>
          </a:p>
          <a:p>
            <a:r>
              <a:rPr lang="en-US" sz="1400" dirty="0" smtClean="0"/>
              <a:t>5.</a:t>
            </a:r>
            <a:r>
              <a:rPr lang="zh-CN" altLang="en-US" sz="1400" dirty="0" smtClean="0"/>
              <a:t>该县认真实施</a:t>
            </a:r>
            <a:r>
              <a:rPr lang="en-US" sz="1400" dirty="0" smtClean="0"/>
              <a:t>“</a:t>
            </a:r>
            <a:r>
              <a:rPr lang="zh-CN" altLang="en-US" sz="1400" dirty="0" smtClean="0"/>
              <a:t>村村通</a:t>
            </a:r>
            <a:r>
              <a:rPr lang="en-US" sz="1400" dirty="0" smtClean="0"/>
              <a:t>”</a:t>
            </a:r>
            <a:r>
              <a:rPr lang="zh-CN" altLang="en-US" sz="1400" dirty="0" smtClean="0"/>
              <a:t>这一全省规划的八件实事之一</a:t>
            </a:r>
            <a:r>
              <a:rPr lang="en-US" sz="1400" dirty="0" smtClean="0"/>
              <a:t>,</a:t>
            </a:r>
            <a:r>
              <a:rPr lang="zh-CN" altLang="en-US" sz="1400" dirty="0" smtClean="0"/>
              <a:t>到</a:t>
            </a:r>
            <a:r>
              <a:rPr lang="en-US" sz="1400" dirty="0" smtClean="0"/>
              <a:t>10</a:t>
            </a:r>
            <a:r>
              <a:rPr lang="zh-CN" altLang="en-US" sz="1400" dirty="0" smtClean="0"/>
              <a:t>月底</a:t>
            </a:r>
            <a:r>
              <a:rPr lang="en-US" sz="1400" dirty="0" smtClean="0"/>
              <a:t>,</a:t>
            </a:r>
            <a:r>
              <a:rPr lang="zh-CN" altLang="en-US" sz="1400" dirty="0" smtClean="0"/>
              <a:t>在全地区率先解决了农村百姓听广播看电视难的问题。</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550304"/>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sz="1400" dirty="0" smtClean="0">
                <a:solidFill>
                  <a:srgbClr val="C00000"/>
                </a:solidFill>
              </a:rPr>
              <a:t>1.“</a:t>
            </a:r>
            <a:r>
              <a:rPr lang="zh-CN" altLang="en-US" sz="1400" dirty="0" smtClean="0">
                <a:solidFill>
                  <a:srgbClr val="C00000"/>
                </a:solidFill>
              </a:rPr>
              <a:t>羞辱</a:t>
            </a:r>
            <a:r>
              <a:rPr lang="en-US" sz="1400" dirty="0" smtClean="0">
                <a:solidFill>
                  <a:srgbClr val="C00000"/>
                </a:solidFill>
              </a:rPr>
              <a:t>……</a:t>
            </a:r>
            <a:r>
              <a:rPr lang="zh-CN" altLang="en-US" sz="1400" dirty="0" smtClean="0">
                <a:solidFill>
                  <a:srgbClr val="C00000"/>
                </a:solidFill>
              </a:rPr>
              <a:t>自己的不满</a:t>
            </a:r>
            <a:r>
              <a:rPr lang="en-US" sz="1400" dirty="0" smtClean="0">
                <a:solidFill>
                  <a:srgbClr val="C00000"/>
                </a:solidFill>
              </a:rPr>
              <a:t>”</a:t>
            </a:r>
            <a:r>
              <a:rPr lang="zh-CN" altLang="en-US" sz="1400" dirty="0" smtClean="0">
                <a:solidFill>
                  <a:srgbClr val="C00000"/>
                </a:solidFill>
              </a:rPr>
              <a:t>搭配不当</a:t>
            </a:r>
            <a:r>
              <a:rPr lang="en-US" sz="1400" dirty="0" smtClean="0">
                <a:solidFill>
                  <a:srgbClr val="C00000"/>
                </a:solidFill>
              </a:rPr>
              <a:t>,“</a:t>
            </a:r>
            <a:r>
              <a:rPr lang="zh-CN" altLang="en-US" sz="1400" dirty="0" smtClean="0">
                <a:solidFill>
                  <a:srgbClr val="C00000"/>
                </a:solidFill>
              </a:rPr>
              <a:t>羞辱或者</a:t>
            </a:r>
            <a:r>
              <a:rPr lang="en-US" sz="1400" dirty="0" smtClean="0">
                <a:solidFill>
                  <a:srgbClr val="C00000"/>
                </a:solidFill>
              </a:rPr>
              <a:t>”</a:t>
            </a:r>
            <a:r>
              <a:rPr lang="zh-CN" altLang="en-US" sz="1400" dirty="0" smtClean="0">
                <a:solidFill>
                  <a:srgbClr val="C00000"/>
                </a:solidFill>
              </a:rPr>
              <a:t>可删掉。</a:t>
            </a:r>
          </a:p>
          <a:p>
            <a:pPr>
              <a:lnSpc>
                <a:spcPct val="150000"/>
              </a:lnSpc>
            </a:pPr>
            <a:r>
              <a:rPr lang="en-US" sz="1400" dirty="0" smtClean="0">
                <a:solidFill>
                  <a:srgbClr val="C00000"/>
                </a:solidFill>
              </a:rPr>
              <a:t>2.“</a:t>
            </a:r>
            <a:r>
              <a:rPr lang="zh-CN" altLang="en-US" sz="1400" dirty="0" smtClean="0">
                <a:solidFill>
                  <a:srgbClr val="C00000"/>
                </a:solidFill>
              </a:rPr>
              <a:t>掩护</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安全</a:t>
            </a:r>
            <a:r>
              <a:rPr lang="en-US" sz="1400" dirty="0" smtClean="0">
                <a:solidFill>
                  <a:srgbClr val="C00000"/>
                </a:solidFill>
              </a:rPr>
              <a:t>”</a:t>
            </a:r>
            <a:r>
              <a:rPr lang="zh-CN" altLang="en-US" sz="1400" dirty="0" smtClean="0">
                <a:solidFill>
                  <a:srgbClr val="C00000"/>
                </a:solidFill>
              </a:rPr>
              <a:t>动宾不搭配</a:t>
            </a:r>
            <a:r>
              <a:rPr lang="en-US" sz="1400" dirty="0" smtClean="0">
                <a:solidFill>
                  <a:srgbClr val="C00000"/>
                </a:solidFill>
              </a:rPr>
              <a:t>,</a:t>
            </a:r>
            <a:r>
              <a:rPr lang="zh-CN" altLang="en-US" sz="1400" dirty="0" smtClean="0">
                <a:solidFill>
                  <a:srgbClr val="C00000"/>
                </a:solidFill>
              </a:rPr>
              <a:t>去掉</a:t>
            </a:r>
            <a:r>
              <a:rPr lang="en-US" sz="1400" dirty="0" smtClean="0">
                <a:solidFill>
                  <a:srgbClr val="C00000"/>
                </a:solidFill>
              </a:rPr>
              <a:t>“</a:t>
            </a:r>
            <a:r>
              <a:rPr lang="zh-CN" altLang="en-US" sz="1400" dirty="0" smtClean="0">
                <a:solidFill>
                  <a:srgbClr val="C00000"/>
                </a:solidFill>
              </a:rPr>
              <a:t>的安全</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3.“</a:t>
            </a:r>
            <a:r>
              <a:rPr lang="zh-CN" altLang="en-US" sz="1400" dirty="0" smtClean="0">
                <a:solidFill>
                  <a:srgbClr val="C00000"/>
                </a:solidFill>
              </a:rPr>
              <a:t>解决困境</a:t>
            </a:r>
            <a:r>
              <a:rPr lang="en-US" sz="1400" dirty="0" smtClean="0">
                <a:solidFill>
                  <a:srgbClr val="C00000"/>
                </a:solidFill>
              </a:rPr>
              <a:t>”</a:t>
            </a:r>
            <a:r>
              <a:rPr lang="zh-CN" altLang="en-US" sz="1400" dirty="0" smtClean="0">
                <a:solidFill>
                  <a:srgbClr val="C00000"/>
                </a:solidFill>
              </a:rPr>
              <a:t>动宾搭配不当</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摆脱困境</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4.“</a:t>
            </a:r>
            <a:r>
              <a:rPr lang="zh-CN" altLang="en-US" sz="1400" dirty="0" smtClean="0">
                <a:solidFill>
                  <a:srgbClr val="C00000"/>
                </a:solidFill>
              </a:rPr>
              <a:t>承担</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栏目主持</a:t>
            </a:r>
            <a:r>
              <a:rPr lang="en-US" sz="1400" dirty="0" smtClean="0">
                <a:solidFill>
                  <a:srgbClr val="C00000"/>
                </a:solidFill>
              </a:rPr>
              <a:t>”</a:t>
            </a:r>
            <a:r>
              <a:rPr lang="zh-CN" altLang="en-US" sz="1400" dirty="0" smtClean="0">
                <a:solidFill>
                  <a:srgbClr val="C00000"/>
                </a:solidFill>
              </a:rPr>
              <a:t>搭配不当</a:t>
            </a:r>
            <a:r>
              <a:rPr lang="en-US" sz="1400" dirty="0" smtClean="0">
                <a:solidFill>
                  <a:srgbClr val="C00000"/>
                </a:solidFill>
              </a:rPr>
              <a:t>,</a:t>
            </a:r>
            <a:r>
              <a:rPr lang="zh-CN" altLang="en-US" sz="1400" dirty="0" smtClean="0">
                <a:solidFill>
                  <a:srgbClr val="C00000"/>
                </a:solidFill>
              </a:rPr>
              <a:t>可改</a:t>
            </a:r>
            <a:r>
              <a:rPr lang="en-US" sz="1400" dirty="0" smtClean="0">
                <a:solidFill>
                  <a:srgbClr val="C00000"/>
                </a:solidFill>
              </a:rPr>
              <a:t>“</a:t>
            </a:r>
            <a:r>
              <a:rPr lang="zh-CN" altLang="en-US" sz="1400" dirty="0" smtClean="0">
                <a:solidFill>
                  <a:srgbClr val="C00000"/>
                </a:solidFill>
              </a:rPr>
              <a:t>承担</a:t>
            </a:r>
            <a:r>
              <a:rPr lang="en-US" sz="1400" dirty="0" smtClean="0">
                <a:solidFill>
                  <a:srgbClr val="C00000"/>
                </a:solidFill>
              </a:rPr>
              <a:t>”</a:t>
            </a:r>
            <a:r>
              <a:rPr lang="zh-CN" altLang="en-US" sz="1400" dirty="0" smtClean="0">
                <a:solidFill>
                  <a:srgbClr val="C00000"/>
                </a:solidFill>
              </a:rPr>
              <a:t>为</a:t>
            </a:r>
            <a:r>
              <a:rPr lang="en-US" sz="1400" dirty="0" smtClean="0">
                <a:solidFill>
                  <a:srgbClr val="C00000"/>
                </a:solidFill>
              </a:rPr>
              <a:t>“</a:t>
            </a:r>
            <a:r>
              <a:rPr lang="zh-CN" altLang="en-US" sz="1400" dirty="0" smtClean="0">
                <a:solidFill>
                  <a:srgbClr val="C00000"/>
                </a:solidFill>
              </a:rPr>
              <a:t>担任</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5.“</a:t>
            </a:r>
            <a:r>
              <a:rPr lang="zh-CN" altLang="en-US" sz="1400" dirty="0" smtClean="0">
                <a:solidFill>
                  <a:srgbClr val="C00000"/>
                </a:solidFill>
              </a:rPr>
              <a:t>实施</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实事</a:t>
            </a:r>
            <a:r>
              <a:rPr lang="en-US" sz="1400" dirty="0" smtClean="0">
                <a:solidFill>
                  <a:srgbClr val="C00000"/>
                </a:solidFill>
              </a:rPr>
              <a:t>”</a:t>
            </a:r>
            <a:r>
              <a:rPr lang="zh-CN" altLang="en-US" sz="1400" dirty="0" smtClean="0">
                <a:solidFill>
                  <a:srgbClr val="C00000"/>
                </a:solidFill>
              </a:rPr>
              <a:t>不能搭配</a:t>
            </a:r>
            <a:r>
              <a:rPr lang="en-US" sz="1400" dirty="0" smtClean="0">
                <a:solidFill>
                  <a:srgbClr val="C00000"/>
                </a:solidFill>
              </a:rPr>
              <a:t>,</a:t>
            </a:r>
            <a:r>
              <a:rPr lang="zh-CN" altLang="en-US" sz="1400" dirty="0" smtClean="0">
                <a:solidFill>
                  <a:srgbClr val="C00000"/>
                </a:solidFill>
              </a:rPr>
              <a:t>可以将</a:t>
            </a:r>
            <a:r>
              <a:rPr lang="en-US" sz="1400" dirty="0" smtClean="0">
                <a:solidFill>
                  <a:srgbClr val="C00000"/>
                </a:solidFill>
              </a:rPr>
              <a:t>“</a:t>
            </a:r>
            <a:r>
              <a:rPr lang="zh-CN" altLang="en-US" sz="1400" dirty="0" smtClean="0">
                <a:solidFill>
                  <a:srgbClr val="C00000"/>
                </a:solidFill>
              </a:rPr>
              <a:t>实施</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做好</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46480" y="121313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二</a:t>
            </a:r>
            <a:r>
              <a:rPr lang="en-US" sz="1400" dirty="0" smtClean="0"/>
              <a:t>)</a:t>
            </a:r>
            <a:r>
              <a:rPr lang="zh-CN" altLang="en-US" sz="1400" dirty="0" smtClean="0"/>
              <a:t>成分残缺</a:t>
            </a:r>
          </a:p>
          <a:p>
            <a:pPr algn="just">
              <a:lnSpc>
                <a:spcPct val="150000"/>
              </a:lnSpc>
            </a:pPr>
            <a:r>
              <a:rPr lang="en-US" sz="1400" dirty="0" smtClean="0"/>
              <a:t>1.</a:t>
            </a:r>
            <a:r>
              <a:rPr lang="zh-CN" altLang="en-US" sz="1400" dirty="0" smtClean="0"/>
              <a:t>主语残缺</a:t>
            </a:r>
          </a:p>
          <a:p>
            <a:pPr algn="just">
              <a:lnSpc>
                <a:spcPct val="150000"/>
              </a:lnSpc>
            </a:pPr>
            <a:r>
              <a:rPr lang="zh-CN" altLang="en-US" sz="1400" dirty="0" smtClean="0"/>
              <a:t>　　</a:t>
            </a:r>
            <a:r>
              <a:rPr lang="en-US" sz="1400" dirty="0" smtClean="0"/>
              <a:t>(1)</a:t>
            </a:r>
            <a:r>
              <a:rPr lang="zh-CN" altLang="en-US" sz="1400" dirty="0" smtClean="0"/>
              <a:t>滥用省略而缺主语。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岁月的长河里</a:t>
            </a:r>
            <a:r>
              <a:rPr lang="en-US" sz="1400" dirty="0" smtClean="0"/>
              <a:t>,</a:t>
            </a:r>
            <a:r>
              <a:rPr lang="zh-CN" altLang="en-US" sz="1400" dirty="0" smtClean="0"/>
              <a:t>无数英烈前仆后继</a:t>
            </a:r>
            <a:r>
              <a:rPr lang="en-US" sz="1400" dirty="0" smtClean="0"/>
              <a:t>,</a:t>
            </a:r>
            <a:r>
              <a:rPr lang="zh-CN" altLang="en-US" sz="1400" dirty="0" smtClean="0"/>
              <a:t>为争取民族独立、实现国家富强、促进世界和平而英勇献身</a:t>
            </a:r>
            <a:r>
              <a:rPr lang="en-US" sz="1400" dirty="0" smtClean="0"/>
              <a:t>,</a:t>
            </a:r>
            <a:r>
              <a:rPr lang="zh-CN" altLang="en-US" sz="1400" dirty="0" smtClean="0"/>
              <a:t>他们以鲜血浇灌理想</a:t>
            </a:r>
            <a:r>
              <a:rPr lang="en-US" sz="1400" dirty="0" smtClean="0"/>
              <a:t>,</a:t>
            </a:r>
            <a:r>
              <a:rPr lang="zh-CN" altLang="en-US" sz="1400" dirty="0" smtClean="0"/>
              <a:t>用生命捍卫信仰</a:t>
            </a:r>
            <a:r>
              <a:rPr lang="en-US" sz="1400" dirty="0" smtClean="0"/>
              <a:t>,</a:t>
            </a:r>
            <a:r>
              <a:rPr lang="zh-CN" altLang="en-US" sz="1400" dirty="0" smtClean="0"/>
              <a:t>构筑起一座座不朽的精神丰碑</a:t>
            </a:r>
            <a:r>
              <a:rPr lang="en-US" sz="1400" dirty="0" smtClean="0"/>
              <a:t>,</a:t>
            </a:r>
            <a:r>
              <a:rPr lang="zh-CN" altLang="en-US" sz="1400" dirty="0" smtClean="0"/>
              <a:t>强烈地震撼着我们的心弦</a:t>
            </a:r>
            <a:r>
              <a:rPr lang="en-US" sz="1400" dirty="0" smtClean="0"/>
              <a:t>,</a:t>
            </a:r>
            <a:r>
              <a:rPr lang="zh-CN" altLang="en-US" sz="1400" dirty="0" smtClean="0"/>
              <a:t>在不知不觉中受到了深刻的教育。</a:t>
            </a:r>
          </a:p>
          <a:p>
            <a:pPr algn="just">
              <a:lnSpc>
                <a:spcPct val="150000"/>
              </a:lnSpc>
            </a:pPr>
            <a:r>
              <a:rPr lang="zh-CN" altLang="en-US" sz="1400" dirty="0" smtClean="0"/>
              <a:t>　　</a:t>
            </a:r>
            <a:r>
              <a:rPr lang="en-US" sz="1400" dirty="0" smtClean="0"/>
              <a:t>(2)</a:t>
            </a:r>
            <a:r>
              <a:rPr lang="zh-CN" altLang="en-US" sz="1400" dirty="0" smtClean="0"/>
              <a:t>滥用介宾短语或连词而缺主语。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经过老班主任的再三解释</a:t>
            </a:r>
            <a:r>
              <a:rPr lang="en-US" sz="1400" dirty="0" smtClean="0"/>
              <a:t>,</a:t>
            </a:r>
            <a:r>
              <a:rPr lang="zh-CN" altLang="en-US" sz="1400" dirty="0" smtClean="0"/>
              <a:t>才使他的怒气逐渐平息</a:t>
            </a:r>
            <a:r>
              <a:rPr lang="en-US" sz="1400" dirty="0" smtClean="0"/>
              <a:t>,</a:t>
            </a:r>
            <a:r>
              <a:rPr lang="zh-CN" altLang="en-US" sz="1400" dirty="0" smtClean="0"/>
              <a:t>最后脸上勉强露出一丝笑容。</a:t>
            </a:r>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1036320" y="1694789"/>
            <a:ext cx="709168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en-US" altLang="zh-CN" sz="1400" dirty="0" smtClean="0">
                <a:solidFill>
                  <a:srgbClr val="2BA7E0"/>
                </a:solidFill>
                <a:latin typeface="微软雅黑" panose="020B0503020204020204" pitchFamily="34" charset="-122"/>
                <a:ea typeface="微软雅黑" panose="020B0503020204020204" pitchFamily="34" charset="-122"/>
              </a:rPr>
              <a:t>[2018·</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民俗是民间流传的习俗、风尚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是由民众创造并世代传承的民间文化。</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中餐的推广使豆腐日益受到各国的欢迎是可以预期的。</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不仅议论要提出观点</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还要有能证明观点的材料。</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《水浒传》记述了梁山好汉们从起义到兴盛再到最终失败。</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550304"/>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谓语残缺</a:t>
            </a:r>
          </a:p>
          <a:p>
            <a:pPr algn="just">
              <a:lnSpc>
                <a:spcPct val="150000"/>
              </a:lnSpc>
            </a:pPr>
            <a:r>
              <a:rPr lang="zh-CN" altLang="en-US" sz="1400" dirty="0" smtClean="0"/>
              <a:t>　　</a:t>
            </a:r>
            <a:r>
              <a:rPr lang="en-US" sz="1400" dirty="0" smtClean="0"/>
              <a:t>(1)</a:t>
            </a:r>
            <a:r>
              <a:rPr lang="zh-CN" altLang="en-US" sz="1400" dirty="0" smtClean="0"/>
              <a:t>不恰当省略或丢掉谓语。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商业部门积极响应市委号召</a:t>
            </a:r>
            <a:r>
              <a:rPr lang="en-US" sz="1400" dirty="0" smtClean="0"/>
              <a:t>,</a:t>
            </a:r>
            <a:r>
              <a:rPr lang="zh-CN" altLang="en-US" sz="1400" dirty="0" smtClean="0"/>
              <a:t>大张旗鼓地向群众进行宣传教育</a:t>
            </a:r>
            <a:r>
              <a:rPr lang="en-US" sz="1400" dirty="0" smtClean="0"/>
              <a:t>,</a:t>
            </a:r>
            <a:r>
              <a:rPr lang="zh-CN" altLang="en-US" sz="1400" dirty="0" smtClean="0"/>
              <a:t>出售废品的重大意义。</a:t>
            </a:r>
          </a:p>
          <a:p>
            <a:pPr algn="just">
              <a:lnSpc>
                <a:spcPct val="150000"/>
              </a:lnSpc>
            </a:pPr>
            <a:r>
              <a:rPr lang="zh-CN" altLang="en-US" sz="1400" dirty="0" smtClean="0"/>
              <a:t>　　</a:t>
            </a:r>
            <a:r>
              <a:rPr lang="en-US" sz="1400" dirty="0" smtClean="0"/>
              <a:t>(2)</a:t>
            </a:r>
            <a:r>
              <a:rPr lang="zh-CN" altLang="en-US" sz="1400" dirty="0" smtClean="0"/>
              <a:t>误用介宾短语作谓语。</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他们就是以这种高度责任感</a:t>
            </a:r>
            <a:r>
              <a:rPr lang="en-US" sz="1400" dirty="0" smtClean="0"/>
              <a:t>,</a:t>
            </a:r>
            <a:r>
              <a:rPr lang="zh-CN" altLang="en-US" sz="1400" dirty="0" smtClean="0"/>
              <a:t>凡是能够给人民生活带来方便的</a:t>
            </a:r>
            <a:r>
              <a:rPr lang="en-US" sz="1400" dirty="0" smtClean="0"/>
              <a:t>,</a:t>
            </a:r>
            <a:r>
              <a:rPr lang="zh-CN" altLang="en-US" sz="1400" dirty="0" smtClean="0"/>
              <a:t>都积极主动去做</a:t>
            </a:r>
            <a:r>
              <a:rPr lang="en-US" sz="1400" dirty="0" smtClean="0"/>
              <a:t>,</a:t>
            </a:r>
            <a:r>
              <a:rPr lang="zh-CN" altLang="en-US" sz="1400" dirty="0" smtClean="0"/>
              <a:t>并且努力做好。</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宾语残缺</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本次活动主题是</a:t>
            </a:r>
            <a:r>
              <a:rPr lang="en-US" sz="1400" dirty="0" smtClean="0"/>
              <a:t>“</a:t>
            </a:r>
            <a:r>
              <a:rPr lang="zh-CN" altLang="en-US" sz="1400" dirty="0" smtClean="0"/>
              <a:t>和谐之旅</a:t>
            </a:r>
            <a:r>
              <a:rPr lang="en-US" sz="1400" dirty="0" smtClean="0"/>
              <a:t>”,</a:t>
            </a:r>
            <a:r>
              <a:rPr lang="zh-CN" altLang="en-US" sz="1400" dirty="0" smtClean="0"/>
              <a:t>它向世界表达了中国人民对内致力于构建和谐社会</a:t>
            </a:r>
            <a:r>
              <a:rPr lang="en-US" sz="1400" dirty="0" smtClean="0"/>
              <a:t>,</a:t>
            </a:r>
            <a:r>
              <a:rPr lang="zh-CN" altLang="en-US" sz="1400" dirty="0" smtClean="0"/>
              <a:t>对外致力于建设和平繁荣的美好世界。</a:t>
            </a:r>
          </a:p>
          <a:p>
            <a:pPr algn="just">
              <a:lnSpc>
                <a:spcPct val="150000"/>
              </a:lnSpc>
            </a:pPr>
            <a:r>
              <a:rPr lang="en-US" sz="1400" dirty="0" smtClean="0"/>
              <a:t>4.</a:t>
            </a:r>
            <a:r>
              <a:rPr lang="zh-CN" altLang="en-US" sz="1400" dirty="0" smtClean="0"/>
              <a:t>必要的附加成分残缺。这种情况主要是一些必要的定语、状语、某个虚词的残缺</a:t>
            </a:r>
            <a:r>
              <a:rPr lang="en-US" sz="1400" dirty="0" smtClean="0"/>
              <a:t>,</a:t>
            </a:r>
            <a:r>
              <a:rPr lang="zh-CN" altLang="en-US" sz="1400" dirty="0" smtClean="0"/>
              <a:t>因为它们的缺失或使句意不完整、不通顺</a:t>
            </a:r>
            <a:r>
              <a:rPr lang="en-US" sz="1400" dirty="0" smtClean="0"/>
              <a:t>,</a:t>
            </a:r>
            <a:r>
              <a:rPr lang="zh-CN" altLang="en-US" sz="1400" dirty="0" smtClean="0"/>
              <a:t>或使语义相反。</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883920" y="1330960"/>
            <a:ext cx="7802880" cy="3950688"/>
          </a:xfrm>
          <a:prstGeom prst="rect">
            <a:avLst/>
          </a:prstGeom>
          <a:noFill/>
        </p:spPr>
        <p:txBody>
          <a:bodyPr wrap="square" lIns="36000" tIns="36000" rIns="36000" bIns="36000" rtlCol="0">
            <a:spAutoFit/>
          </a:bodyPr>
          <a:lstStyle/>
          <a:p>
            <a:pPr>
              <a:lnSpc>
                <a:spcPct val="150000"/>
              </a:lnSpc>
            </a:pPr>
            <a:r>
              <a:rPr lang="zh-CN" altLang="en-US" sz="1400" dirty="0" smtClean="0"/>
              <a:t>下面句子都有语病</a:t>
            </a:r>
            <a:r>
              <a:rPr lang="en-US" sz="1400" dirty="0" smtClean="0"/>
              <a:t>,</a:t>
            </a:r>
            <a:r>
              <a:rPr lang="zh-CN" altLang="en-US" sz="1400" dirty="0" smtClean="0"/>
              <a:t>请修改。</a:t>
            </a:r>
          </a:p>
          <a:p>
            <a:pPr>
              <a:lnSpc>
                <a:spcPct val="150000"/>
              </a:lnSpc>
            </a:pPr>
            <a:r>
              <a:rPr lang="en-US" sz="1400" dirty="0" smtClean="0"/>
              <a:t>1.</a:t>
            </a:r>
            <a:r>
              <a:rPr lang="zh-CN" altLang="en-US" sz="1400" dirty="0" smtClean="0"/>
              <a:t>通过这次学习</a:t>
            </a:r>
            <a:r>
              <a:rPr lang="en-US" sz="1400" dirty="0" smtClean="0"/>
              <a:t>,</a:t>
            </a:r>
            <a:r>
              <a:rPr lang="zh-CN" altLang="en-US" sz="1400" dirty="0" smtClean="0"/>
              <a:t>使我受到深刻的教育。</a:t>
            </a:r>
          </a:p>
          <a:p>
            <a:pPr>
              <a:lnSpc>
                <a:spcPct val="150000"/>
              </a:lnSpc>
            </a:pPr>
            <a:endParaRPr lang="zh-CN" altLang="en-US" sz="1400" dirty="0" smtClean="0"/>
          </a:p>
          <a:p>
            <a:pPr>
              <a:lnSpc>
                <a:spcPct val="150000"/>
              </a:lnSpc>
            </a:pPr>
            <a:r>
              <a:rPr lang="en-US" sz="1400" dirty="0" smtClean="0"/>
              <a:t>2.</a:t>
            </a:r>
            <a:r>
              <a:rPr lang="zh-CN" altLang="en-US" sz="1400" dirty="0" smtClean="0"/>
              <a:t>观摩了这次关于农村经营承包合同法的庭审以后</a:t>
            </a:r>
            <a:r>
              <a:rPr lang="en-US" sz="1400" dirty="0" smtClean="0"/>
              <a:t>,</a:t>
            </a:r>
            <a:r>
              <a:rPr lang="zh-CN" altLang="en-US" sz="1400" dirty="0" smtClean="0"/>
              <a:t>对我们这些</a:t>
            </a:r>
            <a:r>
              <a:rPr lang="en-US" sz="1400" dirty="0" smtClean="0"/>
              <a:t>“</a:t>
            </a:r>
            <a:r>
              <a:rPr lang="zh-CN" altLang="en-US" sz="1400" dirty="0" smtClean="0"/>
              <a:t>村干部</a:t>
            </a:r>
            <a:r>
              <a:rPr lang="en-US" sz="1400" dirty="0" smtClean="0"/>
              <a:t>”</a:t>
            </a:r>
            <a:r>
              <a:rPr lang="zh-CN" altLang="en-US" sz="1400" dirty="0" smtClean="0"/>
              <a:t>的法律水平有了很大的提高。</a:t>
            </a:r>
          </a:p>
          <a:p>
            <a:pPr>
              <a:lnSpc>
                <a:spcPct val="150000"/>
              </a:lnSpc>
            </a:pPr>
            <a:endParaRPr lang="zh-CN" altLang="en-US" sz="1400" dirty="0" smtClean="0"/>
          </a:p>
          <a:p>
            <a:pPr>
              <a:lnSpc>
                <a:spcPct val="150000"/>
              </a:lnSpc>
            </a:pPr>
            <a:r>
              <a:rPr lang="en-US" sz="1400" dirty="0" smtClean="0"/>
              <a:t>3.10</a:t>
            </a:r>
            <a:r>
              <a:rPr lang="zh-CN" altLang="en-US" sz="1400" dirty="0" smtClean="0"/>
              <a:t>月</a:t>
            </a:r>
            <a:r>
              <a:rPr lang="en-US" sz="1400" dirty="0" smtClean="0"/>
              <a:t>1</a:t>
            </a:r>
            <a:r>
              <a:rPr lang="zh-CN" altLang="en-US" sz="1400" dirty="0" smtClean="0"/>
              <a:t>日</a:t>
            </a:r>
            <a:r>
              <a:rPr lang="en-US" sz="1400" dirty="0" smtClean="0"/>
              <a:t>,</a:t>
            </a:r>
            <a:r>
              <a:rPr lang="zh-CN" altLang="en-US" sz="1400" dirty="0" smtClean="0"/>
              <a:t>抱着向三班学习的想法</a:t>
            </a:r>
            <a:r>
              <a:rPr lang="en-US" sz="1400" dirty="0" smtClean="0"/>
              <a:t>,</a:t>
            </a:r>
            <a:r>
              <a:rPr lang="zh-CN" altLang="en-US" sz="1400" dirty="0" smtClean="0"/>
              <a:t>我们的黑板报也创刊了。</a:t>
            </a:r>
          </a:p>
          <a:p>
            <a:pPr>
              <a:lnSpc>
                <a:spcPct val="150000"/>
              </a:lnSpc>
            </a:pPr>
            <a:endParaRPr lang="zh-CN" altLang="en-US" sz="1400" dirty="0" smtClean="0"/>
          </a:p>
          <a:p>
            <a:pPr>
              <a:lnSpc>
                <a:spcPct val="150000"/>
              </a:lnSpc>
            </a:pPr>
            <a:r>
              <a:rPr lang="en-US" sz="1400" dirty="0" smtClean="0"/>
              <a:t>4.</a:t>
            </a:r>
            <a:r>
              <a:rPr lang="zh-CN" altLang="en-US" sz="1400" dirty="0" smtClean="0"/>
              <a:t>可惜</a:t>
            </a:r>
            <a:r>
              <a:rPr lang="en-US" sz="1400" dirty="0" smtClean="0"/>
              <a:t>,</a:t>
            </a:r>
            <a:r>
              <a:rPr lang="zh-CN" altLang="en-US" sz="1400" dirty="0" smtClean="0"/>
              <a:t>这部在他心中酝酿了很久</a:t>
            </a:r>
            <a:r>
              <a:rPr lang="en-US" sz="1400" dirty="0" smtClean="0"/>
              <a:t>,</a:t>
            </a:r>
            <a:r>
              <a:rPr lang="zh-CN" altLang="en-US" sz="1400" dirty="0" smtClean="0"/>
              <a:t>即将成熟的巨著未及完篇</a:t>
            </a:r>
            <a:r>
              <a:rPr lang="en-US" sz="1400" dirty="0" smtClean="0"/>
              <a:t>,</a:t>
            </a:r>
            <a:r>
              <a:rPr lang="zh-CN" altLang="en-US" sz="1400" dirty="0" smtClean="0"/>
              <a:t>就过早地离开了我们。</a:t>
            </a:r>
          </a:p>
          <a:p>
            <a:pPr>
              <a:lnSpc>
                <a:spcPct val="150000"/>
              </a:lnSpc>
            </a:pPr>
            <a:endParaRPr lang="zh-CN" altLang="en-US" sz="1400" dirty="0" smtClean="0"/>
          </a:p>
          <a:p>
            <a:pPr>
              <a:lnSpc>
                <a:spcPct val="150000"/>
              </a:lnSpc>
            </a:pPr>
            <a:r>
              <a:rPr lang="en-US" sz="1400" dirty="0" smtClean="0"/>
              <a:t>5.</a:t>
            </a:r>
            <a:r>
              <a:rPr lang="zh-CN" altLang="en-US" sz="1400" dirty="0" smtClean="0"/>
              <a:t>复读的第一天</a:t>
            </a:r>
            <a:r>
              <a:rPr lang="en-US" sz="1400" dirty="0" smtClean="0"/>
              <a:t>,</a:t>
            </a:r>
            <a:r>
              <a:rPr lang="zh-CN" altLang="en-US" sz="1400" dirty="0" smtClean="0"/>
              <a:t>上语文课</a:t>
            </a:r>
            <a:r>
              <a:rPr lang="en-US" sz="1400" dirty="0" smtClean="0"/>
              <a:t>,</a:t>
            </a:r>
            <a:r>
              <a:rPr lang="zh-CN" altLang="en-US" sz="1400" dirty="0" smtClean="0"/>
              <a:t>一位戴着眼镜</a:t>
            </a:r>
            <a:r>
              <a:rPr lang="en-US" sz="1400" dirty="0" smtClean="0"/>
              <a:t>,</a:t>
            </a:r>
            <a:r>
              <a:rPr lang="zh-CN" altLang="en-US" sz="1400" dirty="0" smtClean="0"/>
              <a:t>额上略带几丝皱纹</a:t>
            </a:r>
            <a:r>
              <a:rPr lang="en-US" sz="1400" dirty="0" smtClean="0"/>
              <a:t>,</a:t>
            </a:r>
            <a:r>
              <a:rPr lang="zh-CN" altLang="en-US" sz="1400" dirty="0" smtClean="0"/>
              <a:t>约摸四十岁</a:t>
            </a:r>
            <a:r>
              <a:rPr lang="en-US" sz="1400" dirty="0" smtClean="0"/>
              <a:t>,</a:t>
            </a:r>
            <a:r>
              <a:rPr lang="zh-CN" altLang="en-US" sz="1400" dirty="0" smtClean="0"/>
              <a:t>精神抖擞</a:t>
            </a:r>
            <a:r>
              <a:rPr lang="en-US" sz="1400" dirty="0" smtClean="0"/>
              <a:t>,</a:t>
            </a:r>
            <a:r>
              <a:rPr lang="zh-CN" altLang="en-US" sz="1400" dirty="0" smtClean="0"/>
              <a:t>带着微笑走进了教室。</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51980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rPr>
              <a:t>1.“</a:t>
            </a:r>
            <a:r>
              <a:rPr lang="zh-CN" altLang="en-US" sz="1400" dirty="0" smtClean="0">
                <a:solidFill>
                  <a:srgbClr val="C00000"/>
                </a:solidFill>
              </a:rPr>
              <a:t>使</a:t>
            </a:r>
            <a:r>
              <a:rPr lang="en-US" sz="1400" dirty="0" smtClean="0">
                <a:solidFill>
                  <a:srgbClr val="C00000"/>
                </a:solidFill>
              </a:rPr>
              <a:t>”</a:t>
            </a:r>
            <a:r>
              <a:rPr lang="zh-CN" altLang="en-US" sz="1400" dirty="0" smtClean="0">
                <a:solidFill>
                  <a:srgbClr val="C00000"/>
                </a:solidFill>
              </a:rPr>
              <a:t>的主语应是</a:t>
            </a:r>
            <a:r>
              <a:rPr lang="en-US" sz="1400" dirty="0" smtClean="0">
                <a:solidFill>
                  <a:srgbClr val="C00000"/>
                </a:solidFill>
              </a:rPr>
              <a:t>“</a:t>
            </a:r>
            <a:r>
              <a:rPr lang="zh-CN" altLang="en-US" sz="1400" dirty="0" smtClean="0">
                <a:solidFill>
                  <a:srgbClr val="C00000"/>
                </a:solidFill>
              </a:rPr>
              <a:t>学习</a:t>
            </a:r>
            <a:r>
              <a:rPr lang="en-US" sz="1400" dirty="0" smtClean="0">
                <a:solidFill>
                  <a:srgbClr val="C00000"/>
                </a:solidFill>
              </a:rPr>
              <a:t>”,</a:t>
            </a:r>
            <a:r>
              <a:rPr lang="zh-CN" altLang="en-US" sz="1400" dirty="0" smtClean="0">
                <a:solidFill>
                  <a:srgbClr val="C00000"/>
                </a:solidFill>
              </a:rPr>
              <a:t>由于有</a:t>
            </a:r>
            <a:r>
              <a:rPr lang="en-US" sz="1400" dirty="0" smtClean="0">
                <a:solidFill>
                  <a:srgbClr val="C00000"/>
                </a:solidFill>
              </a:rPr>
              <a:t>“</a:t>
            </a:r>
            <a:r>
              <a:rPr lang="zh-CN" altLang="en-US" sz="1400" dirty="0" smtClean="0">
                <a:solidFill>
                  <a:srgbClr val="C00000"/>
                </a:solidFill>
              </a:rPr>
              <a:t>通过</a:t>
            </a:r>
            <a:r>
              <a:rPr lang="en-US" sz="1400" dirty="0" smtClean="0">
                <a:solidFill>
                  <a:srgbClr val="C00000"/>
                </a:solidFill>
              </a:rPr>
              <a:t>”</a:t>
            </a:r>
            <a:r>
              <a:rPr lang="zh-CN" altLang="en-US" sz="1400" dirty="0" smtClean="0">
                <a:solidFill>
                  <a:srgbClr val="C00000"/>
                </a:solidFill>
              </a:rPr>
              <a:t>这个介词</a:t>
            </a:r>
            <a:r>
              <a:rPr lang="en-US" sz="1400" dirty="0" smtClean="0">
                <a:solidFill>
                  <a:srgbClr val="C00000"/>
                </a:solidFill>
              </a:rPr>
              <a:t>,</a:t>
            </a:r>
            <a:r>
              <a:rPr lang="zh-CN" altLang="en-US" sz="1400" dirty="0" smtClean="0">
                <a:solidFill>
                  <a:srgbClr val="C00000"/>
                </a:solidFill>
              </a:rPr>
              <a:t>使主语丧失了。去掉</a:t>
            </a:r>
            <a:r>
              <a:rPr lang="en-US" sz="1400" dirty="0" smtClean="0">
                <a:solidFill>
                  <a:srgbClr val="C00000"/>
                </a:solidFill>
              </a:rPr>
              <a:t>“</a:t>
            </a:r>
            <a:r>
              <a:rPr lang="zh-CN" altLang="en-US" sz="1400" dirty="0" smtClean="0">
                <a:solidFill>
                  <a:srgbClr val="C00000"/>
                </a:solidFill>
              </a:rPr>
              <a:t>通过</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使</a:t>
            </a:r>
            <a:r>
              <a:rPr lang="en-US" sz="1400" dirty="0" smtClean="0">
                <a:solidFill>
                  <a:srgbClr val="C00000"/>
                </a:solidFill>
              </a:rPr>
              <a:t>”</a:t>
            </a:r>
            <a:r>
              <a:rPr lang="zh-CN" altLang="en-US" sz="1400" dirty="0" smtClean="0">
                <a:solidFill>
                  <a:srgbClr val="C00000"/>
                </a:solidFill>
              </a:rPr>
              <a:t>都可以。</a:t>
            </a:r>
          </a:p>
          <a:p>
            <a:pPr algn="just">
              <a:lnSpc>
                <a:spcPct val="150000"/>
              </a:lnSpc>
            </a:pPr>
            <a:r>
              <a:rPr lang="en-US" altLang="zh-CN" sz="1400" dirty="0" smtClean="0">
                <a:solidFill>
                  <a:srgbClr val="C00000"/>
                </a:solidFill>
              </a:rPr>
              <a:t>2.</a:t>
            </a:r>
            <a:r>
              <a:rPr lang="zh-CN" altLang="en-US" sz="1400" dirty="0" smtClean="0">
                <a:solidFill>
                  <a:srgbClr val="C00000"/>
                </a:solidFill>
              </a:rPr>
              <a:t>介词</a:t>
            </a:r>
            <a:r>
              <a:rPr lang="en-US" sz="1400" dirty="0" smtClean="0">
                <a:solidFill>
                  <a:srgbClr val="C00000"/>
                </a:solidFill>
              </a:rPr>
              <a:t>“</a:t>
            </a:r>
            <a:r>
              <a:rPr lang="zh-CN" altLang="en-US" sz="1400" dirty="0" smtClean="0">
                <a:solidFill>
                  <a:srgbClr val="C00000"/>
                </a:solidFill>
              </a:rPr>
              <a:t>对</a:t>
            </a:r>
            <a:r>
              <a:rPr lang="en-US" sz="1400" dirty="0" smtClean="0">
                <a:solidFill>
                  <a:srgbClr val="C00000"/>
                </a:solidFill>
              </a:rPr>
              <a:t>”</a:t>
            </a:r>
            <a:r>
              <a:rPr lang="zh-CN" altLang="en-US" sz="1400" dirty="0" smtClean="0">
                <a:solidFill>
                  <a:srgbClr val="C00000"/>
                </a:solidFill>
              </a:rPr>
              <a:t>的使用使句子没有了主语</a:t>
            </a:r>
            <a:r>
              <a:rPr lang="en-US" sz="1400" dirty="0" smtClean="0">
                <a:solidFill>
                  <a:srgbClr val="C00000"/>
                </a:solidFill>
              </a:rPr>
              <a:t>,</a:t>
            </a:r>
            <a:r>
              <a:rPr lang="zh-CN" altLang="en-US" sz="1400" dirty="0" smtClean="0">
                <a:solidFill>
                  <a:srgbClr val="C00000"/>
                </a:solidFill>
              </a:rPr>
              <a:t>去掉</a:t>
            </a:r>
            <a:r>
              <a:rPr lang="en-US" sz="1400" dirty="0" smtClean="0">
                <a:solidFill>
                  <a:srgbClr val="C00000"/>
                </a:solidFill>
              </a:rPr>
              <a:t>“</a:t>
            </a:r>
            <a:r>
              <a:rPr lang="zh-CN" altLang="en-US" sz="1400" dirty="0" smtClean="0">
                <a:solidFill>
                  <a:srgbClr val="C00000"/>
                </a:solidFill>
              </a:rPr>
              <a:t>对</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就是主语。</a:t>
            </a:r>
          </a:p>
          <a:p>
            <a:pPr algn="just">
              <a:lnSpc>
                <a:spcPct val="150000"/>
              </a:lnSpc>
            </a:pPr>
            <a:r>
              <a:rPr lang="en-US" altLang="zh-CN" sz="1400" dirty="0" smtClean="0">
                <a:solidFill>
                  <a:srgbClr val="C00000"/>
                </a:solidFill>
              </a:rPr>
              <a:t>3.</a:t>
            </a:r>
            <a:r>
              <a:rPr lang="zh-CN" altLang="en-US" sz="1400" dirty="0" smtClean="0">
                <a:solidFill>
                  <a:srgbClr val="C00000"/>
                </a:solidFill>
              </a:rPr>
              <a:t>前句的主语是</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后面的主语是</a:t>
            </a:r>
            <a:r>
              <a:rPr lang="en-US" sz="1400" dirty="0" smtClean="0">
                <a:solidFill>
                  <a:srgbClr val="C00000"/>
                </a:solidFill>
              </a:rPr>
              <a:t>“</a:t>
            </a:r>
            <a:r>
              <a:rPr lang="zh-CN" altLang="en-US" sz="1400" dirty="0" smtClean="0">
                <a:solidFill>
                  <a:srgbClr val="C00000"/>
                </a:solidFill>
              </a:rPr>
              <a:t>黑板报</a:t>
            </a:r>
            <a:r>
              <a:rPr lang="en-US" sz="1400" dirty="0" smtClean="0">
                <a:solidFill>
                  <a:srgbClr val="C00000"/>
                </a:solidFill>
              </a:rPr>
              <a:t>”,</a:t>
            </a:r>
            <a:r>
              <a:rPr lang="zh-CN" altLang="en-US" sz="1400" dirty="0" smtClean="0">
                <a:solidFill>
                  <a:srgbClr val="C00000"/>
                </a:solidFill>
              </a:rPr>
              <a:t>后句可改为</a:t>
            </a:r>
            <a:r>
              <a:rPr lang="en-US" sz="1400" dirty="0" smtClean="0">
                <a:solidFill>
                  <a:srgbClr val="C00000"/>
                </a:solidFill>
              </a:rPr>
              <a:t>“</a:t>
            </a:r>
            <a:r>
              <a:rPr lang="zh-CN" altLang="en-US" sz="1400" dirty="0" smtClean="0">
                <a:solidFill>
                  <a:srgbClr val="C00000"/>
                </a:solidFill>
              </a:rPr>
              <a:t>我们也办起了黑板报</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4.“</a:t>
            </a:r>
            <a:r>
              <a:rPr lang="zh-CN" altLang="en-US" sz="1400" dirty="0" smtClean="0">
                <a:solidFill>
                  <a:srgbClr val="C00000"/>
                </a:solidFill>
              </a:rPr>
              <a:t>过早地离开了我们</a:t>
            </a:r>
            <a:r>
              <a:rPr lang="en-US" sz="1400" dirty="0" smtClean="0">
                <a:solidFill>
                  <a:srgbClr val="C00000"/>
                </a:solidFill>
              </a:rPr>
              <a:t>”</a:t>
            </a:r>
            <a:r>
              <a:rPr lang="zh-CN" altLang="en-US" sz="1400" dirty="0" smtClean="0">
                <a:solidFill>
                  <a:srgbClr val="C00000"/>
                </a:solidFill>
              </a:rPr>
              <a:t>的主语只能是</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而不会是承上省的</a:t>
            </a:r>
            <a:r>
              <a:rPr lang="en-US" sz="1400" dirty="0" smtClean="0">
                <a:solidFill>
                  <a:srgbClr val="C00000"/>
                </a:solidFill>
              </a:rPr>
              <a:t>“</a:t>
            </a:r>
            <a:r>
              <a:rPr lang="zh-CN" altLang="en-US" sz="1400" dirty="0" smtClean="0">
                <a:solidFill>
                  <a:srgbClr val="C00000"/>
                </a:solidFill>
              </a:rPr>
              <a:t>巨著</a:t>
            </a:r>
            <a:r>
              <a:rPr lang="en-US" sz="1400" dirty="0" smtClean="0">
                <a:solidFill>
                  <a:srgbClr val="C00000"/>
                </a:solidFill>
              </a:rPr>
              <a:t>”,</a:t>
            </a:r>
            <a:r>
              <a:rPr lang="zh-CN" altLang="en-US" sz="1400" dirty="0" smtClean="0">
                <a:solidFill>
                  <a:srgbClr val="C00000"/>
                </a:solidFill>
              </a:rPr>
              <a:t>本句缺少主语</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。在</a:t>
            </a:r>
            <a:r>
              <a:rPr lang="en-US" sz="1400" dirty="0" smtClean="0">
                <a:solidFill>
                  <a:srgbClr val="C00000"/>
                </a:solidFill>
              </a:rPr>
              <a:t>“</a:t>
            </a:r>
            <a:r>
              <a:rPr lang="zh-CN" altLang="en-US" sz="1400" dirty="0" smtClean="0">
                <a:solidFill>
                  <a:srgbClr val="C00000"/>
                </a:solidFill>
              </a:rPr>
              <a:t>就过早地</a:t>
            </a:r>
            <a:r>
              <a:rPr lang="en-US" sz="1400" dirty="0" smtClean="0">
                <a:solidFill>
                  <a:srgbClr val="C00000"/>
                </a:solidFill>
              </a:rPr>
              <a:t>”</a:t>
            </a:r>
            <a:r>
              <a:rPr lang="zh-CN" altLang="en-US" sz="1400" dirty="0" smtClean="0">
                <a:solidFill>
                  <a:srgbClr val="C00000"/>
                </a:solidFill>
              </a:rPr>
              <a:t>前面加上</a:t>
            </a:r>
            <a:r>
              <a:rPr lang="en-US" sz="1400" dirty="0" smtClean="0">
                <a:solidFill>
                  <a:srgbClr val="C00000"/>
                </a:solidFill>
              </a:rPr>
              <a:t>“</a:t>
            </a:r>
            <a:r>
              <a:rPr lang="zh-CN" altLang="en-US" sz="1400" dirty="0" smtClean="0">
                <a:solidFill>
                  <a:srgbClr val="C00000"/>
                </a:solidFill>
              </a:rPr>
              <a:t>他</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altLang="zh-CN" sz="1400" dirty="0" smtClean="0">
                <a:solidFill>
                  <a:srgbClr val="C00000"/>
                </a:solidFill>
              </a:rPr>
              <a:t>5.</a:t>
            </a:r>
            <a:r>
              <a:rPr lang="zh-CN" altLang="en-US" sz="1400" dirty="0" smtClean="0">
                <a:solidFill>
                  <a:srgbClr val="C00000"/>
                </a:solidFill>
              </a:rPr>
              <a:t>主语的定语较长造成残缺</a:t>
            </a:r>
            <a:r>
              <a:rPr lang="en-US" sz="1400" dirty="0" smtClean="0">
                <a:solidFill>
                  <a:srgbClr val="C00000"/>
                </a:solidFill>
              </a:rPr>
              <a:t>,</a:t>
            </a:r>
            <a:r>
              <a:rPr lang="zh-CN" altLang="en-US" sz="1400" dirty="0" smtClean="0">
                <a:solidFill>
                  <a:srgbClr val="C00000"/>
                </a:solidFill>
              </a:rPr>
              <a:t>在</a:t>
            </a:r>
            <a:r>
              <a:rPr lang="en-US" sz="1400" dirty="0" smtClean="0">
                <a:solidFill>
                  <a:srgbClr val="C00000"/>
                </a:solidFill>
              </a:rPr>
              <a:t>“</a:t>
            </a:r>
            <a:r>
              <a:rPr lang="zh-CN" altLang="en-US" sz="1400" dirty="0" smtClean="0">
                <a:solidFill>
                  <a:srgbClr val="C00000"/>
                </a:solidFill>
              </a:rPr>
              <a:t>四十岁</a:t>
            </a:r>
            <a:r>
              <a:rPr lang="en-US" sz="1400" dirty="0" smtClean="0">
                <a:solidFill>
                  <a:srgbClr val="C00000"/>
                </a:solidFill>
              </a:rPr>
              <a:t>”</a:t>
            </a:r>
            <a:r>
              <a:rPr lang="zh-CN" altLang="en-US" sz="1400" dirty="0" smtClean="0">
                <a:solidFill>
                  <a:srgbClr val="C00000"/>
                </a:solidFill>
              </a:rPr>
              <a:t>后加上</a:t>
            </a:r>
            <a:r>
              <a:rPr lang="en-US" sz="1400" dirty="0" smtClean="0">
                <a:solidFill>
                  <a:srgbClr val="C00000"/>
                </a:solidFill>
              </a:rPr>
              <a:t>“</a:t>
            </a:r>
            <a:r>
              <a:rPr lang="zh-CN" altLang="en-US" sz="1400" dirty="0" smtClean="0">
                <a:solidFill>
                  <a:srgbClr val="C00000"/>
                </a:solidFill>
              </a:rPr>
              <a:t>的老师</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的人</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09121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三</a:t>
            </a:r>
            <a:r>
              <a:rPr lang="en-US" sz="1400" dirty="0" smtClean="0"/>
              <a:t>)</a:t>
            </a:r>
            <a:r>
              <a:rPr lang="zh-CN" altLang="en-US" sz="1400" dirty="0" smtClean="0"/>
              <a:t>成分赘余</a:t>
            </a:r>
          </a:p>
          <a:p>
            <a:pPr algn="just">
              <a:lnSpc>
                <a:spcPct val="150000"/>
              </a:lnSpc>
            </a:pPr>
            <a:r>
              <a:rPr lang="en-US" sz="1400" dirty="0" smtClean="0"/>
              <a:t>1.</a:t>
            </a:r>
            <a:r>
              <a:rPr lang="zh-CN" altLang="en-US" sz="1400" dirty="0" smtClean="0"/>
              <a:t>主语多余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如何才能让大家富起来</a:t>
            </a:r>
            <a:r>
              <a:rPr lang="en-US" sz="1400" dirty="0" smtClean="0"/>
              <a:t>?</a:t>
            </a:r>
            <a:r>
              <a:rPr lang="zh-CN" altLang="en-US" sz="1400" dirty="0" smtClean="0"/>
              <a:t>关键的问题是知识在起决定性作用。知识的贫乏必然造成财富的贫乏</a:t>
            </a:r>
            <a:r>
              <a:rPr lang="en-US" sz="1400" dirty="0" smtClean="0"/>
              <a:t>,</a:t>
            </a:r>
            <a:r>
              <a:rPr lang="zh-CN" altLang="en-US" sz="1400" dirty="0" smtClean="0"/>
              <a:t>财富的充足往往是以知识的充实为前提的。</a:t>
            </a:r>
          </a:p>
          <a:p>
            <a:pPr algn="just">
              <a:lnSpc>
                <a:spcPct val="150000"/>
              </a:lnSpc>
            </a:pPr>
            <a:r>
              <a:rPr lang="en-US" sz="1400" dirty="0" smtClean="0"/>
              <a:t>2.</a:t>
            </a:r>
            <a:r>
              <a:rPr lang="zh-CN" altLang="en-US" sz="1400" dirty="0" smtClean="0"/>
              <a:t>谓语多余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抗震救灾的英雄们的事迹值得可歌可泣。</a:t>
            </a:r>
          </a:p>
          <a:p>
            <a:pPr algn="just">
              <a:lnSpc>
                <a:spcPct val="150000"/>
              </a:lnSpc>
            </a:pPr>
            <a:r>
              <a:rPr lang="en-US" sz="1400" dirty="0" smtClean="0"/>
              <a:t>3.</a:t>
            </a:r>
            <a:r>
              <a:rPr lang="zh-CN" altLang="en-US" sz="1400" dirty="0" smtClean="0"/>
              <a:t>宾语多余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不知不觉就走了十里路左右的距离。</a:t>
            </a:r>
          </a:p>
          <a:p>
            <a:pPr algn="just">
              <a:lnSpc>
                <a:spcPct val="150000"/>
              </a:lnSpc>
            </a:pPr>
            <a:r>
              <a:rPr lang="en-US" sz="1400" dirty="0" smtClean="0"/>
              <a:t>4.</a:t>
            </a:r>
            <a:r>
              <a:rPr lang="zh-CN" altLang="en-US" sz="1400" dirty="0" smtClean="0"/>
              <a:t>定语多余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看着众多莘莘学子的求知目光</a:t>
            </a:r>
            <a:r>
              <a:rPr lang="en-US" sz="1400" dirty="0" smtClean="0"/>
              <a:t>,</a:t>
            </a:r>
            <a:r>
              <a:rPr lang="zh-CN" altLang="en-US" sz="1400" dirty="0" smtClean="0"/>
              <a:t>他更感责任重大。</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091212"/>
            <a:ext cx="7274560" cy="4212308"/>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状语多余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围绕</a:t>
            </a:r>
            <a:r>
              <a:rPr lang="en-US" sz="1400" dirty="0" smtClean="0"/>
              <a:t>“</a:t>
            </a:r>
            <a:r>
              <a:rPr lang="zh-CN" altLang="en-US" sz="1400" dirty="0" smtClean="0"/>
              <a:t>农民增收</a:t>
            </a:r>
            <a:r>
              <a:rPr lang="en-US" sz="1400" dirty="0" smtClean="0"/>
              <a:t>”</a:t>
            </a:r>
            <a:r>
              <a:rPr lang="zh-CN" altLang="en-US" sz="1400" dirty="0" smtClean="0"/>
              <a:t>这一目标</a:t>
            </a:r>
            <a:r>
              <a:rPr lang="en-US" sz="1400" dirty="0" smtClean="0"/>
              <a:t>,</a:t>
            </a:r>
            <a:r>
              <a:rPr lang="zh-CN" altLang="en-US" sz="1400" dirty="0" smtClean="0"/>
              <a:t>该信用社大力支持特色经济的发展</a:t>
            </a:r>
            <a:r>
              <a:rPr lang="en-US" sz="1400" dirty="0" smtClean="0"/>
              <a:t>,</a:t>
            </a:r>
            <a:r>
              <a:rPr lang="zh-CN" altLang="en-US" sz="1400" dirty="0" smtClean="0"/>
              <a:t>重点向特色化、优质化、技术化农户优先发放贷款。</a:t>
            </a:r>
          </a:p>
          <a:p>
            <a:pPr algn="just">
              <a:lnSpc>
                <a:spcPct val="150000"/>
              </a:lnSpc>
            </a:pPr>
            <a:r>
              <a:rPr lang="en-US" sz="1400" dirty="0" smtClean="0"/>
              <a:t>6.</a:t>
            </a:r>
            <a:r>
              <a:rPr lang="zh-CN" altLang="en-US" sz="1400" dirty="0" smtClean="0"/>
              <a:t>虚词多余</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en-US" altLang="zh-CN" sz="1400" dirty="0" smtClean="0"/>
              <a:t>《</a:t>
            </a:r>
            <a:r>
              <a:rPr lang="zh-CN" altLang="en-US" sz="1400" dirty="0" smtClean="0"/>
              <a:t>消费者权益保护法</a:t>
            </a:r>
            <a:r>
              <a:rPr lang="en-US" altLang="zh-CN" sz="1400" dirty="0" smtClean="0"/>
              <a:t>》</a:t>
            </a:r>
            <a:r>
              <a:rPr lang="zh-CN" altLang="en-US" sz="1400" dirty="0" smtClean="0"/>
              <a:t>深受广大消费者所欢迎</a:t>
            </a:r>
            <a:r>
              <a:rPr lang="en-US" sz="1400" dirty="0" smtClean="0"/>
              <a:t>,</a:t>
            </a:r>
            <a:r>
              <a:rPr lang="zh-CN" altLang="en-US" sz="1400" dirty="0" smtClean="0"/>
              <a:t>因为它强化了人们的自我保护意识</a:t>
            </a:r>
            <a:r>
              <a:rPr lang="en-US" sz="1400" dirty="0" smtClean="0"/>
              <a:t>,</a:t>
            </a:r>
            <a:r>
              <a:rPr lang="zh-CN" altLang="en-US" sz="1400" dirty="0" smtClean="0"/>
              <a:t>使消费者的权益得到最大限度的保护。</a:t>
            </a:r>
          </a:p>
          <a:p>
            <a:pPr algn="just">
              <a:lnSpc>
                <a:spcPct val="150000"/>
              </a:lnSpc>
            </a:pPr>
            <a:r>
              <a:rPr lang="zh-CN" altLang="en-US" sz="1400" dirty="0" smtClean="0"/>
              <a:t>　　值得注意的是</a:t>
            </a:r>
            <a:r>
              <a:rPr lang="en-US" sz="1400" dirty="0" smtClean="0"/>
              <a:t>:</a:t>
            </a:r>
            <a:r>
              <a:rPr lang="zh-CN" altLang="en-US" sz="1400" dirty="0" smtClean="0"/>
              <a:t>以上举了不少</a:t>
            </a:r>
            <a:r>
              <a:rPr lang="en-US" sz="1400" dirty="0" smtClean="0"/>
              <a:t>“</a:t>
            </a:r>
            <a:r>
              <a:rPr lang="zh-CN" altLang="en-US" sz="1400" dirty="0" smtClean="0"/>
              <a:t>忽视词义致错</a:t>
            </a:r>
            <a:r>
              <a:rPr lang="en-US" sz="1400" dirty="0" smtClean="0"/>
              <a:t>”</a:t>
            </a:r>
            <a:r>
              <a:rPr lang="zh-CN" altLang="en-US" sz="1400" dirty="0" smtClean="0"/>
              <a:t>的例子</a:t>
            </a:r>
            <a:r>
              <a:rPr lang="en-US" sz="1400" dirty="0" smtClean="0"/>
              <a:t>,</a:t>
            </a:r>
            <a:r>
              <a:rPr lang="zh-CN" altLang="en-US" sz="1400" dirty="0" smtClean="0"/>
              <a:t>但这类情况很多</a:t>
            </a:r>
            <a:r>
              <a:rPr lang="en-US" sz="1400" dirty="0" smtClean="0"/>
              <a:t>,</a:t>
            </a:r>
            <a:r>
              <a:rPr lang="zh-CN" altLang="en-US" sz="1400" dirty="0" smtClean="0"/>
              <a:t>有的甚至成了习惯</a:t>
            </a:r>
            <a:r>
              <a:rPr lang="en-US" sz="1400" dirty="0" smtClean="0"/>
              <a:t>,</a:t>
            </a:r>
            <a:r>
              <a:rPr lang="zh-CN" altLang="en-US" sz="1400" dirty="0" smtClean="0"/>
              <a:t>应特别注意。如涉及</a:t>
            </a:r>
            <a:r>
              <a:rPr lang="en-US" sz="1400" dirty="0" smtClean="0"/>
              <a:t>(</a:t>
            </a:r>
            <a:r>
              <a:rPr lang="zh-CN" altLang="en-US" sz="1400" dirty="0" smtClean="0"/>
              <a:t>到</a:t>
            </a:r>
            <a:r>
              <a:rPr lang="en-US" sz="1400" dirty="0" smtClean="0"/>
              <a:t>)</a:t>
            </a:r>
            <a:r>
              <a:rPr lang="zh-CN" altLang="en-US" sz="1400" dirty="0" smtClean="0"/>
              <a:t>、可以</a:t>
            </a:r>
            <a:r>
              <a:rPr lang="en-US" sz="1400" dirty="0" smtClean="0"/>
              <a:t>(</a:t>
            </a:r>
            <a:r>
              <a:rPr lang="zh-CN" altLang="en-US" sz="1400" dirty="0" smtClean="0"/>
              <a:t>堪</a:t>
            </a:r>
            <a:r>
              <a:rPr lang="en-US" sz="1400" dirty="0" smtClean="0"/>
              <a:t>)</a:t>
            </a:r>
            <a:r>
              <a:rPr lang="zh-CN" altLang="en-US" sz="1400" dirty="0" smtClean="0"/>
              <a:t>、付诸</a:t>
            </a:r>
            <a:r>
              <a:rPr lang="en-US" sz="1400" dirty="0" smtClean="0"/>
              <a:t>(</a:t>
            </a:r>
            <a:r>
              <a:rPr lang="zh-CN" altLang="en-US" sz="1400" dirty="0" smtClean="0"/>
              <a:t>于</a:t>
            </a:r>
            <a:r>
              <a:rPr lang="en-US" sz="1400" dirty="0" smtClean="0"/>
              <a:t>)</a:t>
            </a:r>
            <a:r>
              <a:rPr lang="zh-CN" altLang="en-US" sz="1400" dirty="0" smtClean="0"/>
              <a:t>、实属</a:t>
            </a:r>
            <a:r>
              <a:rPr lang="en-US" sz="1400" dirty="0" smtClean="0"/>
              <a:t>(</a:t>
            </a:r>
            <a:r>
              <a:rPr lang="zh-CN" altLang="en-US" sz="1400" dirty="0" smtClean="0"/>
              <a:t>是</a:t>
            </a:r>
            <a:r>
              <a:rPr lang="en-US" sz="1400" dirty="0" smtClean="0"/>
              <a:t>)</a:t>
            </a:r>
            <a:r>
              <a:rPr lang="zh-CN" altLang="en-US" sz="1400" dirty="0" smtClean="0"/>
              <a:t>、并非</a:t>
            </a:r>
            <a:r>
              <a:rPr lang="en-US" sz="1400" dirty="0" smtClean="0"/>
              <a:t>(</a:t>
            </a:r>
            <a:r>
              <a:rPr lang="zh-CN" altLang="en-US" sz="1400" dirty="0" smtClean="0"/>
              <a:t>是</a:t>
            </a:r>
            <a:r>
              <a:rPr lang="en-US" sz="1400" dirty="0" smtClean="0"/>
              <a:t>)</a:t>
            </a:r>
            <a:r>
              <a:rPr lang="zh-CN" altLang="en-US" sz="1400" dirty="0" smtClean="0"/>
              <a:t>、凯旋</a:t>
            </a:r>
            <a:r>
              <a:rPr lang="en-US" sz="1400" dirty="0" smtClean="0"/>
              <a:t>(</a:t>
            </a:r>
            <a:r>
              <a:rPr lang="zh-CN" altLang="en-US" sz="1400" dirty="0" smtClean="0"/>
              <a:t>归来</a:t>
            </a:r>
            <a:r>
              <a:rPr lang="en-US" sz="1400" dirty="0" smtClean="0"/>
              <a:t>)</a:t>
            </a:r>
            <a:r>
              <a:rPr lang="zh-CN" altLang="en-US" sz="1400" dirty="0" smtClean="0"/>
              <a:t>、</a:t>
            </a:r>
            <a:r>
              <a:rPr lang="en-US" sz="1400" dirty="0" smtClean="0"/>
              <a:t>(</a:t>
            </a:r>
            <a:r>
              <a:rPr lang="zh-CN" altLang="en-US" sz="1400" dirty="0" smtClean="0"/>
              <a:t>非常</a:t>
            </a:r>
            <a:r>
              <a:rPr lang="en-US" sz="1400" dirty="0" smtClean="0"/>
              <a:t>)</a:t>
            </a:r>
            <a:r>
              <a:rPr lang="zh-CN" altLang="en-US" sz="1400" dirty="0" smtClean="0"/>
              <a:t>悬殊、</a:t>
            </a:r>
            <a:r>
              <a:rPr lang="en-US" sz="1400" dirty="0" smtClean="0"/>
              <a:t>(</a:t>
            </a:r>
            <a:r>
              <a:rPr lang="zh-CN" altLang="en-US" sz="1400" dirty="0" smtClean="0"/>
              <a:t>您的</a:t>
            </a:r>
            <a:r>
              <a:rPr lang="en-US" sz="1400" dirty="0" smtClean="0"/>
              <a:t>)</a:t>
            </a:r>
            <a:r>
              <a:rPr lang="zh-CN" altLang="en-US" sz="1400" dirty="0" smtClean="0"/>
              <a:t>令爱、</a:t>
            </a:r>
            <a:r>
              <a:rPr lang="en-US" sz="1400" dirty="0" smtClean="0"/>
              <a:t>(</a:t>
            </a:r>
            <a:r>
              <a:rPr lang="zh-CN" altLang="en-US" sz="1400" dirty="0" smtClean="0"/>
              <a:t>再次</a:t>
            </a:r>
            <a:r>
              <a:rPr lang="en-US" sz="1400" dirty="0" smtClean="0"/>
              <a:t>)</a:t>
            </a:r>
            <a:r>
              <a:rPr lang="zh-CN" altLang="en-US" sz="1400" dirty="0" smtClean="0"/>
              <a:t>复发、</a:t>
            </a:r>
            <a:r>
              <a:rPr lang="en-US" sz="1400" dirty="0" smtClean="0"/>
              <a:t>(</a:t>
            </a:r>
            <a:r>
              <a:rPr lang="zh-CN" altLang="en-US" sz="1400" dirty="0" smtClean="0"/>
              <a:t>第一部</a:t>
            </a:r>
            <a:r>
              <a:rPr lang="en-US" sz="1400" dirty="0" smtClean="0"/>
              <a:t>)</a:t>
            </a:r>
            <a:r>
              <a:rPr lang="zh-CN" altLang="en-US" sz="1400" dirty="0" smtClean="0"/>
              <a:t>处女作、</a:t>
            </a:r>
            <a:r>
              <a:rPr lang="en-US" sz="1400" dirty="0" smtClean="0"/>
              <a:t>(</a:t>
            </a:r>
            <a:r>
              <a:rPr lang="zh-CN" altLang="en-US" sz="1400" dirty="0" smtClean="0"/>
              <a:t>独自</a:t>
            </a:r>
            <a:r>
              <a:rPr lang="en-US" sz="1400" dirty="0" smtClean="0"/>
              <a:t>)</a:t>
            </a:r>
            <a:r>
              <a:rPr lang="zh-CN" altLang="en-US" sz="1400" dirty="0" smtClean="0"/>
              <a:t>孑然一身、</a:t>
            </a:r>
            <a:r>
              <a:rPr lang="en-US" sz="1400" dirty="0" smtClean="0"/>
              <a:t>(</a:t>
            </a:r>
            <a:r>
              <a:rPr lang="zh-CN" altLang="en-US" sz="1400" dirty="0" smtClean="0"/>
              <a:t>更加</a:t>
            </a:r>
            <a:r>
              <a:rPr lang="en-US" sz="1400" dirty="0" smtClean="0"/>
              <a:t>)</a:t>
            </a:r>
            <a:r>
              <a:rPr lang="zh-CN" altLang="en-US" sz="1400" dirty="0" smtClean="0"/>
              <a:t>弥足珍贵、</a:t>
            </a:r>
            <a:r>
              <a:rPr lang="en-US" sz="1400" dirty="0" smtClean="0"/>
              <a:t>(</a:t>
            </a:r>
            <a:r>
              <a:rPr lang="zh-CN" altLang="en-US" sz="1400" dirty="0" smtClean="0"/>
              <a:t>人为地</a:t>
            </a:r>
            <a:r>
              <a:rPr lang="en-US" sz="1400" dirty="0" smtClean="0"/>
              <a:t>)</a:t>
            </a:r>
            <a:r>
              <a:rPr lang="zh-CN" altLang="en-US" sz="1400" dirty="0" smtClean="0"/>
              <a:t>蓄意破坏、</a:t>
            </a:r>
            <a:r>
              <a:rPr lang="en-US" sz="1400" dirty="0" smtClean="0"/>
              <a:t>(</a:t>
            </a:r>
            <a:r>
              <a:rPr lang="zh-CN" altLang="en-US" sz="1400" dirty="0" smtClean="0"/>
              <a:t>被人</a:t>
            </a:r>
            <a:r>
              <a:rPr lang="en-US" sz="1400" dirty="0" smtClean="0"/>
              <a:t>)</a:t>
            </a:r>
            <a:r>
              <a:rPr lang="zh-CN" altLang="en-US" sz="1400" dirty="0" smtClean="0"/>
              <a:t>贻笑大方、</a:t>
            </a:r>
            <a:r>
              <a:rPr lang="en-US" sz="1400" dirty="0" smtClean="0"/>
              <a:t>(</a:t>
            </a:r>
            <a:r>
              <a:rPr lang="zh-CN" altLang="en-US" sz="1400" dirty="0" smtClean="0"/>
              <a:t>各自</a:t>
            </a:r>
            <a:r>
              <a:rPr lang="en-US" sz="1400" dirty="0" smtClean="0"/>
              <a:t>)</a:t>
            </a:r>
            <a:r>
              <a:rPr lang="zh-CN" altLang="en-US" sz="1400" dirty="0" smtClean="0"/>
              <a:t>分道扬镳、破天荒</a:t>
            </a:r>
            <a:r>
              <a:rPr lang="en-US" sz="1400" dirty="0" smtClean="0"/>
              <a:t>(</a:t>
            </a:r>
            <a:r>
              <a:rPr lang="zh-CN" altLang="en-US" sz="1400" dirty="0" smtClean="0"/>
              <a:t>第一次</a:t>
            </a:r>
            <a:r>
              <a:rPr lang="en-US" sz="1400" dirty="0" smtClean="0"/>
              <a:t>)</a:t>
            </a:r>
            <a:r>
              <a:rPr lang="zh-CN" altLang="en-US" sz="1400" dirty="0" smtClean="0"/>
              <a:t>、</a:t>
            </a:r>
            <a:r>
              <a:rPr lang="en-US" sz="1400" dirty="0" smtClean="0"/>
              <a:t>(</a:t>
            </a:r>
            <a:r>
              <a:rPr lang="zh-CN" altLang="en-US" sz="1400" dirty="0" smtClean="0"/>
              <a:t>年轻的</a:t>
            </a:r>
            <a:r>
              <a:rPr lang="en-US" sz="1400" dirty="0" smtClean="0"/>
              <a:t>)</a:t>
            </a:r>
            <a:r>
              <a:rPr lang="zh-CN" altLang="en-US" sz="1400" dirty="0" smtClean="0"/>
              <a:t>小伙子、</a:t>
            </a:r>
            <a:r>
              <a:rPr lang="en-US" sz="1400" dirty="0" smtClean="0"/>
              <a:t>(</a:t>
            </a:r>
            <a:r>
              <a:rPr lang="zh-CN" altLang="en-US" sz="1400" dirty="0" smtClean="0"/>
              <a:t>正</a:t>
            </a:r>
            <a:r>
              <a:rPr lang="en-US" sz="1400" dirty="0" smtClean="0"/>
              <a:t>)</a:t>
            </a:r>
            <a:r>
              <a:rPr lang="zh-CN" altLang="en-US" sz="1400" dirty="0" smtClean="0"/>
              <a:t>方兴未艾等</a:t>
            </a:r>
            <a:r>
              <a:rPr lang="en-US" sz="1400" dirty="0" smtClean="0"/>
              <a:t>,</a:t>
            </a:r>
            <a:r>
              <a:rPr lang="zh-CN" altLang="en-US" sz="1400" dirty="0" smtClean="0"/>
              <a:t>以上说法中</a:t>
            </a:r>
            <a:r>
              <a:rPr lang="en-US" sz="1400" dirty="0" smtClean="0"/>
              <a:t>,</a:t>
            </a:r>
            <a:r>
              <a:rPr lang="zh-CN" altLang="en-US" sz="1400" dirty="0" smtClean="0"/>
              <a:t>括号里属于累赘成分。</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270951"/>
          </a:xfrm>
          <a:prstGeom prst="rect">
            <a:avLst/>
          </a:prstGeom>
          <a:noFill/>
        </p:spPr>
        <p:txBody>
          <a:bodyPr wrap="square" lIns="36000" tIns="36000" rIns="36000" bIns="36000" rtlCol="0">
            <a:spAutoFit/>
          </a:bodyPr>
          <a:lstStyle/>
          <a:p>
            <a:pPr>
              <a:lnSpc>
                <a:spcPct val="150000"/>
              </a:lnSpc>
            </a:pPr>
            <a:r>
              <a:rPr lang="zh-CN" altLang="en-US" sz="1400" dirty="0" smtClean="0"/>
              <a:t>下面句子都有语病</a:t>
            </a:r>
            <a:r>
              <a:rPr lang="en-US" sz="1400" dirty="0" smtClean="0"/>
              <a:t>,</a:t>
            </a:r>
            <a:r>
              <a:rPr lang="zh-CN" altLang="en-US" sz="1400" dirty="0" smtClean="0"/>
              <a:t>请修改。</a:t>
            </a:r>
          </a:p>
          <a:p>
            <a:pPr>
              <a:lnSpc>
                <a:spcPct val="150000"/>
              </a:lnSpc>
            </a:pPr>
            <a:r>
              <a:rPr lang="en-US" sz="1400" dirty="0" smtClean="0"/>
              <a:t>1.</a:t>
            </a:r>
            <a:r>
              <a:rPr lang="zh-CN" altLang="en-US" sz="1400" dirty="0" smtClean="0"/>
              <a:t>我们八年级的同学</a:t>
            </a:r>
            <a:r>
              <a:rPr lang="en-US" sz="1400" dirty="0" smtClean="0"/>
              <a:t>,</a:t>
            </a:r>
            <a:r>
              <a:rPr lang="zh-CN" altLang="en-US" sz="1400" dirty="0" smtClean="0"/>
              <a:t>在上课的时候</a:t>
            </a:r>
            <a:r>
              <a:rPr lang="en-US" sz="1400" dirty="0" smtClean="0"/>
              <a:t>,</a:t>
            </a:r>
            <a:r>
              <a:rPr lang="zh-CN" altLang="en-US" sz="1400" dirty="0" smtClean="0"/>
              <a:t>我们都能认真听讲</a:t>
            </a:r>
            <a:r>
              <a:rPr lang="en-US" sz="1400" dirty="0" smtClean="0"/>
              <a:t>,</a:t>
            </a:r>
            <a:r>
              <a:rPr lang="zh-CN" altLang="en-US" sz="1400" dirty="0" smtClean="0"/>
              <a:t>遵守课堂纪律。</a:t>
            </a:r>
          </a:p>
          <a:p>
            <a:pPr>
              <a:lnSpc>
                <a:spcPct val="150000"/>
              </a:lnSpc>
            </a:pPr>
            <a:endParaRPr lang="zh-CN" altLang="en-US" sz="1400" dirty="0" smtClean="0"/>
          </a:p>
          <a:p>
            <a:pPr>
              <a:lnSpc>
                <a:spcPct val="150000"/>
              </a:lnSpc>
            </a:pPr>
            <a:r>
              <a:rPr lang="en-US" sz="1400" dirty="0" smtClean="0"/>
              <a:t>2.</a:t>
            </a:r>
            <a:r>
              <a:rPr lang="zh-CN" altLang="en-US" sz="1400" dirty="0" smtClean="0"/>
              <a:t>我们的革命先辈</a:t>
            </a:r>
            <a:r>
              <a:rPr lang="en-US" sz="1400" dirty="0" smtClean="0"/>
              <a:t>,</a:t>
            </a:r>
            <a:r>
              <a:rPr lang="zh-CN" altLang="en-US" sz="1400" dirty="0" smtClean="0"/>
              <a:t>为了人民的利益</a:t>
            </a:r>
            <a:r>
              <a:rPr lang="en-US" sz="1400" dirty="0" smtClean="0"/>
              <a:t>,</a:t>
            </a:r>
            <a:r>
              <a:rPr lang="zh-CN" altLang="en-US" sz="1400" dirty="0" smtClean="0"/>
              <a:t>为了将革命进行到底</a:t>
            </a:r>
            <a:r>
              <a:rPr lang="en-US" sz="1400" dirty="0" smtClean="0"/>
              <a:t>,</a:t>
            </a:r>
            <a:r>
              <a:rPr lang="zh-CN" altLang="en-US" sz="1400" dirty="0" smtClean="0"/>
              <a:t>这些革命战士抛头颅洒热血</a:t>
            </a:r>
            <a:r>
              <a:rPr lang="en-US" sz="1400" dirty="0" smtClean="0"/>
              <a:t>,</a:t>
            </a:r>
            <a:r>
              <a:rPr lang="zh-CN" altLang="en-US" sz="1400" dirty="0" smtClean="0"/>
              <a:t>献出了宝贵的生命。</a:t>
            </a:r>
          </a:p>
          <a:p>
            <a:pPr>
              <a:lnSpc>
                <a:spcPct val="150000"/>
              </a:lnSpc>
            </a:pPr>
            <a:endParaRPr lang="zh-CN" altLang="en-US" sz="1400" dirty="0" smtClean="0"/>
          </a:p>
          <a:p>
            <a:pPr>
              <a:lnSpc>
                <a:spcPct val="150000"/>
              </a:lnSpc>
            </a:pPr>
            <a:r>
              <a:rPr lang="en-US" sz="1400" dirty="0" smtClean="0"/>
              <a:t>3.</a:t>
            </a:r>
            <a:r>
              <a:rPr lang="zh-CN" altLang="en-US" sz="1400" dirty="0" smtClean="0"/>
              <a:t>按照民主程序</a:t>
            </a:r>
            <a:r>
              <a:rPr lang="en-US" sz="1400" dirty="0" smtClean="0"/>
              <a:t>,</a:t>
            </a:r>
            <a:r>
              <a:rPr lang="zh-CN" altLang="en-US" sz="1400" dirty="0" smtClean="0"/>
              <a:t>他们选出了自己信任的村主任</a:t>
            </a:r>
            <a:r>
              <a:rPr lang="en-US" sz="1400" dirty="0" smtClean="0"/>
              <a:t>,</a:t>
            </a:r>
            <a:r>
              <a:rPr lang="zh-CN" altLang="en-US" sz="1400" dirty="0" smtClean="0"/>
              <a:t>负责掌管全村的行政事务。</a:t>
            </a:r>
          </a:p>
          <a:p>
            <a:pPr>
              <a:lnSpc>
                <a:spcPct val="150000"/>
              </a:lnSpc>
            </a:pPr>
            <a:endParaRPr lang="zh-CN" altLang="en-US" sz="1400" dirty="0" smtClean="0"/>
          </a:p>
          <a:p>
            <a:pPr>
              <a:lnSpc>
                <a:spcPct val="150000"/>
              </a:lnSpc>
            </a:pPr>
            <a:r>
              <a:rPr lang="en-US" sz="1400" dirty="0" smtClean="0"/>
              <a:t>4.</a:t>
            </a:r>
            <a:r>
              <a:rPr lang="zh-CN" altLang="en-US" sz="1400" dirty="0" smtClean="0"/>
              <a:t>雪莲牌衬衫</a:t>
            </a:r>
            <a:r>
              <a:rPr lang="en-US" sz="1400" dirty="0" smtClean="0"/>
              <a:t>,</a:t>
            </a:r>
            <a:r>
              <a:rPr lang="zh-CN" altLang="en-US" sz="1400" dirty="0" smtClean="0"/>
              <a:t>无论在款式上、质量上</a:t>
            </a:r>
            <a:r>
              <a:rPr lang="en-US" sz="1400" dirty="0" smtClean="0"/>
              <a:t>,</a:t>
            </a:r>
            <a:r>
              <a:rPr lang="zh-CN" altLang="en-US" sz="1400" dirty="0" smtClean="0"/>
              <a:t>还是包装上</a:t>
            </a:r>
            <a:r>
              <a:rPr lang="en-US" sz="1400" dirty="0" smtClean="0"/>
              <a:t>,</a:t>
            </a:r>
            <a:r>
              <a:rPr lang="zh-CN" altLang="en-US" sz="1400" dirty="0" smtClean="0"/>
              <a:t>都可以堪称全国一流。</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227139"/>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400" dirty="0" smtClean="0">
                <a:solidFill>
                  <a:srgbClr val="C00000"/>
                </a:solidFill>
              </a:rPr>
              <a:t>1.</a:t>
            </a:r>
            <a:r>
              <a:rPr lang="zh-CN" altLang="en-US" sz="1400" dirty="0" smtClean="0">
                <a:solidFill>
                  <a:srgbClr val="C00000"/>
                </a:solidFill>
              </a:rPr>
              <a:t>两个</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删去后一个</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a:t>
            </a:r>
          </a:p>
          <a:p>
            <a:pPr>
              <a:lnSpc>
                <a:spcPct val="150000"/>
              </a:lnSpc>
            </a:pPr>
            <a:r>
              <a:rPr lang="en-US" sz="1400" dirty="0" smtClean="0">
                <a:solidFill>
                  <a:srgbClr val="C00000"/>
                </a:solidFill>
              </a:rPr>
              <a:t>2.“</a:t>
            </a:r>
            <a:r>
              <a:rPr lang="zh-CN" altLang="en-US" sz="1400" dirty="0" smtClean="0">
                <a:solidFill>
                  <a:srgbClr val="C00000"/>
                </a:solidFill>
              </a:rPr>
              <a:t>革命先辈</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这些革命战士</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这些革命战士</a:t>
            </a:r>
            <a:r>
              <a:rPr lang="en-US" sz="1400" dirty="0" smtClean="0">
                <a:solidFill>
                  <a:srgbClr val="C00000"/>
                </a:solidFill>
              </a:rPr>
              <a:t>”</a:t>
            </a:r>
            <a:r>
              <a:rPr lang="zh-CN" altLang="en-US" sz="1400" dirty="0" smtClean="0">
                <a:solidFill>
                  <a:srgbClr val="C00000"/>
                </a:solidFill>
              </a:rPr>
              <a:t>。</a:t>
            </a:r>
          </a:p>
          <a:p>
            <a:pPr>
              <a:lnSpc>
                <a:spcPct val="150000"/>
              </a:lnSpc>
            </a:pPr>
            <a:r>
              <a:rPr lang="en-US" altLang="zh-CN" sz="1400" dirty="0" smtClean="0">
                <a:solidFill>
                  <a:srgbClr val="C00000"/>
                </a:solidFill>
              </a:rPr>
              <a:t>3.</a:t>
            </a:r>
            <a:r>
              <a:rPr lang="zh-CN" altLang="en-US" sz="1400" dirty="0" smtClean="0">
                <a:solidFill>
                  <a:srgbClr val="C00000"/>
                </a:solidFill>
              </a:rPr>
              <a:t>谓语多余</a:t>
            </a:r>
            <a:r>
              <a:rPr lang="en-US" sz="1400" dirty="0" smtClean="0">
                <a:solidFill>
                  <a:srgbClr val="C00000"/>
                </a:solidFill>
              </a:rPr>
              <a:t>,“</a:t>
            </a:r>
            <a:r>
              <a:rPr lang="zh-CN" altLang="en-US" sz="1400" dirty="0" smtClean="0">
                <a:solidFill>
                  <a:srgbClr val="C00000"/>
                </a:solidFill>
              </a:rPr>
              <a:t>负责</a:t>
            </a:r>
            <a:r>
              <a:rPr lang="en-US" sz="1400" dirty="0" smtClean="0">
                <a:solidFill>
                  <a:srgbClr val="C00000"/>
                </a:solidFill>
              </a:rPr>
              <a:t>”</a:t>
            </a:r>
            <a:r>
              <a:rPr lang="zh-CN" altLang="en-US" sz="1400" dirty="0" smtClean="0">
                <a:solidFill>
                  <a:srgbClr val="C00000"/>
                </a:solidFill>
              </a:rPr>
              <a:t>与</a:t>
            </a:r>
            <a:r>
              <a:rPr lang="en-US" sz="1400" dirty="0" smtClean="0">
                <a:solidFill>
                  <a:srgbClr val="C00000"/>
                </a:solidFill>
              </a:rPr>
              <a:t>“</a:t>
            </a:r>
            <a:r>
              <a:rPr lang="zh-CN" altLang="en-US" sz="1400" dirty="0" smtClean="0">
                <a:solidFill>
                  <a:srgbClr val="C00000"/>
                </a:solidFill>
              </a:rPr>
              <a:t>掌管</a:t>
            </a:r>
            <a:r>
              <a:rPr lang="en-US" sz="1400" dirty="0" smtClean="0">
                <a:solidFill>
                  <a:srgbClr val="C00000"/>
                </a:solidFill>
              </a:rPr>
              <a:t>”</a:t>
            </a:r>
            <a:r>
              <a:rPr lang="zh-CN" altLang="en-US" sz="1400" dirty="0" smtClean="0">
                <a:solidFill>
                  <a:srgbClr val="C00000"/>
                </a:solidFill>
              </a:rPr>
              <a:t>内容重叠</a:t>
            </a:r>
            <a:r>
              <a:rPr lang="en-US" sz="1400" dirty="0" smtClean="0">
                <a:solidFill>
                  <a:srgbClr val="C00000"/>
                </a:solidFill>
              </a:rPr>
              <a:t>,</a:t>
            </a:r>
            <a:r>
              <a:rPr lang="zh-CN" altLang="en-US" sz="1400" dirty="0" smtClean="0">
                <a:solidFill>
                  <a:srgbClr val="C00000"/>
                </a:solidFill>
              </a:rPr>
              <a:t>删去其一。</a:t>
            </a:r>
          </a:p>
          <a:p>
            <a:pPr>
              <a:lnSpc>
                <a:spcPct val="150000"/>
              </a:lnSpc>
            </a:pPr>
            <a:r>
              <a:rPr lang="en-US" sz="1400" dirty="0" smtClean="0">
                <a:solidFill>
                  <a:srgbClr val="C00000"/>
                </a:solidFill>
              </a:rPr>
              <a:t>4.“</a:t>
            </a:r>
            <a:r>
              <a:rPr lang="zh-CN" altLang="en-US" sz="1400" dirty="0" smtClean="0">
                <a:solidFill>
                  <a:srgbClr val="C00000"/>
                </a:solidFill>
              </a:rPr>
              <a:t>堪</a:t>
            </a:r>
            <a:r>
              <a:rPr lang="en-US" sz="1400" dirty="0" smtClean="0">
                <a:solidFill>
                  <a:srgbClr val="C00000"/>
                </a:solidFill>
              </a:rPr>
              <a:t>”</a:t>
            </a:r>
            <a:r>
              <a:rPr lang="zh-CN" altLang="en-US" sz="1400" dirty="0" smtClean="0">
                <a:solidFill>
                  <a:srgbClr val="C00000"/>
                </a:solidFill>
              </a:rPr>
              <a:t>就是</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之意</a:t>
            </a:r>
            <a:r>
              <a:rPr lang="en-US" sz="1400" dirty="0" smtClean="0">
                <a:solidFill>
                  <a:srgbClr val="C00000"/>
                </a:solidFill>
              </a:rPr>
              <a:t>,</a:t>
            </a:r>
            <a:r>
              <a:rPr lang="zh-CN" altLang="en-US" sz="1400" dirty="0" smtClean="0">
                <a:solidFill>
                  <a:srgbClr val="C00000"/>
                </a:solidFill>
              </a:rPr>
              <a:t>与前面</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重复</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可以</a:t>
            </a:r>
            <a:r>
              <a:rPr lang="en-US" sz="1400" dirty="0" smtClean="0">
                <a:solidFill>
                  <a:srgbClr val="C00000"/>
                </a:solidFill>
              </a:rPr>
              <a:t>”</a:t>
            </a:r>
            <a:r>
              <a:rPr lang="zh-CN" altLang="en-US" sz="1400" dirty="0" smtClean="0">
                <a:solidFill>
                  <a:srgbClr val="C00000"/>
                </a:solidFill>
              </a:rPr>
              <a:t>。</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2550304"/>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四</a:t>
            </a:r>
            <a:r>
              <a:rPr lang="en-US" sz="1400" dirty="0" smtClean="0"/>
              <a:t>)</a:t>
            </a:r>
            <a:r>
              <a:rPr lang="zh-CN" altLang="en-US" sz="1400" dirty="0" smtClean="0"/>
              <a:t>语序不当</a:t>
            </a:r>
          </a:p>
          <a:p>
            <a:pPr algn="just">
              <a:lnSpc>
                <a:spcPct val="150000"/>
              </a:lnSpc>
            </a:pPr>
            <a:r>
              <a:rPr lang="en-US" sz="1400" dirty="0" smtClean="0"/>
              <a:t>1.</a:t>
            </a:r>
            <a:r>
              <a:rPr lang="zh-CN" altLang="en-US" sz="1400" dirty="0" smtClean="0"/>
              <a:t>定语语序排列不当</a:t>
            </a:r>
            <a:r>
              <a:rPr lang="en-US" sz="1400" dirty="0" smtClean="0"/>
              <a:t>,</a:t>
            </a:r>
            <a:r>
              <a:rPr lang="zh-CN" altLang="en-US" sz="1400" dirty="0" smtClean="0"/>
              <a:t>多项定语的一般规律是</a:t>
            </a:r>
            <a:r>
              <a:rPr lang="en-US" sz="1400" dirty="0" smtClean="0"/>
              <a:t>:</a:t>
            </a:r>
            <a:r>
              <a:rPr lang="zh-CN" altLang="en-US" sz="1400" dirty="0" smtClean="0"/>
              <a:t>表示领属或时间、处所的定语离中心语最远</a:t>
            </a:r>
            <a:r>
              <a:rPr lang="en-US" sz="1400" dirty="0" smtClean="0"/>
              <a:t>;</a:t>
            </a:r>
            <a:r>
              <a:rPr lang="zh-CN" altLang="en-US" sz="1400" dirty="0" smtClean="0"/>
              <a:t>其次是表示中心语</a:t>
            </a:r>
            <a:r>
              <a:rPr lang="en-US" sz="1400" dirty="0" smtClean="0"/>
              <a:t>“</a:t>
            </a:r>
            <a:r>
              <a:rPr lang="zh-CN" altLang="en-US" sz="1400" dirty="0" smtClean="0"/>
              <a:t>怎么样</a:t>
            </a:r>
            <a:r>
              <a:rPr lang="en-US" sz="1400" dirty="0" smtClean="0"/>
              <a:t>”</a:t>
            </a:r>
            <a:r>
              <a:rPr lang="zh-CN" altLang="en-US" sz="1400" dirty="0" smtClean="0"/>
              <a:t>的动词、动词性短语</a:t>
            </a:r>
            <a:r>
              <a:rPr lang="en-US" sz="1400" dirty="0" smtClean="0"/>
              <a:t>;</a:t>
            </a:r>
            <a:r>
              <a:rPr lang="zh-CN" altLang="en-US" sz="1400" dirty="0" smtClean="0"/>
              <a:t>再次是表示中心语</a:t>
            </a:r>
            <a:r>
              <a:rPr lang="en-US" sz="1400" dirty="0" smtClean="0"/>
              <a:t>“</a:t>
            </a:r>
            <a:r>
              <a:rPr lang="zh-CN" altLang="en-US" sz="1400" dirty="0" smtClean="0"/>
              <a:t>什么样</a:t>
            </a:r>
            <a:r>
              <a:rPr lang="en-US" sz="1400" dirty="0" smtClean="0"/>
              <a:t>”</a:t>
            </a:r>
            <a:r>
              <a:rPr lang="zh-CN" altLang="en-US" sz="1400" dirty="0" smtClean="0"/>
              <a:t>的形容词、形容词性短语</a:t>
            </a:r>
            <a:r>
              <a:rPr lang="en-US" sz="1400" dirty="0" smtClean="0"/>
              <a:t>;</a:t>
            </a:r>
            <a:r>
              <a:rPr lang="zh-CN" altLang="en-US" sz="1400" dirty="0" smtClean="0"/>
              <a:t>离中心语最近的是表示性质的名词或名词性短语。如果违反这一基本规律</a:t>
            </a:r>
            <a:r>
              <a:rPr lang="en-US" sz="1400" dirty="0" smtClean="0"/>
              <a:t>,</a:t>
            </a:r>
            <a:r>
              <a:rPr lang="zh-CN" altLang="en-US" sz="1400" dirty="0" smtClean="0"/>
              <a:t>就会造成定语语序不当。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]1956</a:t>
            </a:r>
            <a:r>
              <a:rPr lang="zh-CN" altLang="en-US" sz="1400" dirty="0" smtClean="0"/>
              <a:t>年</a:t>
            </a:r>
            <a:r>
              <a:rPr lang="en-US" sz="1400" dirty="0" smtClean="0"/>
              <a:t>,</a:t>
            </a:r>
            <a:r>
              <a:rPr lang="zh-CN" altLang="en-US" sz="1400" dirty="0" smtClean="0"/>
              <a:t>北京故宫博物院展出了</a:t>
            </a:r>
            <a:r>
              <a:rPr lang="en-US" sz="1400" dirty="0" smtClean="0"/>
              <a:t>2900</a:t>
            </a:r>
            <a:r>
              <a:rPr lang="zh-CN" altLang="en-US" sz="1400" dirty="0" smtClean="0"/>
              <a:t>年前新出土的文物。</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1793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状语顺序排序不当</a:t>
            </a:r>
            <a:r>
              <a:rPr lang="en-US" sz="1400" dirty="0" smtClean="0"/>
              <a:t>,</a:t>
            </a:r>
            <a:r>
              <a:rPr lang="zh-CN" altLang="en-US" sz="1400" dirty="0" smtClean="0"/>
              <a:t>多重状语按照语法规则和语言习惯</a:t>
            </a:r>
            <a:r>
              <a:rPr lang="en-US" sz="1400" dirty="0" smtClean="0"/>
              <a:t>,</a:t>
            </a:r>
            <a:r>
              <a:rPr lang="zh-CN" altLang="en-US" sz="1400" dirty="0" smtClean="0"/>
              <a:t>其排列顺序一般是</a:t>
            </a:r>
            <a:r>
              <a:rPr lang="en-US" sz="1400" dirty="0" smtClean="0"/>
              <a:t>:</a:t>
            </a:r>
            <a:r>
              <a:rPr lang="zh-CN" altLang="en-US" sz="1400" dirty="0" smtClean="0"/>
              <a:t>离中心语最远的是表示时间或表示原因、目的的词语</a:t>
            </a:r>
            <a:r>
              <a:rPr lang="en-US" sz="1400" dirty="0" smtClean="0"/>
              <a:t>;</a:t>
            </a:r>
            <a:r>
              <a:rPr lang="zh-CN" altLang="en-US" sz="1400" dirty="0" smtClean="0"/>
              <a:t>接着是形容词或一般副词</a:t>
            </a:r>
            <a:r>
              <a:rPr lang="en-US" sz="1400" dirty="0" smtClean="0"/>
              <a:t>;</a:t>
            </a:r>
            <a:r>
              <a:rPr lang="zh-CN" altLang="en-US" sz="1400" dirty="0" smtClean="0"/>
              <a:t>然后是表示地点或方向的词语、表示状态的形容词</a:t>
            </a:r>
            <a:r>
              <a:rPr lang="en-US" sz="1400" dirty="0" smtClean="0"/>
              <a:t>;</a:t>
            </a:r>
            <a:r>
              <a:rPr lang="zh-CN" altLang="en-US" sz="1400" dirty="0" smtClean="0"/>
              <a:t>离中心语最近的是表对象的介宾短语。如果违反这一基本规律</a:t>
            </a:r>
            <a:r>
              <a:rPr lang="en-US" sz="1400" dirty="0" smtClean="0"/>
              <a:t>,</a:t>
            </a:r>
            <a:r>
              <a:rPr lang="zh-CN" altLang="en-US" sz="1400" dirty="0" smtClean="0"/>
              <a:t>就会造成状语语序不当。如</a:t>
            </a:r>
            <a:r>
              <a:rPr lang="en-US" sz="1400" dirty="0" smtClean="0"/>
              <a:t>:</a:t>
            </a:r>
            <a:r>
              <a:rPr lang="zh-CN" altLang="en-US" sz="1400" dirty="0" smtClean="0"/>
              <a:t>今天早上</a:t>
            </a:r>
            <a:r>
              <a:rPr lang="en-US" sz="1400" dirty="0" smtClean="0"/>
              <a:t>(</a:t>
            </a:r>
            <a:r>
              <a:rPr lang="zh-CN" altLang="en-US" sz="1400" dirty="0" smtClean="0"/>
              <a:t>表时间</a:t>
            </a:r>
            <a:r>
              <a:rPr lang="en-US" sz="1400" dirty="0" smtClean="0"/>
              <a:t>)</a:t>
            </a:r>
            <a:r>
              <a:rPr lang="zh-CN" altLang="en-US" sz="1400" dirty="0" smtClean="0"/>
              <a:t>许多教师都</a:t>
            </a:r>
            <a:r>
              <a:rPr lang="en-US" sz="1400" dirty="0" smtClean="0"/>
              <a:t>(</a:t>
            </a:r>
            <a:r>
              <a:rPr lang="zh-CN" altLang="en-US" sz="1400" dirty="0" smtClean="0"/>
              <a:t>副词</a:t>
            </a:r>
            <a:r>
              <a:rPr lang="en-US" sz="1400" dirty="0" smtClean="0"/>
              <a:t>,</a:t>
            </a:r>
            <a:r>
              <a:rPr lang="zh-CN" altLang="en-US" sz="1400" dirty="0" smtClean="0"/>
              <a:t>表范围</a:t>
            </a:r>
            <a:r>
              <a:rPr lang="en-US" sz="1400" dirty="0" smtClean="0"/>
              <a:t>)</a:t>
            </a:r>
            <a:r>
              <a:rPr lang="zh-CN" altLang="en-US" sz="1400" dirty="0" smtClean="0"/>
              <a:t>热情地</a:t>
            </a:r>
            <a:r>
              <a:rPr lang="en-US" sz="1400" dirty="0" smtClean="0"/>
              <a:t>(</a:t>
            </a:r>
            <a:r>
              <a:rPr lang="zh-CN" altLang="en-US" sz="1400" dirty="0" smtClean="0"/>
              <a:t>表情态</a:t>
            </a:r>
            <a:r>
              <a:rPr lang="en-US" sz="1400" dirty="0" smtClean="0"/>
              <a:t>)</a:t>
            </a:r>
            <a:r>
              <a:rPr lang="zh-CN" altLang="en-US" sz="1400" dirty="0" smtClean="0"/>
              <a:t>同他</a:t>
            </a:r>
            <a:r>
              <a:rPr lang="en-US" sz="1400" dirty="0" smtClean="0"/>
              <a:t>(</a:t>
            </a:r>
            <a:r>
              <a:rPr lang="zh-CN" altLang="en-US" sz="1400" dirty="0" smtClean="0"/>
              <a:t>表对象</a:t>
            </a:r>
            <a:r>
              <a:rPr lang="en-US" sz="1400" dirty="0" smtClean="0"/>
              <a:t>)</a:t>
            </a:r>
            <a:r>
              <a:rPr lang="zh-CN" altLang="en-US" sz="1400" dirty="0" smtClean="0"/>
              <a:t>交谈。</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新中国成立后</a:t>
            </a:r>
            <a:r>
              <a:rPr lang="en-US" sz="1400" dirty="0" smtClean="0"/>
              <a:t>,</a:t>
            </a:r>
            <a:r>
              <a:rPr lang="zh-CN" altLang="en-US" sz="1400" dirty="0" smtClean="0"/>
              <a:t>我们的祖国就不再是一个任意被帝国主义列强欺侮和掠夺的国家了。</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564640"/>
            <a:ext cx="7670801" cy="2611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680947"/>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317689"/>
            <a:ext cx="6395194" cy="1023742"/>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本题考查辨别病句的能力。</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结构混乱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是可以预期的</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关联词位置不当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议论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置于句首</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缺宾语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应在结尾加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的故事</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17932"/>
            <a:ext cx="7345680" cy="2227139"/>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修饰语与中心语错位</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迎面吹来的寒风不禁使我打了个冷战。</a:t>
            </a:r>
          </a:p>
          <a:p>
            <a:pPr algn="just">
              <a:lnSpc>
                <a:spcPct val="150000"/>
              </a:lnSpc>
            </a:pPr>
            <a:r>
              <a:rPr lang="en-US" sz="1400" dirty="0" smtClean="0"/>
              <a:t>4.</a:t>
            </a:r>
            <a:r>
              <a:rPr lang="zh-CN" altLang="en-US" sz="1400" dirty="0" smtClean="0"/>
              <a:t>短语语序排列混乱</a:t>
            </a:r>
            <a:r>
              <a:rPr lang="en-US" sz="1400" dirty="0" smtClean="0"/>
              <a:t>,</a:t>
            </a:r>
            <a:r>
              <a:rPr lang="zh-CN" altLang="en-US" sz="1400" dirty="0" smtClean="0"/>
              <a:t>短语语序排列可以遵循时间先后、地点</a:t>
            </a:r>
            <a:r>
              <a:rPr lang="en-US" sz="1400" dirty="0" smtClean="0"/>
              <a:t>(</a:t>
            </a:r>
            <a:r>
              <a:rPr lang="zh-CN" altLang="en-US" sz="1400" dirty="0" smtClean="0"/>
              <a:t>空间</a:t>
            </a:r>
            <a:r>
              <a:rPr lang="en-US" sz="1400" dirty="0" smtClean="0"/>
              <a:t>)</a:t>
            </a:r>
            <a:r>
              <a:rPr lang="zh-CN" altLang="en-US" sz="1400" dirty="0" smtClean="0"/>
              <a:t>转换、范围大小、程度轻重、情感变化、前后承接照应等规律。如果排列不当</a:t>
            </a:r>
            <a:r>
              <a:rPr lang="en-US" sz="1400" dirty="0" smtClean="0"/>
              <a:t>,</a:t>
            </a:r>
            <a:r>
              <a:rPr lang="zh-CN" altLang="en-US" sz="1400" dirty="0" smtClean="0"/>
              <a:t>可能造成多种错误</a:t>
            </a:r>
            <a:r>
              <a:rPr lang="en-US" sz="1400" dirty="0" smtClean="0"/>
              <a:t>,</a:t>
            </a:r>
            <a:r>
              <a:rPr lang="zh-CN" altLang="en-US" sz="1400" dirty="0" smtClean="0"/>
              <a:t>应注意分析。</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文件对经济领域中的一些问题</a:t>
            </a:r>
            <a:r>
              <a:rPr lang="en-US" sz="1400" dirty="0" smtClean="0"/>
              <a:t>,</a:t>
            </a:r>
            <a:r>
              <a:rPr lang="zh-CN" altLang="en-US" sz="1400" dirty="0" smtClean="0"/>
              <a:t>从理论上和政策上作了详细的规定和深刻的说明。</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87120" y="1131852"/>
            <a:ext cx="7264400" cy="3541748"/>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虚词位置不当</a:t>
            </a:r>
            <a:r>
              <a:rPr lang="en-US" sz="1400" dirty="0" smtClean="0"/>
              <a:t>,</a:t>
            </a:r>
            <a:r>
              <a:rPr lang="zh-CN" altLang="en-US" sz="1400" dirty="0" smtClean="0"/>
              <a:t>这类问题一是指复句中关联词的位置</a:t>
            </a:r>
            <a:r>
              <a:rPr lang="en-US" sz="1400" dirty="0" smtClean="0"/>
              <a:t>,</a:t>
            </a:r>
            <a:r>
              <a:rPr lang="zh-CN" altLang="en-US" sz="1400" dirty="0" smtClean="0"/>
              <a:t>另一个就是</a:t>
            </a:r>
            <a:r>
              <a:rPr lang="en-US" sz="1400" dirty="0" smtClean="0"/>
              <a:t>“</a:t>
            </a:r>
            <a:r>
              <a:rPr lang="zh-CN" altLang="en-US" sz="1400" dirty="0" smtClean="0"/>
              <a:t>把</a:t>
            </a:r>
            <a:r>
              <a:rPr lang="en-US" sz="1400" dirty="0" smtClean="0"/>
              <a:t>”</a:t>
            </a:r>
            <a:r>
              <a:rPr lang="zh-CN" altLang="en-US" sz="1400" dirty="0" smtClean="0"/>
              <a:t>字句表否定是</a:t>
            </a:r>
            <a:r>
              <a:rPr lang="en-US" sz="1400" dirty="0" smtClean="0"/>
              <a:t>“</a:t>
            </a:r>
            <a:r>
              <a:rPr lang="zh-CN" altLang="en-US" sz="1400" dirty="0" smtClean="0"/>
              <a:t>把</a:t>
            </a:r>
            <a:r>
              <a:rPr lang="en-US" sz="1400" dirty="0" smtClean="0"/>
              <a:t>”</a:t>
            </a:r>
            <a:r>
              <a:rPr lang="zh-CN" altLang="en-US" sz="1400" dirty="0" smtClean="0"/>
              <a:t>的位置。复句中</a:t>
            </a:r>
            <a:r>
              <a:rPr lang="en-US" sz="1400" dirty="0" smtClean="0"/>
              <a:t>,</a:t>
            </a:r>
            <a:r>
              <a:rPr lang="zh-CN" altLang="en-US" sz="1400" dirty="0" smtClean="0"/>
              <a:t>前后分句的主语如果一致</a:t>
            </a:r>
            <a:r>
              <a:rPr lang="en-US" sz="1400" dirty="0" smtClean="0"/>
              <a:t>,</a:t>
            </a:r>
            <a:r>
              <a:rPr lang="zh-CN" altLang="en-US" sz="1400" dirty="0" smtClean="0"/>
              <a:t>前一分句的关联词应放在后分句的主语后</a:t>
            </a:r>
            <a:r>
              <a:rPr lang="en-US" sz="1400" dirty="0" smtClean="0"/>
              <a:t>;</a:t>
            </a:r>
            <a:r>
              <a:rPr lang="zh-CN" altLang="en-US" sz="1400" dirty="0" smtClean="0"/>
              <a:t>反之</a:t>
            </a:r>
            <a:r>
              <a:rPr lang="en-US" sz="1400" dirty="0" smtClean="0"/>
              <a:t>,</a:t>
            </a:r>
            <a:r>
              <a:rPr lang="zh-CN" altLang="en-US" sz="1400" dirty="0" smtClean="0"/>
              <a:t>则关联词就放在主语前。</a:t>
            </a:r>
            <a:r>
              <a:rPr lang="en-US" sz="1400" dirty="0" smtClean="0"/>
              <a:t>“</a:t>
            </a:r>
            <a:r>
              <a:rPr lang="zh-CN" altLang="en-US" sz="1400" dirty="0" smtClean="0"/>
              <a:t>把字句</a:t>
            </a:r>
            <a:r>
              <a:rPr lang="en-US" sz="1400" dirty="0" smtClean="0"/>
              <a:t>”</a:t>
            </a:r>
            <a:r>
              <a:rPr lang="zh-CN" altLang="en-US" sz="1400" dirty="0" smtClean="0"/>
              <a:t>的否定形式一般是</a:t>
            </a:r>
            <a:r>
              <a:rPr lang="en-US" sz="1400" dirty="0" smtClean="0"/>
              <a:t>“</a:t>
            </a:r>
            <a:r>
              <a:rPr lang="zh-CN" altLang="en-US" sz="1400" dirty="0" smtClean="0"/>
              <a:t>否定词</a:t>
            </a:r>
            <a:r>
              <a:rPr lang="en-US" sz="1400" dirty="0" smtClean="0"/>
              <a:t>+</a:t>
            </a:r>
            <a:r>
              <a:rPr lang="zh-CN" altLang="en-US" sz="1400" dirty="0" smtClean="0"/>
              <a:t>把</a:t>
            </a:r>
            <a:r>
              <a:rPr lang="en-US" sz="1400" dirty="0" smtClean="0"/>
              <a:t>”</a:t>
            </a:r>
            <a:r>
              <a:rPr lang="zh-CN" altLang="en-US" sz="1400" dirty="0" smtClean="0"/>
              <a:t>。需要认真分辨</a:t>
            </a:r>
            <a:r>
              <a:rPr lang="en-US" sz="1400" dirty="0" smtClean="0"/>
              <a:t>,</a:t>
            </a:r>
            <a:r>
              <a:rPr lang="zh-CN" altLang="en-US" sz="1400" dirty="0" smtClean="0"/>
              <a:t>否则</a:t>
            </a:r>
            <a:r>
              <a:rPr lang="en-US" sz="1400" dirty="0" smtClean="0"/>
              <a:t>,</a:t>
            </a:r>
            <a:r>
              <a:rPr lang="zh-CN" altLang="en-US" sz="1400" dirty="0" smtClean="0"/>
              <a:t>容易出现语序不当。</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与作家不同的是</a:t>
            </a:r>
            <a:r>
              <a:rPr lang="en-US" sz="1400" dirty="0" smtClean="0"/>
              <a:t>,</a:t>
            </a:r>
            <a:r>
              <a:rPr lang="zh-CN" altLang="en-US" sz="1400" dirty="0" smtClean="0"/>
              <a:t>摄影家们把自己对山川、草木、城市、乡野的感受没有倾注于笔下</a:t>
            </a:r>
            <a:r>
              <a:rPr lang="en-US" sz="1400" dirty="0" smtClean="0"/>
              <a:t>,</a:t>
            </a:r>
            <a:r>
              <a:rPr lang="zh-CN" altLang="en-US" sz="1400" dirty="0" smtClean="0"/>
              <a:t>而是直接聚焦于镜头。</a:t>
            </a:r>
            <a:endParaRPr lang="en-US" altLang="zh-CN" sz="1400" dirty="0" smtClean="0"/>
          </a:p>
          <a:p>
            <a:pPr algn="just">
              <a:lnSpc>
                <a:spcPct val="150000"/>
              </a:lnSpc>
            </a:pPr>
            <a:r>
              <a:rPr lang="en-US" sz="1400" dirty="0" smtClean="0"/>
              <a:t> 6.</a:t>
            </a:r>
            <a:r>
              <a:rPr lang="zh-CN" altLang="en-US" sz="1400" dirty="0" smtClean="0"/>
              <a:t>分句顺序不当</a:t>
            </a:r>
            <a:r>
              <a:rPr lang="en-US" sz="1400" dirty="0" smtClean="0"/>
              <a:t>,</a:t>
            </a:r>
            <a:r>
              <a:rPr lang="zh-CN" altLang="en-US" sz="1400" dirty="0" smtClean="0"/>
              <a:t>在多重复句的表达中</a:t>
            </a:r>
            <a:r>
              <a:rPr lang="en-US" sz="1400" dirty="0" smtClean="0"/>
              <a:t>,</a:t>
            </a:r>
            <a:r>
              <a:rPr lang="zh-CN" altLang="en-US" sz="1400" dirty="0" smtClean="0"/>
              <a:t>分句之间往往有相对固定的逻辑</a:t>
            </a:r>
            <a:r>
              <a:rPr lang="en-US" sz="1400" dirty="0" smtClean="0"/>
              <a:t>(</a:t>
            </a:r>
            <a:r>
              <a:rPr lang="zh-CN" altLang="en-US" sz="1400" dirty="0" smtClean="0"/>
              <a:t>或先后</a:t>
            </a:r>
            <a:r>
              <a:rPr lang="en-US" sz="1400" dirty="0" smtClean="0"/>
              <a:t>)</a:t>
            </a:r>
            <a:r>
              <a:rPr lang="zh-CN" altLang="en-US" sz="1400" dirty="0" smtClean="0"/>
              <a:t>顺序</a:t>
            </a:r>
            <a:r>
              <a:rPr lang="en-US" sz="1400" dirty="0" smtClean="0"/>
              <a:t>,</a:t>
            </a:r>
            <a:r>
              <a:rPr lang="zh-CN" altLang="en-US" sz="1400" dirty="0" smtClean="0"/>
              <a:t>一般不能颠倒</a:t>
            </a:r>
            <a:r>
              <a:rPr lang="en-US" sz="1400" dirty="0" smtClean="0"/>
              <a:t>,</a:t>
            </a:r>
            <a:r>
              <a:rPr lang="zh-CN" altLang="en-US" sz="1400" dirty="0" smtClean="0"/>
              <a:t>更不能乱排列</a:t>
            </a:r>
            <a:r>
              <a:rPr lang="en-US" sz="1400" dirty="0" smtClean="0"/>
              <a:t>,</a:t>
            </a:r>
            <a:r>
              <a:rPr lang="zh-CN" altLang="en-US" sz="1400" dirty="0" smtClean="0"/>
              <a:t>否则</a:t>
            </a:r>
            <a:r>
              <a:rPr lang="en-US" sz="1400" dirty="0" smtClean="0"/>
              <a:t>,</a:t>
            </a:r>
            <a:r>
              <a:rPr lang="zh-CN" altLang="en-US" sz="1400" dirty="0" smtClean="0"/>
              <a:t>就易出现语序不当的问题。</a:t>
            </a:r>
          </a:p>
          <a:p>
            <a:pPr algn="just">
              <a:lnSpc>
                <a:spcPct val="150000"/>
              </a:lnSpc>
            </a:pPr>
            <a:endParaRPr lang="zh-CN" altLang="en-US" sz="1400" dirty="0" smtClean="0"/>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446812"/>
            <a:ext cx="7345680" cy="3594116"/>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许多附近的老人和孩子都跑来看他们。</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里面陈列着各式各样余光中过去所使用过的东西。</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一个小时不停地搬东西</a:t>
            </a:r>
            <a:r>
              <a:rPr lang="en-US" sz="1400" dirty="0" smtClean="0"/>
              <a:t>,</a:t>
            </a:r>
            <a:r>
              <a:rPr lang="zh-CN" altLang="en-US" sz="1400" dirty="0" smtClean="0"/>
              <a:t>他呼哧呼哧累得直喘粗气。</a:t>
            </a:r>
          </a:p>
          <a:p>
            <a:pPr algn="just">
              <a:lnSpc>
                <a:spcPct val="150000"/>
              </a:lnSpc>
            </a:pPr>
            <a:endParaRPr lang="zh-CN" altLang="en-US" sz="1400" dirty="0" smtClean="0"/>
          </a:p>
          <a:p>
            <a:pPr algn="just">
              <a:lnSpc>
                <a:spcPct val="150000"/>
              </a:lnSpc>
            </a:pPr>
            <a:r>
              <a:rPr lang="en-US" sz="1400" dirty="0" smtClean="0"/>
              <a:t>4.</a:t>
            </a:r>
            <a:r>
              <a:rPr lang="zh-CN" altLang="en-US" sz="1400" dirty="0" smtClean="0"/>
              <a:t>由此可见</a:t>
            </a:r>
            <a:r>
              <a:rPr lang="en-US" sz="1400" dirty="0" smtClean="0"/>
              <a:t>,</a:t>
            </a:r>
            <a:r>
              <a:rPr lang="zh-CN" altLang="en-US" sz="1400" dirty="0" smtClean="0"/>
              <a:t>我国早在这个时期就有珍珠的利用和采集了。</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我们改正并发现了工作中的缺点。</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287347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sz="1400" dirty="0" smtClean="0">
                <a:solidFill>
                  <a:srgbClr val="C00000"/>
                </a:solidFill>
              </a:rPr>
              <a:t>1.</a:t>
            </a:r>
            <a:r>
              <a:rPr lang="zh-CN" altLang="en-US" sz="1400" dirty="0" smtClean="0">
                <a:solidFill>
                  <a:srgbClr val="C00000"/>
                </a:solidFill>
              </a:rPr>
              <a:t>定语的顺序不当。改为</a:t>
            </a:r>
            <a:r>
              <a:rPr lang="en-US" sz="1400" dirty="0" smtClean="0">
                <a:solidFill>
                  <a:srgbClr val="C00000"/>
                </a:solidFill>
              </a:rPr>
              <a:t>:</a:t>
            </a:r>
            <a:r>
              <a:rPr lang="zh-CN" altLang="en-US" sz="1400" dirty="0" smtClean="0">
                <a:solidFill>
                  <a:srgbClr val="C00000"/>
                </a:solidFill>
              </a:rPr>
              <a:t>附近的许多老人和孩子都跑来看他们。</a:t>
            </a:r>
          </a:p>
          <a:p>
            <a:pPr algn="just">
              <a:lnSpc>
                <a:spcPct val="150000"/>
              </a:lnSpc>
            </a:pPr>
            <a:r>
              <a:rPr lang="en-US" sz="1400" dirty="0" smtClean="0">
                <a:solidFill>
                  <a:srgbClr val="C00000"/>
                </a:solidFill>
              </a:rPr>
              <a:t>2.</a:t>
            </a:r>
            <a:r>
              <a:rPr lang="zh-CN" altLang="en-US" sz="1400" dirty="0" smtClean="0">
                <a:solidFill>
                  <a:srgbClr val="C00000"/>
                </a:solidFill>
              </a:rPr>
              <a:t>定语的顺序不当。改为</a:t>
            </a:r>
            <a:r>
              <a:rPr lang="en-US" sz="1400" dirty="0" smtClean="0">
                <a:solidFill>
                  <a:srgbClr val="C00000"/>
                </a:solidFill>
              </a:rPr>
              <a:t>:</a:t>
            </a:r>
            <a:r>
              <a:rPr lang="zh-CN" altLang="en-US" sz="1400" dirty="0" smtClean="0">
                <a:solidFill>
                  <a:srgbClr val="C00000"/>
                </a:solidFill>
              </a:rPr>
              <a:t>里面陈列着余光中过去所使用过的各式各样的东西。</a:t>
            </a:r>
          </a:p>
          <a:p>
            <a:pPr algn="just">
              <a:lnSpc>
                <a:spcPct val="150000"/>
              </a:lnSpc>
            </a:pPr>
            <a:r>
              <a:rPr lang="en-US" sz="1400" dirty="0" smtClean="0">
                <a:solidFill>
                  <a:srgbClr val="C00000"/>
                </a:solidFill>
              </a:rPr>
              <a:t>3.</a:t>
            </a:r>
            <a:r>
              <a:rPr lang="zh-CN" altLang="en-US" sz="1400" dirty="0" smtClean="0">
                <a:solidFill>
                  <a:srgbClr val="C00000"/>
                </a:solidFill>
              </a:rPr>
              <a:t>状语语序不当。后句改为</a:t>
            </a:r>
            <a:r>
              <a:rPr lang="en-US" sz="1400" dirty="0" smtClean="0">
                <a:solidFill>
                  <a:srgbClr val="C00000"/>
                </a:solidFill>
              </a:rPr>
              <a:t>:</a:t>
            </a:r>
            <a:r>
              <a:rPr lang="zh-CN" altLang="en-US" sz="1400" dirty="0" smtClean="0">
                <a:solidFill>
                  <a:srgbClr val="C00000"/>
                </a:solidFill>
              </a:rPr>
              <a:t>他累得呼哧呼哧直喘粗气。</a:t>
            </a:r>
          </a:p>
          <a:p>
            <a:pPr algn="just">
              <a:lnSpc>
                <a:spcPct val="150000"/>
              </a:lnSpc>
            </a:pPr>
            <a:r>
              <a:rPr lang="en-US" sz="1400" dirty="0" smtClean="0">
                <a:solidFill>
                  <a:srgbClr val="C00000"/>
                </a:solidFill>
              </a:rPr>
              <a:t>4.</a:t>
            </a:r>
            <a:r>
              <a:rPr lang="zh-CN" altLang="en-US" sz="1400" dirty="0" smtClean="0">
                <a:solidFill>
                  <a:srgbClr val="C00000"/>
                </a:solidFill>
              </a:rPr>
              <a:t>并列词语词序安排不当。改为</a:t>
            </a:r>
            <a:r>
              <a:rPr lang="en-US" sz="1400" dirty="0" smtClean="0">
                <a:solidFill>
                  <a:srgbClr val="C00000"/>
                </a:solidFill>
              </a:rPr>
              <a:t>:</a:t>
            </a:r>
            <a:r>
              <a:rPr lang="zh-CN" altLang="en-US" sz="1400" dirty="0" smtClean="0">
                <a:solidFill>
                  <a:srgbClr val="C00000"/>
                </a:solidFill>
              </a:rPr>
              <a:t>由此可见</a:t>
            </a:r>
            <a:r>
              <a:rPr lang="en-US" sz="1400" dirty="0" smtClean="0">
                <a:solidFill>
                  <a:srgbClr val="C00000"/>
                </a:solidFill>
              </a:rPr>
              <a:t>,</a:t>
            </a:r>
            <a:r>
              <a:rPr lang="zh-CN" altLang="en-US" sz="1400" dirty="0" smtClean="0">
                <a:solidFill>
                  <a:srgbClr val="C00000"/>
                </a:solidFill>
              </a:rPr>
              <a:t>我国早在这个时期就有珍珠的采集和利用了。</a:t>
            </a:r>
          </a:p>
          <a:p>
            <a:pPr algn="just">
              <a:lnSpc>
                <a:spcPct val="150000"/>
              </a:lnSpc>
            </a:pPr>
            <a:r>
              <a:rPr lang="en-US" sz="1400" dirty="0" smtClean="0">
                <a:solidFill>
                  <a:srgbClr val="C00000"/>
                </a:solidFill>
              </a:rPr>
              <a:t>5.</a:t>
            </a:r>
            <a:r>
              <a:rPr lang="zh-CN" altLang="en-US" sz="1400" dirty="0" smtClean="0">
                <a:solidFill>
                  <a:srgbClr val="C00000"/>
                </a:solidFill>
              </a:rPr>
              <a:t>并列词语词序安排不当。改为</a:t>
            </a:r>
            <a:r>
              <a:rPr lang="en-US" sz="1400" dirty="0" smtClean="0">
                <a:solidFill>
                  <a:srgbClr val="C00000"/>
                </a:solidFill>
              </a:rPr>
              <a:t>:</a:t>
            </a:r>
            <a:r>
              <a:rPr lang="zh-CN" altLang="en-US" sz="1400" dirty="0" smtClean="0">
                <a:solidFill>
                  <a:srgbClr val="C00000"/>
                </a:solidFill>
              </a:rPr>
              <a:t>我们发现并改正了工作中的缺点。</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五</a:t>
            </a:r>
            <a:r>
              <a:rPr lang="en-US" sz="1400" dirty="0" smtClean="0"/>
              <a:t>)</a:t>
            </a:r>
            <a:r>
              <a:rPr lang="zh-CN" altLang="en-US" sz="1400" dirty="0" smtClean="0"/>
              <a:t>结构混乱</a:t>
            </a:r>
          </a:p>
          <a:p>
            <a:pPr algn="just">
              <a:lnSpc>
                <a:spcPct val="150000"/>
              </a:lnSpc>
            </a:pPr>
            <a:r>
              <a:rPr lang="en-US" sz="1400" dirty="0" smtClean="0"/>
              <a:t>1.</a:t>
            </a:r>
            <a:r>
              <a:rPr lang="zh-CN" altLang="en-US" sz="1400" dirty="0" smtClean="0"/>
              <a:t>举棋不定</a:t>
            </a:r>
          </a:p>
          <a:p>
            <a:pPr algn="just">
              <a:lnSpc>
                <a:spcPct val="150000"/>
              </a:lnSpc>
            </a:pPr>
            <a:r>
              <a:rPr lang="zh-CN" altLang="en-US" sz="1400" dirty="0" smtClean="0"/>
              <a:t>　　特点</a:t>
            </a:r>
            <a:r>
              <a:rPr lang="en-US" sz="1400" dirty="0" smtClean="0"/>
              <a:t>:</a:t>
            </a:r>
            <a:r>
              <a:rPr lang="zh-CN" altLang="en-US" sz="1400" dirty="0" smtClean="0"/>
              <a:t>句子时而用这种结构</a:t>
            </a:r>
            <a:r>
              <a:rPr lang="en-US" sz="1400" dirty="0" smtClean="0"/>
              <a:t>,</a:t>
            </a:r>
            <a:r>
              <a:rPr lang="zh-CN" altLang="en-US" sz="1400" dirty="0" smtClean="0"/>
              <a:t>时而用那种结构</a:t>
            </a:r>
            <a:r>
              <a:rPr lang="en-US" sz="1400" dirty="0" smtClean="0"/>
              <a:t>,</a:t>
            </a:r>
            <a:r>
              <a:rPr lang="zh-CN" altLang="en-US" sz="1400" dirty="0" smtClean="0"/>
              <a:t>结果两种结构都用了</a:t>
            </a:r>
            <a:r>
              <a:rPr lang="en-US" sz="1400" dirty="0" smtClean="0"/>
              <a:t>,</a:t>
            </a:r>
            <a:r>
              <a:rPr lang="zh-CN" altLang="en-US" sz="1400" dirty="0" smtClean="0"/>
              <a:t>造成句子的混杂。</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多年来曾被计划经济思想束缚下的人们也觉悟起来。</a:t>
            </a:r>
          </a:p>
          <a:p>
            <a:pPr algn="just">
              <a:lnSpc>
                <a:spcPct val="150000"/>
              </a:lnSpc>
            </a:pPr>
            <a:r>
              <a:rPr lang="en-US" sz="1400" dirty="0" smtClean="0"/>
              <a:t>2.</a:t>
            </a:r>
            <a:r>
              <a:rPr lang="zh-CN" altLang="en-US" sz="1400" dirty="0" smtClean="0"/>
              <a:t>藕断丝连</a:t>
            </a:r>
          </a:p>
          <a:p>
            <a:pPr algn="just">
              <a:lnSpc>
                <a:spcPct val="150000"/>
              </a:lnSpc>
            </a:pPr>
            <a:r>
              <a:rPr lang="zh-CN" altLang="en-US" sz="1400" dirty="0" smtClean="0"/>
              <a:t>　　特点</a:t>
            </a:r>
            <a:r>
              <a:rPr lang="en-US" sz="1400" dirty="0" smtClean="0"/>
              <a:t>:</a:t>
            </a:r>
            <a:r>
              <a:rPr lang="zh-CN" altLang="en-US" sz="1400" dirty="0" smtClean="0"/>
              <a:t>将结构完整的一句话的最后一部分用作另一句的开头。</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你可知道</a:t>
            </a:r>
            <a:r>
              <a:rPr lang="en-US" sz="1400" dirty="0" smtClean="0"/>
              <a:t>,</a:t>
            </a:r>
            <a:r>
              <a:rPr lang="zh-CN" altLang="en-US" sz="1400" dirty="0" smtClean="0"/>
              <a:t>要出版一本译作是要经过多少人的努力后</a:t>
            </a:r>
            <a:r>
              <a:rPr lang="en-US" sz="1400" dirty="0" smtClean="0"/>
              <a:t>,</a:t>
            </a:r>
            <a:r>
              <a:rPr lang="zh-CN" altLang="en-US" sz="1400" dirty="0" smtClean="0"/>
              <a:t>才能与读者见面的。</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中途易辙</a:t>
            </a:r>
          </a:p>
          <a:p>
            <a:pPr algn="just">
              <a:lnSpc>
                <a:spcPct val="150000"/>
              </a:lnSpc>
            </a:pPr>
            <a:r>
              <a:rPr lang="zh-CN" altLang="en-US" sz="1400" dirty="0" smtClean="0"/>
              <a:t>　　特点</a:t>
            </a:r>
            <a:r>
              <a:rPr lang="en-US" sz="1400" dirty="0" smtClean="0"/>
              <a:t>:</a:t>
            </a:r>
            <a:r>
              <a:rPr lang="zh-CN" altLang="en-US" sz="1400" dirty="0" smtClean="0"/>
              <a:t>一句话说了一半</a:t>
            </a:r>
            <a:r>
              <a:rPr lang="en-US" sz="1400" dirty="0" smtClean="0"/>
              <a:t>,</a:t>
            </a:r>
            <a:r>
              <a:rPr lang="zh-CN" altLang="en-US" sz="1400" dirty="0" smtClean="0"/>
              <a:t>居然另起炉灶</a:t>
            </a:r>
            <a:r>
              <a:rPr lang="en-US" sz="1400" dirty="0" smtClean="0"/>
              <a:t>,</a:t>
            </a:r>
            <a:r>
              <a:rPr lang="zh-CN" altLang="en-US" sz="1400" dirty="0" smtClean="0"/>
              <a:t>另来一句。</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中国人民自从接受了马列主义思想之后</a:t>
            </a:r>
            <a:r>
              <a:rPr lang="en-US" sz="1400" dirty="0" smtClean="0"/>
              <a:t>,</a:t>
            </a:r>
            <a:r>
              <a:rPr lang="zh-CN" altLang="en-US" sz="1400" dirty="0" smtClean="0"/>
              <a:t>中国的革命就在毛泽东同志的领导下大大改了样子。</a:t>
            </a:r>
          </a:p>
          <a:p>
            <a:pPr algn="just">
              <a:lnSpc>
                <a:spcPct val="150000"/>
              </a:lnSpc>
            </a:pPr>
            <a:r>
              <a:rPr lang="en-US" sz="1400" dirty="0" smtClean="0"/>
              <a:t>4.</a:t>
            </a:r>
            <a:r>
              <a:rPr lang="zh-CN" altLang="en-US" sz="1400" dirty="0" smtClean="0"/>
              <a:t>反客为主</a:t>
            </a:r>
          </a:p>
          <a:p>
            <a:pPr algn="just">
              <a:lnSpc>
                <a:spcPct val="150000"/>
              </a:lnSpc>
            </a:pPr>
            <a:r>
              <a:rPr lang="zh-CN" altLang="en-US" sz="1400" dirty="0" smtClean="0"/>
              <a:t>　　特点</a:t>
            </a:r>
            <a:r>
              <a:rPr lang="en-US" sz="1400" dirty="0" smtClean="0"/>
              <a:t>:</a:t>
            </a:r>
            <a:r>
              <a:rPr lang="zh-CN" altLang="en-US" sz="1400" dirty="0" smtClean="0"/>
              <a:t>把上半句主语以外的成分用来作下半句的主语</a:t>
            </a:r>
            <a:r>
              <a:rPr lang="en-US" sz="1400" dirty="0" smtClean="0"/>
              <a:t>,</a:t>
            </a:r>
            <a:r>
              <a:rPr lang="zh-CN" altLang="en-US" sz="1400" dirty="0" smtClean="0"/>
              <a:t>因此纠缠不清。</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因此</a:t>
            </a:r>
            <a:r>
              <a:rPr lang="en-US" sz="1400" dirty="0" smtClean="0"/>
              <a:t>,</a:t>
            </a:r>
            <a:r>
              <a:rPr lang="zh-CN" altLang="en-US" sz="1400" dirty="0" smtClean="0"/>
              <a:t>当匪徒们偷袭游击队的时候</a:t>
            </a:r>
            <a:r>
              <a:rPr lang="en-US" sz="1400" dirty="0" smtClean="0"/>
              <a:t>,</a:t>
            </a:r>
            <a:r>
              <a:rPr lang="zh-CN" altLang="en-US" sz="1400" dirty="0" smtClean="0"/>
              <a:t>被游击队包围了</a:t>
            </a:r>
            <a:r>
              <a:rPr lang="en-US" sz="1400" dirty="0" smtClean="0"/>
              <a:t>,</a:t>
            </a:r>
            <a:r>
              <a:rPr lang="zh-CN" altLang="en-US" sz="1400" dirty="0" smtClean="0"/>
              <a:t>歼灭了无数匪军。</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589052"/>
            <a:ext cx="7345680" cy="2658026"/>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我们一定要在中考中打个翻身仗不可。</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当冰雪皑皑之际</a:t>
            </a:r>
            <a:r>
              <a:rPr lang="en-US" sz="1400" dirty="0" smtClean="0"/>
              <a:t>,</a:t>
            </a:r>
            <a:r>
              <a:rPr lang="zh-CN" altLang="en-US" sz="1400" dirty="0" smtClean="0"/>
              <a:t>唯独梅花昂然绽放于枝头</a:t>
            </a:r>
            <a:r>
              <a:rPr lang="en-US" sz="1400" dirty="0" smtClean="0"/>
              <a:t>,</a:t>
            </a:r>
            <a:r>
              <a:rPr lang="zh-CN" altLang="en-US" sz="1400" dirty="0" smtClean="0"/>
              <a:t>对生命充满希望和自信</a:t>
            </a:r>
            <a:r>
              <a:rPr lang="en-US" sz="1400" dirty="0" smtClean="0"/>
              <a:t>,</a:t>
            </a:r>
            <a:r>
              <a:rPr lang="zh-CN" altLang="en-US" sz="1400" dirty="0" smtClean="0"/>
              <a:t>教人精神为之一振。</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图书馆阅览室出现</a:t>
            </a:r>
            <a:r>
              <a:rPr lang="en-US" sz="1400" dirty="0" smtClean="0"/>
              <a:t>“</a:t>
            </a:r>
            <a:r>
              <a:rPr lang="zh-CN" altLang="en-US" sz="1400" dirty="0" smtClean="0"/>
              <a:t>开天窗</a:t>
            </a:r>
            <a:r>
              <a:rPr lang="en-US" sz="1400" dirty="0" smtClean="0"/>
              <a:t>”</a:t>
            </a:r>
            <a:r>
              <a:rPr lang="zh-CN" altLang="en-US" sz="1400" dirty="0" smtClean="0"/>
              <a:t>现象</a:t>
            </a:r>
            <a:r>
              <a:rPr lang="en-US" sz="1400" dirty="0" smtClean="0"/>
              <a:t>,</a:t>
            </a:r>
            <a:r>
              <a:rPr lang="zh-CN" altLang="en-US" sz="1400" dirty="0" smtClean="0"/>
              <a:t>我们可以从这一现象反映两个问题</a:t>
            </a:r>
            <a:r>
              <a:rPr lang="en-US" sz="1400" dirty="0" smtClean="0"/>
              <a:t>,</a:t>
            </a:r>
            <a:r>
              <a:rPr lang="zh-CN" altLang="en-US" sz="1400" dirty="0" smtClean="0"/>
              <a:t>一是阅读者素质有待提高</a:t>
            </a:r>
            <a:r>
              <a:rPr lang="en-US" sz="1400" dirty="0" smtClean="0"/>
              <a:t>,</a:t>
            </a:r>
            <a:r>
              <a:rPr lang="zh-CN" altLang="en-US" sz="1400" dirty="0" smtClean="0"/>
              <a:t>一是管理力度有待加强。</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304572"/>
            <a:ext cx="7345680" cy="2873470"/>
          </a:xfrm>
          <a:prstGeom prst="rect">
            <a:avLst/>
          </a:prstGeom>
          <a:noFill/>
        </p:spPr>
        <p:txBody>
          <a:bodyPr wrap="square" lIns="36000" tIns="36000" rIns="36000" bIns="36000" rtlCol="0">
            <a:spAutoFit/>
          </a:bodyPr>
          <a:lstStyle/>
          <a:p>
            <a:pPr algn="just">
              <a:lnSpc>
                <a:spcPct val="150000"/>
              </a:lnSpc>
            </a:pPr>
            <a:endParaRPr lang="zh-CN" altLang="en-US" sz="1400" dirty="0" smtClean="0"/>
          </a:p>
          <a:p>
            <a:pPr algn="just">
              <a:lnSpc>
                <a:spcPct val="150000"/>
              </a:lnSpc>
            </a:pPr>
            <a:r>
              <a:rPr lang="en-US" sz="1400" dirty="0" smtClean="0"/>
              <a:t>4.</a:t>
            </a:r>
            <a:r>
              <a:rPr lang="zh-CN" altLang="en-US" sz="1400" dirty="0" smtClean="0"/>
              <a:t>这种无纺布环保袋经过工艺处理后</a:t>
            </a:r>
            <a:r>
              <a:rPr lang="en-US" sz="1400" dirty="0" smtClean="0"/>
              <a:t>,</a:t>
            </a:r>
            <a:r>
              <a:rPr lang="zh-CN" altLang="en-US" sz="1400" dirty="0" smtClean="0"/>
              <a:t>具备了防水、易清洗、容量大、满足消费者对环保袋的客观需求的优势。</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一切事物的发展都是有起有伏、波浪式前进的</a:t>
            </a:r>
            <a:r>
              <a:rPr lang="en-US" sz="1400" dirty="0" smtClean="0"/>
              <a:t>,</a:t>
            </a:r>
            <a:r>
              <a:rPr lang="zh-CN" altLang="en-US" sz="1400" dirty="0" smtClean="0"/>
              <a:t>这是由于事物的内部矛盾以及自然和社会的种种外因影响所决定的。</a:t>
            </a:r>
          </a:p>
          <a:p>
            <a:endParaRPr lang="zh-CN" altLang="en-US" sz="1400" dirty="0" smtClean="0"/>
          </a:p>
          <a:p>
            <a:pPr algn="just">
              <a:lnSpc>
                <a:spcPct val="150000"/>
              </a:lnSpc>
            </a:pPr>
            <a:endParaRPr lang="zh-CN" altLang="en-US" sz="1400" dirty="0" smtClean="0"/>
          </a:p>
          <a:p>
            <a:pPr algn="just">
              <a:lnSpc>
                <a:spcPct val="150000"/>
              </a:lnSpc>
            </a:pP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842966"/>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endParaRPr lang="en-US"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solidFill>
                  <a:srgbClr val="C00000"/>
                </a:solidFill>
              </a:rPr>
              <a:t>1.</a:t>
            </a:r>
            <a:r>
              <a:rPr lang="zh-CN" altLang="en-US" sz="1400" dirty="0" smtClean="0">
                <a:solidFill>
                  <a:srgbClr val="C00000"/>
                </a:solidFill>
              </a:rPr>
              <a:t>此句是一般陈述句与</a:t>
            </a:r>
            <a:r>
              <a:rPr lang="en-US" sz="1400" dirty="0" smtClean="0">
                <a:solidFill>
                  <a:srgbClr val="C00000"/>
                </a:solidFill>
              </a:rPr>
              <a:t>“</a:t>
            </a:r>
            <a:r>
              <a:rPr lang="zh-CN" altLang="en-US" sz="1400" dirty="0" smtClean="0">
                <a:solidFill>
                  <a:srgbClr val="C00000"/>
                </a:solidFill>
              </a:rPr>
              <a:t>非</a:t>
            </a:r>
            <a:r>
              <a:rPr lang="en-US" sz="1400" dirty="0" smtClean="0">
                <a:solidFill>
                  <a:srgbClr val="C00000"/>
                </a:solidFill>
              </a:rPr>
              <a:t>……</a:t>
            </a:r>
            <a:r>
              <a:rPr lang="zh-CN" altLang="en-US" sz="1400" dirty="0" smtClean="0">
                <a:solidFill>
                  <a:srgbClr val="C00000"/>
                </a:solidFill>
              </a:rPr>
              <a:t>不可</a:t>
            </a:r>
            <a:r>
              <a:rPr lang="en-US" sz="1400" dirty="0" smtClean="0">
                <a:solidFill>
                  <a:srgbClr val="C00000"/>
                </a:solidFill>
              </a:rPr>
              <a:t>”</a:t>
            </a:r>
            <a:r>
              <a:rPr lang="zh-CN" altLang="en-US" sz="1400" dirty="0" smtClean="0">
                <a:solidFill>
                  <a:srgbClr val="C00000"/>
                </a:solidFill>
              </a:rPr>
              <a:t>的格式混用。可改为</a:t>
            </a:r>
            <a:r>
              <a:rPr lang="en-US" sz="1400" dirty="0" smtClean="0">
                <a:solidFill>
                  <a:srgbClr val="C00000"/>
                </a:solidFill>
              </a:rPr>
              <a:t>“</a:t>
            </a:r>
            <a:r>
              <a:rPr lang="zh-CN" altLang="en-US" sz="1400" dirty="0" smtClean="0">
                <a:solidFill>
                  <a:srgbClr val="C00000"/>
                </a:solidFill>
              </a:rPr>
              <a:t>我们非在中考中打个翻身仗不可。</a:t>
            </a:r>
            <a:r>
              <a:rPr lang="en-US" sz="1400" dirty="0" smtClean="0">
                <a:solidFill>
                  <a:srgbClr val="C00000"/>
                </a:solidFill>
              </a:rPr>
              <a:t>”</a:t>
            </a:r>
            <a:r>
              <a:rPr lang="zh-CN" altLang="en-US" sz="1400" dirty="0" smtClean="0">
                <a:solidFill>
                  <a:srgbClr val="C00000"/>
                </a:solidFill>
              </a:rPr>
              <a:t>或改成</a:t>
            </a:r>
            <a:r>
              <a:rPr lang="en-US" sz="1400" dirty="0" smtClean="0">
                <a:solidFill>
                  <a:srgbClr val="C00000"/>
                </a:solidFill>
              </a:rPr>
              <a:t>“</a:t>
            </a:r>
            <a:r>
              <a:rPr lang="zh-CN" altLang="en-US" sz="1400" dirty="0" smtClean="0">
                <a:solidFill>
                  <a:srgbClr val="C00000"/>
                </a:solidFill>
              </a:rPr>
              <a:t>我们一定要在中考中打个翻身仗。</a:t>
            </a:r>
            <a:r>
              <a:rPr lang="en-US" sz="1400" dirty="0" smtClean="0">
                <a:solidFill>
                  <a:srgbClr val="C00000"/>
                </a:solidFill>
              </a:rPr>
              <a:t>”</a:t>
            </a:r>
            <a:endParaRPr lang="zh-CN" altLang="en-US" sz="1400" dirty="0" smtClean="0">
              <a:solidFill>
                <a:srgbClr val="C00000"/>
              </a:solidFill>
            </a:endParaRPr>
          </a:p>
          <a:p>
            <a:pPr algn="just">
              <a:lnSpc>
                <a:spcPct val="150000"/>
              </a:lnSpc>
            </a:pPr>
            <a:r>
              <a:rPr lang="en-US" sz="1400" dirty="0" smtClean="0">
                <a:solidFill>
                  <a:srgbClr val="C00000"/>
                </a:solidFill>
              </a:rPr>
              <a:t>2.</a:t>
            </a:r>
            <a:r>
              <a:rPr lang="zh-CN" altLang="en-US" sz="1400" dirty="0" smtClean="0">
                <a:solidFill>
                  <a:srgbClr val="C00000"/>
                </a:solidFill>
              </a:rPr>
              <a:t>主动句式和被动句式杂糅的结构混乱</a:t>
            </a:r>
            <a:r>
              <a:rPr lang="en-US" sz="1400" dirty="0" smtClean="0">
                <a:solidFill>
                  <a:srgbClr val="C00000"/>
                </a:solidFill>
              </a:rPr>
              <a:t>,</a:t>
            </a:r>
            <a:r>
              <a:rPr lang="zh-CN" altLang="en-US" sz="1400" dirty="0" smtClean="0">
                <a:solidFill>
                  <a:srgbClr val="C00000"/>
                </a:solidFill>
              </a:rPr>
              <a:t>可改为</a:t>
            </a:r>
            <a:r>
              <a:rPr lang="en-US" sz="1400" dirty="0" smtClean="0">
                <a:solidFill>
                  <a:srgbClr val="C00000"/>
                </a:solidFill>
              </a:rPr>
              <a:t>“</a:t>
            </a:r>
            <a:r>
              <a:rPr lang="zh-CN" altLang="en-US" sz="1400" dirty="0" smtClean="0">
                <a:solidFill>
                  <a:srgbClr val="C00000"/>
                </a:solidFill>
              </a:rPr>
              <a:t>教人精神一振</a:t>
            </a:r>
            <a:r>
              <a:rPr lang="en-US" sz="1400" dirty="0" smtClean="0">
                <a:solidFill>
                  <a:srgbClr val="C00000"/>
                </a:solidFill>
              </a:rPr>
              <a:t>”</a:t>
            </a:r>
            <a:r>
              <a:rPr lang="zh-CN" altLang="en-US" sz="1400" dirty="0" smtClean="0">
                <a:solidFill>
                  <a:srgbClr val="C00000"/>
                </a:solidFill>
              </a:rPr>
              <a:t>或</a:t>
            </a:r>
            <a:r>
              <a:rPr lang="en-US" sz="1400" dirty="0" smtClean="0">
                <a:solidFill>
                  <a:srgbClr val="C00000"/>
                </a:solidFill>
              </a:rPr>
              <a:t>“</a:t>
            </a:r>
            <a:r>
              <a:rPr lang="zh-CN" altLang="en-US" sz="1400" dirty="0" smtClean="0">
                <a:solidFill>
                  <a:srgbClr val="C00000"/>
                </a:solidFill>
              </a:rPr>
              <a:t>人的精神为之一振</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结构混乱</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问题</a:t>
            </a:r>
            <a:r>
              <a:rPr lang="en-US" sz="1400" dirty="0" smtClean="0">
                <a:solidFill>
                  <a:srgbClr val="C00000"/>
                </a:solidFill>
              </a:rPr>
              <a:t>”</a:t>
            </a:r>
            <a:r>
              <a:rPr lang="zh-CN" altLang="en-US" sz="1400" dirty="0" smtClean="0">
                <a:solidFill>
                  <a:srgbClr val="C00000"/>
                </a:solidFill>
              </a:rPr>
              <a:t>与前面脱节</a:t>
            </a:r>
            <a:r>
              <a:rPr lang="en-US" sz="1400" dirty="0" smtClean="0">
                <a:solidFill>
                  <a:srgbClr val="C00000"/>
                </a:solidFill>
              </a:rPr>
              <a:t>,</a:t>
            </a:r>
            <a:r>
              <a:rPr lang="zh-CN" altLang="en-US" sz="1400" dirty="0" smtClean="0">
                <a:solidFill>
                  <a:srgbClr val="C00000"/>
                </a:solidFill>
              </a:rPr>
              <a:t>可删除</a:t>
            </a:r>
            <a:r>
              <a:rPr lang="en-US" sz="1400" dirty="0" smtClean="0">
                <a:solidFill>
                  <a:srgbClr val="C00000"/>
                </a:solidFill>
              </a:rPr>
              <a:t>“</a:t>
            </a:r>
            <a:r>
              <a:rPr lang="zh-CN" altLang="en-US" sz="1400" dirty="0" smtClean="0">
                <a:solidFill>
                  <a:srgbClr val="C00000"/>
                </a:solidFill>
              </a:rPr>
              <a:t>我们</a:t>
            </a:r>
            <a:r>
              <a:rPr lang="en-US" sz="1400" dirty="0" smtClean="0">
                <a:solidFill>
                  <a:srgbClr val="C00000"/>
                </a:solidFill>
              </a:rPr>
              <a:t>……</a:t>
            </a:r>
            <a:r>
              <a:rPr lang="zh-CN" altLang="en-US" sz="1400" dirty="0" smtClean="0">
                <a:solidFill>
                  <a:srgbClr val="C00000"/>
                </a:solidFill>
              </a:rPr>
              <a:t>现象</a:t>
            </a:r>
            <a:r>
              <a:rPr lang="en-US" sz="1400" dirty="0" smtClean="0">
                <a:solidFill>
                  <a:srgbClr val="C00000"/>
                </a:solidFill>
              </a:rPr>
              <a:t>”</a:t>
            </a:r>
            <a:r>
              <a:rPr lang="zh-CN" altLang="en-US" sz="1400" dirty="0" smtClean="0">
                <a:solidFill>
                  <a:srgbClr val="C00000"/>
                </a:solidFill>
              </a:rPr>
              <a:t>使前后主语一致。</a:t>
            </a:r>
          </a:p>
          <a:p>
            <a:pPr algn="just">
              <a:lnSpc>
                <a:spcPct val="150000"/>
              </a:lnSpc>
            </a:pPr>
            <a:r>
              <a:rPr lang="en-US" sz="1400" dirty="0" smtClean="0">
                <a:solidFill>
                  <a:srgbClr val="C00000"/>
                </a:solidFill>
              </a:rPr>
              <a:t>4.</a:t>
            </a:r>
            <a:r>
              <a:rPr lang="zh-CN" altLang="en-US" sz="1400" dirty="0" smtClean="0">
                <a:solidFill>
                  <a:srgbClr val="C00000"/>
                </a:solidFill>
              </a:rPr>
              <a:t>句式杂糅</a:t>
            </a:r>
            <a:r>
              <a:rPr lang="en-US" sz="1400" dirty="0" smtClean="0">
                <a:solidFill>
                  <a:srgbClr val="C00000"/>
                </a:solidFill>
              </a:rPr>
              <a:t>,</a:t>
            </a:r>
            <a:r>
              <a:rPr lang="zh-CN" altLang="en-US" sz="1400" dirty="0" smtClean="0">
                <a:solidFill>
                  <a:srgbClr val="C00000"/>
                </a:solidFill>
              </a:rPr>
              <a:t>最后一句应改为</a:t>
            </a:r>
            <a:r>
              <a:rPr lang="en-US" sz="1400" dirty="0" smtClean="0">
                <a:solidFill>
                  <a:srgbClr val="C00000"/>
                </a:solidFill>
              </a:rPr>
              <a:t>“</a:t>
            </a:r>
            <a:r>
              <a:rPr lang="zh-CN" altLang="en-US" sz="1400" dirty="0" smtClean="0">
                <a:solidFill>
                  <a:srgbClr val="C00000"/>
                </a:solidFill>
              </a:rPr>
              <a:t>具备了防水、易清洗、容量大的优势</a:t>
            </a:r>
            <a:r>
              <a:rPr lang="en-US" sz="1400" dirty="0" smtClean="0">
                <a:solidFill>
                  <a:srgbClr val="C00000"/>
                </a:solidFill>
              </a:rPr>
              <a:t>,</a:t>
            </a:r>
            <a:r>
              <a:rPr lang="zh-CN" altLang="en-US" sz="1400" dirty="0" smtClean="0">
                <a:solidFill>
                  <a:srgbClr val="C00000"/>
                </a:solidFill>
              </a:rPr>
              <a:t>满足了消费者对环保袋的客观需求</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5.“</a:t>
            </a:r>
            <a:r>
              <a:rPr lang="zh-CN" altLang="en-US" sz="1400" dirty="0" smtClean="0">
                <a:solidFill>
                  <a:srgbClr val="C00000"/>
                </a:solidFill>
              </a:rPr>
              <a:t>这是由于</a:t>
            </a:r>
            <a:r>
              <a:rPr lang="en-US" sz="1400" dirty="0" smtClean="0">
                <a:solidFill>
                  <a:srgbClr val="C00000"/>
                </a:solidFill>
              </a:rPr>
              <a:t>……</a:t>
            </a:r>
            <a:r>
              <a:rPr lang="zh-CN" altLang="en-US" sz="1400" dirty="0" smtClean="0">
                <a:solidFill>
                  <a:srgbClr val="C00000"/>
                </a:solidFill>
              </a:rPr>
              <a:t>的缘故</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这是由</a:t>
            </a:r>
            <a:r>
              <a:rPr lang="en-US" sz="1400" dirty="0" smtClean="0">
                <a:solidFill>
                  <a:srgbClr val="C00000"/>
                </a:solidFill>
              </a:rPr>
              <a:t>……</a:t>
            </a:r>
            <a:r>
              <a:rPr lang="zh-CN" altLang="en-US" sz="1400" dirty="0" smtClean="0">
                <a:solidFill>
                  <a:srgbClr val="C00000"/>
                </a:solidFill>
              </a:rPr>
              <a:t>决定的</a:t>
            </a:r>
            <a:r>
              <a:rPr lang="en-US" sz="1400" dirty="0" smtClean="0">
                <a:solidFill>
                  <a:srgbClr val="C00000"/>
                </a:solidFill>
              </a:rPr>
              <a:t>”</a:t>
            </a:r>
            <a:r>
              <a:rPr lang="zh-CN" altLang="en-US" sz="1400" dirty="0" smtClean="0">
                <a:solidFill>
                  <a:srgbClr val="C00000"/>
                </a:solidFill>
              </a:rPr>
              <a:t>套在一起而成。改</a:t>
            </a:r>
            <a:r>
              <a:rPr lang="en-US" sz="1400" dirty="0" smtClean="0">
                <a:solidFill>
                  <a:srgbClr val="C00000"/>
                </a:solidFill>
              </a:rPr>
              <a:t>“</a:t>
            </a:r>
            <a:r>
              <a:rPr lang="zh-CN" altLang="en-US" sz="1400" dirty="0" smtClean="0">
                <a:solidFill>
                  <a:srgbClr val="C00000"/>
                </a:solidFill>
              </a:rPr>
              <a:t>由于</a:t>
            </a:r>
            <a:r>
              <a:rPr lang="en-US" sz="1400" dirty="0" smtClean="0">
                <a:solidFill>
                  <a:srgbClr val="C00000"/>
                </a:solidFill>
              </a:rPr>
              <a:t>”</a:t>
            </a:r>
            <a:r>
              <a:rPr lang="zh-CN" altLang="en-US" sz="1400" dirty="0" smtClean="0">
                <a:solidFill>
                  <a:srgbClr val="C00000"/>
                </a:solidFill>
              </a:rPr>
              <a:t>为</a:t>
            </a:r>
            <a:r>
              <a:rPr lang="en-US" sz="1400" dirty="0" smtClean="0">
                <a:solidFill>
                  <a:srgbClr val="C00000"/>
                </a:solidFill>
              </a:rPr>
              <a:t>“</a:t>
            </a:r>
            <a:r>
              <a:rPr lang="zh-CN" altLang="en-US" sz="1400" dirty="0" smtClean="0">
                <a:solidFill>
                  <a:srgbClr val="C00000"/>
                </a:solidFill>
              </a:rPr>
              <a:t>由</a:t>
            </a:r>
            <a:r>
              <a:rPr lang="en-US" sz="1400" dirty="0" smtClean="0">
                <a:solidFill>
                  <a:srgbClr val="C00000"/>
                </a:solidFill>
              </a:rPr>
              <a:t>”</a:t>
            </a:r>
            <a:r>
              <a:rPr lang="zh-CN" altLang="en-US" sz="1400" dirty="0" smtClean="0">
                <a:solidFill>
                  <a:srgbClr val="C00000"/>
                </a:solidFill>
              </a:rPr>
              <a:t>即可。</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3519801"/>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六</a:t>
            </a:r>
            <a:r>
              <a:rPr lang="en-US" sz="1400" dirty="0" smtClean="0"/>
              <a:t>)</a:t>
            </a:r>
            <a:r>
              <a:rPr lang="zh-CN" altLang="en-US" sz="1400" dirty="0" smtClean="0"/>
              <a:t>不合逻辑</a:t>
            </a:r>
          </a:p>
          <a:p>
            <a:pPr algn="just">
              <a:lnSpc>
                <a:spcPct val="150000"/>
              </a:lnSpc>
            </a:pPr>
            <a:r>
              <a:rPr lang="en-US" sz="1400" dirty="0" smtClean="0"/>
              <a:t>1.</a:t>
            </a:r>
            <a:r>
              <a:rPr lang="zh-CN" altLang="en-US" sz="1400" dirty="0" smtClean="0"/>
              <a:t>概念混乱</a:t>
            </a:r>
          </a:p>
          <a:p>
            <a:pPr algn="just">
              <a:lnSpc>
                <a:spcPct val="150000"/>
              </a:lnSpc>
            </a:pPr>
            <a:r>
              <a:rPr lang="zh-CN" altLang="en-US" sz="1400" dirty="0" smtClean="0"/>
              <a:t>　　概念之间有六种关系</a:t>
            </a:r>
            <a:r>
              <a:rPr lang="en-US" sz="1400" dirty="0" smtClean="0"/>
              <a:t>,</a:t>
            </a:r>
            <a:r>
              <a:rPr lang="zh-CN" altLang="en-US" sz="1400" dirty="0" smtClean="0"/>
              <a:t>即同一关系、属种关系、并列关系、交叉关系、对立关系、矛盾关系。运用概念时</a:t>
            </a:r>
            <a:r>
              <a:rPr lang="en-US" sz="1400" dirty="0" smtClean="0"/>
              <a:t>,</a:t>
            </a:r>
            <a:r>
              <a:rPr lang="zh-CN" altLang="en-US" sz="1400" dirty="0" smtClean="0"/>
              <a:t>必须严格遵守这些关系</a:t>
            </a:r>
            <a:r>
              <a:rPr lang="en-US" sz="1400" dirty="0" smtClean="0"/>
              <a:t>,</a:t>
            </a:r>
            <a:r>
              <a:rPr lang="zh-CN" altLang="en-US" sz="1400" dirty="0" smtClean="0"/>
              <a:t>否则就要违背逻辑。</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改革开放搞活了经济</a:t>
            </a:r>
            <a:r>
              <a:rPr lang="en-US" sz="1400" dirty="0" smtClean="0"/>
              <a:t>,</a:t>
            </a:r>
            <a:r>
              <a:rPr lang="zh-CN" altLang="en-US" sz="1400" dirty="0" smtClean="0"/>
              <a:t>农贸市场的货物琳琅满目</a:t>
            </a:r>
            <a:r>
              <a:rPr lang="en-US" sz="1400" dirty="0" smtClean="0"/>
              <a:t>,</a:t>
            </a:r>
            <a:r>
              <a:rPr lang="zh-CN" altLang="en-US" sz="1400" dirty="0" smtClean="0"/>
              <a:t>除各种应时的新鲜蔬菜外</a:t>
            </a:r>
            <a:r>
              <a:rPr lang="en-US" sz="1400" dirty="0" smtClean="0"/>
              <a:t>,</a:t>
            </a:r>
            <a:r>
              <a:rPr lang="zh-CN" altLang="en-US" sz="1400" dirty="0" smtClean="0"/>
              <a:t>还有肉类、水产品、鱼、虾、甲鱼、牛蛙及各种调味品。</a:t>
            </a:r>
          </a:p>
          <a:p>
            <a:pPr algn="just">
              <a:lnSpc>
                <a:spcPct val="150000"/>
              </a:lnSpc>
            </a:pPr>
            <a:r>
              <a:rPr lang="en-US" sz="1400" dirty="0" smtClean="0"/>
              <a:t>2.</a:t>
            </a:r>
            <a:r>
              <a:rPr lang="zh-CN" altLang="en-US" sz="1400" dirty="0" smtClean="0"/>
              <a:t>自相矛盾</a:t>
            </a:r>
          </a:p>
          <a:p>
            <a:pPr algn="just">
              <a:lnSpc>
                <a:spcPct val="150000"/>
              </a:lnSpc>
            </a:pPr>
            <a:r>
              <a:rPr lang="zh-CN" altLang="en-US" sz="1400" dirty="0" smtClean="0"/>
              <a:t>　　同一句子</a:t>
            </a:r>
            <a:r>
              <a:rPr lang="en-US" sz="1400" dirty="0" smtClean="0"/>
              <a:t>,</a:t>
            </a:r>
            <a:r>
              <a:rPr lang="zh-CN" altLang="en-US" sz="1400" dirty="0" smtClean="0"/>
              <a:t>应该保持语意逻辑前后的一致性</a:t>
            </a:r>
            <a:r>
              <a:rPr lang="en-US" sz="1400" dirty="0" smtClean="0"/>
              <a:t>,</a:t>
            </a:r>
            <a:r>
              <a:rPr lang="zh-CN" altLang="en-US" sz="1400" dirty="0" smtClean="0"/>
              <a:t>否则</a:t>
            </a:r>
            <a:r>
              <a:rPr lang="en-US" sz="1400" dirty="0" smtClean="0"/>
              <a:t>,</a:t>
            </a:r>
            <a:r>
              <a:rPr lang="zh-CN" altLang="en-US" sz="1400" dirty="0" smtClean="0"/>
              <a:t>就会自相矛盾。</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在激烈的市场竞争中</a:t>
            </a:r>
            <a:r>
              <a:rPr lang="en-US" sz="1400" dirty="0" smtClean="0"/>
              <a:t>,</a:t>
            </a:r>
            <a:r>
              <a:rPr lang="zh-CN" altLang="en-US" sz="1400" dirty="0" smtClean="0"/>
              <a:t>我们所缺乏的</a:t>
            </a:r>
            <a:r>
              <a:rPr lang="en-US" sz="1400" dirty="0" smtClean="0"/>
              <a:t>,</a:t>
            </a:r>
            <a:r>
              <a:rPr lang="zh-CN" altLang="en-US" sz="1400" dirty="0" smtClean="0"/>
              <a:t>一是勇气不足</a:t>
            </a:r>
            <a:r>
              <a:rPr lang="en-US" sz="1400" dirty="0" smtClean="0"/>
              <a:t>,</a:t>
            </a:r>
            <a:r>
              <a:rPr lang="zh-CN" altLang="en-US" sz="1400" dirty="0" smtClean="0"/>
              <a:t>二是谋略不当。</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924560" y="1572869"/>
            <a:ext cx="729488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smtClean="0">
                <a:solidFill>
                  <a:srgbClr val="2BA7E0"/>
                </a:solidFill>
                <a:latin typeface="微软雅黑" panose="020B0503020204020204" pitchFamily="34" charset="-122"/>
                <a:ea typeface="微软雅黑" panose="020B0503020204020204" pitchFamily="34" charset="-122"/>
              </a:rPr>
              <a:t>[2017·</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读经典作品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会拓展我们的人生感受和视野。</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浅浅的水面托起无数错落的石山、石壁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又折映出婆娑多姿。</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邓稼先是中国几千年传统文化孕育出来的有最高奉献精神的儿子。</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恐龙灭绝事件认为是由约</a:t>
            </a:r>
            <a:r>
              <a:rPr lang="en-US" altLang="zh-CN" sz="1400" dirty="0" smtClean="0">
                <a:latin typeface="微软雅黑" panose="020B0503020204020204" pitchFamily="34" charset="-122"/>
                <a:ea typeface="微软雅黑" panose="020B0503020204020204" pitchFamily="34" charset="-122"/>
              </a:rPr>
              <a:t>6600</a:t>
            </a:r>
            <a:r>
              <a:rPr lang="zh-CN" altLang="zh-CN" sz="1400" dirty="0" smtClean="0">
                <a:latin typeface="微软雅黑" panose="020B0503020204020204" pitchFamily="34" charset="-122"/>
                <a:ea typeface="微软雅黑" panose="020B0503020204020204" pitchFamily="34" charset="-122"/>
              </a:rPr>
              <a:t>万年前的一颗陨石撞击地球所导致。</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2873470"/>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主客颠倒</a:t>
            </a:r>
          </a:p>
          <a:p>
            <a:pPr algn="just">
              <a:lnSpc>
                <a:spcPct val="150000"/>
              </a:lnSpc>
            </a:pPr>
            <a:r>
              <a:rPr lang="zh-CN" altLang="en-US" sz="1400" dirty="0" smtClean="0"/>
              <a:t>　　句子的表述对象有主客之分</a:t>
            </a:r>
            <a:r>
              <a:rPr lang="en-US" sz="1400" dirty="0" smtClean="0"/>
              <a:t>,</a:t>
            </a:r>
            <a:r>
              <a:rPr lang="zh-CN" altLang="en-US" sz="1400" dirty="0" smtClean="0"/>
              <a:t>主动者与被动者之分。有时表达不好</a:t>
            </a:r>
            <a:r>
              <a:rPr lang="en-US" sz="1400" dirty="0" smtClean="0"/>
              <a:t>,</a:t>
            </a:r>
            <a:r>
              <a:rPr lang="zh-CN" altLang="en-US" sz="1400" dirty="0" smtClean="0"/>
              <a:t>就会出现颠倒的现象。</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在这里</a:t>
            </a:r>
            <a:r>
              <a:rPr lang="en-US" sz="1400" dirty="0" smtClean="0"/>
              <a:t>,</a:t>
            </a:r>
            <a:r>
              <a:rPr lang="zh-CN" altLang="en-US" sz="1400" dirty="0" smtClean="0"/>
              <a:t>他学到了化学、生物</a:t>
            </a:r>
            <a:r>
              <a:rPr lang="en-US" sz="1400" dirty="0" smtClean="0"/>
              <a:t>,</a:t>
            </a:r>
            <a:r>
              <a:rPr lang="zh-CN" altLang="en-US" sz="1400" dirty="0" smtClean="0"/>
              <a:t>特别是对他最感兴趣的畜牧学。</a:t>
            </a:r>
          </a:p>
          <a:p>
            <a:pPr algn="just">
              <a:lnSpc>
                <a:spcPct val="150000"/>
              </a:lnSpc>
            </a:pPr>
            <a:r>
              <a:rPr lang="en-US" sz="1400" dirty="0" smtClean="0"/>
              <a:t>4.</a:t>
            </a:r>
            <a:r>
              <a:rPr lang="zh-CN" altLang="en-US" sz="1400" dirty="0" smtClean="0"/>
              <a:t>否定失当</a:t>
            </a:r>
          </a:p>
          <a:p>
            <a:pPr algn="just">
              <a:lnSpc>
                <a:spcPct val="150000"/>
              </a:lnSpc>
            </a:pPr>
            <a:r>
              <a:rPr lang="zh-CN" altLang="en-US" sz="1400" dirty="0" smtClean="0"/>
              <a:t>　　指为了增强表达效果</a:t>
            </a:r>
            <a:r>
              <a:rPr lang="en-US" sz="1400" dirty="0" smtClean="0"/>
              <a:t>,</a:t>
            </a:r>
            <a:r>
              <a:rPr lang="zh-CN" altLang="en-US" sz="1400" dirty="0" smtClean="0"/>
              <a:t>多次运用否定</a:t>
            </a:r>
            <a:r>
              <a:rPr lang="en-US" sz="1400" dirty="0" smtClean="0"/>
              <a:t>,</a:t>
            </a:r>
            <a:r>
              <a:rPr lang="zh-CN" altLang="en-US" sz="1400" dirty="0" smtClean="0"/>
              <a:t>结果将本意弄反了。此类语病的原因有两个</a:t>
            </a:r>
            <a:r>
              <a:rPr lang="en-US" sz="1400" dirty="0" smtClean="0"/>
              <a:t>:</a:t>
            </a:r>
            <a:r>
              <a:rPr lang="zh-CN" altLang="en-US" sz="1400" dirty="0" smtClean="0"/>
              <a:t>一是误用了否定副词</a:t>
            </a:r>
            <a:r>
              <a:rPr lang="en-US" sz="1400" dirty="0" smtClean="0"/>
              <a:t>,</a:t>
            </a:r>
            <a:r>
              <a:rPr lang="zh-CN" altLang="en-US" sz="1400" dirty="0" smtClean="0"/>
              <a:t>二是不理解反问句本身就表示一重否定。</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近几年</a:t>
            </a:r>
            <a:r>
              <a:rPr lang="en-US" sz="1400" dirty="0" smtClean="0"/>
              <a:t>,</a:t>
            </a:r>
            <a:r>
              <a:rPr lang="zh-CN" altLang="en-US" sz="1400" dirty="0" smtClean="0"/>
              <a:t>王芳几乎无时无刻不忘搜索、整理民歌</a:t>
            </a:r>
            <a:r>
              <a:rPr lang="en-US" sz="1400" dirty="0" smtClean="0"/>
              <a:t>,</a:t>
            </a:r>
            <a:r>
              <a:rPr lang="zh-CN" altLang="en-US" sz="1400" dirty="0" smtClean="0"/>
              <a:t>积累了大量的资料。</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107440" y="1202972"/>
            <a:ext cx="7345680" cy="3519801"/>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加强关系或弄错关系</a:t>
            </a:r>
          </a:p>
          <a:p>
            <a:pPr algn="just">
              <a:lnSpc>
                <a:spcPct val="150000"/>
              </a:lnSpc>
            </a:pPr>
            <a:r>
              <a:rPr lang="zh-CN" altLang="en-US" sz="1400" dirty="0" smtClean="0"/>
              <a:t>　　复句中分句总离不开某种关系</a:t>
            </a:r>
            <a:r>
              <a:rPr lang="en-US" sz="1400" dirty="0" smtClean="0"/>
              <a:t>,</a:t>
            </a:r>
            <a:r>
              <a:rPr lang="zh-CN" altLang="en-US" sz="1400" dirty="0" smtClean="0"/>
              <a:t>而这种关系的外在表现形式就是关联词的使用。在一些病句中</a:t>
            </a:r>
            <a:r>
              <a:rPr lang="en-US" sz="1400" dirty="0" smtClean="0"/>
              <a:t>,</a:t>
            </a:r>
            <a:r>
              <a:rPr lang="zh-CN" altLang="en-US" sz="1400" dirty="0" smtClean="0"/>
              <a:t>作者没有弄清分句中是否存在某种关系</a:t>
            </a:r>
            <a:r>
              <a:rPr lang="en-US" sz="1400" dirty="0" smtClean="0"/>
              <a:t>,</a:t>
            </a:r>
            <a:r>
              <a:rPr lang="zh-CN" altLang="en-US" sz="1400" dirty="0" smtClean="0"/>
              <a:t>却强加于句子</a:t>
            </a:r>
            <a:r>
              <a:rPr lang="en-US" sz="1400" dirty="0" smtClean="0"/>
              <a:t>;</a:t>
            </a:r>
            <a:r>
              <a:rPr lang="zh-CN" altLang="en-US" sz="1400" dirty="0" smtClean="0"/>
              <a:t>或者是没有弄明白分句间的关系而错用关联词。</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他的文章写得不长</a:t>
            </a:r>
            <a:r>
              <a:rPr lang="en-US" sz="1400" dirty="0" smtClean="0"/>
              <a:t>,</a:t>
            </a:r>
            <a:r>
              <a:rPr lang="zh-CN" altLang="en-US" sz="1400" dirty="0" smtClean="0"/>
              <a:t>所以艺术成就不高。</a:t>
            </a:r>
          </a:p>
          <a:p>
            <a:pPr algn="just">
              <a:lnSpc>
                <a:spcPct val="150000"/>
              </a:lnSpc>
            </a:pPr>
            <a:r>
              <a:rPr lang="en-US" sz="1400" dirty="0" smtClean="0"/>
              <a:t>6.</a:t>
            </a:r>
            <a:r>
              <a:rPr lang="zh-CN" altLang="en-US" sz="1400" dirty="0" smtClean="0"/>
              <a:t>不合事理</a:t>
            </a:r>
          </a:p>
          <a:p>
            <a:pPr algn="just">
              <a:lnSpc>
                <a:spcPct val="150000"/>
              </a:lnSpc>
            </a:pPr>
            <a:r>
              <a:rPr lang="zh-CN" altLang="en-US" sz="1400" dirty="0" smtClean="0"/>
              <a:t>　　指语句陈述的事实或表述的观点不符合生活的常理或人们普遍认同的公理。</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当地造纸厂偷排未经处理的废水</a:t>
            </a:r>
            <a:r>
              <a:rPr lang="en-US" sz="1400" dirty="0" smtClean="0"/>
              <a:t>,</a:t>
            </a:r>
            <a:r>
              <a:rPr lang="zh-CN" altLang="en-US" sz="1400" dirty="0" smtClean="0"/>
              <a:t>严重污染环境</a:t>
            </a:r>
            <a:r>
              <a:rPr lang="en-US" sz="1400" dirty="0" smtClean="0"/>
              <a:t>,</a:t>
            </a:r>
            <a:r>
              <a:rPr lang="zh-CN" altLang="en-US" sz="1400" dirty="0" smtClean="0"/>
              <a:t>导致鱼虾绝迹</a:t>
            </a:r>
            <a:r>
              <a:rPr lang="en-US" sz="1400" dirty="0" smtClean="0"/>
              <a:t>,</a:t>
            </a:r>
            <a:r>
              <a:rPr lang="zh-CN" altLang="en-US" sz="1400" dirty="0" smtClean="0"/>
              <a:t>各种水生作物大量减产和绝产。</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226218"/>
            <a:ext cx="7345680" cy="3917282"/>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sz="1400" dirty="0" smtClean="0"/>
              <a:t>1.</a:t>
            </a:r>
            <a:r>
              <a:rPr lang="zh-CN" altLang="en-US" sz="1400" dirty="0" smtClean="0"/>
              <a:t>在今年的</a:t>
            </a:r>
            <a:r>
              <a:rPr lang="en-US" sz="1400" dirty="0" smtClean="0"/>
              <a:t>“3·15”</a:t>
            </a:r>
            <a:r>
              <a:rPr lang="zh-CN" altLang="en-US" sz="1400" dirty="0" smtClean="0"/>
              <a:t>晚会上</a:t>
            </a:r>
            <a:r>
              <a:rPr lang="en-US" sz="1400" dirty="0" smtClean="0"/>
              <a:t>,</a:t>
            </a:r>
            <a:r>
              <a:rPr lang="zh-CN" altLang="en-US" sz="1400" dirty="0" smtClean="0"/>
              <a:t>曝光了有人不择手段仿造伪劣产品的现象</a:t>
            </a:r>
            <a:r>
              <a:rPr lang="en-US" sz="1400" dirty="0" smtClean="0"/>
              <a:t>,</a:t>
            </a:r>
            <a:r>
              <a:rPr lang="zh-CN" altLang="en-US" sz="1400" dirty="0" smtClean="0"/>
              <a:t>对这种坑害顾客骗取钱财的不法行为</a:t>
            </a:r>
            <a:r>
              <a:rPr lang="en-US" sz="1400" dirty="0" smtClean="0"/>
              <a:t>,</a:t>
            </a:r>
            <a:r>
              <a:rPr lang="zh-CN" altLang="en-US" sz="1400" dirty="0" smtClean="0"/>
              <a:t>应给以严厉打击。</a:t>
            </a:r>
          </a:p>
          <a:p>
            <a:pPr algn="just">
              <a:lnSpc>
                <a:spcPct val="150000"/>
              </a:lnSpc>
            </a:pPr>
            <a:endParaRPr lang="zh-CN" altLang="en-US" sz="1400" dirty="0" smtClean="0"/>
          </a:p>
          <a:p>
            <a:pPr algn="just">
              <a:lnSpc>
                <a:spcPct val="150000"/>
              </a:lnSpc>
            </a:pPr>
            <a:r>
              <a:rPr lang="en-US" sz="1400" dirty="0" smtClean="0"/>
              <a:t>2.</a:t>
            </a:r>
            <a:r>
              <a:rPr lang="zh-CN" altLang="en-US" sz="1400" dirty="0" smtClean="0"/>
              <a:t>在古代</a:t>
            </a:r>
            <a:r>
              <a:rPr lang="en-US" sz="1400" dirty="0" smtClean="0"/>
              <a:t>,</a:t>
            </a:r>
            <a:r>
              <a:rPr lang="zh-CN" altLang="en-US" sz="1400" dirty="0" smtClean="0"/>
              <a:t>这类音乐作品只有文字记载</a:t>
            </a:r>
            <a:r>
              <a:rPr lang="en-US" sz="1400" dirty="0" smtClean="0"/>
              <a:t>,</a:t>
            </a:r>
            <a:r>
              <a:rPr lang="zh-CN" altLang="en-US" sz="1400" dirty="0" smtClean="0"/>
              <a:t>没有乐谱资料</a:t>
            </a:r>
            <a:r>
              <a:rPr lang="en-US" sz="1400" dirty="0" smtClean="0"/>
              <a:t>,</a:t>
            </a:r>
            <a:r>
              <a:rPr lang="zh-CN" altLang="en-US" sz="1400" dirty="0" smtClean="0"/>
              <a:t>既无法演奏</a:t>
            </a:r>
            <a:r>
              <a:rPr lang="en-US" sz="1400" dirty="0" smtClean="0"/>
              <a:t>,</a:t>
            </a:r>
            <a:r>
              <a:rPr lang="zh-CN" altLang="en-US" sz="1400" dirty="0" smtClean="0"/>
              <a:t>也无法演唱。</a:t>
            </a:r>
          </a:p>
          <a:p>
            <a:pPr algn="just">
              <a:lnSpc>
                <a:spcPct val="150000"/>
              </a:lnSpc>
            </a:pPr>
            <a:endParaRPr lang="zh-CN" altLang="en-US" sz="1400" dirty="0" smtClean="0"/>
          </a:p>
          <a:p>
            <a:pPr algn="just">
              <a:lnSpc>
                <a:spcPct val="150000"/>
              </a:lnSpc>
            </a:pPr>
            <a:r>
              <a:rPr lang="en-US" sz="1400" dirty="0" smtClean="0"/>
              <a:t>3.</a:t>
            </a:r>
            <a:r>
              <a:rPr lang="zh-CN" altLang="en-US" sz="1400" dirty="0" smtClean="0"/>
              <a:t>过了一会儿</a:t>
            </a:r>
            <a:r>
              <a:rPr lang="en-US" sz="1400" dirty="0" smtClean="0"/>
              <a:t>,</a:t>
            </a:r>
            <a:r>
              <a:rPr lang="zh-CN" altLang="en-US" sz="1400" dirty="0" smtClean="0"/>
              <a:t>汽车突然渐渐地停下来了。</a:t>
            </a:r>
          </a:p>
          <a:p>
            <a:pPr algn="just">
              <a:lnSpc>
                <a:spcPct val="150000"/>
              </a:lnSpc>
            </a:pPr>
            <a:endParaRPr lang="zh-CN" altLang="en-US" sz="1400" dirty="0" smtClean="0"/>
          </a:p>
          <a:p>
            <a:pPr algn="just">
              <a:lnSpc>
                <a:spcPct val="150000"/>
              </a:lnSpc>
            </a:pPr>
            <a:r>
              <a:rPr lang="en-US" sz="1400" dirty="0" smtClean="0"/>
              <a:t>4.</a:t>
            </a:r>
            <a:r>
              <a:rPr lang="zh-CN" altLang="en-US" sz="1400" dirty="0" smtClean="0"/>
              <a:t>他是多少个遇难者中幸免的一个。</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他们一面拼命地向上爬</a:t>
            </a:r>
            <a:r>
              <a:rPr lang="en-US" sz="1400" dirty="0" smtClean="0"/>
              <a:t>,</a:t>
            </a:r>
            <a:r>
              <a:rPr lang="zh-CN" altLang="en-US" sz="1400" dirty="0" smtClean="0"/>
              <a:t>一面又不免跌落深渊。</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842966"/>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rPr>
              <a:t>1.</a:t>
            </a:r>
            <a:r>
              <a:rPr lang="zh-CN" altLang="en-US" sz="1400" dirty="0" smtClean="0">
                <a:solidFill>
                  <a:srgbClr val="C00000"/>
                </a:solidFill>
              </a:rPr>
              <a:t>不合事理</a:t>
            </a:r>
            <a:r>
              <a:rPr lang="en-US" sz="1400" dirty="0" smtClean="0">
                <a:solidFill>
                  <a:srgbClr val="C00000"/>
                </a:solidFill>
              </a:rPr>
              <a:t>,</a:t>
            </a:r>
            <a:r>
              <a:rPr lang="zh-CN" altLang="en-US" sz="1400" dirty="0" smtClean="0">
                <a:solidFill>
                  <a:srgbClr val="C00000"/>
                </a:solidFill>
              </a:rPr>
              <a:t>试想谁会</a:t>
            </a:r>
            <a:r>
              <a:rPr lang="en-US" sz="1400" dirty="0" smtClean="0">
                <a:solidFill>
                  <a:srgbClr val="C00000"/>
                </a:solidFill>
              </a:rPr>
              <a:t>“</a:t>
            </a:r>
            <a:r>
              <a:rPr lang="zh-CN" altLang="en-US" sz="1400" dirty="0" smtClean="0">
                <a:solidFill>
                  <a:srgbClr val="C00000"/>
                </a:solidFill>
              </a:rPr>
              <a:t>不择手段</a:t>
            </a:r>
            <a:r>
              <a:rPr lang="en-US" sz="1400" dirty="0" smtClean="0">
                <a:solidFill>
                  <a:srgbClr val="C00000"/>
                </a:solidFill>
              </a:rPr>
              <a:t>”</a:t>
            </a:r>
            <a:r>
              <a:rPr lang="zh-CN" altLang="en-US" sz="1400" dirty="0" smtClean="0">
                <a:solidFill>
                  <a:srgbClr val="C00000"/>
                </a:solidFill>
              </a:rPr>
              <a:t>地</a:t>
            </a:r>
            <a:r>
              <a:rPr lang="en-US" sz="1400" dirty="0" smtClean="0">
                <a:solidFill>
                  <a:srgbClr val="C00000"/>
                </a:solidFill>
              </a:rPr>
              <a:t>“</a:t>
            </a:r>
            <a:r>
              <a:rPr lang="zh-CN" altLang="en-US" sz="1400" dirty="0" smtClean="0">
                <a:solidFill>
                  <a:srgbClr val="C00000"/>
                </a:solidFill>
              </a:rPr>
              <a:t>仿造伪劣产品</a:t>
            </a:r>
            <a:r>
              <a:rPr lang="en-US" sz="1400" dirty="0" smtClean="0">
                <a:solidFill>
                  <a:srgbClr val="C00000"/>
                </a:solidFill>
              </a:rPr>
              <a:t>”</a:t>
            </a:r>
            <a:r>
              <a:rPr lang="zh-CN" altLang="en-US" sz="1400" dirty="0" smtClean="0">
                <a:solidFill>
                  <a:srgbClr val="C00000"/>
                </a:solidFill>
              </a:rPr>
              <a:t>呢</a:t>
            </a:r>
            <a:r>
              <a:rPr lang="en-US" sz="1400" dirty="0" smtClean="0">
                <a:solidFill>
                  <a:srgbClr val="C00000"/>
                </a:solidFill>
              </a:rPr>
              <a:t>?</a:t>
            </a:r>
            <a:r>
              <a:rPr lang="zh-CN" altLang="en-US" sz="1400" dirty="0" smtClean="0">
                <a:solidFill>
                  <a:srgbClr val="C00000"/>
                </a:solidFill>
              </a:rPr>
              <a:t>应将</a:t>
            </a:r>
            <a:r>
              <a:rPr lang="en-US" sz="1400" dirty="0" smtClean="0">
                <a:solidFill>
                  <a:srgbClr val="C00000"/>
                </a:solidFill>
              </a:rPr>
              <a:t>“</a:t>
            </a:r>
            <a:r>
              <a:rPr lang="zh-CN" altLang="en-US" sz="1400" dirty="0" smtClean="0">
                <a:solidFill>
                  <a:srgbClr val="C00000"/>
                </a:solidFill>
              </a:rPr>
              <a:t>仿造</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制造</a:t>
            </a:r>
            <a:r>
              <a:rPr lang="en-US" sz="1400" dirty="0" smtClean="0">
                <a:solidFill>
                  <a:srgbClr val="C00000"/>
                </a:solidFill>
              </a:rPr>
              <a:t>”,</a:t>
            </a:r>
            <a:r>
              <a:rPr lang="zh-CN" altLang="en-US" sz="1400" dirty="0" smtClean="0">
                <a:solidFill>
                  <a:srgbClr val="C00000"/>
                </a:solidFill>
              </a:rPr>
              <a:t>或将</a:t>
            </a:r>
            <a:r>
              <a:rPr lang="en-US" sz="1400" dirty="0" smtClean="0">
                <a:solidFill>
                  <a:srgbClr val="C00000"/>
                </a:solidFill>
              </a:rPr>
              <a:t>“</a:t>
            </a:r>
            <a:r>
              <a:rPr lang="zh-CN" altLang="en-US" sz="1400" dirty="0" smtClean="0">
                <a:solidFill>
                  <a:srgbClr val="C00000"/>
                </a:solidFill>
              </a:rPr>
              <a:t>伪劣</a:t>
            </a:r>
            <a:r>
              <a:rPr lang="en-US" sz="1400" dirty="0" smtClean="0">
                <a:solidFill>
                  <a:srgbClr val="C00000"/>
                </a:solidFill>
              </a:rPr>
              <a:t>”</a:t>
            </a:r>
            <a:r>
              <a:rPr lang="zh-CN" altLang="en-US" sz="1400" dirty="0" smtClean="0">
                <a:solidFill>
                  <a:srgbClr val="C00000"/>
                </a:solidFill>
              </a:rPr>
              <a:t>改为</a:t>
            </a:r>
            <a:r>
              <a:rPr lang="en-US" sz="1400" dirty="0" smtClean="0">
                <a:solidFill>
                  <a:srgbClr val="C00000"/>
                </a:solidFill>
              </a:rPr>
              <a:t>“</a:t>
            </a:r>
            <a:r>
              <a:rPr lang="zh-CN" altLang="en-US" sz="1400" dirty="0" smtClean="0">
                <a:solidFill>
                  <a:srgbClr val="C00000"/>
                </a:solidFill>
              </a:rPr>
              <a:t>优质</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altLang="zh-CN" sz="1400" dirty="0" smtClean="0">
                <a:solidFill>
                  <a:srgbClr val="C00000"/>
                </a:solidFill>
              </a:rPr>
              <a:t>2.</a:t>
            </a:r>
            <a:r>
              <a:rPr lang="zh-CN" altLang="en-US" sz="1400" dirty="0" smtClean="0">
                <a:solidFill>
                  <a:srgbClr val="C00000"/>
                </a:solidFill>
              </a:rPr>
              <a:t>不合事理</a:t>
            </a:r>
            <a:r>
              <a:rPr lang="en-US" sz="1400" dirty="0" smtClean="0">
                <a:solidFill>
                  <a:srgbClr val="C00000"/>
                </a:solidFill>
              </a:rPr>
              <a:t>,“</a:t>
            </a:r>
            <a:r>
              <a:rPr lang="zh-CN" altLang="en-US" sz="1400" dirty="0" smtClean="0">
                <a:solidFill>
                  <a:srgbClr val="C00000"/>
                </a:solidFill>
              </a:rPr>
              <a:t>既无法演奏</a:t>
            </a:r>
            <a:r>
              <a:rPr lang="en-US" sz="1400" dirty="0" smtClean="0">
                <a:solidFill>
                  <a:srgbClr val="C00000"/>
                </a:solidFill>
              </a:rPr>
              <a:t>,</a:t>
            </a:r>
            <a:r>
              <a:rPr lang="zh-CN" altLang="en-US" sz="1400" dirty="0" smtClean="0">
                <a:solidFill>
                  <a:srgbClr val="C00000"/>
                </a:solidFill>
              </a:rPr>
              <a:t>也无法演唱</a:t>
            </a:r>
            <a:r>
              <a:rPr lang="en-US" sz="1400" dirty="0" smtClean="0">
                <a:solidFill>
                  <a:srgbClr val="C00000"/>
                </a:solidFill>
              </a:rPr>
              <a:t>”</a:t>
            </a:r>
            <a:r>
              <a:rPr lang="zh-CN" altLang="en-US" sz="1400" dirty="0" smtClean="0">
                <a:solidFill>
                  <a:srgbClr val="C00000"/>
                </a:solidFill>
              </a:rPr>
              <a:t>怎能叫音乐作品呢</a:t>
            </a:r>
            <a:r>
              <a:rPr lang="en-US" sz="1400" dirty="0" smtClean="0">
                <a:solidFill>
                  <a:srgbClr val="C00000"/>
                </a:solidFill>
              </a:rPr>
              <a:t>?</a:t>
            </a:r>
            <a:r>
              <a:rPr lang="zh-CN" altLang="en-US" sz="1400" dirty="0" smtClean="0">
                <a:solidFill>
                  <a:srgbClr val="C00000"/>
                </a:solidFill>
              </a:rPr>
              <a:t>应在</a:t>
            </a:r>
            <a:r>
              <a:rPr lang="en-US" sz="1400" dirty="0" smtClean="0">
                <a:solidFill>
                  <a:srgbClr val="C00000"/>
                </a:solidFill>
              </a:rPr>
              <a:t>“</a:t>
            </a:r>
            <a:r>
              <a:rPr lang="zh-CN" altLang="en-US" sz="1400" dirty="0" smtClean="0">
                <a:solidFill>
                  <a:srgbClr val="C00000"/>
                </a:solidFill>
              </a:rPr>
              <a:t>既</a:t>
            </a:r>
            <a:r>
              <a:rPr lang="en-US" sz="1400" dirty="0" smtClean="0">
                <a:solidFill>
                  <a:srgbClr val="C00000"/>
                </a:solidFill>
              </a:rPr>
              <a:t>”</a:t>
            </a:r>
            <a:r>
              <a:rPr lang="zh-CN" altLang="en-US" sz="1400" dirty="0" smtClean="0">
                <a:solidFill>
                  <a:srgbClr val="C00000"/>
                </a:solidFill>
              </a:rPr>
              <a:t>的前面加上</a:t>
            </a:r>
            <a:r>
              <a:rPr lang="en-US" sz="1400" dirty="0" smtClean="0">
                <a:solidFill>
                  <a:srgbClr val="C00000"/>
                </a:solidFill>
              </a:rPr>
              <a:t>“</a:t>
            </a:r>
            <a:r>
              <a:rPr lang="zh-CN" altLang="en-US" sz="1400" dirty="0" smtClean="0">
                <a:solidFill>
                  <a:srgbClr val="C00000"/>
                </a:solidFill>
              </a:rPr>
              <a:t>在现代</a:t>
            </a:r>
            <a:r>
              <a:rPr lang="en-US" sz="1400" dirty="0" smtClean="0">
                <a:solidFill>
                  <a:srgbClr val="C00000"/>
                </a:solidFill>
              </a:rPr>
              <a:t>”,</a:t>
            </a:r>
            <a:r>
              <a:rPr lang="zh-CN" altLang="en-US" sz="1400" dirty="0" smtClean="0">
                <a:solidFill>
                  <a:srgbClr val="C00000"/>
                </a:solidFill>
              </a:rPr>
              <a:t>呼应前面的</a:t>
            </a:r>
            <a:r>
              <a:rPr lang="en-US" sz="1400" dirty="0" smtClean="0">
                <a:solidFill>
                  <a:srgbClr val="C00000"/>
                </a:solidFill>
              </a:rPr>
              <a:t>“</a:t>
            </a:r>
            <a:r>
              <a:rPr lang="zh-CN" altLang="en-US" sz="1400" dirty="0" smtClean="0">
                <a:solidFill>
                  <a:srgbClr val="C00000"/>
                </a:solidFill>
              </a:rPr>
              <a:t>在古代</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突然</a:t>
            </a:r>
            <a:r>
              <a:rPr lang="en-US" sz="1400" dirty="0" smtClean="0">
                <a:solidFill>
                  <a:srgbClr val="C00000"/>
                </a:solidFill>
              </a:rPr>
              <a:t>”</a:t>
            </a:r>
            <a:r>
              <a:rPr lang="zh-CN" altLang="en-US" sz="1400" dirty="0" smtClean="0">
                <a:solidFill>
                  <a:srgbClr val="C00000"/>
                </a:solidFill>
              </a:rPr>
              <a:t>和</a:t>
            </a:r>
            <a:r>
              <a:rPr lang="en-US" sz="1400" dirty="0" smtClean="0">
                <a:solidFill>
                  <a:srgbClr val="C00000"/>
                </a:solidFill>
              </a:rPr>
              <a:t>“</a:t>
            </a:r>
            <a:r>
              <a:rPr lang="zh-CN" altLang="en-US" sz="1400" dirty="0" smtClean="0">
                <a:solidFill>
                  <a:srgbClr val="C00000"/>
                </a:solidFill>
              </a:rPr>
              <a:t>渐渐地</a:t>
            </a:r>
            <a:r>
              <a:rPr lang="en-US" sz="1400" dirty="0" smtClean="0">
                <a:solidFill>
                  <a:srgbClr val="C00000"/>
                </a:solidFill>
              </a:rPr>
              <a:t>”</a:t>
            </a:r>
            <a:r>
              <a:rPr lang="zh-CN" altLang="en-US" sz="1400" dirty="0" smtClean="0">
                <a:solidFill>
                  <a:srgbClr val="C00000"/>
                </a:solidFill>
              </a:rPr>
              <a:t>矛盾</a:t>
            </a:r>
            <a:r>
              <a:rPr lang="en-US" sz="1400" dirty="0" smtClean="0">
                <a:solidFill>
                  <a:srgbClr val="C00000"/>
                </a:solidFill>
              </a:rPr>
              <a:t>,</a:t>
            </a:r>
            <a:r>
              <a:rPr lang="zh-CN" altLang="en-US" sz="1400" dirty="0" smtClean="0">
                <a:solidFill>
                  <a:srgbClr val="C00000"/>
                </a:solidFill>
              </a:rPr>
              <a:t>去掉其中一个。</a:t>
            </a:r>
          </a:p>
          <a:p>
            <a:pPr algn="just">
              <a:lnSpc>
                <a:spcPct val="150000"/>
              </a:lnSpc>
            </a:pPr>
            <a:r>
              <a:rPr lang="en-US" altLang="zh-CN" sz="1400" dirty="0" smtClean="0">
                <a:solidFill>
                  <a:srgbClr val="C00000"/>
                </a:solidFill>
              </a:rPr>
              <a:t>4.</a:t>
            </a:r>
            <a:r>
              <a:rPr lang="zh-CN" altLang="en-US" sz="1400" dirty="0" smtClean="0">
                <a:solidFill>
                  <a:srgbClr val="C00000"/>
                </a:solidFill>
              </a:rPr>
              <a:t>既然</a:t>
            </a:r>
            <a:r>
              <a:rPr lang="en-US" sz="1400" dirty="0" smtClean="0">
                <a:solidFill>
                  <a:srgbClr val="C00000"/>
                </a:solidFill>
              </a:rPr>
              <a:t>“</a:t>
            </a:r>
            <a:r>
              <a:rPr lang="zh-CN" altLang="en-US" sz="1400" dirty="0" smtClean="0">
                <a:solidFill>
                  <a:srgbClr val="C00000"/>
                </a:solidFill>
              </a:rPr>
              <a:t>幸免</a:t>
            </a:r>
            <a:r>
              <a:rPr lang="en-US" sz="1400" dirty="0" smtClean="0">
                <a:solidFill>
                  <a:srgbClr val="C00000"/>
                </a:solidFill>
              </a:rPr>
              <a:t>”,</a:t>
            </a:r>
            <a:r>
              <a:rPr lang="zh-CN" altLang="en-US" sz="1400" dirty="0" smtClean="0">
                <a:solidFill>
                  <a:srgbClr val="C00000"/>
                </a:solidFill>
              </a:rPr>
              <a:t>自然是没有死</a:t>
            </a:r>
            <a:r>
              <a:rPr lang="en-US" sz="1400" dirty="0" smtClean="0">
                <a:solidFill>
                  <a:srgbClr val="C00000"/>
                </a:solidFill>
              </a:rPr>
              <a:t>,</a:t>
            </a:r>
            <a:r>
              <a:rPr lang="zh-CN" altLang="en-US" sz="1400" dirty="0" smtClean="0">
                <a:solidFill>
                  <a:srgbClr val="C00000"/>
                </a:solidFill>
              </a:rPr>
              <a:t>怎么能说是</a:t>
            </a:r>
            <a:r>
              <a:rPr lang="en-US" sz="1400" dirty="0" smtClean="0">
                <a:solidFill>
                  <a:srgbClr val="C00000"/>
                </a:solidFill>
              </a:rPr>
              <a:t>“</a:t>
            </a:r>
            <a:r>
              <a:rPr lang="zh-CN" altLang="en-US" sz="1400" dirty="0" smtClean="0">
                <a:solidFill>
                  <a:srgbClr val="C00000"/>
                </a:solidFill>
              </a:rPr>
              <a:t>遇难者中的一个</a:t>
            </a:r>
            <a:r>
              <a:rPr lang="en-US" sz="1400" dirty="0" smtClean="0">
                <a:solidFill>
                  <a:srgbClr val="C00000"/>
                </a:solidFill>
              </a:rPr>
              <a:t>”</a:t>
            </a:r>
            <a:r>
              <a:rPr lang="zh-CN" altLang="en-US" sz="1400" dirty="0" smtClean="0">
                <a:solidFill>
                  <a:srgbClr val="C00000"/>
                </a:solidFill>
              </a:rPr>
              <a:t>呢</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多少人遇难了</a:t>
            </a:r>
            <a:r>
              <a:rPr lang="en-US" sz="1400" dirty="0" smtClean="0">
                <a:solidFill>
                  <a:srgbClr val="C00000"/>
                </a:solidFill>
              </a:rPr>
              <a:t>,</a:t>
            </a:r>
            <a:r>
              <a:rPr lang="zh-CN" altLang="en-US" sz="1400" dirty="0" smtClean="0">
                <a:solidFill>
                  <a:srgbClr val="C00000"/>
                </a:solidFill>
              </a:rPr>
              <a:t>他是幸免的一个。</a:t>
            </a:r>
            <a:r>
              <a:rPr lang="en-US" sz="1400" dirty="0" smtClean="0">
                <a:solidFill>
                  <a:srgbClr val="C00000"/>
                </a:solidFill>
              </a:rPr>
              <a:t>”</a:t>
            </a:r>
            <a:endParaRPr lang="zh-CN" altLang="en-US" sz="1400" dirty="0" smtClean="0">
              <a:solidFill>
                <a:srgbClr val="C00000"/>
              </a:solidFill>
            </a:endParaRPr>
          </a:p>
          <a:p>
            <a:pPr algn="just">
              <a:lnSpc>
                <a:spcPct val="150000"/>
              </a:lnSpc>
            </a:pPr>
            <a:r>
              <a:rPr lang="en-US" sz="1400" dirty="0" smtClean="0">
                <a:solidFill>
                  <a:srgbClr val="C00000"/>
                </a:solidFill>
              </a:rPr>
              <a:t>5.“</a:t>
            </a:r>
            <a:r>
              <a:rPr lang="zh-CN" altLang="en-US" sz="1400" dirty="0" smtClean="0">
                <a:solidFill>
                  <a:srgbClr val="C00000"/>
                </a:solidFill>
              </a:rPr>
              <a:t>一面</a:t>
            </a:r>
            <a:r>
              <a:rPr lang="en-US" sz="1400" dirty="0" smtClean="0">
                <a:solidFill>
                  <a:srgbClr val="C00000"/>
                </a:solidFill>
              </a:rPr>
              <a:t>……</a:t>
            </a:r>
            <a:r>
              <a:rPr lang="zh-CN" altLang="en-US" sz="1400" dirty="0" smtClean="0">
                <a:solidFill>
                  <a:srgbClr val="C00000"/>
                </a:solidFill>
              </a:rPr>
              <a:t>一面</a:t>
            </a:r>
            <a:r>
              <a:rPr lang="en-US" sz="1400" dirty="0" smtClean="0">
                <a:solidFill>
                  <a:srgbClr val="C00000"/>
                </a:solidFill>
              </a:rPr>
              <a:t>……”</a:t>
            </a:r>
            <a:r>
              <a:rPr lang="zh-CN" altLang="en-US" sz="1400" dirty="0" smtClean="0">
                <a:solidFill>
                  <a:srgbClr val="C00000"/>
                </a:solidFill>
              </a:rPr>
              <a:t>表示两件事同时进行</a:t>
            </a:r>
            <a:r>
              <a:rPr lang="en-US" sz="1400" dirty="0" smtClean="0">
                <a:solidFill>
                  <a:srgbClr val="C00000"/>
                </a:solidFill>
              </a:rPr>
              <a:t>,</a:t>
            </a:r>
            <a:r>
              <a:rPr lang="zh-CN" altLang="en-US" sz="1400" dirty="0" smtClean="0">
                <a:solidFill>
                  <a:srgbClr val="C00000"/>
                </a:solidFill>
              </a:rPr>
              <a:t>句中的两件事显然不是同时的</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他们虽然拼命地向上爬</a:t>
            </a:r>
            <a:r>
              <a:rPr lang="en-US" sz="1400" dirty="0" smtClean="0">
                <a:solidFill>
                  <a:srgbClr val="C00000"/>
                </a:solidFill>
              </a:rPr>
              <a:t>,</a:t>
            </a:r>
            <a:r>
              <a:rPr lang="zh-CN" altLang="en-US" sz="1400" dirty="0" smtClean="0">
                <a:solidFill>
                  <a:srgbClr val="C00000"/>
                </a:solidFill>
              </a:rPr>
              <a:t>但是终不免跌落深渊。</a:t>
            </a:r>
            <a:r>
              <a:rPr lang="en-US" sz="1400" dirty="0" smtClean="0">
                <a:solidFill>
                  <a:srgbClr val="C00000"/>
                </a:solidFill>
              </a:rPr>
              <a:t>”</a:t>
            </a:r>
            <a:endParaRPr lang="zh-CN" altLang="en-US" sz="1400" dirty="0" smtClean="0">
              <a:solidFill>
                <a:srgbClr val="C00000"/>
              </a:solidFill>
            </a:endParaRP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1313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a:t>
            </a:r>
            <a:r>
              <a:rPr lang="zh-CN" altLang="en-US" sz="1400" dirty="0" smtClean="0"/>
              <a:t>七</a:t>
            </a:r>
            <a:r>
              <a:rPr lang="en-US" sz="1400" dirty="0" smtClean="0"/>
              <a:t>)</a:t>
            </a:r>
            <a:r>
              <a:rPr lang="zh-CN" altLang="en-US" sz="1400" dirty="0" smtClean="0"/>
              <a:t>表意不明</a:t>
            </a:r>
          </a:p>
          <a:p>
            <a:pPr algn="just">
              <a:lnSpc>
                <a:spcPct val="150000"/>
              </a:lnSpc>
            </a:pPr>
            <a:r>
              <a:rPr lang="en-US" sz="1400" dirty="0" smtClean="0"/>
              <a:t>1.</a:t>
            </a:r>
            <a:r>
              <a:rPr lang="zh-CN" altLang="en-US" sz="1400" dirty="0" smtClean="0"/>
              <a:t>词义不明</a:t>
            </a:r>
          </a:p>
          <a:p>
            <a:pPr algn="just">
              <a:lnSpc>
                <a:spcPct val="150000"/>
              </a:lnSpc>
            </a:pPr>
            <a:r>
              <a:rPr lang="zh-CN" altLang="en-US" sz="1400" dirty="0" smtClean="0"/>
              <a:t>　　一个句子里的某个词是多义的</a:t>
            </a:r>
            <a:r>
              <a:rPr lang="en-US" sz="1400" dirty="0" smtClean="0"/>
              <a:t>,</a:t>
            </a:r>
            <a:r>
              <a:rPr lang="zh-CN" altLang="en-US" sz="1400" dirty="0" smtClean="0"/>
              <a:t>或某个词组</a:t>
            </a:r>
            <a:r>
              <a:rPr lang="en-US" sz="1400" dirty="0" smtClean="0"/>
              <a:t>(</a:t>
            </a:r>
            <a:r>
              <a:rPr lang="zh-CN" altLang="en-US" sz="1400" dirty="0" smtClean="0"/>
              <a:t>短语</a:t>
            </a:r>
            <a:r>
              <a:rPr lang="en-US" sz="1400" dirty="0" smtClean="0"/>
              <a:t>)</a:t>
            </a:r>
            <a:r>
              <a:rPr lang="zh-CN" altLang="en-US" sz="1400" dirty="0" smtClean="0"/>
              <a:t>的意义不确定</a:t>
            </a:r>
            <a:r>
              <a:rPr lang="en-US" sz="1400" dirty="0" smtClean="0"/>
              <a:t>,</a:t>
            </a:r>
            <a:r>
              <a:rPr lang="zh-CN" altLang="en-US" sz="1400" dirty="0" smtClean="0"/>
              <a:t>则可能引起歧义。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这本书是黄色的。</a:t>
            </a:r>
          </a:p>
          <a:p>
            <a:pPr algn="just">
              <a:lnSpc>
                <a:spcPct val="150000"/>
              </a:lnSpc>
            </a:pPr>
            <a:r>
              <a:rPr lang="en-US" sz="1400" dirty="0" smtClean="0"/>
              <a:t>2.</a:t>
            </a:r>
            <a:r>
              <a:rPr lang="zh-CN" altLang="en-US" sz="1400" dirty="0" smtClean="0"/>
              <a:t>词性不明</a:t>
            </a:r>
          </a:p>
          <a:p>
            <a:pPr algn="just">
              <a:lnSpc>
                <a:spcPct val="150000"/>
              </a:lnSpc>
            </a:pPr>
            <a:r>
              <a:rPr lang="zh-CN" altLang="en-US" sz="1400" dirty="0" smtClean="0"/>
              <a:t>　　词性不明</a:t>
            </a:r>
            <a:r>
              <a:rPr lang="en-US" sz="1400" dirty="0" smtClean="0"/>
              <a:t>,</a:t>
            </a:r>
            <a:r>
              <a:rPr lang="zh-CN" altLang="en-US" sz="1400" dirty="0" smtClean="0"/>
              <a:t>词的意义也不同。句中某个词性存在不确定性</a:t>
            </a:r>
            <a:r>
              <a:rPr lang="en-US" sz="1400" dirty="0" smtClean="0"/>
              <a:t>,</a:t>
            </a:r>
            <a:r>
              <a:rPr lang="zh-CN" altLang="en-US" sz="1400" dirty="0" smtClean="0"/>
              <a:t>句子就容易产生歧义。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他背着总经理和副总经理偷偷地把这笔钱分别存入了两家银行。</a:t>
            </a:r>
          </a:p>
          <a:p>
            <a:pPr algn="just">
              <a:lnSpc>
                <a:spcPct val="150000"/>
              </a:lnSpc>
            </a:pPr>
            <a:r>
              <a:rPr lang="en-US" sz="1400" dirty="0" smtClean="0"/>
              <a:t>3.</a:t>
            </a:r>
            <a:r>
              <a:rPr lang="zh-CN" altLang="en-US" sz="1400" dirty="0" smtClean="0"/>
              <a:t>结构不明</a:t>
            </a:r>
          </a:p>
          <a:p>
            <a:pPr algn="just">
              <a:lnSpc>
                <a:spcPct val="150000"/>
              </a:lnSpc>
            </a:pPr>
            <a:r>
              <a:rPr lang="zh-CN" altLang="en-US" sz="1400" dirty="0" smtClean="0"/>
              <a:t>　　同样的一个句子或短语</a:t>
            </a:r>
            <a:r>
              <a:rPr lang="en-US" sz="1400" dirty="0" smtClean="0"/>
              <a:t>,</a:t>
            </a:r>
            <a:r>
              <a:rPr lang="zh-CN" altLang="en-US" sz="1400" dirty="0" smtClean="0"/>
              <a:t>在语法结构上的层次划分不同</a:t>
            </a:r>
            <a:r>
              <a:rPr lang="en-US" sz="1400" dirty="0" smtClean="0"/>
              <a:t>,</a:t>
            </a:r>
            <a:r>
              <a:rPr lang="zh-CN" altLang="en-US" sz="1400" dirty="0" smtClean="0"/>
              <a:t>其语义也不同</a:t>
            </a:r>
            <a:r>
              <a:rPr lang="en-US" sz="1400" dirty="0" smtClean="0"/>
              <a:t>,</a:t>
            </a:r>
            <a:r>
              <a:rPr lang="zh-CN" altLang="en-US" sz="1400" dirty="0" smtClean="0"/>
              <a:t>由此也可能产生歧义。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大家对护林员揭发林业局带头偷运木料的问题</a:t>
            </a:r>
            <a:r>
              <a:rPr lang="en-US" sz="1400" dirty="0" smtClean="0"/>
              <a:t>,</a:t>
            </a:r>
            <a:r>
              <a:rPr lang="zh-CN" altLang="en-US" sz="1400" dirty="0" smtClean="0"/>
              <a:t>普遍感到非常气愤。</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76960" y="1213132"/>
            <a:ext cx="7345680" cy="3842966"/>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修饰不明</a:t>
            </a:r>
          </a:p>
          <a:p>
            <a:pPr algn="just">
              <a:lnSpc>
                <a:spcPct val="150000"/>
              </a:lnSpc>
            </a:pPr>
            <a:r>
              <a:rPr lang="zh-CN" altLang="en-US" sz="1400" dirty="0" smtClean="0"/>
              <a:t>　　句子中的定语</a:t>
            </a:r>
            <a:r>
              <a:rPr lang="en-US" sz="1400" dirty="0" smtClean="0"/>
              <a:t>,</a:t>
            </a:r>
            <a:r>
              <a:rPr lang="zh-CN" altLang="en-US" sz="1400" dirty="0" smtClean="0"/>
              <a:t>因其修饰限制的对象不确定</a:t>
            </a:r>
            <a:r>
              <a:rPr lang="en-US" sz="1400" dirty="0" smtClean="0"/>
              <a:t>,</a:t>
            </a:r>
            <a:r>
              <a:rPr lang="zh-CN" altLang="en-US" sz="1400" dirty="0" smtClean="0"/>
              <a:t>也会引起歧义。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局长吩咐几个学校的领导</a:t>
            </a:r>
            <a:r>
              <a:rPr lang="en-US" sz="1400" dirty="0" smtClean="0"/>
              <a:t>,</a:t>
            </a:r>
            <a:r>
              <a:rPr lang="zh-CN" altLang="en-US" sz="1400" dirty="0" smtClean="0"/>
              <a:t>新学期的工作一定要有新的起色。</a:t>
            </a:r>
          </a:p>
          <a:p>
            <a:pPr algn="just">
              <a:lnSpc>
                <a:spcPct val="150000"/>
              </a:lnSpc>
            </a:pPr>
            <a:r>
              <a:rPr lang="en-US" sz="1400" dirty="0" smtClean="0"/>
              <a:t>5.</a:t>
            </a:r>
            <a:r>
              <a:rPr lang="zh-CN" altLang="en-US" sz="1400" dirty="0" smtClean="0"/>
              <a:t>指代不明</a:t>
            </a:r>
          </a:p>
          <a:p>
            <a:pPr algn="just">
              <a:lnSpc>
                <a:spcPct val="150000"/>
              </a:lnSpc>
            </a:pPr>
            <a:r>
              <a:rPr lang="zh-CN" altLang="en-US" sz="1400" dirty="0" smtClean="0"/>
              <a:t>　　有些句子因代词或名词性短语指代不明而造成歧义。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这个精致的灯笼将作为今天得分最高的嘉宾的礼品赠送给他。</a:t>
            </a:r>
          </a:p>
          <a:p>
            <a:pPr algn="just">
              <a:lnSpc>
                <a:spcPct val="150000"/>
              </a:lnSpc>
            </a:pPr>
            <a:r>
              <a:rPr lang="en-US" sz="1400" dirty="0" smtClean="0"/>
              <a:t>6.</a:t>
            </a:r>
            <a:r>
              <a:rPr lang="zh-CN" altLang="en-US" sz="1400" dirty="0" smtClean="0"/>
              <a:t>停顿不明</a:t>
            </a:r>
          </a:p>
          <a:p>
            <a:pPr algn="just">
              <a:lnSpc>
                <a:spcPct val="150000"/>
              </a:lnSpc>
            </a:pPr>
            <a:r>
              <a:rPr lang="zh-CN" altLang="en-US" sz="1400" dirty="0" smtClean="0"/>
              <a:t>　　句子中停顿的地方不同</a:t>
            </a:r>
            <a:r>
              <a:rPr lang="en-US" sz="1400" dirty="0" smtClean="0"/>
              <a:t>,</a:t>
            </a:r>
            <a:r>
              <a:rPr lang="zh-CN" altLang="en-US" sz="1400" dirty="0" smtClean="0"/>
              <a:t>会引起意义上的差别</a:t>
            </a:r>
            <a:r>
              <a:rPr lang="en-US" sz="1400" dirty="0" smtClean="0"/>
              <a:t>,</a:t>
            </a:r>
            <a:r>
              <a:rPr lang="zh-CN" altLang="en-US" sz="1400" dirty="0" smtClean="0"/>
              <a:t>造成歧义。句子中不该停顿的地方停顿了</a:t>
            </a:r>
            <a:r>
              <a:rPr lang="en-US" sz="1400" dirty="0" smtClean="0"/>
              <a:t>(</a:t>
            </a:r>
            <a:r>
              <a:rPr lang="zh-CN" altLang="en-US" sz="1400" dirty="0" smtClean="0"/>
              <a:t>加了标点符号</a:t>
            </a:r>
            <a:r>
              <a:rPr lang="en-US" sz="1400" dirty="0" smtClean="0"/>
              <a:t>),</a:t>
            </a:r>
            <a:r>
              <a:rPr lang="zh-CN" altLang="en-US" sz="1400" dirty="0" smtClean="0"/>
              <a:t>也可能使句子产生歧义。</a:t>
            </a:r>
          </a:p>
          <a:p>
            <a:pPr algn="just">
              <a:lnSpc>
                <a:spcPct val="150000"/>
              </a:lnSpc>
            </a:pPr>
            <a:r>
              <a:rPr lang="zh-CN" altLang="en-US" sz="1400" dirty="0" smtClean="0"/>
              <a:t>　　</a:t>
            </a:r>
            <a:r>
              <a:rPr lang="en-US" sz="1400" dirty="0" smtClean="0"/>
              <a:t>[</a:t>
            </a:r>
            <a:r>
              <a:rPr lang="zh-CN" altLang="en-US" sz="1400" dirty="0" smtClean="0"/>
              <a:t>病例</a:t>
            </a:r>
            <a:r>
              <a:rPr lang="en-US" sz="1400" dirty="0" smtClean="0"/>
              <a:t>]</a:t>
            </a:r>
            <a:r>
              <a:rPr lang="zh-CN" altLang="en-US" sz="1400" dirty="0" smtClean="0"/>
              <a:t>县里的通知说</a:t>
            </a:r>
            <a:r>
              <a:rPr lang="en-US" sz="1400" dirty="0" smtClean="0"/>
              <a:t>,</a:t>
            </a:r>
            <a:r>
              <a:rPr lang="zh-CN" altLang="en-US" sz="1400" dirty="0" smtClean="0"/>
              <a:t>让赵乡长本月</a:t>
            </a:r>
            <a:r>
              <a:rPr lang="en-US" sz="1400" dirty="0" smtClean="0"/>
              <a:t>15</a:t>
            </a:r>
            <a:r>
              <a:rPr lang="zh-CN" altLang="en-US" sz="1400" dirty="0" smtClean="0"/>
              <a:t>日前去汇报。</a:t>
            </a:r>
          </a:p>
          <a:p>
            <a:pPr algn="just">
              <a:lnSpc>
                <a:spcPct val="150000"/>
              </a:lnSpc>
            </a:pPr>
            <a:endParaRPr lang="zh-CN" altLang="en-US" sz="1400" dirty="0" smtClean="0"/>
          </a:p>
          <a:p>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56640" y="1398938"/>
            <a:ext cx="7345680" cy="3304357"/>
          </a:xfrm>
          <a:prstGeom prst="rect">
            <a:avLst/>
          </a:prstGeom>
          <a:noFill/>
        </p:spPr>
        <p:txBody>
          <a:bodyPr wrap="square" lIns="36000" tIns="36000" rIns="36000" bIns="36000" rtlCol="0">
            <a:spAutoFit/>
          </a:bodyPr>
          <a:lstStyle/>
          <a:p>
            <a:pPr algn="just">
              <a:lnSpc>
                <a:spcPct val="150000"/>
              </a:lnSpc>
            </a:pPr>
            <a:r>
              <a:rPr lang="zh-CN" altLang="en-US" sz="1400" dirty="0" smtClean="0"/>
              <a:t>下面句子都有语病</a:t>
            </a:r>
            <a:r>
              <a:rPr lang="en-US" sz="1400" dirty="0" smtClean="0"/>
              <a:t>,</a:t>
            </a:r>
            <a:r>
              <a:rPr lang="zh-CN" altLang="en-US" sz="1400" dirty="0" smtClean="0"/>
              <a:t>请修改。</a:t>
            </a:r>
          </a:p>
          <a:p>
            <a:pPr algn="just">
              <a:lnSpc>
                <a:spcPct val="150000"/>
              </a:lnSpc>
            </a:pPr>
            <a:r>
              <a:rPr lang="en-US" altLang="zh-CN" sz="1400" dirty="0" smtClean="0"/>
              <a:t>1.</a:t>
            </a:r>
            <a:r>
              <a:rPr lang="zh-CN" altLang="en-US" sz="1400" dirty="0" smtClean="0"/>
              <a:t>申先生十年前来徐州打拼</a:t>
            </a:r>
            <a:r>
              <a:rPr lang="en-US" sz="1400" dirty="0" smtClean="0"/>
              <a:t>,</a:t>
            </a:r>
            <a:r>
              <a:rPr lang="zh-CN" altLang="en-US" sz="1400" dirty="0" smtClean="0"/>
              <a:t>凭着一股不达目的不罢休的精神</a:t>
            </a:r>
            <a:r>
              <a:rPr lang="en-US" sz="1400" dirty="0" smtClean="0"/>
              <a:t>,</a:t>
            </a:r>
            <a:r>
              <a:rPr lang="zh-CN" altLang="en-US" sz="1400" dirty="0" smtClean="0"/>
              <a:t>终于成就了一番事业。更难能可贵的是</a:t>
            </a:r>
            <a:r>
              <a:rPr lang="en-US" sz="1400" dirty="0" smtClean="0"/>
              <a:t>,</a:t>
            </a:r>
            <a:r>
              <a:rPr lang="zh-CN" altLang="en-US" sz="1400" dirty="0" smtClean="0"/>
              <a:t>成功后的他没有忘记穷困的故乡的孩子。</a:t>
            </a:r>
          </a:p>
          <a:p>
            <a:pPr algn="just">
              <a:lnSpc>
                <a:spcPct val="150000"/>
              </a:lnSpc>
            </a:pPr>
            <a:endParaRPr lang="zh-CN" altLang="en-US" sz="1400" dirty="0" smtClean="0"/>
          </a:p>
          <a:p>
            <a:pPr algn="just">
              <a:lnSpc>
                <a:spcPct val="150000"/>
              </a:lnSpc>
            </a:pPr>
            <a:r>
              <a:rPr lang="en-US" altLang="zh-CN" sz="1400" dirty="0" smtClean="0"/>
              <a:t>2.</a:t>
            </a:r>
            <a:r>
              <a:rPr lang="zh-CN" altLang="en-US" sz="1400" dirty="0" smtClean="0"/>
              <a:t>个别学校为了抢生源</a:t>
            </a:r>
            <a:r>
              <a:rPr lang="en-US" sz="1400" dirty="0" smtClean="0"/>
              <a:t>,</a:t>
            </a:r>
            <a:r>
              <a:rPr lang="zh-CN" altLang="en-US" sz="1400" dirty="0" smtClean="0"/>
              <a:t>竟把老师编成小分队</a:t>
            </a:r>
            <a:r>
              <a:rPr lang="en-US" sz="1400" dirty="0" smtClean="0"/>
              <a:t>,</a:t>
            </a:r>
            <a:r>
              <a:rPr lang="zh-CN" altLang="en-US" sz="1400" dirty="0" smtClean="0"/>
              <a:t>派到各个小学组织学生考试</a:t>
            </a:r>
            <a:r>
              <a:rPr lang="en-US" sz="1400" dirty="0" smtClean="0"/>
              <a:t>,</a:t>
            </a:r>
            <a:r>
              <a:rPr lang="zh-CN" altLang="en-US" sz="1400" dirty="0" smtClean="0"/>
              <a:t>考得好的学生就通知家长去登记报名。</a:t>
            </a:r>
          </a:p>
          <a:p>
            <a:pPr algn="just">
              <a:lnSpc>
                <a:spcPct val="150000"/>
              </a:lnSpc>
            </a:pPr>
            <a:endParaRPr lang="zh-CN" altLang="en-US" sz="1400" dirty="0" smtClean="0"/>
          </a:p>
          <a:p>
            <a:pPr algn="just">
              <a:lnSpc>
                <a:spcPct val="150000"/>
              </a:lnSpc>
            </a:pPr>
            <a:r>
              <a:rPr lang="en-US" altLang="zh-CN" sz="1400" dirty="0" smtClean="0"/>
              <a:t>3.</a:t>
            </a:r>
            <a:r>
              <a:rPr lang="zh-CN" altLang="en-US" sz="1400" dirty="0" smtClean="0"/>
              <a:t>电动自行车数量大</a:t>
            </a:r>
            <a:r>
              <a:rPr lang="en-US" sz="1400" dirty="0" smtClean="0"/>
              <a:t>,</a:t>
            </a:r>
            <a:r>
              <a:rPr lang="zh-CN" altLang="en-US" sz="1400" dirty="0" smtClean="0"/>
              <a:t>速度快</a:t>
            </a:r>
            <a:r>
              <a:rPr lang="en-US" sz="1400" dirty="0" smtClean="0"/>
              <a:t>,</a:t>
            </a:r>
            <a:r>
              <a:rPr lang="zh-CN" altLang="en-US" sz="1400" dirty="0" smtClean="0"/>
              <a:t>引发的治安案件多</a:t>
            </a:r>
            <a:r>
              <a:rPr lang="en-US" sz="1400" dirty="0" smtClean="0"/>
              <a:t>,</a:t>
            </a:r>
            <a:r>
              <a:rPr lang="zh-CN" altLang="en-US" sz="1400" dirty="0" smtClean="0"/>
              <a:t>因此对电动自行车实行登记制度</a:t>
            </a:r>
            <a:r>
              <a:rPr lang="en-US" sz="1400" dirty="0" smtClean="0"/>
              <a:t>,</a:t>
            </a:r>
            <a:r>
              <a:rPr lang="zh-CN" altLang="en-US" sz="1400" dirty="0" smtClean="0"/>
              <a:t>将会得到许多城市的市民的理解。</a:t>
            </a:r>
          </a:p>
          <a:p>
            <a:pPr algn="just">
              <a:lnSpc>
                <a:spcPct val="150000"/>
              </a:lnSpc>
            </a:pPr>
            <a:endParaRPr lang="zh-CN" altLang="en-US" sz="1400" dirty="0" smtClean="0"/>
          </a:p>
        </p:txBody>
      </p:sp>
      <p:grpSp>
        <p:nvGrpSpPr>
          <p:cNvPr id="2" name="组合 16"/>
          <p:cNvGrpSpPr/>
          <p:nvPr/>
        </p:nvGrpSpPr>
        <p:grpSpPr>
          <a:xfrm>
            <a:off x="603706" y="937490"/>
            <a:ext cx="1094096" cy="288147"/>
            <a:chOff x="2074963" y="4295092"/>
            <a:chExt cx="2558949" cy="673937"/>
          </a:xfrm>
        </p:grpSpPr>
        <p:pic>
          <p:nvPicPr>
            <p:cNvPr id="8"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9" name="矩形 8"/>
            <p:cNvSpPr/>
            <p:nvPr/>
          </p:nvSpPr>
          <p:spPr>
            <a:xfrm>
              <a:off x="2347554" y="4295092"/>
              <a:ext cx="2089643"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针对训练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10"/>
          <p:cNvSpPr txBox="1"/>
          <p:nvPr/>
        </p:nvSpPr>
        <p:spPr>
          <a:xfrm>
            <a:off x="1066800" y="1287178"/>
            <a:ext cx="7345680" cy="2334861"/>
          </a:xfrm>
          <a:prstGeom prst="rect">
            <a:avLst/>
          </a:prstGeom>
          <a:noFill/>
        </p:spPr>
        <p:txBody>
          <a:bodyPr wrap="square" lIns="36000" tIns="36000" rIns="36000" bIns="36000" rtlCol="0">
            <a:spAutoFit/>
          </a:bodyPr>
          <a:lstStyle/>
          <a:p>
            <a:pPr algn="just">
              <a:lnSpc>
                <a:spcPct val="150000"/>
              </a:lnSpc>
            </a:pPr>
            <a:endParaRPr lang="zh-CN" altLang="en-US" sz="1400" dirty="0" smtClean="0"/>
          </a:p>
          <a:p>
            <a:pPr algn="just">
              <a:lnSpc>
                <a:spcPct val="150000"/>
              </a:lnSpc>
            </a:pPr>
            <a:r>
              <a:rPr lang="en-US" altLang="zh-CN" sz="1400" dirty="0" smtClean="0"/>
              <a:t>4.</a:t>
            </a:r>
            <a:r>
              <a:rPr lang="zh-CN" altLang="en-US" sz="1400" dirty="0" smtClean="0"/>
              <a:t>以通俗的语言来解读</a:t>
            </a:r>
            <a:r>
              <a:rPr lang="en-US" altLang="zh-CN" sz="1400" dirty="0" smtClean="0"/>
              <a:t>《</a:t>
            </a:r>
            <a:r>
              <a:rPr lang="zh-CN" altLang="en-US" sz="1400" dirty="0" smtClean="0"/>
              <a:t>论语</a:t>
            </a:r>
            <a:r>
              <a:rPr lang="en-US" altLang="zh-CN" sz="1400" dirty="0" smtClean="0"/>
              <a:t>》</a:t>
            </a:r>
            <a:r>
              <a:rPr lang="en-US" sz="1400" dirty="0" smtClean="0"/>
              <a:t>,</a:t>
            </a:r>
            <a:r>
              <a:rPr lang="zh-CN" altLang="en-US" sz="1400" dirty="0" smtClean="0"/>
              <a:t>是否影响其学术含量</a:t>
            </a:r>
            <a:r>
              <a:rPr lang="en-US" sz="1400" dirty="0" smtClean="0"/>
              <a:t>,</a:t>
            </a:r>
            <a:r>
              <a:rPr lang="zh-CN" altLang="en-US" sz="1400" dirty="0" smtClean="0"/>
              <a:t>古汉语专家张教授在接受采访时予以坚决否定。</a:t>
            </a:r>
          </a:p>
          <a:p>
            <a:pPr algn="just">
              <a:lnSpc>
                <a:spcPct val="150000"/>
              </a:lnSpc>
            </a:pPr>
            <a:endParaRPr lang="zh-CN" altLang="en-US" sz="1400" dirty="0" smtClean="0"/>
          </a:p>
          <a:p>
            <a:pPr algn="just">
              <a:lnSpc>
                <a:spcPct val="150000"/>
              </a:lnSpc>
            </a:pPr>
            <a:r>
              <a:rPr lang="en-US" sz="1400" dirty="0" smtClean="0"/>
              <a:t>5.“</a:t>
            </a:r>
            <a:r>
              <a:rPr lang="zh-CN" altLang="en-US" sz="1400" dirty="0" smtClean="0"/>
              <a:t>黄金周</a:t>
            </a:r>
            <a:r>
              <a:rPr lang="en-US" sz="1400" dirty="0" smtClean="0"/>
              <a:t>”</a:t>
            </a:r>
            <a:r>
              <a:rPr lang="zh-CN" altLang="en-US" sz="1400" dirty="0" smtClean="0"/>
              <a:t>这一现行休假制度不予保留以及将传统节日增设为法定假日</a:t>
            </a:r>
            <a:r>
              <a:rPr lang="en-US" sz="1400" dirty="0" smtClean="0"/>
              <a:t>,</a:t>
            </a:r>
            <a:r>
              <a:rPr lang="zh-CN" altLang="en-US" sz="1400" dirty="0" smtClean="0"/>
              <a:t>并非一项简单工作</a:t>
            </a:r>
            <a:r>
              <a:rPr lang="en-US" sz="1400" dirty="0" smtClean="0"/>
              <a:t>,</a:t>
            </a:r>
            <a:r>
              <a:rPr lang="zh-CN" altLang="en-US" sz="1400" dirty="0" smtClean="0"/>
              <a:t>有关部门经过研究后做出了肯定的回答。</a:t>
            </a:r>
          </a:p>
          <a:p>
            <a:pPr algn="just">
              <a:lnSpc>
                <a:spcPct val="150000"/>
              </a:lnSpc>
            </a:pPr>
            <a:endParaRPr lang="zh-CN" altLang="en-US" sz="14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6"/>
          <p:cNvSpPr txBox="1"/>
          <p:nvPr/>
        </p:nvSpPr>
        <p:spPr>
          <a:xfrm>
            <a:off x="1854200" y="1283894"/>
            <a:ext cx="5948680" cy="3519801"/>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r>
              <a:rPr lang="en-US" altLang="zh-CN" sz="1400" dirty="0" smtClean="0">
                <a:solidFill>
                  <a:srgbClr val="C00000"/>
                </a:solidFill>
              </a:rPr>
              <a:t>1.</a:t>
            </a:r>
            <a:r>
              <a:rPr lang="zh-CN" altLang="en-US" sz="1400" dirty="0" smtClean="0">
                <a:solidFill>
                  <a:srgbClr val="C00000"/>
                </a:solidFill>
              </a:rPr>
              <a:t>指代不明</a:t>
            </a:r>
            <a:r>
              <a:rPr lang="en-US" sz="1400" dirty="0" smtClean="0">
                <a:solidFill>
                  <a:srgbClr val="C00000"/>
                </a:solidFill>
              </a:rPr>
              <a:t>,</a:t>
            </a:r>
            <a:r>
              <a:rPr lang="zh-CN" altLang="en-US" sz="1400" dirty="0" smtClean="0">
                <a:solidFill>
                  <a:srgbClr val="C00000"/>
                </a:solidFill>
              </a:rPr>
              <a:t>不知道穷困的是</a:t>
            </a:r>
            <a:r>
              <a:rPr lang="en-US" sz="1400" dirty="0" smtClean="0">
                <a:solidFill>
                  <a:srgbClr val="C00000"/>
                </a:solidFill>
              </a:rPr>
              <a:t>“</a:t>
            </a:r>
            <a:r>
              <a:rPr lang="zh-CN" altLang="en-US" sz="1400" dirty="0" smtClean="0">
                <a:solidFill>
                  <a:srgbClr val="C00000"/>
                </a:solidFill>
              </a:rPr>
              <a:t>故乡</a:t>
            </a:r>
            <a:r>
              <a:rPr lang="en-US" sz="1400" dirty="0" smtClean="0">
                <a:solidFill>
                  <a:srgbClr val="C00000"/>
                </a:solidFill>
              </a:rPr>
              <a:t>”</a:t>
            </a:r>
            <a:r>
              <a:rPr lang="zh-CN" altLang="en-US" sz="1400" dirty="0" smtClean="0">
                <a:solidFill>
                  <a:srgbClr val="C00000"/>
                </a:solidFill>
              </a:rPr>
              <a:t>还是</a:t>
            </a:r>
            <a:r>
              <a:rPr lang="en-US" sz="1400" dirty="0" smtClean="0">
                <a:solidFill>
                  <a:srgbClr val="C00000"/>
                </a:solidFill>
              </a:rPr>
              <a:t>“</a:t>
            </a:r>
            <a:r>
              <a:rPr lang="zh-CN" altLang="en-US" sz="1400" dirty="0" smtClean="0">
                <a:solidFill>
                  <a:srgbClr val="C00000"/>
                </a:solidFill>
              </a:rPr>
              <a:t>孩子</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他没有忘记故乡穷困的孩子</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2.“</a:t>
            </a:r>
            <a:r>
              <a:rPr lang="zh-CN" altLang="en-US" sz="1400" dirty="0" smtClean="0">
                <a:solidFill>
                  <a:srgbClr val="C00000"/>
                </a:solidFill>
              </a:rPr>
              <a:t>考得好的学生就通知家长去登记报名</a:t>
            </a:r>
            <a:r>
              <a:rPr lang="en-US" sz="1400" dirty="0" smtClean="0">
                <a:solidFill>
                  <a:srgbClr val="C00000"/>
                </a:solidFill>
              </a:rPr>
              <a:t>”</a:t>
            </a:r>
            <a:r>
              <a:rPr lang="zh-CN" altLang="en-US" sz="1400" dirty="0" smtClean="0">
                <a:solidFill>
                  <a:srgbClr val="C00000"/>
                </a:solidFill>
              </a:rPr>
              <a:t>有歧义</a:t>
            </a:r>
            <a:r>
              <a:rPr lang="en-US" sz="1400" dirty="0" smtClean="0">
                <a:solidFill>
                  <a:srgbClr val="C00000"/>
                </a:solidFill>
              </a:rPr>
              <a:t>,</a:t>
            </a:r>
            <a:r>
              <a:rPr lang="zh-CN" altLang="en-US" sz="1400" dirty="0" smtClean="0">
                <a:solidFill>
                  <a:srgbClr val="C00000"/>
                </a:solidFill>
              </a:rPr>
              <a:t>应改为</a:t>
            </a:r>
            <a:r>
              <a:rPr lang="en-US" sz="1400" dirty="0" smtClean="0">
                <a:solidFill>
                  <a:srgbClr val="C00000"/>
                </a:solidFill>
              </a:rPr>
              <a:t>“</a:t>
            </a:r>
            <a:r>
              <a:rPr lang="zh-CN" altLang="en-US" sz="1400" dirty="0" smtClean="0">
                <a:solidFill>
                  <a:srgbClr val="C00000"/>
                </a:solidFill>
              </a:rPr>
              <a:t>考得好的学生的家长就被通知去登记报名</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3.“</a:t>
            </a:r>
            <a:r>
              <a:rPr lang="zh-CN" altLang="en-US" sz="1400" dirty="0" smtClean="0">
                <a:solidFill>
                  <a:srgbClr val="C00000"/>
                </a:solidFill>
              </a:rPr>
              <a:t>许多城市的市民</a:t>
            </a:r>
            <a:r>
              <a:rPr lang="en-US" sz="1400" dirty="0" smtClean="0">
                <a:solidFill>
                  <a:srgbClr val="C00000"/>
                </a:solidFill>
              </a:rPr>
              <a:t>”</a:t>
            </a:r>
            <a:r>
              <a:rPr lang="zh-CN" altLang="en-US" sz="1400" dirty="0" smtClean="0">
                <a:solidFill>
                  <a:srgbClr val="C00000"/>
                </a:solidFill>
              </a:rPr>
              <a:t>表意不明</a:t>
            </a:r>
            <a:r>
              <a:rPr lang="en-US" sz="1400" dirty="0" smtClean="0">
                <a:solidFill>
                  <a:srgbClr val="C00000"/>
                </a:solidFill>
              </a:rPr>
              <a:t>,</a:t>
            </a:r>
            <a:r>
              <a:rPr lang="zh-CN" altLang="en-US" sz="1400" dirty="0" smtClean="0">
                <a:solidFill>
                  <a:srgbClr val="C00000"/>
                </a:solidFill>
              </a:rPr>
              <a:t>删去</a:t>
            </a:r>
            <a:r>
              <a:rPr lang="en-US" sz="1400" dirty="0" smtClean="0">
                <a:solidFill>
                  <a:srgbClr val="C00000"/>
                </a:solidFill>
              </a:rPr>
              <a:t>“</a:t>
            </a:r>
            <a:r>
              <a:rPr lang="zh-CN" altLang="en-US" sz="1400" dirty="0" smtClean="0">
                <a:solidFill>
                  <a:srgbClr val="C00000"/>
                </a:solidFill>
              </a:rPr>
              <a:t>城市的</a:t>
            </a:r>
            <a:r>
              <a:rPr lang="en-US" sz="1400" dirty="0" smtClean="0">
                <a:solidFill>
                  <a:srgbClr val="C00000"/>
                </a:solidFill>
              </a:rPr>
              <a:t>”</a:t>
            </a:r>
            <a:r>
              <a:rPr lang="zh-CN" altLang="en-US" sz="1400" dirty="0" smtClean="0">
                <a:solidFill>
                  <a:srgbClr val="C00000"/>
                </a:solidFill>
              </a:rPr>
              <a:t>。</a:t>
            </a:r>
          </a:p>
          <a:p>
            <a:pPr algn="just">
              <a:lnSpc>
                <a:spcPct val="150000"/>
              </a:lnSpc>
            </a:pPr>
            <a:r>
              <a:rPr lang="en-US" sz="1400" dirty="0" smtClean="0">
                <a:solidFill>
                  <a:srgbClr val="C00000"/>
                </a:solidFill>
              </a:rPr>
              <a:t>4.“</a:t>
            </a:r>
            <a:r>
              <a:rPr lang="zh-CN" altLang="en-US" sz="1400" dirty="0" smtClean="0">
                <a:solidFill>
                  <a:srgbClr val="C00000"/>
                </a:solidFill>
              </a:rPr>
              <a:t>古汉语专家张教授在接受采访时予以坚决否定</a:t>
            </a:r>
            <a:r>
              <a:rPr lang="en-US" sz="1400" dirty="0" smtClean="0">
                <a:solidFill>
                  <a:srgbClr val="C00000"/>
                </a:solidFill>
              </a:rPr>
              <a:t>”,</a:t>
            </a:r>
            <a:r>
              <a:rPr lang="zh-CN" altLang="en-US" sz="1400" dirty="0" smtClean="0">
                <a:solidFill>
                  <a:srgbClr val="C00000"/>
                </a:solidFill>
              </a:rPr>
              <a:t>否定的是</a:t>
            </a:r>
            <a:r>
              <a:rPr lang="en-US" sz="1400" dirty="0" smtClean="0">
                <a:solidFill>
                  <a:srgbClr val="C00000"/>
                </a:solidFill>
              </a:rPr>
              <a:t>“</a:t>
            </a:r>
            <a:r>
              <a:rPr lang="zh-CN" altLang="en-US" sz="1400" dirty="0" smtClean="0">
                <a:solidFill>
                  <a:srgbClr val="C00000"/>
                </a:solidFill>
              </a:rPr>
              <a:t>影响</a:t>
            </a:r>
            <a:r>
              <a:rPr lang="en-US" sz="1400" dirty="0" smtClean="0">
                <a:solidFill>
                  <a:srgbClr val="C00000"/>
                </a:solidFill>
              </a:rPr>
              <a:t>”</a:t>
            </a:r>
            <a:r>
              <a:rPr lang="zh-CN" altLang="en-US" sz="1400" dirty="0" smtClean="0">
                <a:solidFill>
                  <a:srgbClr val="C00000"/>
                </a:solidFill>
              </a:rPr>
              <a:t>还是</a:t>
            </a:r>
            <a:r>
              <a:rPr lang="en-US" sz="1400" dirty="0" smtClean="0">
                <a:solidFill>
                  <a:srgbClr val="C00000"/>
                </a:solidFill>
              </a:rPr>
              <a:t>“</a:t>
            </a:r>
            <a:r>
              <a:rPr lang="zh-CN" altLang="en-US" sz="1400" dirty="0" smtClean="0">
                <a:solidFill>
                  <a:srgbClr val="C00000"/>
                </a:solidFill>
              </a:rPr>
              <a:t>不影响</a:t>
            </a:r>
            <a:r>
              <a:rPr lang="en-US" sz="1400" dirty="0" smtClean="0">
                <a:solidFill>
                  <a:srgbClr val="C00000"/>
                </a:solidFill>
              </a:rPr>
              <a:t>”,</a:t>
            </a:r>
            <a:r>
              <a:rPr lang="zh-CN" altLang="en-US" sz="1400" dirty="0" smtClean="0">
                <a:solidFill>
                  <a:srgbClr val="C00000"/>
                </a:solidFill>
              </a:rPr>
              <a:t>表意不明。</a:t>
            </a:r>
          </a:p>
          <a:p>
            <a:pPr algn="just">
              <a:lnSpc>
                <a:spcPct val="150000"/>
              </a:lnSpc>
            </a:pPr>
            <a:r>
              <a:rPr lang="en-US" altLang="zh-CN" sz="1400" dirty="0" smtClean="0">
                <a:solidFill>
                  <a:srgbClr val="C00000"/>
                </a:solidFill>
              </a:rPr>
              <a:t>5.</a:t>
            </a:r>
            <a:r>
              <a:rPr lang="zh-CN" altLang="en-US" sz="1400" dirty="0" smtClean="0">
                <a:solidFill>
                  <a:srgbClr val="C00000"/>
                </a:solidFill>
              </a:rPr>
              <a:t>语意不明</a:t>
            </a:r>
            <a:r>
              <a:rPr lang="en-US" sz="1400" dirty="0" smtClean="0">
                <a:solidFill>
                  <a:srgbClr val="C00000"/>
                </a:solidFill>
              </a:rPr>
              <a:t>,“</a:t>
            </a:r>
            <a:r>
              <a:rPr lang="zh-CN" altLang="en-US" sz="1400" dirty="0" smtClean="0">
                <a:solidFill>
                  <a:srgbClr val="C00000"/>
                </a:solidFill>
              </a:rPr>
              <a:t>肯定</a:t>
            </a:r>
            <a:r>
              <a:rPr lang="en-US" sz="1400" dirty="0" smtClean="0">
                <a:solidFill>
                  <a:srgbClr val="C00000"/>
                </a:solidFill>
              </a:rPr>
              <a:t>”</a:t>
            </a:r>
            <a:r>
              <a:rPr lang="zh-CN" altLang="en-US" sz="1400" dirty="0" smtClean="0">
                <a:solidFill>
                  <a:srgbClr val="C00000"/>
                </a:solidFill>
              </a:rPr>
              <a:t>指向不明确。</a:t>
            </a:r>
          </a:p>
          <a:p>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1016790"/>
            <a:ext cx="1094096"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7" name="矩形 6"/>
            <p:cNvSpPr/>
            <p:nvPr/>
          </p:nvSpPr>
          <p:spPr>
            <a:xfrm>
              <a:off x="2347554" y="4295094"/>
              <a:ext cx="2089643" cy="673937"/>
            </a:xfrm>
            <a:prstGeom prst="rect">
              <a:avLst/>
            </a:prstGeom>
          </p:spPr>
          <p:txBody>
            <a:bodyPr wrap="none" lIns="36000" tIns="36000" rIns="36000" bIns="36000">
              <a:spAutoFit/>
            </a:bodyPr>
            <a:lstStyle/>
            <a:p>
              <a:r>
                <a:rPr lang="zh-CN" altLang="en-US" sz="1400" spc="200" dirty="0" smtClean="0">
                  <a:solidFill>
                    <a:schemeClr val="bg1"/>
                  </a:solidFill>
                  <a:latin typeface="微软雅黑" panose="020B0503020204020204" pitchFamily="34" charset="-122"/>
                  <a:ea typeface="微软雅黑" panose="020B0503020204020204" pitchFamily="34" charset="-122"/>
                </a:rPr>
                <a:t>技法精讲</a:t>
              </a:r>
              <a:endParaRPr lang="zh-CN" altLang="en-US" sz="1400" spc="2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1117600" y="1747521"/>
            <a:ext cx="6939280" cy="2301903"/>
          </a:xfrm>
          <a:prstGeom prst="rect">
            <a:avLst/>
          </a:prstGeom>
          <a:noFill/>
        </p:spPr>
        <p:txBody>
          <a:bodyPr wrap="square" lIns="36000" tIns="36000" rIns="36000" bIns="36000" rtlCol="0">
            <a:spAutoFit/>
          </a:bodyPr>
          <a:lstStyle/>
          <a:p>
            <a:pPr algn="ctr">
              <a:lnSpc>
                <a:spcPct val="150000"/>
              </a:lnSpc>
            </a:pPr>
            <a:r>
              <a:rPr lang="zh-CN" altLang="zh-CN" sz="1400" dirty="0" smtClean="0">
                <a:latin typeface="微软雅黑" panose="020B0503020204020204" pitchFamily="34" charset="-122"/>
                <a:ea typeface="微软雅黑" panose="020B0503020204020204" pitchFamily="34" charset="-122"/>
              </a:rPr>
              <a:t>快速辨别病句六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看</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看介词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在介词的运用上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命题者常设陷阱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给两个部分都加上介词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使句子的主语隐藏起来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造成成分残缺的语病。如果一个句子中有介词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先看它有无宾语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再看搭配是否正确</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有无歧义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还要看介词结构的出现是否造成句子成分残缺、多余等。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　经过老主任再三解释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才使他的怒气逐渐平息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最后脸上勉强露出了一丝笑容。</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此句滥用介词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经过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致使整个句子残缺主语。</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】C</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298646"/>
            <a:ext cx="6395194" cy="1061829"/>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本题考查辨别病句的能力。</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搭配不当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视野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可以</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拓展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但是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感受</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拓展</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只能是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增强</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折映出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缺少宾语中心语</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折映出婆娑多姿的影子</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成分赘余</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应删除</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认为是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843280" y="1127761"/>
            <a:ext cx="763016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看否定词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如果一个句子中出现多个否定词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可以运用数学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负负得正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的理念去理解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如果发现有多余的否定词把本意弄反了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那么就可以确定有语病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就要把多余的否定词删去。</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　近几年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王芳几乎无时无刻不忘搜集整理民歌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积累了大量资料。</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无时无刻不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表示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时时刻刻都</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无时无刻不忘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即为误用了否定词。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有些词语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如</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禁止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防止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避免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本身就有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设法阻止</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命题者常增设否定词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造成句意相反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形成语病。在做题时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一定要先审清题意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弄清本意是推行什么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还是阻止什么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再确定否定词的去留。</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　学生写作文切忌不要胡编乱造。</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例句中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切忌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已有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的意思</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应去掉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不要</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48080" y="1391921"/>
            <a:ext cx="7366000" cy="2011695"/>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zh-CN" sz="1400" dirty="0" smtClean="0">
                <a:latin typeface="微软雅黑" panose="020B0503020204020204" pitchFamily="34" charset="-122"/>
                <a:ea typeface="微软雅黑" panose="020B0503020204020204" pitchFamily="34" charset="-122"/>
              </a:rPr>
              <a:t>看两面词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一个句子如果出现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有没有</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成败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好坏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优劣</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之类的两面词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就应分析该句是否存在两面与一面不搭配的毛病。</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　要保证安全生产</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机器质量的好坏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是重要条件。</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　学习成绩的好坏是优秀学生的重要评价标准。</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上述两句病因相同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都是两面与一面不搭配。</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148080" y="1391921"/>
            <a:ext cx="679704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zh-CN" sz="1400" dirty="0" smtClean="0">
                <a:latin typeface="微软雅黑" panose="020B0503020204020204" pitchFamily="34" charset="-122"/>
                <a:ea typeface="微软雅黑" panose="020B0503020204020204" pitchFamily="34" charset="-122"/>
              </a:rPr>
              <a:t>看关联词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句子使用关联词语时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有可能存在放错位置、语序不合理、关联词搭配不当的问题。</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　无论干部和群众</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毫不例外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都必须遵守社会主义法制。</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无论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后面不能接并列短语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只能接带有选择性的连词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还是</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组成的短语。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7</a:t>
            </a:r>
            <a:r>
              <a:rPr lang="zh-CN" altLang="zh-CN" sz="1400" dirty="0" smtClean="0">
                <a:latin typeface="微软雅黑" panose="020B0503020204020204" pitchFamily="34" charset="-122"/>
                <a:ea typeface="微软雅黑" panose="020B0503020204020204" pitchFamily="34" charset="-122"/>
              </a:rPr>
              <a:t>　不但他喜欢京剧脸谱</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而且喜欢京剧的各种服饰。</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此句两分句主语相同</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第一分句的关联词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应放在主语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之后。</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75360" y="1391921"/>
            <a:ext cx="7437120" cy="2334861"/>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5.</a:t>
            </a:r>
            <a:r>
              <a:rPr lang="zh-CN" altLang="zh-CN" sz="1400" dirty="0" smtClean="0">
                <a:latin typeface="微软雅黑" panose="020B0503020204020204" pitchFamily="34" charset="-122"/>
                <a:ea typeface="微软雅黑" panose="020B0503020204020204" pitchFamily="34" charset="-122"/>
              </a:rPr>
              <a:t>看并列短语</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看到句子中有并列词语或并列短语时</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要注意是否存在概念上的包含关系</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能否互相搭配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语序是否恰当等。</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　大家怀着崇敬的心情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注视和倾听着这位英雄的报告。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此句中的并列谓语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注视和倾听</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和宾语</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报告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只能部分搭配。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9</a:t>
            </a:r>
            <a:r>
              <a:rPr lang="zh-CN" altLang="zh-CN" sz="1400" dirty="0" smtClean="0">
                <a:latin typeface="微软雅黑" panose="020B0503020204020204" pitchFamily="34" charset="-122"/>
                <a:ea typeface="微软雅黑" panose="020B0503020204020204" pitchFamily="34" charset="-122"/>
              </a:rPr>
              <a:t>　全校同学讨论并听取了王校长关于教育改革的报告。</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句中先</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讨论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不合逻辑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属于语序不当的语病</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应改为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听取并讨论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1036320" y="1127761"/>
            <a:ext cx="7051040" cy="3304357"/>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6.</a:t>
            </a:r>
            <a:r>
              <a:rPr lang="zh-CN" altLang="zh-CN" sz="1400" dirty="0" smtClean="0">
                <a:latin typeface="微软雅黑" panose="020B0503020204020204" pitchFamily="34" charset="-122"/>
                <a:ea typeface="微软雅黑" panose="020B0503020204020204" pitchFamily="34" charset="-122"/>
              </a:rPr>
              <a:t>看表数量、范围或程度的词</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数词有确数、概数之分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对此</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我们要掌握它们的使用规则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概数前面不能加上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至少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超过</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最低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一类词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降低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缩小</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等词语时不能用倍数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否则产生矛盾。只要掌握这些规则</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就可以识破命题者设下的陷阱了。此外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还要注意啰唆重复的语病。</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10</a:t>
            </a:r>
            <a:r>
              <a:rPr lang="zh-CN" altLang="zh-CN" sz="1400" dirty="0" smtClean="0">
                <a:latin typeface="微软雅黑" panose="020B0503020204020204" pitchFamily="34" charset="-122"/>
                <a:ea typeface="微软雅黑" panose="020B0503020204020204" pitchFamily="34" charset="-122"/>
              </a:rPr>
              <a:t>　近</a:t>
            </a:r>
            <a:r>
              <a:rPr lang="en-US" altLang="zh-CN" sz="1400" dirty="0" smtClean="0">
                <a:latin typeface="微软雅黑" panose="020B0503020204020204" pitchFamily="34" charset="-122"/>
                <a:ea typeface="微软雅黑" panose="020B0503020204020204" pitchFamily="34" charset="-122"/>
              </a:rPr>
              <a:t>200</a:t>
            </a:r>
            <a:r>
              <a:rPr lang="zh-CN" altLang="zh-CN" sz="1400" dirty="0" smtClean="0">
                <a:latin typeface="微软雅黑" panose="020B0503020204020204" pitchFamily="34" charset="-122"/>
                <a:ea typeface="微软雅黑" panose="020B0503020204020204" pitchFamily="34" charset="-122"/>
              </a:rPr>
              <a:t>年来</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地球上的森林大约已有三分之一左右被采伐和毁掉。</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大约</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左右</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都表示不确定</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语意重复了</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应该删掉其中一个。</a:t>
            </a:r>
          </a:p>
          <a:p>
            <a:pPr indent="457200" algn="just">
              <a:lnSpc>
                <a:spcPct val="150000"/>
              </a:lnSpc>
            </a:pPr>
            <a:r>
              <a:rPr lang="zh-CN" altLang="zh-CN" sz="1400" dirty="0" smtClean="0">
                <a:latin typeface="微软雅黑" panose="020B0503020204020204" pitchFamily="34" charset="-122"/>
                <a:ea typeface="微软雅黑" panose="020B0503020204020204" pitchFamily="34" charset="-122"/>
              </a:rPr>
              <a:t>例</a:t>
            </a:r>
            <a:r>
              <a:rPr lang="en-US" altLang="zh-CN" sz="1400" dirty="0" smtClean="0">
                <a:latin typeface="微软雅黑" panose="020B0503020204020204" pitchFamily="34" charset="-122"/>
                <a:ea typeface="微软雅黑" panose="020B0503020204020204" pitchFamily="34" charset="-122"/>
              </a:rPr>
              <a:t>11</a:t>
            </a:r>
            <a:r>
              <a:rPr lang="zh-CN" altLang="zh-CN" sz="1400" dirty="0" smtClean="0">
                <a:latin typeface="微软雅黑" panose="020B0503020204020204" pitchFamily="34" charset="-122"/>
                <a:ea typeface="微软雅黑" panose="020B0503020204020204" pitchFamily="34" charset="-122"/>
              </a:rPr>
              <a:t>　有报道说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目前绝大多数企业的销售利润在</a:t>
            </a:r>
            <a:r>
              <a:rPr lang="en-US" altLang="zh-CN" sz="1400" dirty="0" smtClean="0">
                <a:latin typeface="微软雅黑" panose="020B0503020204020204" pitchFamily="34" charset="-122"/>
                <a:ea typeface="微软雅黑" panose="020B0503020204020204" pitchFamily="34" charset="-122"/>
              </a:rPr>
              <a:t>8%</a:t>
            </a:r>
            <a:r>
              <a:rPr lang="zh-CN" altLang="zh-CN" sz="1400" dirty="0" smtClean="0">
                <a:latin typeface="微软雅黑" panose="020B0503020204020204" pitchFamily="34" charset="-122"/>
                <a:ea typeface="微软雅黑" panose="020B0503020204020204" pitchFamily="34" charset="-122"/>
              </a:rPr>
              <a:t>以下</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比去年下降了一倍。</a:t>
            </a:r>
          </a:p>
          <a:p>
            <a:pPr indent="457200" algn="just">
              <a:lnSpc>
                <a:spcPct val="150000"/>
              </a:lnSpc>
            </a:pP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解析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使用</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减少</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降低</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下降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等词语时不能用倍数</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应改为几分之几或用百分比表示。把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一倍</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改为</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一半</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或</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二分之一</a:t>
            </a:r>
            <a:r>
              <a:rPr lang="en-US" altLang="zh-CN" sz="1400" dirty="0" smtClean="0">
                <a:latin typeface="微软雅黑" panose="020B0503020204020204" pitchFamily="34" charset="-122"/>
                <a:ea typeface="微软雅黑" panose="020B0503020204020204" pitchFamily="34" charset="-122"/>
              </a:rPr>
              <a:t>”“50%”</a:t>
            </a:r>
            <a:r>
              <a:rPr lang="zh-CN" altLang="zh-CN"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598279" y="966007"/>
            <a:ext cx="1644399" cy="288147"/>
            <a:chOff x="2074963" y="4295094"/>
            <a:chExt cx="2558949" cy="673937"/>
          </a:xfrm>
        </p:grpSpPr>
        <p:pic>
          <p:nvPicPr>
            <p:cNvPr id="5" name="Picture 2"/>
            <p:cNvPicPr>
              <a:picLocks noChangeAspect="1" noChangeArrowheads="1"/>
            </p:cNvPicPr>
            <p:nvPr/>
          </p:nvPicPr>
          <p:blipFill>
            <a:blip r:embed="rId2" cstate="print"/>
            <a:srcRect/>
            <a:stretch>
              <a:fillRect/>
            </a:stretch>
          </p:blipFill>
          <p:spPr bwMode="auto">
            <a:xfrm>
              <a:off x="2074963" y="4329310"/>
              <a:ext cx="2558949" cy="597458"/>
            </a:xfrm>
            <a:prstGeom prst="rect">
              <a:avLst/>
            </a:prstGeom>
            <a:solidFill>
              <a:schemeClr val="tx1">
                <a:lumMod val="75000"/>
                <a:lumOff val="25000"/>
              </a:schemeClr>
            </a:solidFill>
            <a:ln w="9525">
              <a:noFill/>
              <a:miter lim="800000"/>
              <a:headEnd/>
              <a:tailEnd/>
            </a:ln>
            <a:effectLst/>
          </p:spPr>
        </p:pic>
        <p:sp>
          <p:nvSpPr>
            <p:cNvPr id="6" name="矩形 5"/>
            <p:cNvSpPr/>
            <p:nvPr/>
          </p:nvSpPr>
          <p:spPr>
            <a:xfrm>
              <a:off x="2347554" y="4295094"/>
              <a:ext cx="2028936" cy="673937"/>
            </a:xfrm>
            <a:prstGeom prst="rect">
              <a:avLst/>
            </a:prstGeom>
          </p:spPr>
          <p:txBody>
            <a:bodyPr wrap="none" lIns="36000" tIns="36000" rIns="36000" bIns="36000">
              <a:spAutoFit/>
            </a:bodyPr>
            <a:lstStyle/>
            <a:p>
              <a:r>
                <a:rPr lang="zh-CN" altLang="en-US" sz="1400" b="1" spc="200" dirty="0" smtClean="0">
                  <a:solidFill>
                    <a:schemeClr val="bg1"/>
                  </a:solidFill>
                  <a:latin typeface="微软雅黑" panose="020B0503020204020204" pitchFamily="34" charset="-122"/>
                  <a:ea typeface="微软雅黑" panose="020B0503020204020204" pitchFamily="34" charset="-122"/>
                </a:rPr>
                <a:t>随堂巩固训练</a:t>
              </a:r>
              <a:endParaRPr lang="zh-CN" altLang="en-US" sz="1400" b="1" spc="200" dirty="0">
                <a:solidFill>
                  <a:schemeClr val="bg1"/>
                </a:solidFill>
                <a:latin typeface="微软雅黑" panose="020B0503020204020204" pitchFamily="34" charset="-122"/>
                <a:ea typeface="微软雅黑" panose="020B0503020204020204" pitchFamily="34" charset="-122"/>
              </a:endParaRPr>
            </a:p>
          </p:txBody>
        </p:sp>
      </p:grpSp>
      <p:sp>
        <p:nvSpPr>
          <p:cNvPr id="14" name="文本框 6"/>
          <p:cNvSpPr txBox="1"/>
          <p:nvPr/>
        </p:nvSpPr>
        <p:spPr>
          <a:xfrm>
            <a:off x="1381760" y="1560389"/>
            <a:ext cx="6624320" cy="2300429"/>
          </a:xfrm>
          <a:prstGeom prst="rect">
            <a:avLst/>
          </a:prstGeom>
          <a:noFill/>
        </p:spPr>
        <p:txBody>
          <a:bodyPr wrap="square" lIns="36000" tIns="36000" rIns="36000" bIns="36000" rtlCol="0">
            <a:spAutoFit/>
          </a:bodyPr>
          <a:lstStyle/>
          <a:p>
            <a:pPr algn="just">
              <a:lnSpc>
                <a:spcPct val="150000"/>
              </a:lnSpc>
            </a:pPr>
            <a:r>
              <a:rPr lang="en-US" sz="1400" dirty="0" smtClean="0"/>
              <a:t>1.</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网络之所以让那么多的网友着迷的重要原因</a:t>
            </a:r>
            <a:r>
              <a:rPr lang="en-US" sz="1400" dirty="0" smtClean="0"/>
              <a:t>,</a:t>
            </a:r>
            <a:r>
              <a:rPr lang="zh-CN" altLang="en-US" sz="1400" dirty="0" smtClean="0"/>
              <a:t>是因为他们下单后输入账号密码时基本没有感觉到是在花钱。</a:t>
            </a:r>
          </a:p>
          <a:p>
            <a:pPr algn="just">
              <a:lnSpc>
                <a:spcPct val="150000"/>
              </a:lnSpc>
            </a:pPr>
            <a:r>
              <a:rPr lang="en-US" sz="1400" dirty="0" smtClean="0"/>
              <a:t>B.</a:t>
            </a:r>
            <a:r>
              <a:rPr lang="zh-CN" altLang="en-US" sz="1400" dirty="0" smtClean="0"/>
              <a:t>国庆黄金周期间</a:t>
            </a:r>
            <a:r>
              <a:rPr lang="en-US" sz="1400" dirty="0" smtClean="0"/>
              <a:t>,</a:t>
            </a:r>
            <a:r>
              <a:rPr lang="zh-CN" altLang="en-US" sz="1400" dirty="0" smtClean="0"/>
              <a:t>小罗建议去三清山</a:t>
            </a:r>
            <a:r>
              <a:rPr lang="en-US" sz="1400" dirty="0" smtClean="0"/>
              <a:t>,</a:t>
            </a:r>
            <a:r>
              <a:rPr lang="zh-CN" altLang="en-US" sz="1400" dirty="0" smtClean="0"/>
              <a:t>小韦建议去龙虎山</a:t>
            </a:r>
            <a:r>
              <a:rPr lang="en-US" sz="1400" dirty="0" smtClean="0"/>
              <a:t>,</a:t>
            </a:r>
            <a:r>
              <a:rPr lang="zh-CN" altLang="en-US" sz="1400" dirty="0" smtClean="0"/>
              <a:t>我同意她的建议。</a:t>
            </a:r>
          </a:p>
          <a:p>
            <a:pPr algn="just">
              <a:lnSpc>
                <a:spcPct val="150000"/>
              </a:lnSpc>
            </a:pPr>
            <a:r>
              <a:rPr lang="en-US" sz="1400" dirty="0" smtClean="0"/>
              <a:t>C.</a:t>
            </a:r>
            <a:r>
              <a:rPr lang="zh-CN" altLang="en-US" sz="1400" dirty="0" smtClean="0"/>
              <a:t>景德镇瓷器工艺精湛</a:t>
            </a:r>
            <a:r>
              <a:rPr lang="en-US" sz="1400" dirty="0" smtClean="0"/>
              <a:t>,</a:t>
            </a:r>
            <a:r>
              <a:rPr lang="zh-CN" altLang="en-US" sz="1400" dirty="0" smtClean="0"/>
              <a:t>具有高雅、时尚、个性的艺术享受</a:t>
            </a:r>
            <a:r>
              <a:rPr lang="en-US" sz="1400" dirty="0" smtClean="0"/>
              <a:t>,</a:t>
            </a:r>
            <a:r>
              <a:rPr lang="zh-CN" altLang="en-US" sz="1400" dirty="0" smtClean="0"/>
              <a:t>是一种观赏价值极高的艺术品。</a:t>
            </a:r>
          </a:p>
          <a:p>
            <a:pPr algn="just">
              <a:lnSpc>
                <a:spcPct val="150000"/>
              </a:lnSpc>
            </a:pPr>
            <a:r>
              <a:rPr lang="en-US" sz="1400" dirty="0" smtClean="0"/>
              <a:t>D.</a:t>
            </a:r>
            <a:r>
              <a:rPr lang="zh-CN" altLang="en-US" sz="1400" dirty="0" smtClean="0"/>
              <a:t>收了</a:t>
            </a:r>
            <a:r>
              <a:rPr lang="en-US" sz="1400" dirty="0" smtClean="0"/>
              <a:t>20</a:t>
            </a:r>
            <a:r>
              <a:rPr lang="zh-CN" altLang="en-US" sz="1400" dirty="0" smtClean="0"/>
              <a:t>多年的长途漫游费今天终于成为了历史</a:t>
            </a:r>
            <a:r>
              <a:rPr lang="en-US" sz="1400" dirty="0" smtClean="0"/>
              <a:t>,</a:t>
            </a:r>
            <a:r>
              <a:rPr lang="zh-CN" altLang="en-US" sz="1400" dirty="0" smtClean="0"/>
              <a:t>这是改革取得的重大进展。</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09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190338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项句式杂糅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之所以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重要原因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语意重复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之所以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的重要原因</a:t>
            </a:r>
            <a:r>
              <a:rPr lang="en-US" altLang="en-US" sz="1400" dirty="0" smtClean="0">
                <a:solidFill>
                  <a:srgbClr val="C00000"/>
                </a:solidFill>
                <a:latin typeface="微软雅黑" panose="020B0503020204020204" pitchFamily="34" charset="-122"/>
                <a:ea typeface="微软雅黑" panose="020B0503020204020204" pitchFamily="34" charset="-122"/>
              </a:rPr>
              <a:t>”; 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我同意她的建议</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指代不明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易产生歧义</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艺术享受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艺术特点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艺术品位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300429"/>
          </a:xfrm>
          <a:prstGeom prst="rect">
            <a:avLst/>
          </a:prstGeom>
          <a:noFill/>
        </p:spPr>
        <p:txBody>
          <a:bodyPr wrap="square" lIns="36000" tIns="36000" rIns="36000" bIns="36000" rtlCol="0">
            <a:spAutoFit/>
          </a:bodyPr>
          <a:lstStyle/>
          <a:p>
            <a:pPr algn="just">
              <a:lnSpc>
                <a:spcPct val="150000"/>
              </a:lnSpc>
            </a:pPr>
            <a:r>
              <a:rPr lang="en-US" sz="1400" dirty="0" smtClean="0"/>
              <a:t>2.</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一带一路</a:t>
            </a:r>
            <a:r>
              <a:rPr lang="en-US" sz="1400" dirty="0" smtClean="0"/>
              <a:t>”</a:t>
            </a:r>
            <a:r>
              <a:rPr lang="zh-CN" altLang="en-US" sz="1400" dirty="0" smtClean="0"/>
              <a:t>这一合作倡议不仅迅速得到国际社会关注</a:t>
            </a:r>
            <a:r>
              <a:rPr lang="en-US" sz="1400" dirty="0" smtClean="0"/>
              <a:t>,</a:t>
            </a:r>
            <a:r>
              <a:rPr lang="zh-CN" altLang="en-US" sz="1400" dirty="0" smtClean="0"/>
              <a:t>并且业已形成大量的合作机会。</a:t>
            </a:r>
          </a:p>
          <a:p>
            <a:pPr algn="just">
              <a:lnSpc>
                <a:spcPct val="150000"/>
              </a:lnSpc>
            </a:pPr>
            <a:r>
              <a:rPr lang="en-US" sz="1400" dirty="0" smtClean="0"/>
              <a:t>B.</a:t>
            </a:r>
            <a:r>
              <a:rPr lang="zh-CN" altLang="en-US" sz="1400" dirty="0" smtClean="0"/>
              <a:t>一直以来</a:t>
            </a:r>
            <a:r>
              <a:rPr lang="en-US" sz="1400" dirty="0" smtClean="0"/>
              <a:t>,</a:t>
            </a:r>
            <a:r>
              <a:rPr lang="zh-CN" altLang="en-US" sz="1400" dirty="0" smtClean="0"/>
              <a:t>发帖留言从来都不该是</a:t>
            </a:r>
            <a:r>
              <a:rPr lang="en-US" sz="1400" dirty="0" smtClean="0"/>
              <a:t>“</a:t>
            </a:r>
            <a:r>
              <a:rPr lang="zh-CN" altLang="en-US" sz="1400" dirty="0" smtClean="0"/>
              <a:t>法外之地</a:t>
            </a:r>
            <a:r>
              <a:rPr lang="en-US" sz="1400" dirty="0" smtClean="0"/>
              <a:t>”,</a:t>
            </a:r>
            <a:r>
              <a:rPr lang="zh-CN" altLang="en-US" sz="1400" dirty="0" smtClean="0"/>
              <a:t>长期的纵容产生了不少信息安全的漏洞。</a:t>
            </a:r>
          </a:p>
          <a:p>
            <a:pPr algn="just">
              <a:lnSpc>
                <a:spcPct val="150000"/>
              </a:lnSpc>
            </a:pPr>
            <a:r>
              <a:rPr lang="en-US" sz="1400" dirty="0" smtClean="0"/>
              <a:t>C.</a:t>
            </a:r>
            <a:r>
              <a:rPr lang="zh-CN" altLang="en-US" sz="1400" dirty="0" smtClean="0"/>
              <a:t>通过观看央视播放的</a:t>
            </a:r>
            <a:r>
              <a:rPr lang="en-US" altLang="zh-CN" sz="1400" dirty="0" smtClean="0"/>
              <a:t>《</a:t>
            </a:r>
            <a:r>
              <a:rPr lang="zh-CN" altLang="en-US" sz="1400" dirty="0" smtClean="0"/>
              <a:t>记住乡愁</a:t>
            </a:r>
            <a:r>
              <a:rPr lang="en-US" altLang="zh-CN" sz="1400" dirty="0" smtClean="0"/>
              <a:t>》</a:t>
            </a:r>
            <a:r>
              <a:rPr lang="zh-CN" altLang="en-US" sz="1400" dirty="0" smtClean="0"/>
              <a:t>节目</a:t>
            </a:r>
            <a:r>
              <a:rPr lang="en-US" sz="1400" dirty="0" smtClean="0"/>
              <a:t>,</a:t>
            </a:r>
            <a:r>
              <a:rPr lang="zh-CN" altLang="en-US" sz="1400" dirty="0" smtClean="0"/>
              <a:t>使我对中国乡村及民俗文化有了更多的了解。</a:t>
            </a:r>
          </a:p>
          <a:p>
            <a:pPr algn="just">
              <a:lnSpc>
                <a:spcPct val="150000"/>
              </a:lnSpc>
            </a:pPr>
            <a:r>
              <a:rPr lang="en-US" sz="1400" dirty="0" smtClean="0"/>
              <a:t>D.</a:t>
            </a:r>
            <a:r>
              <a:rPr lang="zh-CN" altLang="en-US" sz="1400" dirty="0" smtClean="0"/>
              <a:t>能否切实减轻学生课业负担</a:t>
            </a:r>
            <a:r>
              <a:rPr lang="en-US" sz="1400" dirty="0" smtClean="0"/>
              <a:t>,</a:t>
            </a:r>
            <a:r>
              <a:rPr lang="zh-CN" altLang="en-US" sz="1400" dirty="0" smtClean="0"/>
              <a:t>让他们快乐成长</a:t>
            </a:r>
            <a:r>
              <a:rPr lang="en-US" sz="1400" dirty="0" smtClean="0"/>
              <a:t>,</a:t>
            </a:r>
            <a:r>
              <a:rPr lang="zh-CN" altLang="en-US" sz="1400" dirty="0" smtClean="0"/>
              <a:t>是我国中小教学工作的当务之急。</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009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项关联词语搭配有误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搭配。应该把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而且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通过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去掉其一即可。</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项一面和两面不对应</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能否</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623594"/>
          </a:xfrm>
          <a:prstGeom prst="rect">
            <a:avLst/>
          </a:prstGeom>
          <a:noFill/>
        </p:spPr>
        <p:txBody>
          <a:bodyPr wrap="square" lIns="36000" tIns="36000" rIns="36000" bIns="36000" rtlCol="0">
            <a:spAutoFit/>
          </a:bodyPr>
          <a:lstStyle/>
          <a:p>
            <a:pPr algn="just">
              <a:lnSpc>
                <a:spcPct val="150000"/>
              </a:lnSpc>
            </a:pPr>
            <a:r>
              <a:rPr lang="en-US" sz="1400" dirty="0" smtClean="0"/>
              <a:t>3.</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朗读者</a:t>
            </a:r>
            <a:r>
              <a:rPr lang="en-US" sz="1400" dirty="0" smtClean="0"/>
              <a:t>,</a:t>
            </a:r>
            <a:r>
              <a:rPr lang="zh-CN" altLang="en-US" sz="1400" dirty="0" smtClean="0"/>
              <a:t>其实也是领读者</a:t>
            </a:r>
            <a:r>
              <a:rPr lang="en-US" sz="1400" dirty="0" smtClean="0"/>
              <a:t>,</a:t>
            </a:r>
            <a:r>
              <a:rPr lang="zh-CN" altLang="en-US" sz="1400" dirty="0" smtClean="0"/>
              <a:t>而且是借助了现代媒体的力量</a:t>
            </a:r>
            <a:r>
              <a:rPr lang="en-US" sz="1400" dirty="0" smtClean="0"/>
              <a:t>,</a:t>
            </a:r>
            <a:r>
              <a:rPr lang="zh-CN" altLang="en-US" sz="1400" dirty="0" smtClean="0"/>
              <a:t>用智慧的方式更为有效地传播</a:t>
            </a:r>
            <a:r>
              <a:rPr lang="en-US" sz="1400" dirty="0" smtClean="0"/>
              <a:t>,</a:t>
            </a:r>
            <a:r>
              <a:rPr lang="zh-CN" altLang="en-US" sz="1400" dirty="0" smtClean="0"/>
              <a:t>从而说出时代心声的人。</a:t>
            </a:r>
          </a:p>
          <a:p>
            <a:pPr algn="just">
              <a:lnSpc>
                <a:spcPct val="150000"/>
              </a:lnSpc>
            </a:pPr>
            <a:r>
              <a:rPr lang="en-US" sz="1400" dirty="0" smtClean="0"/>
              <a:t>B.</a:t>
            </a:r>
            <a:r>
              <a:rPr lang="zh-CN" altLang="en-US" sz="1400" dirty="0" smtClean="0"/>
              <a:t>电视剧</a:t>
            </a:r>
            <a:r>
              <a:rPr lang="en-US" altLang="zh-CN" sz="1400" dirty="0" smtClean="0"/>
              <a:t>《</a:t>
            </a:r>
            <a:r>
              <a:rPr lang="zh-CN" altLang="en-US" sz="1400" dirty="0" smtClean="0"/>
              <a:t>三生三世十里桃花</a:t>
            </a:r>
            <a:r>
              <a:rPr lang="en-US" altLang="zh-CN" sz="1400" dirty="0" smtClean="0"/>
              <a:t>》</a:t>
            </a:r>
            <a:r>
              <a:rPr lang="zh-CN" altLang="en-US" sz="1400" dirty="0" smtClean="0"/>
              <a:t>凭借匠心独运的制作</a:t>
            </a:r>
            <a:r>
              <a:rPr lang="en-US" sz="1400" dirty="0" smtClean="0"/>
              <a:t>,</a:t>
            </a:r>
            <a:r>
              <a:rPr lang="zh-CN" altLang="en-US" sz="1400" dirty="0" smtClean="0"/>
              <a:t>曲折感人的情节</a:t>
            </a:r>
            <a:r>
              <a:rPr lang="en-US" sz="1400" dirty="0" smtClean="0"/>
              <a:t>,</a:t>
            </a:r>
            <a:r>
              <a:rPr lang="zh-CN" altLang="en-US" sz="1400" dirty="0" smtClean="0"/>
              <a:t>男女主角更是受到众多粉丝的追捧。</a:t>
            </a:r>
          </a:p>
          <a:p>
            <a:pPr algn="just">
              <a:lnSpc>
                <a:spcPct val="150000"/>
              </a:lnSpc>
            </a:pPr>
            <a:r>
              <a:rPr lang="en-US" sz="1400" dirty="0" smtClean="0"/>
              <a:t>C.</a:t>
            </a:r>
            <a:r>
              <a:rPr lang="zh-CN" altLang="en-US" sz="1400" dirty="0" smtClean="0"/>
              <a:t>据业内专家估计</a:t>
            </a:r>
            <a:r>
              <a:rPr lang="en-US" sz="1400" dirty="0" smtClean="0"/>
              <a:t>,</a:t>
            </a:r>
            <a:r>
              <a:rPr lang="zh-CN" altLang="en-US" sz="1400" dirty="0" smtClean="0"/>
              <a:t>仅在我国</a:t>
            </a:r>
            <a:r>
              <a:rPr lang="en-US" sz="1400" dirty="0" smtClean="0"/>
              <a:t>,</a:t>
            </a:r>
            <a:r>
              <a:rPr lang="zh-CN" altLang="en-US" sz="1400" dirty="0" smtClean="0"/>
              <a:t>未来</a:t>
            </a:r>
            <a:r>
              <a:rPr lang="en-US" sz="1400" dirty="0" smtClean="0"/>
              <a:t>5</a:t>
            </a:r>
            <a:r>
              <a:rPr lang="zh-CN" altLang="en-US" sz="1400" dirty="0" smtClean="0"/>
              <a:t>年内大数据人才缺口就将超过</a:t>
            </a:r>
            <a:r>
              <a:rPr lang="en-US" sz="1400" dirty="0" smtClean="0"/>
              <a:t>130</a:t>
            </a:r>
            <a:r>
              <a:rPr lang="zh-CN" altLang="en-US" sz="1400" dirty="0" smtClean="0"/>
              <a:t>万人以上。</a:t>
            </a:r>
          </a:p>
          <a:p>
            <a:pPr algn="just">
              <a:lnSpc>
                <a:spcPct val="150000"/>
              </a:lnSpc>
            </a:pPr>
            <a:r>
              <a:rPr lang="en-US" sz="1400" dirty="0" smtClean="0"/>
              <a:t>D.</a:t>
            </a:r>
            <a:r>
              <a:rPr lang="zh-CN" altLang="en-US" sz="1400" dirty="0" smtClean="0"/>
              <a:t>由于电影</a:t>
            </a:r>
            <a:r>
              <a:rPr lang="en-US" altLang="zh-CN" sz="1400" dirty="0" smtClean="0"/>
              <a:t>《</a:t>
            </a:r>
            <a:r>
              <a:rPr lang="zh-CN" altLang="en-US" sz="1400" dirty="0" smtClean="0"/>
              <a:t>战狼</a:t>
            </a:r>
            <a:r>
              <a:rPr lang="en-US" sz="1400" dirty="0" smtClean="0"/>
              <a:t>2</a:t>
            </a:r>
            <a:r>
              <a:rPr lang="en-US" altLang="zh-CN" sz="1400" dirty="0" smtClean="0"/>
              <a:t>》</a:t>
            </a:r>
            <a:r>
              <a:rPr lang="zh-CN" altLang="en-US" sz="1400" dirty="0" smtClean="0"/>
              <a:t>场面火爆</a:t>
            </a:r>
            <a:r>
              <a:rPr lang="en-US" sz="1400" dirty="0" smtClean="0"/>
              <a:t>,</a:t>
            </a:r>
            <a:r>
              <a:rPr lang="zh-CN" altLang="en-US" sz="1400" dirty="0" smtClean="0"/>
              <a:t>彰显爱国主题</a:t>
            </a:r>
            <a:r>
              <a:rPr lang="en-US" sz="1400" dirty="0" smtClean="0"/>
              <a:t>,</a:t>
            </a:r>
            <a:r>
              <a:rPr lang="zh-CN" altLang="en-US" sz="1400" dirty="0" smtClean="0"/>
              <a:t>使它取得了意想不到的成功</a:t>
            </a:r>
            <a:r>
              <a:rPr lang="en-US" sz="1400" dirty="0" smtClean="0"/>
              <a:t>,</a:t>
            </a:r>
            <a:r>
              <a:rPr lang="zh-CN" altLang="en-US" sz="1400" dirty="0" smtClean="0"/>
              <a:t>深受广大观众赞誉。</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33120" y="1593189"/>
            <a:ext cx="7589520" cy="1688530"/>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3.</a:t>
            </a:r>
            <a:r>
              <a:rPr lang="en-US" altLang="zh-CN" sz="1400" dirty="0" smtClean="0">
                <a:solidFill>
                  <a:srgbClr val="2BA7E0"/>
                </a:solidFill>
                <a:latin typeface="微软雅黑" panose="020B0503020204020204" pitchFamily="34" charset="-122"/>
                <a:ea typeface="微软雅黑" panose="020B0503020204020204" pitchFamily="34" charset="-122"/>
              </a:rPr>
              <a:t>[2016·</a:t>
            </a:r>
            <a:r>
              <a:rPr lang="zh-CN" altLang="zh-CN" sz="1400" dirty="0" smtClean="0">
                <a:solidFill>
                  <a:srgbClr val="2BA7E0"/>
                </a:solidFill>
                <a:latin typeface="微软雅黑" panose="020B0503020204020204" pitchFamily="34" charset="-122"/>
                <a:ea typeface="微软雅黑" panose="020B0503020204020204" pitchFamily="34" charset="-122"/>
              </a:rPr>
              <a:t>江西</a:t>
            </a:r>
            <a:r>
              <a:rPr lang="en-US" altLang="zh-CN" sz="1400" dirty="0" smtClean="0">
                <a:solidFill>
                  <a:srgbClr val="2BA7E0"/>
                </a:solidFill>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因为超采地下水</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月牙泉水域面积缩小了两倍。</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这项工作能够顺利完成的原因是大家共同努力的结果。</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中学生书写水平下降的问题</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广泛引起了社会的关注。</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生活有多么广阔</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语文世界就有多么广阔。</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415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2"/>
            <a:ext cx="641096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暗换主语导致成分残缺。前两个分句的主语是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电视剧</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第三个分句的主语是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主角</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与前面主语不一致</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受到众多粉丝追捧的男女主角也因此走红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超过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语义重复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超过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都是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多</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应该删掉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以上</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可以修改为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电影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战狼</a:t>
            </a:r>
            <a:r>
              <a:rPr lang="en-US" altLang="en-US" sz="1400" dirty="0" smtClean="0">
                <a:solidFill>
                  <a:srgbClr val="C00000"/>
                </a:solidFill>
                <a:latin typeface="微软雅黑" panose="020B0503020204020204" pitchFamily="34" charset="-122"/>
                <a:ea typeface="微软雅黑" panose="020B0503020204020204" pitchFamily="34" charset="-122"/>
              </a:rPr>
              <a:t>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场面火爆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彰显爱国主题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取得了意想不到的成功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深受广大观众赞誉</a:t>
            </a:r>
            <a:r>
              <a:rPr lang="en-US" alt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1654098"/>
          </a:xfrm>
          <a:prstGeom prst="rect">
            <a:avLst/>
          </a:prstGeom>
          <a:noFill/>
        </p:spPr>
        <p:txBody>
          <a:bodyPr wrap="square" lIns="36000" tIns="36000" rIns="36000" bIns="36000" rtlCol="0">
            <a:spAutoFit/>
          </a:bodyPr>
          <a:lstStyle/>
          <a:p>
            <a:pPr algn="just">
              <a:lnSpc>
                <a:spcPct val="150000"/>
              </a:lnSpc>
            </a:pPr>
            <a:r>
              <a:rPr lang="en-US" sz="1400" dirty="0" smtClean="0"/>
              <a:t>4.</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我看到水鸟笨重的身躯掠过水面</a:t>
            </a:r>
            <a:r>
              <a:rPr lang="en-US" sz="1400" dirty="0" smtClean="0"/>
              <a:t>,</a:t>
            </a:r>
            <a:r>
              <a:rPr lang="zh-CN" altLang="en-US" sz="1400" dirty="0" smtClean="0"/>
              <a:t>羽毛划过水波发出的好听的声音。</a:t>
            </a:r>
          </a:p>
          <a:p>
            <a:pPr algn="just">
              <a:lnSpc>
                <a:spcPct val="150000"/>
              </a:lnSpc>
            </a:pPr>
            <a:r>
              <a:rPr lang="en-US" sz="1400" dirty="0" smtClean="0"/>
              <a:t>B.</a:t>
            </a:r>
            <a:r>
              <a:rPr lang="zh-CN" altLang="en-US" sz="1400" dirty="0" smtClean="0"/>
              <a:t>国家博物馆最近展出了两千多年前西汉时期新出土的一大批海上丝路文物。</a:t>
            </a:r>
          </a:p>
          <a:p>
            <a:pPr algn="just">
              <a:lnSpc>
                <a:spcPct val="150000"/>
              </a:lnSpc>
            </a:pPr>
            <a:r>
              <a:rPr lang="en-US" sz="1400" dirty="0" smtClean="0"/>
              <a:t>C.</a:t>
            </a:r>
            <a:r>
              <a:rPr lang="zh-CN" altLang="en-US" sz="1400" dirty="0" smtClean="0"/>
              <a:t>尘土飞扬的路上</a:t>
            </a:r>
            <a:r>
              <a:rPr lang="en-US" sz="1400" dirty="0" smtClean="0"/>
              <a:t>,</a:t>
            </a:r>
            <a:r>
              <a:rPr lang="zh-CN" altLang="en-US" sz="1400" dirty="0" smtClean="0"/>
              <a:t>游客在撤离</a:t>
            </a:r>
            <a:r>
              <a:rPr lang="en-US" sz="1400" dirty="0" smtClean="0"/>
              <a:t>,</a:t>
            </a:r>
            <a:r>
              <a:rPr lang="zh-CN" altLang="en-US" sz="1400" dirty="0" smtClean="0"/>
              <a:t>一名身着迷彩服的战士矫健地反向奔向险区。</a:t>
            </a:r>
          </a:p>
          <a:p>
            <a:pPr algn="just">
              <a:lnSpc>
                <a:spcPct val="150000"/>
              </a:lnSpc>
            </a:pPr>
            <a:r>
              <a:rPr lang="en-US" sz="1400" dirty="0" smtClean="0"/>
              <a:t>D.</a:t>
            </a:r>
            <a:r>
              <a:rPr lang="zh-CN" altLang="en-US" sz="1400" dirty="0" smtClean="0"/>
              <a:t>海燕队第一仗就以</a:t>
            </a:r>
            <a:r>
              <a:rPr lang="en-US" sz="1400" dirty="0" smtClean="0"/>
              <a:t>3</a:t>
            </a:r>
            <a:r>
              <a:rPr lang="zh-CN" altLang="en-US" sz="1400" dirty="0" smtClean="0"/>
              <a:t>比</a:t>
            </a:r>
            <a:r>
              <a:rPr lang="en-US" sz="1400" dirty="0" smtClean="0"/>
              <a:t>0</a:t>
            </a:r>
            <a:r>
              <a:rPr lang="zh-CN" altLang="en-US" sz="1400" dirty="0" smtClean="0"/>
              <a:t>的超大比分淘汰了近两年一直没赢过的飞虎队。</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2415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声音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不能</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看到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发出的好听的声音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新出土的一大批两千多年前西汉时期的海上丝路文物</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项有歧义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两年一直没赢过的飞虎队</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有两种意思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一种是飞虎队一直没赢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另一种是海燕队没赢过飞虎队。</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391920" y="135718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5.</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外卖小哥</a:t>
            </a:r>
            <a:r>
              <a:rPr lang="en-US" sz="1400" dirty="0" smtClean="0"/>
              <a:t>”</a:t>
            </a:r>
            <a:r>
              <a:rPr lang="zh-CN" altLang="en-US" sz="1400" dirty="0" smtClean="0"/>
              <a:t>毛召木从外卖派送员到大学生</a:t>
            </a:r>
            <a:r>
              <a:rPr lang="en-US" sz="1400" dirty="0" smtClean="0"/>
              <a:t>,</a:t>
            </a:r>
            <a:r>
              <a:rPr lang="zh-CN" altLang="en-US" sz="1400" dirty="0" smtClean="0"/>
              <a:t>普通劳动者实现了求学求知梦</a:t>
            </a:r>
            <a:r>
              <a:rPr lang="en-US" sz="1400" dirty="0" smtClean="0"/>
              <a:t>,</a:t>
            </a:r>
            <a:r>
              <a:rPr lang="zh-CN" altLang="en-US" sz="1400" dirty="0" smtClean="0"/>
              <a:t>这不是传奇</a:t>
            </a:r>
            <a:r>
              <a:rPr lang="en-US" sz="1400" dirty="0" smtClean="0"/>
              <a:t>,</a:t>
            </a:r>
            <a:r>
              <a:rPr lang="zh-CN" altLang="en-US" sz="1400" dirty="0" smtClean="0"/>
              <a:t>却为传奇写下了生动注脚。</a:t>
            </a:r>
          </a:p>
          <a:p>
            <a:pPr algn="just">
              <a:lnSpc>
                <a:spcPct val="150000"/>
              </a:lnSpc>
            </a:pPr>
            <a:r>
              <a:rPr lang="en-US" sz="1400" dirty="0" smtClean="0"/>
              <a:t>B.</a:t>
            </a:r>
            <a:r>
              <a:rPr lang="zh-CN" altLang="en-US" sz="1400" dirty="0" smtClean="0"/>
              <a:t>随着国庆长假的到来</a:t>
            </a:r>
            <a:r>
              <a:rPr lang="en-US" sz="1400" dirty="0" smtClean="0"/>
              <a:t>,</a:t>
            </a:r>
            <a:r>
              <a:rPr lang="zh-CN" altLang="en-US" sz="1400" dirty="0" smtClean="0"/>
              <a:t>各地高速公路纷纷出现了交通拥堵。</a:t>
            </a:r>
          </a:p>
          <a:p>
            <a:pPr algn="just">
              <a:lnSpc>
                <a:spcPct val="150000"/>
              </a:lnSpc>
            </a:pPr>
            <a:r>
              <a:rPr lang="en-US" sz="1400" dirty="0" smtClean="0"/>
              <a:t>C.</a:t>
            </a:r>
            <a:r>
              <a:rPr lang="zh-CN" altLang="en-US" sz="1400" dirty="0" smtClean="0"/>
              <a:t>最近</a:t>
            </a:r>
            <a:r>
              <a:rPr lang="en-US" sz="1400" dirty="0" smtClean="0"/>
              <a:t>,</a:t>
            </a:r>
            <a:r>
              <a:rPr lang="zh-CN" altLang="en-US" sz="1400" dirty="0" smtClean="0"/>
              <a:t>阿尔法狗与围棋世界冠军柯洁的对战</a:t>
            </a:r>
            <a:r>
              <a:rPr lang="en-US" sz="1400" dirty="0" smtClean="0"/>
              <a:t>,</a:t>
            </a:r>
            <a:r>
              <a:rPr lang="zh-CN" altLang="en-US" sz="1400" dirty="0" smtClean="0"/>
              <a:t>连胜三局</a:t>
            </a:r>
            <a:r>
              <a:rPr lang="en-US" sz="1400" dirty="0" smtClean="0"/>
              <a:t>,</a:t>
            </a:r>
            <a:r>
              <a:rPr lang="zh-CN" altLang="en-US" sz="1400" dirty="0" smtClean="0"/>
              <a:t>再次成为舆论关注的焦点。</a:t>
            </a:r>
          </a:p>
          <a:p>
            <a:pPr algn="just">
              <a:lnSpc>
                <a:spcPct val="150000"/>
              </a:lnSpc>
            </a:pPr>
            <a:r>
              <a:rPr lang="en-US" sz="1400" dirty="0" smtClean="0"/>
              <a:t>D.</a:t>
            </a:r>
            <a:r>
              <a:rPr lang="zh-CN" altLang="en-US" sz="1400" dirty="0" smtClean="0"/>
              <a:t>相关专家呼吁尽快建立防控校园欺凌的有效机制</a:t>
            </a:r>
            <a:r>
              <a:rPr lang="en-US" sz="1400" dirty="0" smtClean="0"/>
              <a:t>,</a:t>
            </a:r>
            <a:r>
              <a:rPr lang="zh-CN" altLang="en-US" sz="1400" dirty="0" smtClean="0"/>
              <a:t>及早干预、发现和制止欺凌行为。</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816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228080" cy="1580808"/>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项宾语残缺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出现了交通拥堵现象</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连胜三局</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表意不明。</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干预、发现和制止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发现、干预和制止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1977263"/>
          </a:xfrm>
          <a:prstGeom prst="rect">
            <a:avLst/>
          </a:prstGeom>
          <a:noFill/>
        </p:spPr>
        <p:txBody>
          <a:bodyPr wrap="square" lIns="36000" tIns="36000" rIns="36000" bIns="36000" rtlCol="0">
            <a:spAutoFit/>
          </a:bodyPr>
          <a:lstStyle/>
          <a:p>
            <a:pPr algn="just">
              <a:lnSpc>
                <a:spcPct val="150000"/>
              </a:lnSpc>
            </a:pPr>
            <a:r>
              <a:rPr lang="en-US" sz="1400" dirty="0" smtClean="0"/>
              <a:t>6.</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今年江西企业</a:t>
            </a:r>
            <a:r>
              <a:rPr lang="en-US" sz="1400" dirty="0" smtClean="0"/>
              <a:t>“</a:t>
            </a:r>
            <a:r>
              <a:rPr lang="zh-CN" altLang="en-US" sz="1400" dirty="0" smtClean="0"/>
              <a:t>走出去</a:t>
            </a:r>
            <a:r>
              <a:rPr lang="en-US" sz="1400" dirty="0" smtClean="0"/>
              <a:t>”</a:t>
            </a:r>
            <a:r>
              <a:rPr lang="zh-CN" altLang="en-US" sz="1400" dirty="0" smtClean="0"/>
              <a:t>呈爆发式增长态势</a:t>
            </a:r>
            <a:r>
              <a:rPr lang="en-US" sz="1400" dirty="0" smtClean="0"/>
              <a:t>,</a:t>
            </a:r>
            <a:r>
              <a:rPr lang="zh-CN" altLang="en-US" sz="1400" dirty="0" smtClean="0"/>
              <a:t>其中投向</a:t>
            </a:r>
            <a:r>
              <a:rPr lang="en-US" sz="1400" dirty="0" smtClean="0"/>
              <a:t>“</a:t>
            </a:r>
            <a:r>
              <a:rPr lang="zh-CN" altLang="en-US" sz="1400" dirty="0" smtClean="0"/>
              <a:t>一带一路</a:t>
            </a:r>
            <a:r>
              <a:rPr lang="en-US" sz="1400" dirty="0" smtClean="0"/>
              <a:t>”</a:t>
            </a:r>
            <a:r>
              <a:rPr lang="zh-CN" altLang="en-US" sz="1400" dirty="0" smtClean="0"/>
              <a:t>沿线的项目就约占</a:t>
            </a:r>
            <a:r>
              <a:rPr lang="en-US" sz="1400" dirty="0" smtClean="0"/>
              <a:t>40%</a:t>
            </a:r>
            <a:r>
              <a:rPr lang="zh-CN" altLang="en-US" sz="1400" dirty="0" smtClean="0"/>
              <a:t>左右。</a:t>
            </a:r>
          </a:p>
          <a:p>
            <a:pPr algn="just">
              <a:lnSpc>
                <a:spcPct val="150000"/>
              </a:lnSpc>
            </a:pPr>
            <a:r>
              <a:rPr lang="en-US" sz="1400" dirty="0" smtClean="0"/>
              <a:t>B.</a:t>
            </a:r>
            <a:r>
              <a:rPr lang="zh-CN" altLang="en-US" sz="1400" dirty="0" smtClean="0"/>
              <a:t>董卿在主持</a:t>
            </a:r>
            <a:r>
              <a:rPr lang="en-US" altLang="zh-CN" sz="1400" dirty="0" smtClean="0"/>
              <a:t>《</a:t>
            </a:r>
            <a:r>
              <a:rPr lang="zh-CN" altLang="en-US" sz="1400" dirty="0" smtClean="0"/>
              <a:t>朗读者</a:t>
            </a:r>
            <a:r>
              <a:rPr lang="en-US" altLang="zh-CN" sz="1400" dirty="0" smtClean="0"/>
              <a:t>》</a:t>
            </a:r>
            <a:r>
              <a:rPr lang="zh-CN" altLang="en-US" sz="1400" dirty="0" smtClean="0"/>
              <a:t>节目时</a:t>
            </a:r>
            <a:r>
              <a:rPr lang="en-US" sz="1400" dirty="0" smtClean="0"/>
              <a:t>,</a:t>
            </a:r>
            <a:r>
              <a:rPr lang="zh-CN" altLang="en-US" sz="1400" dirty="0" smtClean="0"/>
              <a:t>旁征博引</a:t>
            </a:r>
            <a:r>
              <a:rPr lang="en-US" sz="1400" dirty="0" smtClean="0"/>
              <a:t>,</a:t>
            </a:r>
            <a:r>
              <a:rPr lang="zh-CN" altLang="en-US" sz="1400" dirty="0" smtClean="0"/>
              <a:t>妙语连珠</a:t>
            </a:r>
            <a:r>
              <a:rPr lang="en-US" sz="1400" dirty="0" smtClean="0"/>
              <a:t>,</a:t>
            </a:r>
            <a:r>
              <a:rPr lang="zh-CN" altLang="en-US" sz="1400" dirty="0" smtClean="0"/>
              <a:t>令广大观众目不暇接。</a:t>
            </a:r>
          </a:p>
          <a:p>
            <a:pPr algn="just">
              <a:lnSpc>
                <a:spcPct val="150000"/>
              </a:lnSpc>
            </a:pPr>
            <a:r>
              <a:rPr lang="en-US" sz="1400" dirty="0" smtClean="0"/>
              <a:t>C.</a:t>
            </a:r>
            <a:r>
              <a:rPr lang="zh-CN" altLang="en-US" sz="1400" dirty="0" smtClean="0"/>
              <a:t>身处网络时代</a:t>
            </a:r>
            <a:r>
              <a:rPr lang="en-US" sz="1400" dirty="0" smtClean="0"/>
              <a:t>,</a:t>
            </a:r>
            <a:r>
              <a:rPr lang="zh-CN" altLang="en-US" sz="1400" dirty="0" smtClean="0"/>
              <a:t>博士生和扫马路完美组合</a:t>
            </a:r>
            <a:r>
              <a:rPr lang="en-US" sz="1400" dirty="0" smtClean="0"/>
              <a:t>,</a:t>
            </a:r>
            <a:r>
              <a:rPr lang="zh-CN" altLang="en-US" sz="1400" dirty="0" smtClean="0"/>
              <a:t>瞬间引发出万千民众爆炒</a:t>
            </a:r>
            <a:r>
              <a:rPr lang="en-US" sz="1400" dirty="0" smtClean="0"/>
              <a:t>,</a:t>
            </a:r>
            <a:r>
              <a:rPr lang="zh-CN" altLang="en-US" sz="1400" dirty="0" smtClean="0"/>
              <a:t>自然不足为奇。</a:t>
            </a:r>
          </a:p>
          <a:p>
            <a:pPr algn="just">
              <a:lnSpc>
                <a:spcPct val="150000"/>
              </a:lnSpc>
            </a:pPr>
            <a:r>
              <a:rPr lang="en-US" sz="1400" dirty="0" smtClean="0"/>
              <a:t>D.</a:t>
            </a:r>
            <a:r>
              <a:rPr lang="zh-CN" altLang="en-US" sz="1400" dirty="0" smtClean="0"/>
              <a:t>暴风雨来临时</a:t>
            </a:r>
            <a:r>
              <a:rPr lang="en-US" sz="1400" dirty="0" smtClean="0"/>
              <a:t>,</a:t>
            </a:r>
            <a:r>
              <a:rPr lang="zh-CN" altLang="en-US" sz="1400" dirty="0" smtClean="0"/>
              <a:t>蠢笨的企鹅</a:t>
            </a:r>
            <a:r>
              <a:rPr lang="en-US" sz="1400" dirty="0" smtClean="0"/>
              <a:t>,</a:t>
            </a:r>
            <a:r>
              <a:rPr lang="zh-CN" altLang="en-US" sz="1400" dirty="0" smtClean="0"/>
              <a:t>勇敢地把肥胖的身体躲藏在悬崖底下。</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项重复赘余</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约</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左右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应删去其中一个</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项用词不当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目不暇接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的意思是形容东西太多</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眼睛看不过来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董卿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旁征博引</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妙语连珠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的话语不是物品</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不能令人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目不暇接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en-US" altLang="en-US" sz="1400" dirty="0" smtClean="0">
                <a:solidFill>
                  <a:srgbClr val="C00000"/>
                </a:solidFill>
                <a:latin typeface="微软雅黑" panose="020B0503020204020204" pitchFamily="34" charset="-122"/>
                <a:ea typeface="微软雅黑" panose="020B0503020204020204" pitchFamily="34" charset="-122"/>
              </a:rPr>
              <a:t> D</a:t>
            </a:r>
            <a:r>
              <a:rPr lang="zh-CN" altLang="en-US" sz="1400" dirty="0" smtClean="0">
                <a:solidFill>
                  <a:srgbClr val="C00000"/>
                </a:solidFill>
                <a:latin typeface="微软雅黑" panose="020B0503020204020204" pitchFamily="34" charset="-122"/>
                <a:ea typeface="微软雅黑" panose="020B0503020204020204" pitchFamily="34" charset="-122"/>
              </a:rPr>
              <a:t>项前后矛盾</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勇敢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换为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胆怯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7.</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南昌地铁</a:t>
            </a:r>
            <a:r>
              <a:rPr lang="en-US" sz="1400" dirty="0" smtClean="0"/>
              <a:t>2</a:t>
            </a:r>
            <a:r>
              <a:rPr lang="zh-CN" altLang="en-US" sz="1400" dirty="0" smtClean="0"/>
              <a:t>号线的正式运营</a:t>
            </a:r>
            <a:r>
              <a:rPr lang="en-US" sz="1400" dirty="0" smtClean="0"/>
              <a:t>,</a:t>
            </a:r>
            <a:r>
              <a:rPr lang="zh-CN" altLang="en-US" sz="1400" dirty="0" smtClean="0"/>
              <a:t>极大地缓解了市内交通拥堵。</a:t>
            </a:r>
          </a:p>
          <a:p>
            <a:pPr algn="just">
              <a:lnSpc>
                <a:spcPct val="150000"/>
              </a:lnSpc>
            </a:pPr>
            <a:r>
              <a:rPr lang="en-US" sz="1400" dirty="0" smtClean="0"/>
              <a:t>B.</a:t>
            </a:r>
            <a:r>
              <a:rPr lang="zh-CN" altLang="en-US" sz="1400" dirty="0" smtClean="0"/>
              <a:t>一位太行山区农民日前借助手机和互联网直播他在田间地头播种</a:t>
            </a:r>
            <a:r>
              <a:rPr lang="en-US" sz="1400" dirty="0" smtClean="0"/>
              <a:t>,</a:t>
            </a:r>
            <a:r>
              <a:rPr lang="zh-CN" altLang="en-US" sz="1400" dirty="0" smtClean="0"/>
              <a:t>吸引了大量粉丝</a:t>
            </a:r>
            <a:r>
              <a:rPr lang="en-US" sz="1400" dirty="0" smtClean="0"/>
              <a:t>,</a:t>
            </a:r>
            <a:r>
              <a:rPr lang="zh-CN" altLang="en-US" sz="1400" dirty="0" smtClean="0"/>
              <a:t>成为</a:t>
            </a:r>
            <a:r>
              <a:rPr lang="en-US" sz="1400" dirty="0" smtClean="0"/>
              <a:t>“</a:t>
            </a:r>
            <a:r>
              <a:rPr lang="zh-CN" altLang="en-US" sz="1400" dirty="0" smtClean="0"/>
              <a:t>网红</a:t>
            </a:r>
            <a:r>
              <a:rPr lang="en-US" sz="1400" dirty="0" smtClean="0"/>
              <a:t>”</a:t>
            </a:r>
            <a:r>
              <a:rPr lang="zh-CN" altLang="en-US" sz="1400" dirty="0" smtClean="0"/>
              <a:t>。</a:t>
            </a:r>
          </a:p>
          <a:p>
            <a:pPr algn="just">
              <a:lnSpc>
                <a:spcPct val="150000"/>
              </a:lnSpc>
            </a:pPr>
            <a:r>
              <a:rPr lang="en-US" sz="1400" dirty="0" smtClean="0"/>
              <a:t>C.</a:t>
            </a:r>
            <a:r>
              <a:rPr lang="zh-CN" altLang="en-US" sz="1400" dirty="0" smtClean="0"/>
              <a:t>南昌开往深圳的高速列车即将出发</a:t>
            </a:r>
            <a:r>
              <a:rPr lang="en-US" sz="1400" dirty="0" smtClean="0"/>
              <a:t>,</a:t>
            </a:r>
            <a:r>
              <a:rPr lang="zh-CN" altLang="en-US" sz="1400" dirty="0" smtClean="0"/>
              <a:t>列车上的几个孩子露出快乐的心情。</a:t>
            </a:r>
          </a:p>
          <a:p>
            <a:pPr algn="just">
              <a:lnSpc>
                <a:spcPct val="150000"/>
              </a:lnSpc>
            </a:pPr>
            <a:r>
              <a:rPr lang="en-US" sz="1400" dirty="0" smtClean="0"/>
              <a:t>D.</a:t>
            </a:r>
            <a:r>
              <a:rPr lang="zh-CN" altLang="en-US" sz="1400" dirty="0" smtClean="0"/>
              <a:t>习总书记把青年大学生称作实现中华民族伟大复兴未来中国梦的主力军。</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90640" cy="2227139"/>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在</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交通拥堵</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后加上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状况</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心情</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换为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笑容</a:t>
            </a:r>
            <a:r>
              <a:rPr lang="en-US" altLang="en-US" sz="1400" dirty="0" smtClean="0">
                <a:solidFill>
                  <a:srgbClr val="C00000"/>
                </a:solidFill>
                <a:latin typeface="微软雅黑" panose="020B0503020204020204" pitchFamily="34" charset="-122"/>
                <a:ea typeface="微软雅黑" panose="020B0503020204020204" pitchFamily="34" charset="-122"/>
              </a:rPr>
              <a:t>”; D</a:t>
            </a:r>
            <a:r>
              <a:rPr lang="zh-CN" altLang="en-US" sz="1400" dirty="0" smtClean="0">
                <a:solidFill>
                  <a:srgbClr val="C00000"/>
                </a:solidFill>
                <a:latin typeface="微软雅黑" panose="020B0503020204020204" pitchFamily="34" charset="-122"/>
                <a:ea typeface="微软雅黑" panose="020B0503020204020204" pitchFamily="34" charset="-122"/>
              </a:rPr>
              <a:t>项词序混乱</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未来</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调换至</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实现</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前。</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301455"/>
          </a:xfrm>
          <a:prstGeom prst="rect">
            <a:avLst/>
          </a:prstGeom>
          <a:noFill/>
        </p:spPr>
        <p:txBody>
          <a:bodyPr wrap="square" lIns="36000" tIns="36000" rIns="36000" bIns="36000" rtlCol="0">
            <a:spAutoFit/>
          </a:bodyPr>
          <a:lstStyle/>
          <a:p>
            <a:pPr algn="just">
              <a:lnSpc>
                <a:spcPct val="150000"/>
              </a:lnSpc>
            </a:pPr>
            <a:r>
              <a:rPr lang="en-US" sz="1400" dirty="0" smtClean="0"/>
              <a:t>8.</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en-US" altLang="zh-CN" sz="1400" dirty="0" smtClean="0"/>
              <a:t>《</a:t>
            </a:r>
            <a:r>
              <a:rPr lang="zh-CN" altLang="en-US" sz="1400" dirty="0" smtClean="0"/>
              <a:t>写字</a:t>
            </a:r>
            <a:r>
              <a:rPr lang="en-US" altLang="zh-CN" sz="1400" dirty="0" smtClean="0"/>
              <a:t>》</a:t>
            </a:r>
            <a:r>
              <a:rPr lang="zh-CN" altLang="en-US" sz="1400" dirty="0" smtClean="0"/>
              <a:t>教材进入江西省中小学课堂</a:t>
            </a:r>
            <a:r>
              <a:rPr lang="en-US" sz="1400" dirty="0" smtClean="0"/>
              <a:t>,</a:t>
            </a:r>
            <a:r>
              <a:rPr lang="zh-CN" altLang="en-US" sz="1400" dirty="0" smtClean="0"/>
              <a:t>目的是为了提高中小学生的汉字书写。</a:t>
            </a:r>
          </a:p>
          <a:p>
            <a:pPr algn="just">
              <a:lnSpc>
                <a:spcPct val="150000"/>
              </a:lnSpc>
            </a:pPr>
            <a:r>
              <a:rPr lang="en-US" sz="1400" dirty="0" smtClean="0"/>
              <a:t>B.</a:t>
            </a:r>
            <a:r>
              <a:rPr lang="zh-CN" altLang="en-US" sz="1400" dirty="0" smtClean="0"/>
              <a:t>电视剧</a:t>
            </a:r>
            <a:r>
              <a:rPr lang="en-US" altLang="zh-CN" sz="1400" dirty="0" smtClean="0"/>
              <a:t>《</a:t>
            </a:r>
            <a:r>
              <a:rPr lang="zh-CN" altLang="en-US" sz="1400" dirty="0" smtClean="0"/>
              <a:t>卧底归来</a:t>
            </a:r>
            <a:r>
              <a:rPr lang="en-US" altLang="zh-CN" sz="1400" dirty="0" smtClean="0"/>
              <a:t>》</a:t>
            </a:r>
            <a:r>
              <a:rPr lang="zh-CN" altLang="en-US" sz="1400" dirty="0" smtClean="0"/>
              <a:t>播出时</a:t>
            </a:r>
            <a:r>
              <a:rPr lang="en-US" sz="1400" dirty="0" smtClean="0"/>
              <a:t>,</a:t>
            </a:r>
            <a:r>
              <a:rPr lang="zh-CN" altLang="en-US" sz="1400" dirty="0" smtClean="0"/>
              <a:t>收视观众和点击率一路飙升</a:t>
            </a:r>
            <a:r>
              <a:rPr lang="en-US" sz="1400" dirty="0" smtClean="0"/>
              <a:t>,</a:t>
            </a:r>
            <a:r>
              <a:rPr lang="zh-CN" altLang="en-US" sz="1400" dirty="0" smtClean="0"/>
              <a:t>引起了业界的关注。</a:t>
            </a:r>
          </a:p>
          <a:p>
            <a:pPr algn="just">
              <a:lnSpc>
                <a:spcPct val="150000"/>
              </a:lnSpc>
            </a:pPr>
            <a:r>
              <a:rPr lang="en-US" sz="1400" dirty="0" smtClean="0"/>
              <a:t>C.</a:t>
            </a:r>
            <a:r>
              <a:rPr lang="zh-CN" altLang="en-US" sz="1400" dirty="0" smtClean="0"/>
              <a:t>有人建议</a:t>
            </a:r>
            <a:r>
              <a:rPr lang="en-US" sz="1400" dirty="0" smtClean="0"/>
              <a:t>,</a:t>
            </a:r>
            <a:r>
              <a:rPr lang="zh-CN" altLang="en-US" sz="1400" dirty="0" smtClean="0"/>
              <a:t>一旦遇到雾霾天气</a:t>
            </a:r>
            <a:r>
              <a:rPr lang="en-US" sz="1400" dirty="0" smtClean="0"/>
              <a:t>,</a:t>
            </a:r>
            <a:r>
              <a:rPr lang="zh-CN" altLang="en-US" sz="1400" dirty="0" smtClean="0"/>
              <a:t>就可采取临时交通管制、错峰上下班、停工停课。</a:t>
            </a:r>
          </a:p>
          <a:p>
            <a:pPr algn="just">
              <a:lnSpc>
                <a:spcPct val="150000"/>
              </a:lnSpc>
            </a:pPr>
            <a:r>
              <a:rPr lang="en-US" sz="1400" dirty="0" smtClean="0"/>
              <a:t>D.</a:t>
            </a:r>
            <a:r>
              <a:rPr lang="zh-CN" altLang="en-US" sz="1400" dirty="0" smtClean="0"/>
              <a:t>桂林一家米粉店老板送儿子上清华读书的高调</a:t>
            </a:r>
            <a:r>
              <a:rPr lang="en-US" sz="1400" dirty="0" smtClean="0"/>
              <a:t>“</a:t>
            </a:r>
            <a:r>
              <a:rPr lang="zh-CN" altLang="en-US" sz="1400" dirty="0" smtClean="0"/>
              <a:t>歇业通知</a:t>
            </a:r>
            <a:r>
              <a:rPr lang="en-US" sz="1400" dirty="0" smtClean="0"/>
              <a:t>”</a:t>
            </a:r>
            <a:r>
              <a:rPr lang="zh-CN" altLang="en-US" sz="1400" dirty="0" smtClean="0"/>
              <a:t>火了</a:t>
            </a:r>
            <a:r>
              <a:rPr lang="en-US" sz="1400" dirty="0" smtClean="0"/>
              <a:t>,</a:t>
            </a:r>
            <a:r>
              <a:rPr lang="zh-CN" altLang="en-US" sz="1400" dirty="0" smtClean="0"/>
              <a:t>全国人民都知道米粉店老板的儿子考上清华了。</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】D</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156107"/>
            <a:ext cx="6395194" cy="1346907"/>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本题考查了考生辨析病句的能力。</a:t>
            </a:r>
            <a:r>
              <a:rPr lang="en-US" altLang="zh-CN" sz="1400" dirty="0" smtClean="0">
                <a:solidFill>
                  <a:srgbClr val="C00000"/>
                </a:solidFill>
                <a:latin typeface="微软雅黑" panose="020B0503020204020204" pitchFamily="34" charset="-122"/>
                <a:ea typeface="微软雅黑" panose="020B0503020204020204" pitchFamily="34" charset="-122"/>
              </a:rPr>
              <a:t>A.</a:t>
            </a:r>
            <a:r>
              <a:rPr lang="zh-CN" altLang="zh-CN" sz="1400" dirty="0" smtClean="0">
                <a:solidFill>
                  <a:srgbClr val="C00000"/>
                </a:solidFill>
                <a:latin typeface="微软雅黑" panose="020B0503020204020204" pitchFamily="34" charset="-122"/>
                <a:ea typeface="微软雅黑" panose="020B0503020204020204" pitchFamily="34" charset="-122"/>
              </a:rPr>
              <a:t>不合逻辑</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缩小</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不能和倍数连用</a:t>
            </a:r>
            <a:r>
              <a:rPr lang="en-US" altLang="zh-CN" sz="1400" dirty="0" smtClean="0">
                <a:solidFill>
                  <a:srgbClr val="C00000"/>
                </a:solidFill>
                <a:latin typeface="微软雅黑" panose="020B0503020204020204" pitchFamily="34" charset="-122"/>
                <a:ea typeface="微软雅黑" panose="020B0503020204020204" pitchFamily="34" charset="-122"/>
              </a:rPr>
              <a:t>;B.</a:t>
            </a:r>
            <a:r>
              <a:rPr lang="zh-CN" altLang="zh-CN" sz="1400" dirty="0" smtClean="0">
                <a:solidFill>
                  <a:srgbClr val="C00000"/>
                </a:solidFill>
                <a:latin typeface="微软雅黑" panose="020B0503020204020204" pitchFamily="34" charset="-122"/>
                <a:ea typeface="微软雅黑" panose="020B0503020204020204" pitchFamily="34" charset="-122"/>
              </a:rPr>
              <a:t>结构混乱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即句式杂糅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原因是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是</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的结果</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语意一致</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两个同时使用造成句式杂糅</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应删去</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的原因</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或</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的结果</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语序不当</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引起了社会的广泛关注</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项句意重复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缺少宾语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删去</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并在句末加上</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的水平</a:t>
            </a:r>
            <a:r>
              <a:rPr lang="en-US" altLang="en-US" sz="1400" dirty="0" smtClean="0">
                <a:solidFill>
                  <a:srgbClr val="C00000"/>
                </a:solidFill>
                <a:latin typeface="微软雅黑" panose="020B0503020204020204" pitchFamily="34" charset="-122"/>
                <a:ea typeface="微软雅黑" panose="020B0503020204020204" pitchFamily="34" charset="-122"/>
              </a:rPr>
              <a:t>” </a:t>
            </a:r>
            <a:r>
              <a:rPr lang="zh-CN" altLang="en-US" sz="1400" dirty="0" smtClean="0">
                <a:solidFill>
                  <a:srgbClr val="C00000"/>
                </a:solidFill>
                <a:latin typeface="微软雅黑" panose="020B0503020204020204" pitchFamily="34" charset="-122"/>
                <a:ea typeface="微软雅黑" panose="020B0503020204020204" pitchFamily="34" charset="-122"/>
              </a:rPr>
              <a:t>或</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的能力</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收视观众</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收视率</a:t>
            </a:r>
            <a:r>
              <a:rPr lang="en-US" altLang="en-US" sz="1400" dirty="0" smtClean="0">
                <a:solidFill>
                  <a:srgbClr val="C00000"/>
                </a:solidFill>
                <a:latin typeface="微软雅黑" panose="020B0503020204020204" pitchFamily="34" charset="-122"/>
                <a:ea typeface="微软雅黑" panose="020B0503020204020204" pitchFamily="34" charset="-122"/>
              </a:rPr>
              <a:t>”;C</a:t>
            </a:r>
            <a:r>
              <a:rPr lang="zh-CN" altLang="en-US" sz="1400" dirty="0" smtClean="0">
                <a:solidFill>
                  <a:srgbClr val="C00000"/>
                </a:solidFill>
                <a:latin typeface="微软雅黑" panose="020B0503020204020204" pitchFamily="34" charset="-122"/>
                <a:ea typeface="微软雅黑" panose="020B0503020204020204" pitchFamily="34" charset="-122"/>
              </a:rPr>
              <a:t>项中成分残缺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应在句末添加</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的措施</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624620"/>
          </a:xfrm>
          <a:prstGeom prst="rect">
            <a:avLst/>
          </a:prstGeom>
          <a:noFill/>
        </p:spPr>
        <p:txBody>
          <a:bodyPr wrap="square" lIns="36000" tIns="36000" rIns="36000" bIns="36000" rtlCol="0">
            <a:spAutoFit/>
          </a:bodyPr>
          <a:lstStyle/>
          <a:p>
            <a:pPr algn="just">
              <a:lnSpc>
                <a:spcPct val="150000"/>
              </a:lnSpc>
            </a:pPr>
            <a:r>
              <a:rPr lang="en-US" sz="1400" dirty="0" smtClean="0"/>
              <a:t>9.</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zh-CN" altLang="en-US" sz="1400" dirty="0" smtClean="0"/>
              <a:t>南昌移动公司和摩拜单车合力启动大数据交通工程</a:t>
            </a:r>
            <a:r>
              <a:rPr lang="en-US" sz="1400" dirty="0" smtClean="0"/>
              <a:t>,</a:t>
            </a:r>
            <a:r>
              <a:rPr lang="zh-CN" altLang="en-US" sz="1400" dirty="0" smtClean="0"/>
              <a:t>其目的是为了破解城市交通拥堵难题。</a:t>
            </a:r>
          </a:p>
          <a:p>
            <a:pPr algn="just">
              <a:lnSpc>
                <a:spcPct val="150000"/>
              </a:lnSpc>
            </a:pPr>
            <a:r>
              <a:rPr lang="en-US" sz="1400" dirty="0" smtClean="0"/>
              <a:t>B.</a:t>
            </a:r>
            <a:r>
              <a:rPr lang="zh-CN" altLang="en-US" sz="1400" dirty="0" smtClean="0"/>
              <a:t>暴走这种运动方式在各地流行开来</a:t>
            </a:r>
            <a:r>
              <a:rPr lang="en-US" sz="1400" dirty="0" smtClean="0"/>
              <a:t>,</a:t>
            </a:r>
            <a:r>
              <a:rPr lang="zh-CN" altLang="en-US" sz="1400" dirty="0" smtClean="0"/>
              <a:t>不少广场舞锻炼者摇身一变成为</a:t>
            </a:r>
            <a:r>
              <a:rPr lang="en-US" sz="1400" dirty="0" smtClean="0"/>
              <a:t>“</a:t>
            </a:r>
            <a:r>
              <a:rPr lang="zh-CN" altLang="en-US" sz="1400" dirty="0" smtClean="0"/>
              <a:t>暴走族</a:t>
            </a:r>
            <a:r>
              <a:rPr lang="en-US" sz="1400" dirty="0" smtClean="0"/>
              <a:t>”,</a:t>
            </a:r>
            <a:r>
              <a:rPr lang="zh-CN" altLang="en-US" sz="1400" dirty="0" smtClean="0"/>
              <a:t>也成为城市里的别样风景。</a:t>
            </a:r>
          </a:p>
          <a:p>
            <a:pPr algn="just">
              <a:lnSpc>
                <a:spcPct val="150000"/>
              </a:lnSpc>
            </a:pPr>
            <a:r>
              <a:rPr lang="en-US" sz="1400" dirty="0" smtClean="0"/>
              <a:t>C.</a:t>
            </a:r>
            <a:r>
              <a:rPr lang="zh-CN" altLang="en-US" sz="1400" dirty="0" smtClean="0"/>
              <a:t>随着</a:t>
            </a:r>
            <a:r>
              <a:rPr lang="en-US" sz="1400" dirty="0" smtClean="0"/>
              <a:t>“</a:t>
            </a:r>
            <a:r>
              <a:rPr lang="zh-CN" altLang="en-US" sz="1400" dirty="0" smtClean="0"/>
              <a:t>天舟一号</a:t>
            </a:r>
            <a:r>
              <a:rPr lang="en-US" sz="1400" dirty="0" smtClean="0"/>
              <a:t>”</a:t>
            </a:r>
            <a:r>
              <a:rPr lang="zh-CN" altLang="en-US" sz="1400" dirty="0" smtClean="0"/>
              <a:t>的成功发射</a:t>
            </a:r>
            <a:r>
              <a:rPr lang="en-US" sz="1400" dirty="0" smtClean="0"/>
              <a:t>,</a:t>
            </a:r>
            <a:r>
              <a:rPr lang="zh-CN" altLang="en-US" sz="1400" dirty="0" smtClean="0"/>
              <a:t>标志着我国航天科技已经达到世界领先水平。</a:t>
            </a:r>
          </a:p>
          <a:p>
            <a:pPr algn="just">
              <a:lnSpc>
                <a:spcPct val="150000"/>
              </a:lnSpc>
            </a:pPr>
            <a:r>
              <a:rPr lang="en-US" sz="1400" dirty="0" smtClean="0"/>
              <a:t>D.</a:t>
            </a:r>
            <a:r>
              <a:rPr lang="zh-CN" altLang="en-US" sz="1400" dirty="0" smtClean="0"/>
              <a:t>防止校园欺凌事件不再发生是个系统工程</a:t>
            </a:r>
            <a:r>
              <a:rPr lang="en-US" sz="1400" dirty="0" smtClean="0"/>
              <a:t>,</a:t>
            </a:r>
            <a:r>
              <a:rPr lang="zh-CN" altLang="en-US" sz="1400" dirty="0" smtClean="0"/>
              <a:t>需要多方面、多领域齐心协力完成。</a:t>
            </a:r>
          </a:p>
          <a:p>
            <a:pPr algn="just">
              <a:lnSpc>
                <a:spcPct val="150000"/>
              </a:lnSpc>
            </a:pP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B</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550304"/>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目的</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和</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重复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可删除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为了</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项缺少主语</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删除</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随着</a:t>
            </a:r>
            <a:r>
              <a:rPr lang="en-US" altLang="en-US" sz="1400" dirty="0" smtClean="0">
                <a:solidFill>
                  <a:srgbClr val="C00000"/>
                </a:solidFill>
                <a:latin typeface="微软雅黑" panose="020B0503020204020204" pitchFamily="34" charset="-122"/>
                <a:ea typeface="微软雅黑" panose="020B0503020204020204" pitchFamily="34" charset="-122"/>
              </a:rPr>
              <a:t>”;D</a:t>
            </a:r>
            <a:r>
              <a:rPr lang="zh-CN" altLang="en-US" sz="1400" dirty="0" smtClean="0">
                <a:solidFill>
                  <a:srgbClr val="C00000"/>
                </a:solidFill>
                <a:latin typeface="微软雅黑" panose="020B0503020204020204" pitchFamily="34" charset="-122"/>
                <a:ea typeface="微软雅黑" panose="020B0503020204020204" pitchFamily="34" charset="-122"/>
              </a:rPr>
              <a:t>项滥用否定词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防止</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与</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成为双重否定句式</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表示肯定意思</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使得句意表达有误</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应去掉</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6"/>
          <p:cNvSpPr txBox="1"/>
          <p:nvPr/>
        </p:nvSpPr>
        <p:spPr>
          <a:xfrm>
            <a:off x="1452880" y="1418149"/>
            <a:ext cx="6624320" cy="2946760"/>
          </a:xfrm>
          <a:prstGeom prst="rect">
            <a:avLst/>
          </a:prstGeom>
          <a:noFill/>
        </p:spPr>
        <p:txBody>
          <a:bodyPr wrap="square" lIns="36000" tIns="36000" rIns="36000" bIns="36000" rtlCol="0">
            <a:spAutoFit/>
          </a:bodyPr>
          <a:lstStyle/>
          <a:p>
            <a:pPr algn="just">
              <a:lnSpc>
                <a:spcPct val="150000"/>
              </a:lnSpc>
            </a:pPr>
            <a:r>
              <a:rPr lang="en-US" sz="1400" dirty="0" smtClean="0"/>
              <a:t>10.</a:t>
            </a:r>
            <a:r>
              <a:rPr lang="zh-CN" altLang="en-US" sz="1400" dirty="0" smtClean="0"/>
              <a:t>下列句子中没有语病的一项是</a:t>
            </a:r>
            <a:r>
              <a:rPr lang="en-US" sz="1400" dirty="0" smtClean="0"/>
              <a:t>	(</a:t>
            </a:r>
            <a:r>
              <a:rPr lang="zh-CN" altLang="en-US" sz="1400" dirty="0" smtClean="0"/>
              <a:t>　　</a:t>
            </a:r>
            <a:r>
              <a:rPr lang="en-US" sz="1400" dirty="0" smtClean="0"/>
              <a:t>)</a:t>
            </a:r>
            <a:endParaRPr lang="zh-CN" altLang="en-US" sz="1400" dirty="0" smtClean="0"/>
          </a:p>
          <a:p>
            <a:pPr algn="just">
              <a:lnSpc>
                <a:spcPct val="150000"/>
              </a:lnSpc>
            </a:pPr>
            <a:r>
              <a:rPr lang="en-US" sz="1400" dirty="0" smtClean="0"/>
              <a:t>A.</a:t>
            </a:r>
            <a:r>
              <a:rPr lang="en-US" altLang="zh-CN" sz="1400" dirty="0" smtClean="0"/>
              <a:t>《</a:t>
            </a:r>
            <a:r>
              <a:rPr lang="zh-CN" altLang="en-US" sz="1400" dirty="0" smtClean="0"/>
              <a:t>人民的名义</a:t>
            </a:r>
            <a:r>
              <a:rPr lang="en-US" altLang="zh-CN" sz="1400" dirty="0" smtClean="0"/>
              <a:t>》</a:t>
            </a:r>
            <a:r>
              <a:rPr lang="zh-CN" altLang="en-US" sz="1400" dirty="0" smtClean="0"/>
              <a:t>这部电视剧生动地刻画了各类政府官员的典型形象</a:t>
            </a:r>
            <a:r>
              <a:rPr lang="en-US" sz="1400" dirty="0" smtClean="0"/>
              <a:t>,</a:t>
            </a:r>
            <a:r>
              <a:rPr lang="zh-CN" altLang="en-US" sz="1400" dirty="0" smtClean="0"/>
              <a:t>受到了广大观众的一致好评。</a:t>
            </a:r>
          </a:p>
          <a:p>
            <a:pPr algn="just">
              <a:lnSpc>
                <a:spcPct val="150000"/>
              </a:lnSpc>
            </a:pPr>
            <a:r>
              <a:rPr lang="en-US" sz="1400" dirty="0" smtClean="0"/>
              <a:t>B.</a:t>
            </a:r>
            <a:r>
              <a:rPr lang="zh-CN" altLang="en-US" sz="1400" dirty="0" smtClean="0"/>
              <a:t>我们寻访散落在赣鄱大地上的古老书院</a:t>
            </a:r>
            <a:r>
              <a:rPr lang="en-US" sz="1400" dirty="0" smtClean="0"/>
              <a:t>,</a:t>
            </a:r>
            <a:r>
              <a:rPr lang="zh-CN" altLang="en-US" sz="1400" dirty="0" smtClean="0"/>
              <a:t>探访江西文脉昌盛与书院繁荣之间密不可分的关系。</a:t>
            </a:r>
          </a:p>
          <a:p>
            <a:pPr algn="just">
              <a:lnSpc>
                <a:spcPct val="150000"/>
              </a:lnSpc>
            </a:pPr>
            <a:r>
              <a:rPr lang="en-US" sz="1400" dirty="0" smtClean="0"/>
              <a:t>C.</a:t>
            </a:r>
            <a:r>
              <a:rPr lang="zh-CN" altLang="en-US" sz="1400" dirty="0" smtClean="0"/>
              <a:t>歼</a:t>
            </a:r>
            <a:r>
              <a:rPr lang="en-US" sz="1400" dirty="0" smtClean="0"/>
              <a:t>-31</a:t>
            </a:r>
            <a:r>
              <a:rPr lang="zh-CN" altLang="en-US" sz="1400" dirty="0" smtClean="0"/>
              <a:t>在珠海航展的公开亮相</a:t>
            </a:r>
            <a:r>
              <a:rPr lang="en-US" sz="1400" dirty="0" smtClean="0"/>
              <a:t>,</a:t>
            </a:r>
            <a:r>
              <a:rPr lang="zh-CN" altLang="en-US" sz="1400" dirty="0" smtClean="0"/>
              <a:t>表明我国已成为继美国和俄罗斯之后第三个具备出口隐身战斗机的国家。</a:t>
            </a:r>
          </a:p>
          <a:p>
            <a:pPr algn="just">
              <a:lnSpc>
                <a:spcPct val="150000"/>
              </a:lnSpc>
            </a:pPr>
            <a:r>
              <a:rPr lang="en-US" sz="1400" dirty="0" smtClean="0"/>
              <a:t>D.</a:t>
            </a:r>
            <a:r>
              <a:rPr lang="zh-CN" altLang="en-US" sz="1400" dirty="0" smtClean="0"/>
              <a:t>为避免动物园野兽伤人事件发生</a:t>
            </a:r>
            <a:r>
              <a:rPr lang="en-US" sz="1400" dirty="0" smtClean="0"/>
              <a:t>,</a:t>
            </a:r>
            <a:r>
              <a:rPr lang="zh-CN" altLang="en-US" sz="1400" dirty="0" smtClean="0"/>
              <a:t>动物园管理者应该反思</a:t>
            </a:r>
            <a:r>
              <a:rPr lang="en-US" sz="1400" dirty="0" smtClean="0"/>
              <a:t>,</a:t>
            </a:r>
            <a:r>
              <a:rPr lang="zh-CN" altLang="en-US" sz="1400" dirty="0" smtClean="0"/>
              <a:t>进一步在管理、警示上下</a:t>
            </a:r>
            <a:r>
              <a:rPr lang="en-US" sz="1400" dirty="0" smtClean="0"/>
              <a:t>“</a:t>
            </a:r>
            <a:r>
              <a:rPr lang="zh-CN" altLang="en-US" sz="1400" dirty="0" smtClean="0"/>
              <a:t>苦功</a:t>
            </a:r>
            <a:r>
              <a:rPr lang="en-US" sz="1400" dirty="0" smtClean="0"/>
              <a:t>”</a:t>
            </a:r>
            <a:r>
              <a:rPr lang="zh-CN" altLang="en-US" sz="1400" dirty="0" smtClean="0"/>
              <a:t>。</a:t>
            </a:r>
            <a:endParaRPr lang="zh-CN" altLang="en-US" sz="1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300480" y="1709420"/>
            <a:ext cx="7000239" cy="1907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文本框 6"/>
          <p:cNvSpPr txBox="1"/>
          <p:nvPr/>
        </p:nvSpPr>
        <p:spPr>
          <a:xfrm>
            <a:off x="1696720" y="1895669"/>
            <a:ext cx="2956560" cy="288147"/>
          </a:xfrm>
          <a:prstGeom prst="rect">
            <a:avLst/>
          </a:prstGeom>
          <a:noFill/>
        </p:spPr>
        <p:txBody>
          <a:bodyPr wrap="square" lIns="36000" tIns="36000" rIns="36000" bIns="36000" rtlCol="0">
            <a:spAutoFit/>
          </a:bodyPr>
          <a:lstStyle/>
          <a:p>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altLang="zh-CN"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D</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文本框 15"/>
          <p:cNvSpPr txBox="1"/>
          <p:nvPr/>
        </p:nvSpPr>
        <p:spPr>
          <a:xfrm>
            <a:off x="1717040" y="2282533"/>
            <a:ext cx="6339840" cy="2873470"/>
          </a:xfrm>
          <a:prstGeom prst="rect">
            <a:avLst/>
          </a:prstGeom>
          <a:noFill/>
        </p:spPr>
        <p:txBody>
          <a:bodyPr wrap="square" lIns="36000" tIns="36000" rIns="36000" bIns="36000" rtlCol="0">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en-US" sz="1400" dirty="0" smtClean="0"/>
              <a:t> </a:t>
            </a:r>
            <a:r>
              <a:rPr lang="en-US" altLang="en-US" sz="1400" dirty="0" smtClean="0">
                <a:solidFill>
                  <a:srgbClr val="C00000"/>
                </a:solidFill>
                <a:latin typeface="微软雅黑" panose="020B0503020204020204" pitchFamily="34" charset="-122"/>
                <a:ea typeface="微软雅黑" panose="020B0503020204020204" pitchFamily="34" charset="-122"/>
              </a:rPr>
              <a:t>A</a:t>
            </a:r>
            <a:r>
              <a:rPr lang="zh-CN" altLang="en-US" sz="1400" dirty="0" smtClean="0">
                <a:solidFill>
                  <a:srgbClr val="C00000"/>
                </a:solidFill>
                <a:latin typeface="微软雅黑" panose="020B0503020204020204" pitchFamily="34" charset="-122"/>
                <a:ea typeface="微软雅黑" panose="020B0503020204020204" pitchFamily="34" charset="-122"/>
              </a:rPr>
              <a:t>项语序不当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各类政府官员</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政府各类官员</a:t>
            </a:r>
            <a:r>
              <a:rPr lang="en-US" altLang="en-US" sz="1400" dirty="0" smtClean="0">
                <a:solidFill>
                  <a:srgbClr val="C00000"/>
                </a:solidFill>
                <a:latin typeface="微软雅黑" panose="020B0503020204020204" pitchFamily="34" charset="-122"/>
                <a:ea typeface="微软雅黑" panose="020B0503020204020204" pitchFamily="34" charset="-122"/>
              </a:rPr>
              <a:t>”;B</a:t>
            </a:r>
            <a:r>
              <a:rPr lang="zh-CN" altLang="en-US" sz="1400" dirty="0" smtClean="0">
                <a:solidFill>
                  <a:srgbClr val="C00000"/>
                </a:solidFill>
                <a:latin typeface="微软雅黑" panose="020B0503020204020204" pitchFamily="34" charset="-122"/>
                <a:ea typeface="微软雅黑" panose="020B0503020204020204" pitchFamily="34" charset="-122"/>
              </a:rPr>
              <a:t>项搭配不当</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将</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探访</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改为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探究</a:t>
            </a:r>
            <a:r>
              <a:rPr lang="en-US" altLang="en-US" sz="1400" dirty="0" smtClean="0">
                <a:solidFill>
                  <a:srgbClr val="C00000"/>
                </a:solidFill>
                <a:latin typeface="微软雅黑" panose="020B0503020204020204" pitchFamily="34" charset="-122"/>
                <a:ea typeface="微软雅黑" panose="020B0503020204020204" pitchFamily="34" charset="-122"/>
              </a:rPr>
              <a:t>”; C</a:t>
            </a:r>
            <a:r>
              <a:rPr lang="zh-CN" altLang="en-US" sz="1400" dirty="0" smtClean="0">
                <a:solidFill>
                  <a:srgbClr val="C00000"/>
                </a:solidFill>
                <a:latin typeface="微软雅黑" panose="020B0503020204020204" pitchFamily="34" charset="-122"/>
                <a:ea typeface="微软雅黑" panose="020B0503020204020204" pitchFamily="34" charset="-122"/>
              </a:rPr>
              <a:t>项成分残缺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具备出口隐身战斗机</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这个修饰成分中缺少</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具备</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一词的宾语中心词</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能力</a:t>
            </a:r>
            <a:r>
              <a:rPr lang="en-US"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属于宾语残缺的语病类型。</a:t>
            </a: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smtClean="0">
              <a:solidFill>
                <a:srgbClr val="C00000"/>
              </a:solidFill>
              <a:latin typeface="微软雅黑" panose="020B0503020204020204" pitchFamily="34" charset="-122"/>
              <a:ea typeface="微软雅黑" panose="020B0503020204020204" pitchFamily="34" charset="-122"/>
            </a:endParaRPr>
          </a:p>
          <a:p>
            <a:pPr algn="just"/>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833120" y="1643989"/>
            <a:ext cx="7589520" cy="1655572"/>
          </a:xfrm>
          <a:prstGeom prst="rect">
            <a:avLst/>
          </a:prstGeom>
          <a:noFill/>
        </p:spPr>
        <p:txBody>
          <a:bodyPr wrap="square" lIns="36000" tIns="36000" rIns="36000" bIns="36000" rtlCol="0">
            <a:spAutoFit/>
          </a:bodyPr>
          <a:lstStyle/>
          <a:p>
            <a:pPr algn="just">
              <a:lnSpc>
                <a:spcPct val="150000"/>
              </a:lnSpc>
            </a:pPr>
            <a:r>
              <a:rPr lang="en-US" altLang="zh-CN" sz="1400" dirty="0" smtClean="0">
                <a:latin typeface="微软雅黑" panose="020B0503020204020204" pitchFamily="34" charset="-122"/>
                <a:ea typeface="微软雅黑" panose="020B0503020204020204" pitchFamily="34" charset="-122"/>
              </a:rPr>
              <a:t>4.[2015·</a:t>
            </a:r>
            <a:r>
              <a:rPr lang="zh-CN" altLang="zh-CN" sz="1400" dirty="0" smtClean="0">
                <a:latin typeface="微软雅黑" panose="020B0503020204020204" pitchFamily="34" charset="-122"/>
                <a:ea typeface="微软雅黑" panose="020B0503020204020204" pitchFamily="34" charset="-122"/>
              </a:rPr>
              <a:t>江西</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下列句子没有语病的一项是</a:t>
            </a: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)(2</a:t>
            </a:r>
            <a:r>
              <a:rPr lang="zh-CN" altLang="zh-CN" sz="1400" dirty="0" smtClean="0">
                <a:latin typeface="微软雅黑" panose="020B0503020204020204" pitchFamily="34" charset="-122"/>
                <a:ea typeface="微软雅黑" panose="020B0503020204020204" pitchFamily="34" charset="-122"/>
              </a:rPr>
              <a:t>分</a:t>
            </a:r>
            <a:r>
              <a:rPr lang="en-US" altLang="zh-CN"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gn="just">
              <a:lnSpc>
                <a:spcPct val="150000"/>
              </a:lnSpc>
            </a:pPr>
            <a:r>
              <a:rPr lang="en-US" altLang="zh-CN" sz="1400" dirty="0" smtClean="0">
                <a:latin typeface="微软雅黑" panose="020B0503020204020204" pitchFamily="34" charset="-122"/>
                <a:ea typeface="微软雅黑" panose="020B0503020204020204" pitchFamily="34" charset="-122"/>
              </a:rPr>
              <a:t>A.</a:t>
            </a:r>
            <a:r>
              <a:rPr lang="zh-CN" altLang="zh-CN" sz="1400" dirty="0" smtClean="0">
                <a:latin typeface="微软雅黑" panose="020B0503020204020204" pitchFamily="34" charset="-122"/>
                <a:ea typeface="微软雅黑" panose="020B0503020204020204" pitchFamily="34" charset="-122"/>
              </a:rPr>
              <a:t>变色龙随着周围环境的变化而不断变色</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是出于生存的本能。</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B.</a:t>
            </a:r>
            <a:r>
              <a:rPr lang="zh-CN" altLang="zh-CN" sz="1400" dirty="0" smtClean="0">
                <a:latin typeface="微软雅黑" panose="020B0503020204020204" pitchFamily="34" charset="-122"/>
                <a:ea typeface="微软雅黑" panose="020B0503020204020204" pitchFamily="34" charset="-122"/>
              </a:rPr>
              <a:t>过了一会儿</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汽车突然渐渐地放慢了速度。</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C.</a:t>
            </a:r>
            <a:r>
              <a:rPr lang="zh-CN" altLang="zh-CN" sz="1400" dirty="0" smtClean="0">
                <a:latin typeface="微软雅黑" panose="020B0503020204020204" pitchFamily="34" charset="-122"/>
                <a:ea typeface="微软雅黑" panose="020B0503020204020204" pitchFamily="34" charset="-122"/>
              </a:rPr>
              <a:t>《水浒传》生动地叙述了梁山好汉们从起义到兴盛再到最终失败。</a:t>
            </a:r>
          </a:p>
          <a:p>
            <a:pPr algn="just">
              <a:lnSpc>
                <a:spcPct val="150000"/>
              </a:lnSpc>
            </a:pPr>
            <a:r>
              <a:rPr lang="en-US" altLang="zh-CN" sz="1400" dirty="0" smtClean="0">
                <a:latin typeface="微软雅黑" panose="020B0503020204020204" pitchFamily="34" charset="-122"/>
                <a:ea typeface="微软雅黑" panose="020B0503020204020204" pitchFamily="34" charset="-122"/>
              </a:rPr>
              <a:t>D.</a:t>
            </a:r>
            <a:r>
              <a:rPr lang="zh-CN" altLang="zh-CN" sz="1400" dirty="0" smtClean="0">
                <a:latin typeface="微软雅黑" panose="020B0503020204020204" pitchFamily="34" charset="-122"/>
                <a:ea typeface="微软雅黑" panose="020B0503020204020204" pitchFamily="34" charset="-122"/>
              </a:rPr>
              <a:t>父母过于溺爱孩子</a:t>
            </a:r>
            <a:r>
              <a:rPr lang="en-US" altLang="zh-CN"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这对孩子的成长极为不利。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761999" y="1422400"/>
            <a:ext cx="7670801" cy="2753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cxnSp>
        <p:nvCxnSpPr>
          <p:cNvPr id="6" name="直接连接符 5"/>
          <p:cNvCxnSpPr/>
          <p:nvPr/>
        </p:nvCxnSpPr>
        <p:spPr>
          <a:xfrm>
            <a:off x="561110" y="1143278"/>
            <a:ext cx="8021781" cy="0"/>
          </a:xfrm>
          <a:prstGeom prst="line">
            <a:avLst/>
          </a:prstGeom>
          <a:ln>
            <a:solidFill>
              <a:srgbClr val="286191"/>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6493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smtClean="0">
                  <a:solidFill>
                    <a:srgbClr val="2BA7E0"/>
                  </a:solidFill>
                  <a:latin typeface="微软雅黑" panose="020B0503020204020204" pitchFamily="34" charset="-122"/>
                  <a:ea typeface="微软雅黑" panose="020B0503020204020204" pitchFamily="34" charset="-122"/>
                </a:rPr>
                <a:t>中考真题纵览</a:t>
              </a:r>
              <a:endParaRPr lang="zh-CN" altLang="en-US" b="1" dirty="0">
                <a:solidFill>
                  <a:srgbClr val="2BA7E0"/>
                </a:solidFill>
                <a:latin typeface="微软雅黑" panose="020B0503020204020204" pitchFamily="34" charset="-122"/>
                <a:ea typeface="微软雅黑" panose="020B0503020204020204" pitchFamily="34" charset="-122"/>
              </a:endParaRP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08D3F"/>
                  </a:solidFill>
                </a:endParaRPr>
              </a:p>
            </p:txBody>
          </p:sp>
          <p:sp>
            <p:nvSpPr>
              <p:cNvPr id="13" name="箭头: V 形 12"/>
              <p:cNvSpPr/>
              <p:nvPr/>
            </p:nvSpPr>
            <p:spPr>
              <a:xfrm>
                <a:off x="775856" y="1386633"/>
                <a:ext cx="305981" cy="305981"/>
              </a:xfrm>
              <a:prstGeom prst="chevron">
                <a:avLst/>
              </a:prstGeom>
              <a:solidFill>
                <a:srgbClr val="2BA7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文本框 6"/>
          <p:cNvSpPr txBox="1"/>
          <p:nvPr/>
        </p:nvSpPr>
        <p:spPr>
          <a:xfrm>
            <a:off x="1087352" y="1797578"/>
            <a:ext cx="7240950" cy="719034"/>
          </a:xfrm>
          <a:prstGeom prst="rect">
            <a:avLst/>
          </a:prstGeom>
          <a:noFill/>
        </p:spPr>
        <p:txBody>
          <a:bodyPr wrap="square" lIns="36000" tIns="36000" rIns="36000" bIns="36000" rtlCol="0">
            <a:spAutoFit/>
          </a:bodyPr>
          <a:lstStyle/>
          <a:p>
            <a:pPr algn="just">
              <a:lnSpc>
                <a:spcPct val="150000"/>
              </a:lnSpc>
            </a:pP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答案</a:t>
            </a:r>
            <a:r>
              <a:rPr lang="en-US" altLang="zh-CN" sz="1400" dirty="0" smtClean="0">
                <a:solidFill>
                  <a:srgbClr val="C00000"/>
                </a:solidFill>
                <a:latin typeface="微软雅黑" panose="020B0503020204020204" pitchFamily="34" charset="-122"/>
                <a:ea typeface="微软雅黑" panose="020B0503020204020204" pitchFamily="34" charset="-122"/>
              </a:rPr>
              <a:t>】A</a:t>
            </a:r>
            <a:endParaRPr lang="zh-CN" altLang="zh-CN" sz="14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93185" name="Rectangle 1"/>
          <p:cNvSpPr>
            <a:spLocks noChangeArrowheads="1"/>
          </p:cNvSpPr>
          <p:nvPr/>
        </p:nvSpPr>
        <p:spPr bwMode="auto">
          <a:xfrm>
            <a:off x="1016000" y="2479272"/>
            <a:ext cx="6395194" cy="700576"/>
          </a:xfrm>
          <a:prstGeom prst="rect">
            <a:avLst/>
          </a:prstGeom>
          <a:noFill/>
          <a:ln w="9525">
            <a:noFill/>
            <a:miter lim="800000"/>
          </a:ln>
          <a:effectLst/>
        </p:spPr>
        <p:txBody>
          <a:bodyPr vert="horz" wrap="square" lIns="91440" tIns="45720" rIns="91440" bIns="45720" numCol="1" anchor="ctr" anchorCtr="0" compatLnSpc="1">
            <a:spAutoFit/>
          </a:bodyPr>
          <a:lstStyle/>
          <a:p>
            <a:pPr algn="just">
              <a:lnSpc>
                <a:spcPct val="150000"/>
              </a:lnSpc>
            </a:pP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en-US" sz="1400" dirty="0" smtClean="0">
                <a:solidFill>
                  <a:srgbClr val="C00000"/>
                </a:solidFill>
                <a:latin typeface="微软雅黑" panose="020B0503020204020204" pitchFamily="34" charset="-122"/>
                <a:ea typeface="微软雅黑" panose="020B0503020204020204" pitchFamily="34" charset="-122"/>
              </a:rPr>
              <a:t>解析</a:t>
            </a:r>
            <a:r>
              <a:rPr lang="en-US" altLang="zh-CN" sz="1400" dirty="0" smtClean="0">
                <a:solidFill>
                  <a:srgbClr val="C00000"/>
                </a:solidFill>
                <a:latin typeface="微软雅黑" panose="020B0503020204020204" pitchFamily="34" charset="-122"/>
                <a:ea typeface="微软雅黑" panose="020B0503020204020204" pitchFamily="34" charset="-122"/>
              </a:rPr>
              <a:t>】 B</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突然</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和</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渐渐</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词意矛盾</a:t>
            </a:r>
            <a:r>
              <a:rPr lang="en-US" altLang="zh-CN" sz="1400" dirty="0" smtClean="0">
                <a:solidFill>
                  <a:srgbClr val="C00000"/>
                </a:solidFill>
                <a:latin typeface="微软雅黑" panose="020B0503020204020204" pitchFamily="34" charset="-122"/>
                <a:ea typeface="微软雅黑" panose="020B0503020204020204" pitchFamily="34" charset="-122"/>
              </a:rPr>
              <a:t>;C</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成分残缺</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应在句末加上</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的故事</a:t>
            </a:r>
            <a:r>
              <a:rPr lang="en-US" altLang="zh-CN" sz="1400" dirty="0" smtClean="0">
                <a:solidFill>
                  <a:srgbClr val="C00000"/>
                </a:solidFill>
                <a:latin typeface="微软雅黑" panose="020B0503020204020204" pitchFamily="34" charset="-122"/>
                <a:ea typeface="微软雅黑" panose="020B0503020204020204" pitchFamily="34" charset="-122"/>
              </a:rPr>
              <a:t>”;D</a:t>
            </a:r>
            <a:r>
              <a:rPr lang="zh-CN" altLang="zh-CN" sz="1400" dirty="0" smtClean="0">
                <a:solidFill>
                  <a:srgbClr val="C00000"/>
                </a:solidFill>
                <a:latin typeface="微软雅黑" panose="020B0503020204020204" pitchFamily="34" charset="-122"/>
                <a:ea typeface="微软雅黑" panose="020B0503020204020204" pitchFamily="34" charset="-122"/>
              </a:rPr>
              <a:t>项</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溺爱</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本身就含有</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过于</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的意思</a:t>
            </a:r>
            <a:r>
              <a:rPr lang="en-US" altLang="zh-CN" sz="1400" dirty="0" smtClean="0">
                <a:solidFill>
                  <a:srgbClr val="C00000"/>
                </a:solidFill>
                <a:latin typeface="微软雅黑" panose="020B0503020204020204" pitchFamily="34" charset="-122"/>
                <a:ea typeface="微软雅黑" panose="020B0503020204020204" pitchFamily="34" charset="-122"/>
              </a:rPr>
              <a:t>,</a:t>
            </a:r>
            <a:r>
              <a:rPr lang="zh-CN" altLang="zh-CN" sz="1400" dirty="0" smtClean="0">
                <a:solidFill>
                  <a:srgbClr val="C00000"/>
                </a:solidFill>
                <a:latin typeface="微软雅黑" panose="020B0503020204020204" pitchFamily="34" charset="-122"/>
                <a:ea typeface="微软雅黑" panose="020B0503020204020204" pitchFamily="34" charset="-122"/>
              </a:rPr>
              <a:t>词意重复。</a:t>
            </a:r>
            <a:endParaRPr lang="zh-CN" altLang="zh-CN" sz="14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3185"/>
                                        </p:tgtEl>
                                        <p:attrNameLst>
                                          <p:attrName>style.visibility</p:attrName>
                                        </p:attrNameLst>
                                      </p:cBhvr>
                                      <p:to>
                                        <p:strVal val="visible"/>
                                      </p:to>
                                    </p:set>
                                    <p:animEffect transition="in" filter="fade">
                                      <p:cBhvr>
                                        <p:cTn id="28" dur="500"/>
                                        <p:tgtEl>
                                          <p:spTgt spid="93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p:bldP spid="93185"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6259</Words>
  <Application>WPS 演示</Application>
  <PresentationFormat>全屏显示(16:9)</PresentationFormat>
  <Paragraphs>433</Paragraphs>
  <Slides>74</Slides>
  <Notes>0</Notes>
  <HiddenSlides>0</HiddenSlides>
  <MMClips>0</MMClips>
  <ScaleCrop>false</ScaleCrop>
  <HeadingPairs>
    <vt:vector size="4" baseType="variant">
      <vt:variant>
        <vt:lpstr>主题</vt:lpstr>
      </vt:variant>
      <vt:variant>
        <vt:i4>1</vt:i4>
      </vt:variant>
      <vt:variant>
        <vt:lpstr>幻灯片标题</vt:lpstr>
      </vt:variant>
      <vt:variant>
        <vt:i4>74</vt:i4>
      </vt:variant>
    </vt:vector>
  </HeadingPairs>
  <TitlesOfParts>
    <vt:vector size="75"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2018-12-23T14:18:00Z</dcterms:created>
  <dcterms:modified xsi:type="dcterms:W3CDTF">2019-01-05T08:42:39Z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