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8" r:id="rId1"/>
  </p:sldMasterIdLst>
  <p:notesMasterIdLst>
    <p:notesMasterId r:id="rId17"/>
  </p:notesMasterIdLst>
  <p:handoutMasterIdLst>
    <p:handoutMasterId r:id="rId18"/>
  </p:handoutMasterIdLst>
  <p:sldIdLst>
    <p:sldId id="3288" r:id="rId2"/>
    <p:sldId id="3375" r:id="rId3"/>
    <p:sldId id="3381" r:id="rId4"/>
    <p:sldId id="3374" r:id="rId5"/>
    <p:sldId id="3373" r:id="rId6"/>
    <p:sldId id="3383" r:id="rId7"/>
    <p:sldId id="3382" r:id="rId8"/>
    <p:sldId id="3372" r:id="rId9"/>
    <p:sldId id="3371" r:id="rId10"/>
    <p:sldId id="3385" r:id="rId11"/>
    <p:sldId id="3377" r:id="rId12"/>
    <p:sldId id="3376" r:id="rId13"/>
    <p:sldId id="3378" r:id="rId14"/>
    <p:sldId id="3380" r:id="rId15"/>
    <p:sldId id="3370" r:id="rId16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891" autoAdjust="0"/>
    <p:restoredTop sz="95172" autoAdjust="0"/>
  </p:normalViewPr>
  <p:slideViewPr>
    <p:cSldViewPr>
      <p:cViewPr varScale="1">
        <p:scale>
          <a:sx n="133" d="100"/>
          <a:sy n="133" d="100"/>
        </p:scale>
        <p:origin x="-816" y="-84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72" d="100"/>
        <a:sy n="172" d="100"/>
      </p:scale>
      <p:origin x="0" y="-675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59505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5750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5876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261442" y="1897630"/>
            <a:ext cx="6336704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13</a:t>
            </a:r>
            <a:r>
              <a:rPr lang="zh-CN" altLang="en-US" sz="3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诗歌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的形象考点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人物形象鉴赏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1442" y="556320"/>
            <a:ext cx="6192688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典例九：短歌行  曹操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对酒当歌，人生几何！譬如朝露，去日苦多。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慨当以慷，忧思难忘。何以解忧？唯有杜康。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青青子衿，悠悠我心。但为君故，沉吟至今。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呦呦鹿鸣，食野之苹。我有嘉宾，鼓瑟吹笙。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明明如月，何时可掇？忧从中来，不可断绝。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越陌度阡，枉用相存。契阔谈讌，心念旧恩。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月明星稀，乌鹊南飞。绕树三匝，何枝可依？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山不厌高，海不厌深。周公吐哺，天下归心。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73911FE-3F0E-407B-B142-A64FDBDF293C}"/>
              </a:ext>
            </a:extLst>
          </p:cNvPr>
          <p:cNvSpPr/>
          <p:nvPr/>
        </p:nvSpPr>
        <p:spPr>
          <a:xfrm>
            <a:off x="981522" y="4516760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形象：建功立业的形象。</a:t>
            </a:r>
          </a:p>
        </p:txBody>
      </p:sp>
    </p:spTree>
    <p:extLst>
      <p:ext uri="{BB962C8B-B14F-4D97-AF65-F5344CB8AC3E}">
        <p14:creationId xmlns:p14="http://schemas.microsoft.com/office/powerpoint/2010/main" xmlns="" val="2710259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820B3FD-CEC3-4A81-8AB9-D9E5D87B1DAD}"/>
              </a:ext>
            </a:extLst>
          </p:cNvPr>
          <p:cNvSpPr/>
          <p:nvPr/>
        </p:nvSpPr>
        <p:spPr>
          <a:xfrm>
            <a:off x="477466" y="700336"/>
            <a:ext cx="59766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答题方法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、鉴赏依据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抓描写人物的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肖像、语言、神态、动作、心理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关键字词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、鉴赏依据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抓环境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时间、时令、气候、地点、周围景物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关键字词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、鉴赏依据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塑造出的人物的所见、所感、所想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、鉴赏依据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知人论世、关注背景</a:t>
            </a:r>
          </a:p>
          <a:p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8275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75B4BD7-9BF2-45A4-BD09-E07114C22256}"/>
              </a:ext>
            </a:extLst>
          </p:cNvPr>
          <p:cNvSpPr/>
          <p:nvPr/>
        </p:nvSpPr>
        <p:spPr>
          <a:xfrm>
            <a:off x="117426" y="292729"/>
            <a:ext cx="6264696" cy="2296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题型展示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简析下面这首宋词中的人物形象。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诉衷情    陆游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CC66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当年万里觅封侯，匹马戍梁州。关河梦断何处，尘暗旧貂裘。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胡未灭，鬓先秋，泪空流。此生谁料，心在天山，身老沧洲。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4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注：沧洲，水边，古时隐者所居之地。陆游晚年居于绍兴镜湖边的三山。</a:t>
            </a:r>
            <a:endParaRPr lang="zh-CN" altLang="en-US" sz="16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BFBE7AE-1A31-4204-B5C9-977B190DCBD3}"/>
              </a:ext>
            </a:extLst>
          </p:cNvPr>
          <p:cNvSpPr/>
          <p:nvPr/>
        </p:nvSpPr>
        <p:spPr>
          <a:xfrm>
            <a:off x="266284" y="2535762"/>
            <a:ext cx="23567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、知人论世，关注背景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B193552-4A7A-452E-8587-407226B40E41}"/>
              </a:ext>
            </a:extLst>
          </p:cNvPr>
          <p:cNvSpPr/>
          <p:nvPr/>
        </p:nvSpPr>
        <p:spPr>
          <a:xfrm>
            <a:off x="378868" y="2875077"/>
            <a:ext cx="64807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人：陆游；世：南宋，抗金；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背景：词后“沧州”的注释，暗示此词是诗人晚年闲居三山时所写。</a:t>
            </a:r>
            <a:endParaRPr lang="zh-CN" altLang="en-US" sz="1600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2B33807-E832-4318-AFEB-78F6BD8B7590}"/>
              </a:ext>
            </a:extLst>
          </p:cNvPr>
          <p:cNvSpPr/>
          <p:nvPr/>
        </p:nvSpPr>
        <p:spPr>
          <a:xfrm>
            <a:off x="266284" y="3706074"/>
            <a:ext cx="13227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2</a:t>
            </a:r>
            <a:r>
              <a:rPr lang="zh-CN" altLang="en-US" sz="1600" dirty="0"/>
              <a:t>、抓关键词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431AA3E-BFA2-471F-9E46-912FA3644C46}"/>
              </a:ext>
            </a:extLst>
          </p:cNvPr>
          <p:cNvSpPr/>
          <p:nvPr/>
        </p:nvSpPr>
        <p:spPr>
          <a:xfrm>
            <a:off x="266284" y="4048026"/>
            <a:ext cx="6264696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1600" b="1" dirty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万里” 、“匹马”、“关河梦断”、“身老沧州”“泪空流”等词句理解全词。</a:t>
            </a:r>
          </a:p>
        </p:txBody>
      </p:sp>
    </p:spTree>
    <p:extLst>
      <p:ext uri="{BB962C8B-B14F-4D97-AF65-F5344CB8AC3E}">
        <p14:creationId xmlns:p14="http://schemas.microsoft.com/office/powerpoint/2010/main" xmlns="" val="2184281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9431A1B-6482-4A5C-B4FD-23FFE88B02FE}"/>
              </a:ext>
            </a:extLst>
          </p:cNvPr>
          <p:cNvSpPr/>
          <p:nvPr/>
        </p:nvSpPr>
        <p:spPr>
          <a:xfrm>
            <a:off x="0" y="340296"/>
            <a:ext cx="6696744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诉衷情　陆游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CC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当年万里觅封侯，匹马戍梁州。关河梦断何处，尘暗旧貂裘。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胡未灭，鬓先秋，泪空流。此生谁料，心在天山，身老沧洲。</a:t>
            </a:r>
            <a:endParaRPr lang="zh-CN" altLang="en-US" dirty="0">
              <a:solidFill>
                <a:srgbClr val="00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AA35F7A-9D33-4C47-AD1F-B470FE51C9B2}"/>
              </a:ext>
            </a:extLst>
          </p:cNvPr>
          <p:cNvSpPr/>
          <p:nvPr/>
        </p:nvSpPr>
        <p:spPr>
          <a:xfrm>
            <a:off x="333450" y="1780456"/>
            <a:ext cx="6219278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kumimoji="1"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kumimoji="1"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解读</a:t>
            </a:r>
            <a:r>
              <a:rPr kumimoji="1"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kumimoji="1"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前两句回忆 当年在抗金前线的战斗生活，匹马征万里，其飒爽英姿、卓越不凡之气可见；“关河梦断何处”是说一觉醒来，关河要塞不知在何处，意谓脱离了前线；“尘暗旧貂裘”是说尘土积满从军时穿的貂皮大衣。下片表达敌人尚未消灭，自己衰鬓先斑的慨叹，“天山”代指抗金前线。“心在天山，身老沧洲”表达了壮志未酬、报国无门的幽愤。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7240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36E980F-F4D8-4C19-A6B5-7EAE79E84B3A}"/>
              </a:ext>
            </a:extLst>
          </p:cNvPr>
          <p:cNvSpPr/>
          <p:nvPr/>
        </p:nvSpPr>
        <p:spPr>
          <a:xfrm>
            <a:off x="453729" y="1060376"/>
            <a:ext cx="5760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１、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诗中描写了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一个被闲置不用的抗金英雄形象</a:t>
            </a:r>
            <a:r>
              <a:rPr lang="zh-CN" altLang="en-US" b="1" dirty="0">
                <a:solidFill>
                  <a:srgbClr val="00CC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BDE96364-EAB3-4868-B34E-BC4B091021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7359" y="53752"/>
            <a:ext cx="2097206" cy="153632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09C1107-FE45-4E3F-9E1F-6123D7898D9B}"/>
              </a:ext>
            </a:extLst>
          </p:cNvPr>
          <p:cNvSpPr/>
          <p:nvPr/>
        </p:nvSpPr>
        <p:spPr>
          <a:xfrm>
            <a:off x="431417" y="1590077"/>
            <a:ext cx="5782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２、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诗中人物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曾经金戈铁马，驰骋疆场，现在虽被弃置不用，但仍胸怀报国之志，心系抗金前线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BAA8432-58BC-4185-ABEF-BB4C412505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3890" y="1982542"/>
            <a:ext cx="1800200" cy="878034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0ECD995-A1C7-408F-B2E6-257D3F055C41}"/>
              </a:ext>
            </a:extLst>
          </p:cNvPr>
          <p:cNvSpPr/>
          <p:nvPr/>
        </p:nvSpPr>
        <p:spPr>
          <a:xfrm>
            <a:off x="431417" y="2905872"/>
            <a:ext cx="6120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３诗歌通过这一形象的塑造，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表达了自己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壮志未酬、报国无门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的感慨</a:t>
            </a:r>
            <a:r>
              <a:rPr lang="zh-CN" altLang="en-US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 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31F54FB-3485-4CC3-971C-9CE0B3A86B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5818" y="3199178"/>
            <a:ext cx="2376264" cy="105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6921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21CD824-4ACF-4D4C-8039-CB181A281AD5}"/>
              </a:ext>
            </a:extLst>
          </p:cNvPr>
          <p:cNvSpPr/>
          <p:nvPr/>
        </p:nvSpPr>
        <p:spPr>
          <a:xfrm>
            <a:off x="1845618" y="700336"/>
            <a:ext cx="2509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常见诗歌人物形象类举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CEE6BBE6-BCED-4113-BB56-02FA4FFE4321}"/>
              </a:ext>
            </a:extLst>
          </p:cNvPr>
          <p:cNvSpPr/>
          <p:nvPr/>
        </p:nvSpPr>
        <p:spPr>
          <a:xfrm>
            <a:off x="265645" y="1204392"/>
            <a:ext cx="589339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不慕权贵、豪放洒脱、傲岸不羁的形象：李白。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心忧天下、忧国忧民的形象：杜甫。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3.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寄情山水、归隐田园的隐者形象：陶渊明。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4.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怀才不遇、壮志难酬的形象：陈子昂。</a:t>
            </a:r>
            <a:endParaRPr kumimoji="1"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5.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矢志报国、慷慨愤世的形象：陆游和辛弃疾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6.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建功立业 </a:t>
            </a: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/ 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反对征伐的形象：王翰的</a:t>
            </a: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凉州词</a:t>
            </a: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，王昌龄的</a:t>
            </a: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出塞</a:t>
            </a: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杜甫的</a:t>
            </a: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兵车行</a:t>
            </a: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7.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爱恨情长的形象：柳永的</a:t>
            </a: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雨霖铃</a:t>
            </a: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kumimoji="1" lang="zh-CN" altLang="en-US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8488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595CE69-361A-4988-819E-5793EEB32459}"/>
              </a:ext>
            </a:extLst>
          </p:cNvPr>
          <p:cNvSpPr/>
          <p:nvPr/>
        </p:nvSpPr>
        <p:spPr>
          <a:xfrm>
            <a:off x="261442" y="419806"/>
            <a:ext cx="6336704" cy="4305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高考对古诗中人物形象的考查，就形象内容而言，有辨识形象、把握形象的特征、概括形象作用三方面内容。</a:t>
            </a: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 高考重点是把握形象特征，分析寓于形象中的思想感情，理解形象的典型意义。</a:t>
            </a:r>
            <a:endParaRPr kumimoji="1"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典例一：登高  杜甫</a:t>
            </a: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风急天高猿啸哀，渚清沙白鸟飞回。</a:t>
            </a: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无边落木萧萧下，不尽长江滚滚来。</a:t>
            </a: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万里悲秋常作客，百年多病独登台。</a:t>
            </a: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艰难苦恨繁霜鬓，潦倒新停浊酒杯。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2FD4840-0AB7-4A2D-BDF6-CAC3988D98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188" y="3151445"/>
            <a:ext cx="360040" cy="432049"/>
          </a:xfrm>
          <a:prstGeom prst="rect">
            <a:avLst/>
          </a:prstGeom>
        </p:spPr>
      </p:pic>
      <p:sp>
        <p:nvSpPr>
          <p:cNvPr id="4" name="Oval 17">
            <a:extLst>
              <a:ext uri="{FF2B5EF4-FFF2-40B4-BE49-F238E27FC236}">
                <a16:creationId xmlns="" xmlns:a16="http://schemas.microsoft.com/office/drawing/2014/main" id="{F5BFE420-E6FB-46BC-8A5E-4865E1E24F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1111" y="3616475"/>
            <a:ext cx="821432" cy="609600"/>
          </a:xfrm>
          <a:prstGeom prst="ellipse">
            <a:avLst/>
          </a:prstGeom>
          <a:solidFill>
            <a:schemeClr val="bg1">
              <a:alpha val="0"/>
            </a:schemeClr>
          </a:solidFill>
          <a:ln w="476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FB4B0423-FE02-4931-B27D-41131F561E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6997" y="3260644"/>
            <a:ext cx="360040" cy="43285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1B97EDE-79C8-4332-942A-E5708CAF30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4999" y="4211983"/>
            <a:ext cx="906418" cy="6096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983D0942-96D0-4453-BD30-6C3CD0AD83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0235" y="3766045"/>
            <a:ext cx="504056" cy="43285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C6BFDCA-26D1-4ABF-BE02-3C0F20C150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2848" y="2730402"/>
            <a:ext cx="359695" cy="360041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0DE9FB8-08BE-4CEA-9805-439140806DB4}"/>
              </a:ext>
            </a:extLst>
          </p:cNvPr>
          <p:cNvSpPr/>
          <p:nvPr/>
        </p:nvSpPr>
        <p:spPr>
          <a:xfrm>
            <a:off x="326687" y="2212504"/>
            <a:ext cx="7920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形象：飘泊天涯，老弱多病，孤独无依的诗人。</a:t>
            </a:r>
          </a:p>
        </p:txBody>
      </p:sp>
    </p:spTree>
    <p:extLst>
      <p:ext uri="{BB962C8B-B14F-4D97-AF65-F5344CB8AC3E}">
        <p14:creationId xmlns:p14="http://schemas.microsoft.com/office/powerpoint/2010/main" xmlns="" val="3169669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945518" y="883836"/>
            <a:ext cx="46805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典例二：拟行路难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其四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南北朝：鲍照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泻水置平地，各自东西南北流。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人生亦有命，安能行叹复坐愁？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酌酒以自宽，举杯断绝歌路难。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心非木石岂无感？吞声踯躅不敢言。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2FD4840-0AB7-4A2D-BDF6-CAC3988D98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9594" y="2588802"/>
            <a:ext cx="652608" cy="432049"/>
          </a:xfrm>
          <a:prstGeom prst="rect">
            <a:avLst/>
          </a:prstGeom>
        </p:spPr>
      </p:pic>
      <p:sp>
        <p:nvSpPr>
          <p:cNvPr id="4" name="Oval 17">
            <a:extLst>
              <a:ext uri="{FF2B5EF4-FFF2-40B4-BE49-F238E27FC236}">
                <a16:creationId xmlns="" xmlns:a16="http://schemas.microsoft.com/office/drawing/2014/main" id="{F5BFE420-E6FB-46BC-8A5E-4865E1E24F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4069" y="2176497"/>
            <a:ext cx="533400" cy="432855"/>
          </a:xfrm>
          <a:prstGeom prst="ellipse">
            <a:avLst/>
          </a:prstGeom>
          <a:solidFill>
            <a:schemeClr val="bg1">
              <a:alpha val="0"/>
            </a:schemeClr>
          </a:solidFill>
          <a:ln w="476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>
              <a:solidFill>
                <a:prstClr val="black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FB4B0423-FE02-4931-B27D-41131F561E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6581" y="2157451"/>
            <a:ext cx="258690" cy="43285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1B97EDE-79C8-4332-942A-E5708CAF30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898" y="2861593"/>
            <a:ext cx="579170" cy="6096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983D0942-96D0-4453-BD30-6C3CD0AD83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3680" y="2587997"/>
            <a:ext cx="504056" cy="43285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C6BFDCA-26D1-4ABF-BE02-3C0F20C150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834" y="2193857"/>
            <a:ext cx="359695" cy="360041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0DE9FB8-08BE-4CEA-9805-439140806DB4}"/>
              </a:ext>
            </a:extLst>
          </p:cNvPr>
          <p:cNvSpPr/>
          <p:nvPr/>
        </p:nvSpPr>
        <p:spPr>
          <a:xfrm>
            <a:off x="693490" y="3850627"/>
            <a:ext cx="5184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形象：怀才不遇的诗人。</a:t>
            </a:r>
          </a:p>
        </p:txBody>
      </p:sp>
    </p:spTree>
    <p:extLst>
      <p:ext uri="{BB962C8B-B14F-4D97-AF65-F5344CB8AC3E}">
        <p14:creationId xmlns:p14="http://schemas.microsoft.com/office/powerpoint/2010/main" xmlns="" val="2071158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7501EEA-419F-4FDD-ABC5-80C6FB1E3259}"/>
              </a:ext>
            </a:extLst>
          </p:cNvPr>
          <p:cNvSpPr/>
          <p:nvPr/>
        </p:nvSpPr>
        <p:spPr>
          <a:xfrm>
            <a:off x="261442" y="700336"/>
            <a:ext cx="6048672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典例三：菩萨蛮   李白</a:t>
            </a:r>
          </a:p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</a:t>
            </a:r>
          </a:p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平林漠漠烟如织。寒山一带伤心碧。瞑色入高楼。</a:t>
            </a:r>
            <a:endParaRPr kumimoji="1"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有人楼上愁。 玉阶空伫立。宿鸟归飞急。何处是归程。长亭更短亭。</a:t>
            </a:r>
            <a:r>
              <a:rPr kumimoji="1"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3AC855F-B190-428F-A5FA-45175A2507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1707" y="1549532"/>
            <a:ext cx="1872209" cy="51555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07238EF-40BB-42CF-BC6C-646686EABD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7926" y="2003180"/>
            <a:ext cx="1248869" cy="5060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5752A6D-AE1B-4078-A718-6E3A873EFD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5898" y="1559079"/>
            <a:ext cx="504057" cy="50601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82522DA-BFA2-4A46-BBE0-0B466C23BE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4079" y="2041577"/>
            <a:ext cx="504057" cy="36073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FCC9B92-F0A7-4D29-9C8A-03C11C5B3B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9754" y="2037286"/>
            <a:ext cx="1111550" cy="4378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60B8F70D-BFB3-4D15-B382-6830EFF422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1711" y="2373836"/>
            <a:ext cx="1140363" cy="44067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CD0BDEA-19AA-4319-B20D-BAC442290AAD}"/>
              </a:ext>
            </a:extLst>
          </p:cNvPr>
          <p:cNvSpPr/>
          <p:nvPr/>
        </p:nvSpPr>
        <p:spPr>
          <a:xfrm>
            <a:off x="189434" y="2932584"/>
            <a:ext cx="10081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形象：思念游子的怨妇或者思念闺妇的游子。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902F906-C409-4DCA-A872-D5AE81C3F3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64187" y="2635897"/>
            <a:ext cx="3039845" cy="2056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8757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11712" y="478834"/>
            <a:ext cx="62361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典例四：浪淘沙令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李煜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五代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帘外雨潺潺，春意阑珊。罗衾不耐五更寒。梦里不知身是客，一晌贪欢。独自莫凭栏，无限江山，别时容易见时难。流水落花春去也，天上人间。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D5BF0D1-6871-42FB-A8A5-9782E59062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474" y="1355997"/>
            <a:ext cx="432048" cy="36004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1240218-FC89-4DD3-AB29-B9DF3B9436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052" y="1355997"/>
            <a:ext cx="1754824" cy="49646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74154BB-377F-447C-9050-2DD67C437E2E}"/>
              </a:ext>
            </a:extLst>
          </p:cNvPr>
          <p:cNvSpPr/>
          <p:nvPr/>
        </p:nvSpPr>
        <p:spPr>
          <a:xfrm>
            <a:off x="4221882" y="2195250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形象：思念故国的君主。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E42B7A36-C7AA-4701-84D4-7766383ED9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498" y="2446400"/>
            <a:ext cx="3207634" cy="2404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2259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0B2D459-E6D6-45AA-892C-C2EFEC7D28CF}"/>
              </a:ext>
            </a:extLst>
          </p:cNvPr>
          <p:cNvSpPr/>
          <p:nvPr/>
        </p:nvSpPr>
        <p:spPr>
          <a:xfrm>
            <a:off x="405458" y="560255"/>
            <a:ext cx="612068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典例五：望江南   温庭筠</a:t>
            </a:r>
          </a:p>
          <a:p>
            <a:pPr>
              <a:lnSpc>
                <a:spcPct val="150000"/>
              </a:lnSpc>
            </a:pPr>
            <a:r>
              <a:rPr kumimoji="1"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 燎沉香，消溽暑。鸟雀呼晴，侵晓窥檐语。叶上初阳干宿雨、水面清圆，一一风荷举。      故乡遥，何日去。家住吴门，久作长安旅。五月渔郎相忆否。小楫轻舟，梦入芙蓉浦。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A441D37-9DC3-4330-A1B1-9206F59603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162" y="1844845"/>
            <a:ext cx="1243576" cy="50601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E3645F1-E69A-4F59-B022-DD6DBFCD67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8603" y="1412968"/>
            <a:ext cx="709727" cy="50601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8D85065-9A52-4A60-9EA2-11EF6BC526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5738" y="1881827"/>
            <a:ext cx="1800200" cy="43204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6DDB3891-3FAB-4B81-8AF7-24DE9594F0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3043" y="1456874"/>
            <a:ext cx="792089" cy="43204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A0D861F-DD50-49A6-ACF5-5E62D031F5D3}"/>
              </a:ext>
            </a:extLst>
          </p:cNvPr>
          <p:cNvSpPr/>
          <p:nvPr/>
        </p:nvSpPr>
        <p:spPr>
          <a:xfrm>
            <a:off x="3355210" y="2822672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形象：思念故乡的游子。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259251C3-63E3-4948-B2C3-19F92F293D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2388" y="2782734"/>
            <a:ext cx="2615892" cy="2003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14320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33450" y="628328"/>
            <a:ext cx="558047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典例六：夜归鹿门山歌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唐  孟浩然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山寺钟鸣昼已昏，渔梁渡头争渡喧。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人随沙岸向江村，余亦乘舟归鹿门。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鹿门月照开烟树，忽到庞公栖隐处。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岩扉松径长寂寥，惟有幽人自来去。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8D85065-9A52-4A60-9EA2-11EF6BC526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573" y="2372687"/>
            <a:ext cx="1554736" cy="43204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6DDB3891-3FAB-4B81-8AF7-24DE9594F0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0161" y="1920989"/>
            <a:ext cx="432048" cy="43204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97EAF09-F6F7-4CB2-9D54-361F62FBF5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6148" y="2807522"/>
            <a:ext cx="1440161" cy="34108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A0D861F-DD50-49A6-ACF5-5E62D031F5D3}"/>
              </a:ext>
            </a:extLst>
          </p:cNvPr>
          <p:cNvSpPr/>
          <p:nvPr/>
        </p:nvSpPr>
        <p:spPr>
          <a:xfrm>
            <a:off x="1701602" y="3364632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形象：归隐田园的隐士。</a:t>
            </a:r>
          </a:p>
        </p:txBody>
      </p:sp>
    </p:spTree>
    <p:extLst>
      <p:ext uri="{BB962C8B-B14F-4D97-AF65-F5344CB8AC3E}">
        <p14:creationId xmlns:p14="http://schemas.microsoft.com/office/powerpoint/2010/main" xmlns="" val="297003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0B2D459-E6D6-45AA-892C-C2EFEC7D28CF}"/>
              </a:ext>
            </a:extLst>
          </p:cNvPr>
          <p:cNvSpPr/>
          <p:nvPr/>
        </p:nvSpPr>
        <p:spPr>
          <a:xfrm>
            <a:off x="405458" y="816475"/>
            <a:ext cx="583264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典例七：卜算子</a:t>
            </a:r>
            <a:r>
              <a:rPr kumimoji="1"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kumimoji="1"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黄州定惠院寓居作    苏轼</a:t>
            </a:r>
          </a:p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</a:t>
            </a:r>
          </a:p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缺月挂疏桐，漏断人初静。时见幽人独往来，缥缈孤鸿影。惊起却回头，有恨无人省。拣尽寒枝不肯栖，寂寞沙洲冷。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A441D37-9DC3-4330-A1B1-9206F59603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66" y="2109059"/>
            <a:ext cx="514409" cy="50601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8D85065-9A52-4A60-9EA2-11EF6BC52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3869" y="2168370"/>
            <a:ext cx="1800200" cy="43204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97EAF09-F6F7-4CB2-9D54-361F62FBF5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5858" y="1662016"/>
            <a:ext cx="1440161" cy="50601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A0D861F-DD50-49A6-ACF5-5E62D031F5D3}"/>
              </a:ext>
            </a:extLst>
          </p:cNvPr>
          <p:cNvSpPr/>
          <p:nvPr/>
        </p:nvSpPr>
        <p:spPr>
          <a:xfrm>
            <a:off x="3643241" y="3179067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形象：仕途失意的诗人。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A053BE8-6824-4E89-931C-E8CF2BC4F6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451" y="3140043"/>
            <a:ext cx="3096344" cy="172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1365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73911FE-3F0E-407B-B142-A64FDBDF293C}"/>
              </a:ext>
            </a:extLst>
          </p:cNvPr>
          <p:cNvSpPr/>
          <p:nvPr/>
        </p:nvSpPr>
        <p:spPr>
          <a:xfrm>
            <a:off x="477466" y="4012704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形象：爱恨情长的形象。</a:t>
            </a:r>
          </a:p>
        </p:txBody>
      </p:sp>
      <p:sp>
        <p:nvSpPr>
          <p:cNvPr id="6" name="矩形 5"/>
          <p:cNvSpPr/>
          <p:nvPr/>
        </p:nvSpPr>
        <p:spPr>
          <a:xfrm>
            <a:off x="261442" y="700336"/>
            <a:ext cx="6192688" cy="303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典例八：雨霖铃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·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宋  柳永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寒蝉凄切，对长亭晚，骤雨初歇。都门帐饮无绪，留恋处，兰舟催发。执手相看泪眼，竟无语凝噎。念去去，千里烟波，暮霭沉沉楚天阔。    多情自古伤离别，更那堪，冷落清秋节！今宵酒醒何处？杨柳岸，晓风残月。此去经年，应是良辰好景虚设。便纵有千种风情，更与何人说？</a:t>
            </a:r>
          </a:p>
        </p:txBody>
      </p:sp>
    </p:spTree>
    <p:extLst>
      <p:ext uri="{BB962C8B-B14F-4D97-AF65-F5344CB8AC3E}">
        <p14:creationId xmlns:p14="http://schemas.microsoft.com/office/powerpoint/2010/main" xmlns="" val="4090755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1267</Words>
  <Application>Microsoft Office PowerPoint</Application>
  <PresentationFormat>自定义</PresentationFormat>
  <Paragraphs>83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2_自定义设计方案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2019-01-09T02:09:57Z</dcterms:created>
  <dcterms:modified xsi:type="dcterms:W3CDTF">2019-02-20T07:31:11Z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