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60" r:id="rId6"/>
    <p:sldId id="262" r:id="rId7"/>
    <p:sldId id="263" r:id="rId8"/>
    <p:sldId id="265" r:id="rId9"/>
    <p:sldId id="267" r:id="rId10"/>
    <p:sldId id="269" r:id="rId11"/>
    <p:sldId id="270" r:id="rId12"/>
    <p:sldId id="273" r:id="rId13"/>
    <p:sldId id="274" r:id="rId14"/>
    <p:sldId id="275" r:id="rId15"/>
    <p:sldId id="277" r:id="rId16"/>
    <p:sldId id="278" r:id="rId17"/>
    <p:sldId id="279" r:id="rId18"/>
    <p:sldId id="281" r:id="rId19"/>
    <p:sldId id="282" r:id="rId20"/>
    <p:sldId id="283" r:id="rId21"/>
    <p:sldId id="285" r:id="rId22"/>
    <p:sldId id="286" r:id="rId23"/>
    <p:sldId id="287" r:id="rId24"/>
    <p:sldId id="290" r:id="rId25"/>
    <p:sldId id="291" r:id="rId26"/>
    <p:sldId id="292" r:id="rId27"/>
    <p:sldId id="294" r:id="rId28"/>
    <p:sldId id="296" r:id="rId29"/>
    <p:sldId id="298" r:id="rId30"/>
    <p:sldId id="299" r:id="rId31"/>
    <p:sldId id="301" r:id="rId32"/>
    <p:sldId id="303" r:id="rId33"/>
    <p:sldId id="305" r:id="rId34"/>
    <p:sldId id="307" r:id="rId35"/>
    <p:sldId id="308" r:id="rId36"/>
    <p:sldId id="309" r:id="rId37"/>
    <p:sldId id="311" r:id="rId38"/>
    <p:sldId id="312" r:id="rId39"/>
    <p:sldId id="313" r:id="rId40"/>
    <p:sldId id="315" r:id="rId41"/>
    <p:sldId id="316" r:id="rId42"/>
    <p:sldId id="318" r:id="rId43"/>
    <p:sldId id="320" r:id="rId44"/>
    <p:sldId id="321" r:id="rId45"/>
    <p:sldId id="322" r:id="rId46"/>
    <p:sldId id="323" r:id="rId47"/>
    <p:sldId id="325" r:id="rId48"/>
    <p:sldId id="326" r:id="rId49"/>
    <p:sldId id="328" r:id="rId50"/>
    <p:sldId id="329" r:id="rId51"/>
    <p:sldId id="331" r:id="rId52"/>
    <p:sldId id="332" r:id="rId53"/>
    <p:sldId id="334" r:id="rId54"/>
    <p:sldId id="335" r:id="rId55"/>
    <p:sldId id="336" r:id="rId56"/>
    <p:sldId id="338" r:id="rId57"/>
    <p:sldId id="339" r:id="rId58"/>
    <p:sldId id="341" r:id="rId59"/>
    <p:sldId id="342" r:id="rId60"/>
    <p:sldId id="343" r:id="rId61"/>
    <p:sldId id="345" r:id="rId62"/>
    <p:sldId id="346" r:id="rId63"/>
    <p:sldId id="348" r:id="rId64"/>
    <p:sldId id="349" r:id="rId65"/>
    <p:sldId id="351" r:id="rId66"/>
    <p:sldId id="352" r:id="rId67"/>
    <p:sldId id="353" r:id="rId68"/>
    <p:sldId id="354" r:id="rId69"/>
    <p:sldId id="355" r:id="rId70"/>
    <p:sldId id="357" r:id="rId71"/>
    <p:sldId id="358" r:id="rId72"/>
    <p:sldId id="360" r:id="rId73"/>
    <p:sldId id="361" r:id="rId74"/>
    <p:sldId id="363" r:id="rId75"/>
    <p:sldId id="364" r:id="rId76"/>
    <p:sldId id="367" r:id="rId77"/>
    <p:sldId id="369" r:id="rId78"/>
    <p:sldId id="370" r:id="rId79"/>
    <p:sldId id="371" r:id="rId80"/>
    <p:sldId id="373" r:id="rId81"/>
    <p:sldId id="376" r:id="rId82"/>
    <p:sldId id="378" r:id="rId83"/>
    <p:sldId id="379" r:id="rId84"/>
    <p:sldId id="381" r:id="rId85"/>
    <p:sldId id="382" r:id="rId86"/>
    <p:sldId id="385" r:id="rId87"/>
    <p:sldId id="387" r:id="rId88"/>
    <p:sldId id="388" r:id="rId89"/>
    <p:sldId id="389" r:id="rId90"/>
    <p:sldId id="391" r:id="rId91"/>
    <p:sldId id="393" r:id="rId92"/>
    <p:sldId id="394" r:id="rId93"/>
    <p:sldId id="396" r:id="rId94"/>
    <p:sldId id="397" r:id="rId95"/>
    <p:sldId id="399" r:id="rId96"/>
    <p:sldId id="400" r:id="rId97"/>
    <p:sldId id="401" r:id="rId98"/>
    <p:sldId id="403" r:id="rId99"/>
    <p:sldId id="405" r:id="rId100"/>
    <p:sldId id="406" r:id="rId101"/>
    <p:sldId id="407" r:id="rId102"/>
    <p:sldId id="409" r:id="rId103"/>
    <p:sldId id="411" r:id="rId104"/>
    <p:sldId id="412" r:id="rId105"/>
    <p:sldId id="413" r:id="rId106"/>
    <p:sldId id="415" r:id="rId107"/>
    <p:sldId id="417" r:id="rId108"/>
    <p:sldId id="418" r:id="rId109"/>
    <p:sldId id="420" r:id="rId110"/>
    <p:sldId id="421" r:id="rId111"/>
    <p:sldId id="422" r:id="rId112"/>
    <p:sldId id="424" r:id="rId113"/>
    <p:sldId id="426" r:id="rId114"/>
    <p:sldId id="427" r:id="rId115"/>
    <p:sldId id="428" r:id="rId116"/>
    <p:sldId id="430" r:id="rId117"/>
    <p:sldId id="432" r:id="rId118"/>
    <p:sldId id="433" r:id="rId119"/>
    <p:sldId id="435" r:id="rId120"/>
    <p:sldId id="436" r:id="rId121"/>
    <p:sldId id="437" r:id="rId122"/>
    <p:sldId id="440" r:id="rId123"/>
    <p:sldId id="442" r:id="rId124"/>
    <p:sldId id="443" r:id="rId125"/>
    <p:sldId id="445" r:id="rId126"/>
    <p:sldId id="446" r:id="rId127"/>
    <p:sldId id="448" r:id="rId128"/>
    <p:sldId id="450" r:id="rId129"/>
    <p:sldId id="451" r:id="rId130"/>
    <p:sldId id="453" r:id="rId131"/>
    <p:sldId id="455" r:id="rId132"/>
    <p:sldId id="456" r:id="rId133"/>
    <p:sldId id="458" r:id="rId134"/>
    <p:sldId id="459" r:id="rId135"/>
    <p:sldId id="461" r:id="rId136"/>
    <p:sldId id="462" r:id="rId137"/>
    <p:sldId id="464" r:id="rId138"/>
    <p:sldId id="465" r:id="rId139"/>
    <p:sldId id="467" r:id="rId140"/>
    <p:sldId id="468" r:id="rId141"/>
    <p:sldId id="470" r:id="rId142"/>
    <p:sldId id="471" r:id="rId143"/>
    <p:sldId id="473" r:id="rId144"/>
    <p:sldId id="474" r:id="rId145"/>
    <p:sldId id="476" r:id="rId146"/>
    <p:sldId id="478" r:id="rId147"/>
    <p:sldId id="479" r:id="rId148"/>
    <p:sldId id="481" r:id="rId149"/>
    <p:sldId id="482" r:id="rId150"/>
    <p:sldId id="484" r:id="rId151"/>
    <p:sldId id="485" r:id="rId152"/>
    <p:sldId id="486" r:id="rId153"/>
    <p:sldId id="488" r:id="rId154"/>
    <p:sldId id="490" r:id="rId155"/>
    <p:sldId id="491" r:id="rId156"/>
    <p:sldId id="492" r:id="rId157"/>
    <p:sldId id="494" r:id="rId158"/>
    <p:sldId id="496" r:id="rId159"/>
    <p:sldId id="497" r:id="rId160"/>
    <p:sldId id="575" r:id="rId161"/>
    <p:sldId id="498" r:id="rId162"/>
    <p:sldId id="501" r:id="rId163"/>
    <p:sldId id="502" r:id="rId164"/>
    <p:sldId id="505" r:id="rId165"/>
    <p:sldId id="506" r:id="rId166"/>
    <p:sldId id="509" r:id="rId167"/>
    <p:sldId id="510" r:id="rId168"/>
    <p:sldId id="513" r:id="rId169"/>
    <p:sldId id="514" r:id="rId170"/>
    <p:sldId id="517" r:id="rId171"/>
    <p:sldId id="518" r:id="rId172"/>
    <p:sldId id="520" r:id="rId173"/>
    <p:sldId id="521" r:id="rId174"/>
    <p:sldId id="523" r:id="rId175"/>
    <p:sldId id="525" r:id="rId176"/>
    <p:sldId id="527" r:id="rId177"/>
    <p:sldId id="529" r:id="rId178"/>
    <p:sldId id="530" r:id="rId179"/>
    <p:sldId id="533" r:id="rId180"/>
    <p:sldId id="534" r:id="rId181"/>
    <p:sldId id="537" r:id="rId182"/>
    <p:sldId id="538" r:id="rId183"/>
    <p:sldId id="539" r:id="rId184"/>
    <p:sldId id="541" r:id="rId185"/>
    <p:sldId id="543" r:id="rId186"/>
    <p:sldId id="545" r:id="rId187"/>
    <p:sldId id="546" r:id="rId188"/>
    <p:sldId id="548" r:id="rId189"/>
    <p:sldId id="549" r:id="rId190"/>
    <p:sldId id="550" r:id="rId191"/>
    <p:sldId id="552" r:id="rId192"/>
    <p:sldId id="553" r:id="rId193"/>
    <p:sldId id="554" r:id="rId194"/>
    <p:sldId id="557" r:id="rId195"/>
    <p:sldId id="558" r:id="rId196"/>
    <p:sldId id="560" r:id="rId197"/>
    <p:sldId id="562" r:id="rId198"/>
    <p:sldId id="564" r:id="rId199"/>
    <p:sldId id="565" r:id="rId200"/>
    <p:sldId id="567" r:id="rId201"/>
    <p:sldId id="568" r:id="rId202"/>
    <p:sldId id="571" r:id="rId203"/>
    <p:sldId id="572" r:id="rId204"/>
    <p:sldId id="573" r:id="rId205"/>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65" d="100"/>
          <a:sy n="65" d="100"/>
        </p:scale>
        <p:origin x="-756" y="-108"/>
      </p:cViewPr>
      <p:guideLst>
        <p:guide orient="horz" pos="2160"/>
        <p:guide pos="289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8" Type="http://schemas.openxmlformats.org/officeDocument/2006/relationships/tableStyles" Target="tableStyles.xml"/><Relationship Id="rId207" Type="http://schemas.openxmlformats.org/officeDocument/2006/relationships/viewProps" Target="viewProps.xml"/><Relationship Id="rId206" Type="http://schemas.openxmlformats.org/officeDocument/2006/relationships/presProps" Target="presProps.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7.xml"/></Relationships>
</file>

<file path=ppt/notesSlides/_rels/notesSlide1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8.xml"/></Relationships>
</file>

<file path=ppt/notesSlides/_rels/notesSlide1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0.xml"/></Relationships>
</file>

<file path=ppt/notesSlides/_rels/notesSlide1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1.xml"/></Relationships>
</file>

<file path=ppt/notesSlides/_rels/notesSlide1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2.xml"/></Relationships>
</file>

<file path=ppt/notesSlides/_rels/notesSlide1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_rels/notesSlide1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1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5.xml"/></Relationships>
</file>

<file path=ppt/notesSlides/_rels/notesSlide1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6.xml"/></Relationships>
</file>

<file path=ppt/notesSlides/_rels/notesSlide1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7.xml"/></Relationships>
</file>

<file path=ppt/notesSlides/_rels/notesSlide1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8.xml"/></Relationships>
</file>

<file path=ppt/notesSlides/_rels/notesSlide1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0.xml"/></Relationships>
</file>

<file path=ppt/notesSlides/_rels/notesSlide1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1.xml"/></Relationships>
</file>

<file path=ppt/notesSlides/_rels/notesSlide1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2.xml"/></Relationships>
</file>

<file path=ppt/notesSlides/_rels/notesSlide1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3.xml"/></Relationships>
</file>

<file path=ppt/notesSlides/_rels/notesSlide1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4.xml"/></Relationships>
</file>

<file path=ppt/notesSlides/_rels/notesSlide1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5.xml"/></Relationships>
</file>

<file path=ppt/notesSlides/_rels/notesSlide1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6.xml"/></Relationships>
</file>

<file path=ppt/notesSlides/_rels/notesSlide1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7.xml"/></Relationships>
</file>

<file path=ppt/notesSlides/_rels/notesSlide1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8.xml"/></Relationships>
</file>

<file path=ppt/notesSlides/_rels/notesSlide1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0.xml"/></Relationships>
</file>

<file path=ppt/notesSlides/_rels/notesSlide2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1.xml"/></Relationships>
</file>

<file path=ppt/notesSlides/_rels/notesSlide2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53Bppt模板1-04"/>
          <p:cNvPicPr>
            <a:picLocks noChangeAspect="1"/>
          </p:cNvPicPr>
          <p:nvPr/>
        </p:nvPicPr>
        <p:blipFill>
          <a:blip r:embed="rId2" cstate="print"/>
          <a:stretch>
            <a:fillRect/>
          </a:stretch>
        </p:blipFill>
        <p:spPr>
          <a:xfrm>
            <a:off x="-102235" y="-5700"/>
            <a:ext cx="9360535" cy="6844972"/>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 Target="../slides/slide157.xml"/><Relationship Id="rId6" Type="http://schemas.openxmlformats.org/officeDocument/2006/relationships/slide" Target="../slides/slide2.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823200" y="-969076"/>
            <a:ext cx="928688" cy="962742"/>
            <a:chOff x="7893906" y="683558"/>
            <a:chExt cx="928694" cy="965862"/>
          </a:xfrm>
        </p:grpSpPr>
        <p:sp>
          <p:nvSpPr>
            <p:cNvPr id="15" name="圆角矩形 14"/>
            <p:cNvSpPr/>
            <p:nvPr/>
          </p:nvSpPr>
          <p:spPr>
            <a:xfrm>
              <a:off x="7898669" y="683558"/>
              <a:ext cx="889006" cy="965862"/>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93906" y="1072762"/>
              <a:ext cx="928694" cy="52232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6" action="ppaction://hlinksldjump"/>
                </a:rPr>
                <a:t>五年高考</a:t>
              </a:r>
              <a:endPar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7" action="ppaction://hlinksldjump"/>
                </a:rPr>
                <a:t>三年模拟</a:t>
              </a:r>
              <a:endParaRPr kumimoji="0" lang="zh-CN" altLang="en-US" sz="1400" b="1" i="0" u="none" strike="noStrike" kern="1200" cap="none" spc="0" normalizeH="0" baseline="0" noProof="0" dirty="0">
                <a:ln>
                  <a:noFill/>
                </a:ln>
                <a:solidFill>
                  <a:srgbClr val="7030A0"/>
                </a:solidFill>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713346" y="-633"/>
            <a:ext cx="1461135" cy="815164"/>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endPar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985" y="4729480"/>
            <a:ext cx="9144000" cy="1117600"/>
          </a:xfrm>
          <a:prstGeom prst="rect">
            <a:avLst/>
          </a:prstGeom>
        </p:spPr>
        <p:txBody>
          <a:bodyPr/>
          <a:lstStyle/>
          <a:p>
            <a:pPr algn="ctr">
              <a:lnSpc>
                <a:spcPts val="4000"/>
              </a:lnSpc>
              <a:defRPr/>
            </a:pPr>
            <a:r>
              <a:rPr lang="zh-CN" altLang="en-US" sz="3600" kern="0" dirty="0" smtClean="0">
                <a:solidFill>
                  <a:srgbClr val="FFFF00"/>
                </a:solidFill>
                <a:latin typeface="黑体" panose="02010609060101010101" pitchFamily="49" charset="-122"/>
                <a:ea typeface="黑体" panose="02010609060101010101" pitchFamily="49" charset="-122"/>
                <a:cs typeface="+mj-cs"/>
              </a:rPr>
              <a:t>专题五  古代诗歌阅读</a:t>
            </a:r>
            <a:endPar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endParaRPr>
          </a:p>
        </p:txBody>
      </p:sp>
      <p:sp>
        <p:nvSpPr>
          <p:cNvPr id="3" name="Rectangle 2"/>
          <p:cNvSpPr txBox="1"/>
          <p:nvPr/>
        </p:nvSpPr>
        <p:spPr>
          <a:xfrm>
            <a:off x="635" y="3936365"/>
            <a:ext cx="9144000" cy="685800"/>
          </a:xfrm>
          <a:prstGeom prst="rect">
            <a:avLst/>
          </a:prstGeom>
          <a:noFill/>
          <a:ln w="9525">
            <a:noFill/>
          </a:ln>
        </p:spPr>
        <p:txBody>
          <a:bodyPr/>
          <a:lstStyle>
            <a:lvl1pPr lvl="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高考语文</a:t>
            </a:r>
            <a:r>
              <a:rPr kumimoji="0" lang="zh-CN" altLang="en-US" sz="40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 </a:t>
            </a:r>
            <a:r>
              <a:rPr kumimoji="0" lang="zh-CN" altLang="en-US" sz="18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(课标专用)</a:t>
            </a:r>
            <a:endParaRPr kumimoji="0" lang="zh-CN" altLang="en-US" sz="1800" b="0" i="0" u="none" strike="noStrike" kern="0" cap="none" spc="0" normalizeH="0" baseline="0" noProof="0" dirty="0">
              <a:ln>
                <a:noFill/>
              </a:ln>
              <a:solidFill>
                <a:schemeClr val="bg1"/>
              </a:solidFill>
              <a:effectLst/>
              <a:uLnTx/>
              <a:uFillTx/>
              <a:latin typeface="+mj-lt"/>
              <a:ea typeface="黑体" panose="02010609060101010101" pitchFamily="49"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00" kern="0" dirty="0" smtClean="0">
                <a:solidFill>
                  <a:srgbClr val="000000"/>
                </a:solidFill>
                <a:latin typeface="Times New Roman" panose="02020603050405020304" pitchFamily="65" charset="-122"/>
                <a:ea typeface="宋体" panose="02010600030101010101" pitchFamily="2" charset="-122"/>
              </a:rPr>
              <a:t>　准确分析诗歌情感态度的技巧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①小序与注释,认真来研读。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②置身于情境,自然能体会。将自己置身于诗中所描绘的情境中,模拟声情,化身为诗人,自然体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会作者的感情。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③逐句去分析,品准关键词。不要随意引申,不可无中生有,即“品准”。</a:t>
            </a:r>
            <a:endParaRPr lang="zh-CN" altLang="en-US"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(2008全国Ⅱ,12)阅读下面这首宋诗,回答问题。(8分)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春日即事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李弥逊</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小雨丝丝欲网春,落花狼藉近黄昏。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车尘不到张罗地</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,宿鸟声中自掩门。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①李弥逊(1085—1153),字似之,吴县(今属江苏省苏州市)人。历任中书舍人、户部侍郎等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职。因竭力反对秦桧的投降政策而被免职。②张罗地:指门可罗雀、十分冷落的地方。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(1)请对首句中的“网”字进行赏析。(4分)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(2)这首诗表现了作者什么样的情绪?请进行简要分析。(4分)</a:t>
            </a:r>
            <a:endParaRPr lang="zh-CN" altLang="en-US" dirty="0"/>
          </a:p>
        </p:txBody>
      </p:sp>
      <p:sp>
        <p:nvSpPr>
          <p:cNvPr id="3" name="TextBox 2"/>
          <p:cNvSpPr txBox="1"/>
          <p:nvPr/>
        </p:nvSpPr>
        <p:spPr>
          <a:xfrm>
            <a:off x="516966" y="4277525"/>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(1)作者由丝丝小雨想到了用丝织成的网,再由丝网及暮春,想到要把春天网住,即留住春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天。这个想象、比喻非常生动、新奇。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(2)表现了作者政治上失意后的寂寞以及感叹世态炎凉的情绪。诗的一、二两句写了暮春黄昏,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小雨霏霏、落花狼藉,从这些凄冷的景色可看出作者政治上失意的寂寞愁绪;三、四两句写了诗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人家门前门可罗雀,他只得在归鸟的鸣叫声中,关上了自己的家门,从中可看出诗人对世态冷暖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的感叹。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(1)本题考查炼字。动词往往具有凝练、形象、生动传神的特点,能够给人以广阔的想象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空间,应注意体会感悟。淅沥的小雨好像丝网一样,想要将春网住,无奈落花遍地,又是在这黄昏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时节,令人好不伤悲。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(2)本题考查评价诗歌的思想内容。读这首词,切不可忽视注解,“因竭力反对秦桧的投降政策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而被免职”是关键语,有暗示写作背景的作用,可借以理解作者的感情。诗人被贬回家后,门前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冷落车马稀,借自身处境的描写来抒发失意、不平之情,表现主人公傲岸的性格,对世态炎凉的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不屑之意。</a:t>
            </a:r>
            <a:endParaRPr lang="zh-CN" altLang="en-US"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09975"/>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(2007全国Ⅱ,12)阅读下面这首唐诗,回答问题。(8分)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新晴野望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新晴原野旷,极目无氛垢</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郭门临渡头,村树连溪口。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白水明田外,碧峰出山后。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农月无闲人,倾家事南亩。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氛垢:尘埃。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(1)第三联上下两句中最精练传神的分别是哪一个字?请做简要分析。(3分)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(2)尾联描写了一幅什么样的图景?这样写有什么好处?(5分)</a:t>
            </a:r>
            <a:endParaRPr lang="zh-CN" alt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034" y="919939"/>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(1)分别是“明”和“出”。诗人在这里用了“明”和“出”,充分显现出雨后“新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晴”,诗人极目“野望”所见的景色:田野外河水上涨,在阳光照射下“白水”波光粼粼,比平时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更加明亮夺目;雨水冲洗后的群山,在太阳照耀下“碧峰”秀出,更加富有层次。(答出“明”和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“出”两字,给1分;能对两个字做简要分析,给2分。意思答对即可。如答成其他两字,只要言之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成理,可酌情给1至2分)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(2)尾联写了农忙时节,农人全家在农田里忙于耕作的景象。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作者这样写的好处是:①再一次突出表现“新晴”这一诗题,因为“新晴”,诗人才能看到农人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们“倾家事南亩”的景象。②给前面所绘的一幅静态画面平添无限生机,使整个画面活了起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来。(答出图景给1分,每答出一点好处,给2分。意思答对即可)</a:t>
            </a:r>
            <a:endParaRPr lang="zh-CN" altLang="en-US" dirty="0"/>
          </a:p>
        </p:txBody>
      </p:sp>
      <p:sp>
        <p:nvSpPr>
          <p:cNvPr id="4" name="TextBox 2"/>
          <p:cNvSpPr txBox="1"/>
          <p:nvPr/>
        </p:nvSpPr>
        <p:spPr>
          <a:xfrm>
            <a:off x="500034" y="4063211"/>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(1)本题是从炼字角度考查对古典诗词表达技巧的鉴赏。本联属写景句,两个字使原本普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通的景物变得更有色彩感和层次感。答题时既要描绘出诗句所展现的意境,又要答出两字传神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(2)本题从动静结合角度考查对古典诗词表达技巧的鉴赏能力。本诗是一首田园诗,描写初夏的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乡村,雨后新晴,诗人眺望原野所见到的景色。前三联可说是静物写生,虽则秀美,毕竟显得有点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空旷,缺乏活力。王维作为山水诗和山水画的大师,是深深懂得这一点的。因而在最后一联,他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便给这幅静态画面加上了动态的人物,虽是虚写,却给原野平添了无限生机,能让人想见初夏田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间活跃的情状并感受到农忙劳动的气氛。这样一笔,整个画面都活起来了。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(2014大纲全国,12)阅读下面这首唐诗,回答问题。(8分)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寻南溪常山道人隐居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刘长卿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一路经行处,莓苔见履痕。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白云依静渚,春草闭闲门。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过雨看松色,随山到水源。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溪花与禅意,相对亦忘言。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(1)诗人眼中常山道人隐居地周围环境的最大特色是什么?请简要说明。(4分)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(2)请分别对第三联中“过”“随”两个字做简要赏析。(4分)</a:t>
            </a:r>
            <a:endParaRPr lang="zh-CN" altLang="en-US" dirty="0"/>
          </a:p>
        </p:txBody>
      </p:sp>
      <p:sp>
        <p:nvSpPr>
          <p:cNvPr id="3" name="TextBox 2"/>
          <p:cNvSpPr txBox="1"/>
          <p:nvPr/>
        </p:nvSpPr>
        <p:spPr>
          <a:xfrm>
            <a:off x="571472" y="423071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(1)幽静。沿途是莓苔,远望白云缭绕,近看芳草当门。白云、静渚、春草、闲门都营造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出一种静谧的气氛。(答出幽静意思的,给2分;说明营造出静谧气氛的,给2分。意思答对即可)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(2)“过”字把雨后松树翠绿的景色显现了出来。“随”字形象地表现了山道峰回路转,人在随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山转折、缘山寻找“水源”,令人有曲径探幽的遐想。(对“过”字简要赏析的,给2分;对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“随”字简要赏析的,给2分。意思答对即可。如有其他答案,只要言之成理,可酌情给分)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(1)颔联中“闲门”二字点出此为常山道人隐居之地,则居住环境就在这一联中分析。一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个“静”字直接点出环境特点,再根据春草之闭门,可得其“幽”;再联系颔联意象,分析是怎样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营造出“幽静”意境的。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(2)可以按照“这两个字好在哪里”这一思路来分析解题。字的理解要放到具体诗句中去,这两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句诗的意思是:雨过之后的松树颜色葱翠清新,最为好看;山势蜿蜒,随之曲折,以寻到水源。两个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字,将“松”与“山”的特点点出,形象而有意蕴。</a:t>
            </a:r>
            <a:endParaRPr lang="zh-CN" altLang="en-US"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(2013大纲全国,12)阅读下面这首唐诗,回答问题。(8分)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客　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杜甫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客从南溟来,遗我泉客珠</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珠中有隐字</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,欲辨不成书。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缄之箧笥</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久,以俟公家须。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开视化为血,哀今征敛无。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①泉客珠:指珍珠。泉客,传说中的人鱼,相传它们流出的眼泪能变为珍珠。②佛教传说,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有些珠子中隐隐有字。③箧笥,指储藏物品的小竹箱。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(1)这首诗讲述了一个故事,请简述这个故事。(4分)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(2)从全诗看,“珠中有隐字”、珍珠“化为血”各有什么寓意?(4分)</a:t>
            </a:r>
            <a:endParaRPr lang="zh-CN" altLang="en-US" dirty="0"/>
          </a:p>
        </p:txBody>
      </p:sp>
      <p:sp>
        <p:nvSpPr>
          <p:cNvPr id="3" name="TextBox 2"/>
          <p:cNvSpPr txBox="1"/>
          <p:nvPr/>
        </p:nvSpPr>
        <p:spPr>
          <a:xfrm>
            <a:off x="500034" y="4874617"/>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(1)有客人从南海来,送我珍珠;珍珠里隐约有字,想辨认却又不成字;我把它久久地藏在竹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箱里,等候官家来征求;但日后打开箱子一看,珍珠却已化成了血水,可悲的是我现在再也没有什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么可以应付官家的征敛了。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(2)“珠中有隐字”,寓意为百姓心中有难言的隐痛。珍珠“化为血”,寓意为官家征敛的实为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平民百姓的血汗。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70270"/>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(1)题干要求“简述这个故事”,那么在翻译诗句时,对重点词语应准确翻译,如“遗”译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为“赠送”,“辨”译为“辨别”,“书”译为“字”,“缄”译为“封上”,“俟”译为“等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候”,做到句子通顺,情节完整。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(2)此题为寓意题型,可以联系注释,联系当时的社会现实,解释诗句中隐含的意思。“珍珠”本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为珍贵之物,但最后却化为“血”,自然会联想到官府征敛,百姓为之付出的血汗和艰辛,由此推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测出“珠中有隐字”是指百姓心中难言的隐痛。</a:t>
            </a:r>
            <a:endParaRPr lang="zh-CN" altLang="en-US"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3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14.</a:t>
            </a:r>
            <a:r>
              <a:rPr lang="zh-CN" altLang="en-US" sz="1500" kern="0" dirty="0" smtClean="0">
                <a:solidFill>
                  <a:srgbClr val="000000"/>
                </a:solidFill>
                <a:latin typeface="Times New Roman" panose="02020603050405020304" pitchFamily="65" charset="-122"/>
                <a:ea typeface="宋体" panose="02010600030101010101" pitchFamily="2" charset="-122"/>
              </a:rPr>
              <a:t>(2012大纲全国,12)阅读下面这首唐诗,回答问题。(8分)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落　叶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修睦</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雨过闲田地,重重落叶红。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翻思向春日,肯信有秋风。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几处随流水,河边乱暮空。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只应松自立,而不与君同。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修睦:晚唐诗人。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(1)从写落叶的角度看,第二联与一、三两联的不同是如何体现出来的?这样写有什么作用?(4分)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(2)本诗最后一联为什么要写松?请简要分析。(4分)</a:t>
            </a:r>
            <a:endParaRPr lang="zh-CN" alt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(1)一、三两联从旁观者的角度描写了秋雨之后落叶的情态,而第二联中“思”与“信”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的主体是落叶,使落叶人格化。第二联插入一、三两联之间,使得全诗富于变化,别具情致。(答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出“思”“信”两字作用的,给2分;答出使全诗富于变化的,给2分。意思答对即可。如有其他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答案,只要言之成理,可酌情给分)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(2)以松“立”与叶“落”二者的不同构成鲜明对比,来表达作者对松树不凋的赞叹,强化了对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落叶飘零的感慨。(答出构成对比的,给2分;能简要分析的,给2分。意思答对即可。如有其他答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案,只要言之成理,可酌情给分)</a:t>
            </a:r>
            <a:endParaRPr lang="zh-CN" altLang="en-US" dirty="0"/>
          </a:p>
        </p:txBody>
      </p:sp>
      <p:sp>
        <p:nvSpPr>
          <p:cNvPr id="3" name="TextBox 2"/>
          <p:cNvSpPr txBox="1"/>
          <p:nvPr/>
        </p:nvSpPr>
        <p:spPr>
          <a:xfrm>
            <a:off x="500034" y="3563145"/>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(1)修睦是晚唐诗僧,此诗借秋日落叶表达对时间的体悟,对生命的认识,极富禅理。首联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写秋雨过后,农田已“闲”,满地落叶,重重残红。颔联以拟人手法写落叶:回想那生机盎然的春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日,又岂肯相信如今会有如此萧瑟的秋风?颈联写暮色四起,纷乱的落叶随风跌入河中,随水而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去。叶落知秋,写落叶,亦是写生命的消逝;写春日、秋风,亦是写季节的更替;写流水,亦是写时光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的流逝。此等空阔寂寥之景,令人心生万古苍茫之意。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(2)尾联写青松凌寒不凋,红叶望风而陨,二者对比鲜明,寄寓落叶的感慨又深一层。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(2016课标全国Ⅰ,8—9)阅读下面这首唐诗,回答问题。(11分)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金陵望汉江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汉江回万里,派作九龙盘</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横溃豁中国,崔嵬飞迅湍。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六帝沦亡后</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,三吴不足观</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我君混区宇,垂拱众流安。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今日任公子,沧浪罢钓竿</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①派:河的支流。长江在湖北、江西一带,分为很多支流。②六帝:代指六朝。③三吴:古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吴地后分为三,即吴兴、吴郡、会稽。④这两句的意思是,当今任公子已无须垂钓了,因为江海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中已无巨鱼,比喻已无危害国家的巨寇。任公子是《庄子》中的传说人物,他用很大的钓钩和极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多的食饵钓起一条巨大的鱼。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(1)诗的前四句描写了什么样的景象?这样写有什么用意?(6分)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(2)诗中运用任公子的典故,表达了什么样的思想感情?(5分)</a:t>
            </a:r>
            <a:endParaRPr lang="zh-CN" altLang="en-US"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15.</a:t>
            </a:r>
            <a:r>
              <a:rPr lang="zh-CN" altLang="en-US" sz="1500" kern="0" dirty="0" smtClean="0">
                <a:solidFill>
                  <a:srgbClr val="000000"/>
                </a:solidFill>
                <a:latin typeface="Times New Roman" panose="02020603050405020304" pitchFamily="65" charset="-122"/>
                <a:ea typeface="宋体" panose="02010600030101010101" pitchFamily="2" charset="-122"/>
              </a:rPr>
              <a:t>(2011大纲全国,12)阅读下面这首宋词,回答问题。(8分)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关河令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周邦彦</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秋阴时晴渐向暝,变一庭凄冷。伫听寒声</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,云深无雁</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更深人去寂静,但照壁孤灯相映。酒已都醒,如何消夜永!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①周邦彦(1056—1121):字美成,号清真居士,钱塘(今浙江杭州)人。②寒声:指秋声,如风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声、落叶声、虫鸣声等。③雁:古人认为雁能传书。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(1)从上、下两阕的首句看,这首词是以什么为线索来写的?请简要说明。(3分)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(2)简要分析作者在这首词中所表现的心情。(5分)</a:t>
            </a:r>
            <a:endParaRPr lang="zh-CN" altLang="en-US" dirty="0"/>
          </a:p>
        </p:txBody>
      </p:sp>
      <p:sp>
        <p:nvSpPr>
          <p:cNvPr id="3" name="TextBox 2"/>
          <p:cNvSpPr txBox="1"/>
          <p:nvPr/>
        </p:nvSpPr>
        <p:spPr>
          <a:xfrm>
            <a:off x="571472" y="4312579"/>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(1)是以时间推移为线索来写的。上阕写的情景发生在日间“渐向暝”时;下阕写作者难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以入眠的情景已经推移至更深、人去、夜寂静时。(答出以时间为线索的给1分,能简要说明的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给2分。意思答对即可)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(2)作者在词中表现了思家、孤寂的心情。上阕写作者站在庭院等候亲人的消息,但盼来的只是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“无雁影”;下阕写作者本想借酒浇愁,酒醒之后,却愁上加愁,于是感叹不已,使孤栖之愁更深一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层。(答出心情的,给2分;能简析表现的,给3分。意思答对即可)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(1)词的上阕写日间情景,偶尔放晴,却薄暮昏暝。词的下阕写夜间情景,更深人去,酒已都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醒。上下阕以暗移的时间为经线自然衔接,将词境渐次推进。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(2)这首词表达的情感较明显,只要抓住“秋阴”“向暝”“凄冷”“寒声”“雁影”这些重点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词,即可确定情感类型。因“秋”“暝”“凄冷”“寒”均是表达凄情愁思的,而“雁”又是思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乡怀人的物象,故下阕更深人去的凄清,孤灯映孤影,酒已都醒,强化了旅思乡愁的表达。而末句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“如何消夜永”则将这种情感推向极致。</a:t>
            </a:r>
            <a:endParaRPr lang="zh-CN" altLang="en-U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16.</a:t>
            </a:r>
            <a:r>
              <a:rPr lang="zh-CN" altLang="en-US" sz="1500" kern="0" dirty="0" smtClean="0">
                <a:solidFill>
                  <a:srgbClr val="000000"/>
                </a:solidFill>
                <a:latin typeface="Times New Roman" panose="02020603050405020304" pitchFamily="65" charset="-122"/>
                <a:ea typeface="宋体" panose="02010600030101010101" pitchFamily="2" charset="-122"/>
              </a:rPr>
              <a:t>(2014江苏,10)阅读下面两首唐诗,回答问题。(11分)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休暇日访王侍御不遇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韦应物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九日驱驰一日闲,寻君不遇又空还。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怪来诗思清人骨,门对寒流雪满山。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访隐者不遇成二绝(其二)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李商隐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城郭休过识者稀,哀猿啼处有柴扉。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沧江白石渔樵路,日暮归来雨满衣。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(1)请简要分析第一首诗中作者情绪的变化过程。(3分)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(2)第二首诗中从哪些地方可看出“隐者”的身份?请简要概括。(3分)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(3)请分别赏析两首诗结句的表达效果。(5分)</a:t>
            </a:r>
            <a:endParaRPr lang="zh-CN" altLang="en-US"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5528" y="113425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(1)乘兴而往—怅惘不遇—欣赏叹慕。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(2)城里少有人知;家住深山;与渔樵为伍;居室简陋。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(3)第一首诗的结句,通过描写友人住处环境,揭示其诗歌独特风格的成因,并暗寓对友人品性的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赞颂。第二首诗的结句,通过描写诗人不遇隐者、日暮归来而雨湿衣衫的情景,突出访人的执着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和情怀的深挚(或:通过想象隐者日暮归来而雨湿衣衫的情景,展示其生活情趣)。</a:t>
            </a:r>
            <a:endParaRPr lang="zh-CN" altLang="en-US" dirty="0"/>
          </a:p>
        </p:txBody>
      </p:sp>
      <p:sp>
        <p:nvSpPr>
          <p:cNvPr id="4" name="TextBox 2"/>
          <p:cNvSpPr txBox="1"/>
          <p:nvPr/>
        </p:nvSpPr>
        <p:spPr>
          <a:xfrm>
            <a:off x="428596" y="2920203"/>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(1)先通读全诗,通过体现作者情感的关键词或动作行为以及侧面描写来把握情绪变化。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第一句抓“驱驰”“闲”二字,第二句抓“空”字,第三句抓“怪”字,第四句写王侍御的居住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环境,以景作结,情在景中。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(2)通读全诗,诗歌并没有直接揭示受访者的隐士身份,而是通过环境描写来暗示。一、二句写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隐者所处的环境,第三句写隐者的生活(打鱼、砍柴),第四句写作者寻隐者不遇后回家时被雨淋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湿的情景。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(3)第一首诗描写王侍御的居住环境,门前正对着寒风侵袭、铺满积雪的大山,暗示诗人清高的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品性。第二首结句写作者寻隐者不遇后傍晚回家被雨淋湿的情景,侧面表达作者内心对寻访隐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者的执着。注意题干要求“分别赏析”。作答时先从内容分析入手,再分析表达效果。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17.</a:t>
            </a:r>
            <a:r>
              <a:rPr lang="zh-CN" altLang="en-US" sz="1500" kern="0" dirty="0" smtClean="0">
                <a:solidFill>
                  <a:srgbClr val="000000"/>
                </a:solidFill>
                <a:latin typeface="Times New Roman" panose="02020603050405020304" pitchFamily="65" charset="-122"/>
                <a:ea typeface="宋体" panose="02010600030101010101" pitchFamily="2" charset="-122"/>
              </a:rPr>
              <a:t>(2014福建,6)阅读下面的诗歌,回答问题。(6分)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双调·蟾宫曲　自乐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[元]孙周卿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草团标</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正对山凹。山竹炊粳,山水煎茶。山芋山薯,山葱山韭,山果山花。山溜响</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冰敲月牙,扫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山云惊散林鸦。山色元佳,山景堪夸,山外晴霞,山下人家。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(选自《太平乐府》)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①草团标:茅屋。②山溜响:山间泉流叮咚作响。溜,小股水流。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(1)本曲每句都有“山”字,在内容表达上有什么作用?请简要分析。(3分)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(2)“扫山云惊散林鸦”与“月出惊山鸟”(王维《鸟鸣涧》)两句中“惊”的起因各是什么?有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什么相同的表达效果?请简要分析。(3分)</a:t>
            </a:r>
            <a:endParaRPr lang="zh-CN" altLang="en-US" dirty="0"/>
          </a:p>
        </p:txBody>
      </p:sp>
      <p:sp>
        <p:nvSpPr>
          <p:cNvPr id="3" name="TextBox 2"/>
          <p:cNvSpPr txBox="1"/>
          <p:nvPr/>
        </p:nvSpPr>
        <p:spPr>
          <a:xfrm>
            <a:off x="571472" y="4634715"/>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(1)强调了“山”在作者生活中无处不在;突出了作者的生活充满自然情趣;作者山居生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活的自乐之情得到了充分的表现。(意思对即可)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(2)第一问:孙曲中“惊”的起因是云朵掠过山林(或扫地发出声响);王诗中“惊”的起因是月亮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升起,月光照射过来。第二问:反衬出山间的幽静。(意思对即可)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(1)这首曲子每句都有“山”字,属于“嵌字体”。“山”字有的在句中,有的在句首,也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有重复使用的,整齐中见参差,恰到好处地抒写出作者爱山恋山、怡然自乐的心情。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(2)孙曲“扫山云惊散林鸦”一句,写作者在清扫石磴,因为云气氤氲,所以扫石磴犹如扫云一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般。清扫石磴的声音本来是不大的,但居然惊得林鸦四散飞起,可见这山谷是何等空寂幽深。而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林鸦飞起时的振翅声,更反衬出空山幽壑的静谧气氛。王诗“月出惊山鸟”一句,写宁静的春山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中,当月亮升起时,皎洁的银辉竟使山鸟惊觉起来。鸟惊,当然是由于它们已习惯于山谷的静默,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似乎连月出也带有新的刺激。通过动景,更加突出地显示了春涧的幽静。</a:t>
            </a:r>
            <a:endParaRPr lang="zh-CN" alt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18.</a:t>
            </a:r>
            <a:r>
              <a:rPr lang="zh-CN" altLang="en-US" sz="1500" kern="0" dirty="0" smtClean="0">
                <a:solidFill>
                  <a:srgbClr val="000000"/>
                </a:solidFill>
                <a:latin typeface="Times New Roman" panose="02020603050405020304" pitchFamily="65" charset="-122"/>
                <a:ea typeface="宋体" panose="02010600030101010101" pitchFamily="2" charset="-122"/>
              </a:rPr>
              <a:t>(2014湖北,14)阅读下面这首唐诗,回答问题。(8分)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早　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一点灯残鲁酒醒,已携孤剑事离程。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愁看飞雪闻鸡唱,独向长空背雁行。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白草近关微有路,浊河连底冻无声。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此中来往本迢递,况是驱羸客塞城。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(1)这首诗是如何表现“早发”之“早”的?请做简要分析。(5分)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(2)请赏析“独向长空背雁行”中“背”字的表达效果。(3分)</a:t>
            </a:r>
            <a:endParaRPr lang="zh-CN" altLang="en-US" dirty="0"/>
          </a:p>
        </p:txBody>
      </p:sp>
      <p:sp>
        <p:nvSpPr>
          <p:cNvPr id="3" name="TextBox 2"/>
          <p:cNvSpPr txBox="1"/>
          <p:nvPr/>
        </p:nvSpPr>
        <p:spPr>
          <a:xfrm>
            <a:off x="500034" y="4277525"/>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(1)①一、二句紧扣诗题,凸显“早发”:宿酒初醒,残灯未灭,长夜未尽,诗人已携孤剑登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程。第三句写诗人在路上听到雄鸡唱晓,也可见出行之早。②塞外风雪路,本来行人稀少,而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“早发”就更无路人,只有诗人独行,故“独”与“早发”之“早”有关。③飞雪白草,道路本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已难辨,早行时就更加微茫,故“微”字也在表现“早发”之“早”。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(2)一个“背”字,描写了诗人与大雁相背而行的情境,使诗人向北向寒与大雁向南向暖形成强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烈对比,表现了诗人旅程的艰辛和心情的愁苦。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(1)结合诗歌内容作答即可。首联第一句就说“一点灯残”“酒醒”,第二句说“已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携”,“已”紧扣题目中的“早”,说明很早就出发了。诗人在如豆的一点残灯里醒来,说明昨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夜喝酒太晚,也忘记吹灯,就睡着了。昨夜的残酒气息还在,残灯未灭,就携带一把剑孤独上路(首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联画面呈现)。可见时间之“早”。颔联第一句“闻鸡唱”,说明此刻大地一片寂静,一两声的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鸡叫声呼唤人们该起床了。颔联第二句“独向长空背雁行”中的“独”字,说明路上只有诗人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孤身前行,可见时间之“早”。颈联第一句“白草近关微有路”中的“微”字,写出了靠近边关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的地方,草上覆盖着大雪,因为天暗,也看不清前方的路在哪里,可见时间之“早”。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(2)可以依“三步走”的方法解答:一是答其在诗句中的意思或呈现的场景;二是答该字所使用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的手法;三是答表达的感情。诗人在如豆的一点残灯里醒来,昨夜的残酒气息还在,携带一把剑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孤独上路。此刻,只听到一声声的鸡叫,飞雪飘飘,诗人愁苦地望着飞雪,独自背对着南行的大雁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向北前行。大雁们尚有伴儿一起飞,而诗人只有一人一剑,孤身行走在去往边塞之地的路上。加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上这一“背”字,把诗人的孤独和悲苦描写得淋漓尽致。</a:t>
            </a:r>
            <a:endParaRPr lang="zh-CN" altLang="en-US"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19.</a:t>
            </a:r>
            <a:r>
              <a:rPr lang="zh-CN" altLang="en-US" sz="1500" kern="0" dirty="0" smtClean="0">
                <a:solidFill>
                  <a:srgbClr val="000000"/>
                </a:solidFill>
                <a:latin typeface="Times New Roman" panose="02020603050405020304" pitchFamily="65" charset="-122"/>
                <a:ea typeface="宋体" panose="02010600030101010101" pitchFamily="2" charset="-122"/>
              </a:rPr>
              <a:t>(2013天津,14)阅读下面这首词,回答问题。(8分)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鹧鸪天　送廓之秋试</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[宋]辛弃疾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白苎</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新袍入嫩凉。春蚕食叶响回廊。禹门</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已准桃花浪,月殿先收桂子香。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鹏北海,凤朝阳。又携书剑路茫茫。明年此日青云去,却笑人间举子忙。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①秋试:科举时代秋季举行的考试。②白苎(zhù):用白色苎麻织成的布。③禹门:即龙门,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古时以“鱼跃龙门”喻指考试得中。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(1)“白苎新袍入嫩凉”句中的“嫩”字带给你怎样的感觉?(2分)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(2)“鹏北海,凤朝阳。又携书剑路茫茫”怎样体现了辛词的豪放特点?(3分)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(3)请举一例分析本词虚实相生的艺术手法。(3分)</a:t>
            </a:r>
            <a:endParaRPr lang="zh-CN" altLang="en-US" dirty="0"/>
          </a:p>
        </p:txBody>
      </p:sp>
      <p:sp>
        <p:nvSpPr>
          <p:cNvPr id="4" name="TextBox 2"/>
          <p:cNvSpPr txBox="1"/>
          <p:nvPr/>
        </p:nvSpPr>
        <p:spPr>
          <a:xfrm>
            <a:off x="571472" y="4599294"/>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(1)轻微、新鲜、清爽等。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(2)大鹏、丹凤,意象豪迈;北海、太阳、路茫茫,意境开阔;携书佩剑,显示出既儒雅又刚健的气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(3)(示例)“白苎新袍入嫩凉”“春蚕食叶响回廊”是实写,点明时令和环境;“明年此日青云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去,却笑人间举子忙”是虚写,想象金榜题名后轻松愉悦的心情。虚实相生,表达对应考者的良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好祝愿。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034" y="1205691"/>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(1)结合“凉”来理解“嫩”的含义。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(2)结合大鹏、丹凤、北海、太阳、书剑、路茫茫等意象的内涵及其营造的意境作答。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(3)举例指明虚写和实写的内容,以及词人借此表达的情感即可。</a:t>
            </a:r>
            <a:endParaRPr lang="zh-CN" altLang="en-US" dirty="0"/>
          </a:p>
        </p:txBody>
      </p:sp>
      <p:sp>
        <p:nvSpPr>
          <p:cNvPr id="4" name="TextBox 2"/>
          <p:cNvSpPr txBox="1"/>
          <p:nvPr/>
        </p:nvSpPr>
        <p:spPr>
          <a:xfrm>
            <a:off x="500034" y="2302849"/>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00" kern="0" dirty="0" smtClean="0">
                <a:solidFill>
                  <a:srgbClr val="000000"/>
                </a:solidFill>
                <a:latin typeface="Times New Roman" panose="02020603050405020304" pitchFamily="65" charset="-122"/>
                <a:ea typeface="宋体" panose="02010600030101010101" pitchFamily="2" charset="-122"/>
              </a:rPr>
              <a:t>　上阕前两句为秋季的环境描写,用词清新,环境清爽。接下来两句词人运用想象为廓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之加油祝福,“禹门”“桂”都是喻指考试得中的意象。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下阕词人运用大鹏、丹凤等豪迈的意象营造出一种开阔的意境,塑造了一个儒雅刚健、很有气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概的书生形象,把辛词的豪放风格充分表现了出来。最后两句想象金榜题名后轻松愉悦的心情,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真挚地表达了对应考者廓之的美好祝愿。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(1)这四句描写了江水万流横溃、水势浩瀚、气势宏大的景象。作者以此为下文颂扬盛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唐天下一家、国运兴盛积蓄气势,有利于突出诗的主旨。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(2)①作者以水无巨鱼代指世无巨寇,表达了对大唐一统天下、开创盛世伟绩的歌颂;②作者自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比任公子,觉得在太平盛世没有机会施展才干,不免流露出一丝英雄无用武之地的失落。</a:t>
            </a:r>
            <a:endParaRPr lang="zh-CN" altLang="en-US" dirty="0"/>
          </a:p>
        </p:txBody>
      </p:sp>
      <p:sp>
        <p:nvSpPr>
          <p:cNvPr id="3" name="TextBox 2"/>
          <p:cNvSpPr txBox="1"/>
          <p:nvPr/>
        </p:nvSpPr>
        <p:spPr>
          <a:xfrm>
            <a:off x="540000" y="2507333"/>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(1)诗的前四句寓情于景:汉江延绵曲折长达万里,分作九条支流就如同九条巨龙盘踞。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江水四溢,泛滥于广大中原地区,波涛汹涌,迅疾奔流,写出了远去的汉江气势浩大,特别是三、四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句用江水泛滥造成的巨大影响和损失来写前朝国运不兴,为歌颂当下盛世蓄势。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(2)题目不仅指出了用典的表达技巧,而且还指出具体典故。答题时只要指出用典在主题情感上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的表达作用即可。首先阅读注释,了解任公子的典故。典故中的人、事、物具有比喻意义:“任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公子”代表贤臣良将,“垂钓”指平定叛乱,“巨鱼”比喻危害国家的巨寇,“很大的钓钩和极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多的食饵”喻指费很大的力气。再联系诗歌语境,把握思想情感。六代的帝王沉寂沦亡之后,三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吴已没有了昔日之盛,无足称赏。本朝圣明之君统一天下,垂衣拱手,无为而治。今天的任公子,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已不需要沧海垂钓而罢竿了。然后结合背景,知人论世。当时的唐王朝正处在开元盛世之时,天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下一统,海天清晏。诗中反用“任公子东海钓巨鱼”的典故,来表达作者江汉宁静、地无巨寇的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社会理想。但盛世之下,诗人空有大才却无用武之地,不免徒增伤悲。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20.</a:t>
            </a:r>
            <a:r>
              <a:rPr lang="zh-CN" altLang="en-US" sz="1500" kern="0" dirty="0" smtClean="0">
                <a:solidFill>
                  <a:srgbClr val="000000"/>
                </a:solidFill>
                <a:latin typeface="Times New Roman" panose="02020603050405020304" pitchFamily="65" charset="-122"/>
                <a:ea typeface="宋体" panose="02010600030101010101" pitchFamily="2" charset="-122"/>
              </a:rPr>
              <a:t>(2013山东,14)阅读下面这首清诗,回答问题。(8分)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山寺夜起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江湜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月升岩石巅,下照一溪烟。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烟色如云白,流来野寺前。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开门惜夜景,矫首看霜天。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谁见无家客,山中独不眠。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(1)三、四两句中的“烟”有哪些特点?诗人是如何描写的?(4分)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(2)结合全诗分析诗人“不眠”的原因。(4分)</a:t>
            </a:r>
            <a:endParaRPr lang="zh-CN" altLang="en-US" dirty="0"/>
          </a:p>
        </p:txBody>
      </p:sp>
      <p:sp>
        <p:nvSpPr>
          <p:cNvPr id="3" name="TextBox 2"/>
          <p:cNvSpPr txBox="1"/>
          <p:nvPr/>
        </p:nvSpPr>
        <p:spPr>
          <a:xfrm>
            <a:off x="500034" y="4277525"/>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(1)三、四两句中的“烟”有两个特点:一是色白,二是具有动态。诗人在第三句用比喻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的修辞手法,形容山岚在月光下呈现出如云的白色;第四句以“流”字描写山岚之动态,形象生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(2)诗人不眠有两方面原因:一是喜爱山中夜景,前四句描写山中月夜美景,第五句“开门惜夜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景”,“惜”字表达了诗人对山中夜景的喜爱;二是思家,最后两句中“无家客”“独”表现出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诗人的孤独和羁旅思家之情。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(1)首联写皎洁的月亮慢慢升起到山顶,月光如银,轻泻在山中的小溪上,水汽飘浮在溪水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上,又弥漫在山间。颔联写月光照耀下的水汽如同天上的白云,轻轻地飘到诗人所居住的山寺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前。诗人用比喻的修辞手法写出了“烟”的洁白,又用一“流”字点出了“烟”漂流的动态。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(2)颈联写诗人开门观赏山中美丽的夜色。“惜”字写出诗人对山中夜景的喜爱。接着诗人从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这种陶醉中醒来,想到自己无家可归,只能孤独地在这山中荒寺内辗转难眠。“独”字写尽诗人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的孤寂和思乡之情。因此,诗人不眠的原因,一是喜爱山中夜景,一是思乡。</a:t>
            </a:r>
            <a:endParaRPr lang="zh-CN" altLang="en-US" dirty="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21.</a:t>
            </a:r>
            <a:r>
              <a:rPr lang="zh-CN" altLang="en-US" sz="1500" kern="0" dirty="0" smtClean="0">
                <a:solidFill>
                  <a:srgbClr val="000000"/>
                </a:solidFill>
                <a:latin typeface="Times New Roman" panose="02020603050405020304" pitchFamily="65" charset="-122"/>
                <a:ea typeface="宋体" panose="02010600030101010101" pitchFamily="2" charset="-122"/>
              </a:rPr>
              <a:t>(2013重庆,12)阅读下面这首词,回答问题。(7分)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鹧鸪天　酬孝峙</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[清]钱继章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发短髯长眉有棱,病容突兀怪于僧。霜侵雨打寻常事,仿佛终南石里藤。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闲倚杖,戏临罾</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。折腰久矣谢无能。熏风</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未解池亭暑,捧出新词字字冰。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[作者简介]    钱继章,字尔斐,号菊农,浙江嘉善人。明崇祯九年(1636)举人,明朝曾为官,入清不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仕,撰有《菊农词》。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①孝峙:王屋,字孝峙,浙江嘉善人,明末文学家。②罾:用竹竿做支架的方形渔网。③熏风: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东南风。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(1)上阕刻画了词人怎样的自我形象?运用了什么手法?(4分)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(2)怎样理解“折腰久矣谢无能”?(3分)</a:t>
            </a:r>
            <a:endParaRPr lang="zh-CN" altLang="en-US" dirty="0"/>
          </a:p>
        </p:txBody>
      </p:sp>
      <p:sp>
        <p:nvSpPr>
          <p:cNvPr id="3" name="TextBox 2"/>
          <p:cNvSpPr txBox="1"/>
          <p:nvPr/>
        </p:nvSpPr>
        <p:spPr>
          <a:xfrm>
            <a:off x="571472" y="5007065"/>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(1)容貌病态怪异,性格坚韧不拔。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用描写刻画外貌,用比喻突出性格。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(2)此句意谓:我为官很久了,要我再出任官职,则以没有能力为借口来推辞。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表现了词人坚决不与清朝统治者合作的气节。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(1)首先应关注诗句本身,在读懂大意的基础上分析人物形象。不仅要关注人物的肖像,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更要注意诗句中所表现出来的人物的精神风貌。本词中的人物意象即词人的自我形象。上阕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一、二句是对词人的外貌刻画,结合词人所处时代来看,词人自己显得与众不同,短发长须、眉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毛棱角高突,病容憔悴怪异,这与当时人们的长辫有明显差别,这也正是词人精神思想的表现,表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示出自己不与清朝统治者合作的态度,说明自己不忘明朝遗民的身份,体现了词人的勇气和傲岸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的民族气节。尽管此时生活环境恶劣艰苦,但自己的意志就如山上石罅中生长的青藤一样坚韧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顽强。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(2)“折腰”一词化用陶渊明不为五斗米折腰、辞官归隐的典故,故“折腰”指做官。解答时首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先解释清句子的表面意思,根据字面意思可以分析出“久矣”是回想自己从前做官与陶渊明有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同样的“久在樊笼”之感;“谢无能”既是才拙的自谦之语,又是厌恶尘世的牢骚之词,借此表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明自己不屑于清廷的笼络,不与清朝统治者合作的气节。结合“字字冰”也可联想到“一片冰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心在玉壶”,字字如冰可消酷暑,又表现词人初衷不变,晶莹、澄澈、纯净的志节。</a:t>
            </a:r>
            <a:endParaRPr lang="zh-CN" altLang="en-US" dirty="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22.</a:t>
            </a:r>
            <a:r>
              <a:rPr lang="zh-CN" altLang="en-US" sz="1500" kern="0" dirty="0" smtClean="0">
                <a:solidFill>
                  <a:srgbClr val="000000"/>
                </a:solidFill>
                <a:latin typeface="Times New Roman" panose="02020603050405020304" pitchFamily="65" charset="-122"/>
                <a:ea typeface="宋体" panose="02010600030101010101" pitchFamily="2" charset="-122"/>
              </a:rPr>
              <a:t>(2013四川,13)阅读下面的宋诗,回答问题。(8分)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九日和韩魏公</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苏洵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晚岁登门最不才,萧萧华发映金罍</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不堪丞相延东阁,闲伴诸儒老曲台</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佳节久从愁里过,壮心偶傍醉中来。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暮归冲雨寒无睡,自把新诗百遍开。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①九日,农历九月九日,即重阳节;韩魏公,即韩琦,时为丞相。②金罍,泛指酒盏。③曲台,指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太常寺,掌礼乐郊庙社稷之事。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(1)本诗主要表达了作者怎样的感情?结合全诗简要分析。(4分)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(2)“佳节久从愁里过,壮心偶傍醉中来”在对比手法的运用上有何妙处?请简要赏析。(4分)</a:t>
            </a:r>
            <a:endParaRPr lang="zh-CN" altLang="en-US" dirty="0"/>
          </a:p>
        </p:txBody>
      </p:sp>
      <p:sp>
        <p:nvSpPr>
          <p:cNvPr id="3" name="TextBox 2"/>
          <p:cNvSpPr txBox="1"/>
          <p:nvPr/>
        </p:nvSpPr>
        <p:spPr>
          <a:xfrm>
            <a:off x="516966" y="4901171"/>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(1)主要表达了作者壮志未酬的忧愁和苦闷。作者已头发花白却不得重用,佳节时愁苦叹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息,只能在酒醉中偶露雄心,因愁思而寒夜无眠,凡此种种,都表现了作者壮志未酬的忧愁和愤懑。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(2)妙在用三层对比强化了作者忧愁之深和潜藏于胸的壮心未绝。佳节时不喜反忧。壮心在现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实中的落空与在醉酒豪言中的显现,“久”与“偶”在时间上一长一短:三层对比,层层递进,准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确地表现了作者的内心世界。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6169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(1)首联语言高度概括,内涵十分丰富。苏洵于嘉祐元年(1056)经人推荐赴京谒见韩琦、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欧阳修等名流重臣,从此成了他们的座上客。时苏洵已四十八岁,年近半百,故云“晚岁登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门”。又自称“不才”且冠“最”字,并以自己的“萧萧华发”同宴会上的闪闪金罍相映衬,充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满怀才不遇之感。颔联又从这天的宴会写到五年来的虚度光阴。出句以“不堪”承“最不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才”,以“延东阁”承“金罍”,表示对韩琦宴请的谢意,自谦中也含着满腹牢骚。苏洵在嘉祐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六年(1061)受命于太常寺修纂礼书,至赴宴时,刚完成《太常因革礼》一百卷,费时五年。苏洵以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王佐之才干这种皓首穷经的工作,深感虚度年华,用非所长,这集中表现在“闲”“老”二字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上。尾联以暮间归来,反复吟咏韩琦新诗作结,余味无穷。“暮”“雨”“寒”三字为全诗烘托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出一种昏暗、凄冷的气氛,诗人因韩琦诗中那种久居高位、宾朋满座的富贵气,志得意满之余的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淡淡闲愁而倍感自己的穷窘落魄。“寒无睡”“百遍开”活画出这位“萧萧华发”的老人辗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转反侧、夜不能寐的神情。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(2)颈联为历代评论家所称赏,得益于对比手法的巧妙运用。颈联以重阳“佳节”与“愁”里度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过形成鲜明对比。“久”字至少包括了三十年的不得志,苏洵从二十七岁开始,发奋苦读,希望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有用于世,却科举不第;最近十年以来,虽然名动京师,却沉沦下僚,无法一展抱负。现在他已五十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七岁,很难再有所作为。“偶傍”说明平时已很少有雄心壮志;“醉中”说明未醉时已清醒地感</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到壮志难酬。</a:t>
            </a:r>
            <a:endParaRPr lang="zh-CN" altLang="en-US" sz="1500"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23.</a:t>
            </a:r>
            <a:r>
              <a:rPr lang="zh-CN" altLang="en-US" sz="1500" kern="0" dirty="0" smtClean="0">
                <a:solidFill>
                  <a:srgbClr val="000000"/>
                </a:solidFill>
                <a:latin typeface="Times New Roman" panose="02020603050405020304" pitchFamily="65" charset="-122"/>
                <a:ea typeface="宋体" panose="02010600030101010101" pitchFamily="2" charset="-122"/>
              </a:rPr>
              <a:t>(2013安徽,8—9)阅读下面两首诗,回答问题。(8分)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秋斋独宿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[唐]韦应物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山月皎如烛,霜风时动竹。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夜半鸟惊栖,窗间人独宿。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和韦苏州</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《秋斋独宿》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[金]赵秉文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冷晕侵残烛,雨声在深竹。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惊鸟时一鸣,寒枝不成宿。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①韦苏州:即韦应物,因其曾任苏州刺史,故称“韦苏州”。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(1)两首诗中诗人的心境有何异同?请做简要分析。(4分)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(2)请分别指出两首诗第一句使用的修辞方法,并加以赏析。(4分)</a:t>
            </a:r>
            <a:endParaRPr lang="zh-CN" altLang="en-US"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(1)相同点:两首诗都表现了诗人在秋夜的孤独之感。韦诗以风动竹、鸟惊栖、人独宿表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现内心孤独;赵诗以惊鸟无宿暗寓诗旨,含蓄地道出诗人心境的孤独。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不同点:韦诗孤独中又有淡静。皎月悦目,风竹悦耳,恬静怡人。赵诗孤独中更显凄冷。冷月残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烛,秋雨寒枝,凄冷袭人。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(2)韦诗:比喻,以烛喻月。山月皎洁,宛如夜烛相伴,照人无眠。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赵诗:借代,借“晕”代月。“晕”配以“冷”,突出月夜寒意侵人;“晕”又预示天气变化,引出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下句。</a:t>
            </a:r>
            <a:endParaRPr lang="zh-CN" altLang="en-US" dirty="0"/>
          </a:p>
        </p:txBody>
      </p:sp>
      <p:sp>
        <p:nvSpPr>
          <p:cNvPr id="3" name="TextBox 2"/>
          <p:cNvSpPr txBox="1"/>
          <p:nvPr/>
        </p:nvSpPr>
        <p:spPr>
          <a:xfrm>
            <a:off x="571472" y="353719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(1)韦诗题中“独”字已透露出情感指向。月光皎洁,如烛影摇红,秋风时至,竹声飒飒。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夜半时分,山鸟惊啼,于恬淡宁静的氛围中衬出窗间独宿的诗人内心的孤独。赵诗作为和诗,用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韵与韦诗相同,而意象和情感则同中有异:冷月残烛、深竹夜雨、无宿惊鸟等意象,较韦诗明显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凄冷,显见二者心境之不同。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(2)应分别指出修辞手法,并分别赏析。韦诗首句以烛喻月,有“孤灯相伴”“今夜月同孤”之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意。赵诗首句“晕”字本指日月周围的光环,此处以“晕”代月,属以特征代本体,可联系“月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晕而风,础润而雨”“日晕三更雨,月晕午时风”等谚语来解读。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20403"/>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24.</a:t>
            </a:r>
            <a:r>
              <a:rPr lang="zh-CN" altLang="en-US" sz="1500" kern="0" dirty="0" smtClean="0">
                <a:solidFill>
                  <a:srgbClr val="000000"/>
                </a:solidFill>
                <a:latin typeface="Times New Roman" panose="02020603050405020304" pitchFamily="65" charset="-122"/>
                <a:ea typeface="宋体" panose="02010600030101010101" pitchFamily="2" charset="-122"/>
              </a:rPr>
              <a:t>(2013福建,6)阅读下面的诗歌,回答问题。(6分)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送何遁山人归蜀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[宋]梅尧臣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春风入树绿,童稚望柴扉。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远壑杜鹃</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响,前山蜀客归。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到家逢社燕,下马浣征衣。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终日自临水,应知已息机</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(选自《宋诗精华录》)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①杜鹃:又名子规。②息机:摆脱琐事杂务,停止世俗活动。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(1)请简要分析首句中“绿”字的妙处。(2分)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(2)三、四两联是怎样借助想象之景来抒发情感的?请简要赏析。(4分)</a:t>
            </a:r>
            <a:endParaRPr lang="zh-CN" altLang="en-US"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88404" y="3134517"/>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(1)可以联想到熟知的“春风又绿江南岸”的“绿”,从二者同与不同中体会出这首诗中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的“绿”字的妙处。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(2)第三联是对友人到家时情景的想象,第四联则是对友人归乡后生活的设想。答题时首先要对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诗句进行散文化解读,然后指出其中蕴含的情感。</a:t>
            </a:r>
            <a:endParaRPr lang="zh-CN" altLang="en-US" dirty="0"/>
          </a:p>
        </p:txBody>
      </p:sp>
      <p:sp>
        <p:nvSpPr>
          <p:cNvPr id="3" name="TextBox 2"/>
          <p:cNvSpPr txBox="1"/>
          <p:nvPr/>
        </p:nvSpPr>
        <p:spPr>
          <a:xfrm>
            <a:off x="571472" y="1348567"/>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(1)“绿”字写出了春风吹绿林木的动态,表现了春风的活力,显示了春天的生机,增强了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诗的韵味。(意思对即可。其他看法,言之成理亦可)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(2)颈联想象友人喜逢家乡的燕子,一洗征尘,表现出归家时轻松愉悦的心情。尾联进一步设想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友人归家后悠闲自在的生活,寄托了对友人真诚的祝福,也暗含着诗人对超脱世俗的自由生活的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向往。(意思对即可。其他看法,言之成理亦可)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3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00" kern="0" dirty="0" smtClean="0">
                <a:solidFill>
                  <a:srgbClr val="000000"/>
                </a:solidFill>
                <a:latin typeface="Times New Roman" panose="02020603050405020304" pitchFamily="65" charset="-122"/>
                <a:ea typeface="宋体" panose="02010600030101010101" pitchFamily="2" charset="-122"/>
              </a:rPr>
              <a:t>    《金陵望汉江》为唐代诗人李白的一首五言古诗。诗的前四句“汉江回万里,派作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九龙盘。横溃豁中国,崔嵬飞迅湍”,写出了江水万流横溃、水势浩瀚、气势宏大的景象,切中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题旨,渲染出一派雄壮气象。接着用江水泛滥造成的巨大影响和损失来写前朝国运不兴,为歌颂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当下盛世蓄势。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但诗的后四句“我君混区宇,垂拱众流安。今日任公子,沧浪罢钓竿”,并不是单纯而热烈地歌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颂盛世,在一派祥和安宁之中,也透露出作者英雄无用武之地的淡淡悲哀。诗的感情深沉而表达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稳妥,以江水壮阔的气势来比喻盛唐的国力,贴切得体,从而自然又意蕴丰富地表达出盛世才子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的惆怅。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总之,这首诗以金陵为中心,写眺望汉江远去的感想。全诗情景合一,用典自然,文辞大气,气势磅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礴,最后诗中反用“任公子东海钓巨鱼”的典故,来表达作者江汉宁静、地无巨寇的社会理想。</a:t>
            </a:r>
            <a:endParaRPr lang="zh-CN" altLang="en-US" dirty="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25.</a:t>
            </a:r>
            <a:r>
              <a:rPr lang="zh-CN" altLang="en-US" sz="1500" kern="0" dirty="0" smtClean="0">
                <a:solidFill>
                  <a:srgbClr val="000000"/>
                </a:solidFill>
                <a:latin typeface="Times New Roman" panose="02020603050405020304" pitchFamily="65" charset="-122"/>
                <a:ea typeface="宋体" panose="02010600030101010101" pitchFamily="2" charset="-122"/>
              </a:rPr>
              <a:t>(2013江苏,9)阅读下面这首诗,回答问题。(10分)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醉　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唐庚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山静似太古,日长如小年。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馀花犹可醉,好鸟不妨眠。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世味门常掩,时光簟已便。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梦中频得句,拈笔又忘筌。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唐庚,北宋文学家,此诗为其谪居惠州时所作。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(1)说明“山静似太古”一句的含意。(2分)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(2)“世味门常掩,时光簟已便”一联表达了诗人什么样的心境?(4分)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(3)《宋诗钞》中说唐庚的诗“芒焰在简淡之中”,即平淡的背后往往蕴藏着激烈情感,试结合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本诗做简要分析。(4分)</a:t>
            </a:r>
            <a:endParaRPr lang="zh-CN" altLang="en-US" dirty="0"/>
          </a:p>
        </p:txBody>
      </p:sp>
      <p:sp>
        <p:nvSpPr>
          <p:cNvPr id="3" name="TextBox 2"/>
          <p:cNvSpPr txBox="1"/>
          <p:nvPr/>
        </p:nvSpPr>
        <p:spPr>
          <a:xfrm>
            <a:off x="571472" y="5291854"/>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(1)用远古时期的宁静写出山中的幽静。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(2)表达了厌恶官场、追求恬淡的心境。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(3)“门掩世味”“拈笔忘筌”暗含诗人难忘世事,透露出幽愤不平之气;全诗却以“山”“馀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花”“好鸟”等闲适悠远的意象,形成一种简朴的风格,意味平淡深长。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(1)“山静似太古”一句,用太古时期,万物沉静,仿佛一切都不存在来形容此时的“山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静”,诗人化实为虚,化有形之山势为无形之山阴,在这远离尘嚣的地方,没有名利的诱惑、人事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的烦扰,仿佛一切都沉静下来,都已凝固,作者借写山间宁静来表达自己的精神世界,自己的精神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世界一如这宁静的山峦一片澄静,一尘不染。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(2)对重点词语的理解是解题的关键,如“世味”指的是世道人心,世态炎凉,“门常掩”意为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“世味进不来,远离人间是非”;“簟”为“竹席”,“时光簟已便”是说盛夏虽炎热难耐,但醉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卧竹席,却感到十分舒适。通过“门常掩”这一动作,“簟已便”这一感受,传达出此刻厌恶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“世味”官场、世嚣,追求恬淡、舒适生活的心境。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(3)从“平淡的背后往往蕴藏着激烈情感”来看,需结合文本谈哪些是平淡简约之笔,其中蕴含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着怎样的激烈情感。诗中有“馀花”“好鸟”等美好闲适的意象,给人一种简约淡雅之意,虽春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意阑珊,花已凋零,但诗人对着枝头的几朵残花,照样喝得痛快;鸟啼也不妨碍诗人酣眠,将门关上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可以挡住官场的污秽和世上的诸多烦扰;躺在凉席上便感到舒适、顺畅。这几句都显得平淡无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奇,但是从最后一联可知,诗人内心仍有幽愤不平之气,“梦中得句”似得而实失,“忘筌”一语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双关,暗合庄子“得鱼忘筌”的典故,“拈笔又忘筌”表现乍得忽失的惆怅。这首诗是作者在谪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居惠州时醉后所作,可见诗人平时生活虽平淡、舒适,但总掩饰不住内心的愤愤不平之气。</a:t>
            </a:r>
            <a:endParaRPr lang="zh-CN" altLang="en-US" dirty="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26.</a:t>
            </a:r>
            <a:r>
              <a:rPr lang="zh-CN" altLang="en-US" sz="1500" kern="0" dirty="0" smtClean="0">
                <a:solidFill>
                  <a:srgbClr val="000000"/>
                </a:solidFill>
                <a:latin typeface="Times New Roman" panose="02020603050405020304" pitchFamily="65" charset="-122"/>
                <a:ea typeface="宋体" panose="02010600030101010101" pitchFamily="2" charset="-122"/>
              </a:rPr>
              <a:t>(2013湖北,14)阅读下面这首宋词,回答问题。(8分)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临江仙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欧阳修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记得金銮同唱第,春风上国繁华。如今薄宦老天涯。十年歧路,空负曲江花。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闻说阆山通阆苑,楼高不见君家。孤城寒日等闲斜。离愁难尽,红树远连霞。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欧阳修贬任滁州太守期间,一位同榜及第的朋友将赴任阆州(今四川阆中)通判,远道来访,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欧阳修席上作此词相送。词中的“曲江花”代指新科进士的宴会,“阆苑”指传说中神仙居住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的地方。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(1)这首词蕴含着丰富的情感,请简要概括。(3分)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(2)前人评此词,称其“飘逸”。请结合“闻说阆山通阆苑,楼高不见君家”两句做简要赏析。(5分)</a:t>
            </a:r>
            <a:endParaRPr lang="zh-CN" altLang="en-US" dirty="0"/>
          </a:p>
        </p:txBody>
      </p:sp>
      <p:sp>
        <p:nvSpPr>
          <p:cNvPr id="3" name="TextBox 2"/>
          <p:cNvSpPr txBox="1"/>
          <p:nvPr/>
        </p:nvSpPr>
        <p:spPr>
          <a:xfrm>
            <a:off x="516966" y="4563277"/>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(1)这首词蕴含的情感主要有:①久别重逢的喜悦;②宦海沉浮的悲惋无奈;③离别在即的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愁绪。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(2)①想象奇特,虚实相生。词人忽发奇想,将本来荒僻的阆州点化为神仙阆苑,赋予阆州神话般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的美丽。虚实处理得当,富有浪漫色彩。②境界缥缈开阔,语言洒脱灵动。“阆山”通“阆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苑”,“滁州”望“阆州”,展现了多重时空的组合变化。“闻说”二字导入传说,忽又接以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“楼高”句设想将来,灵动超逸,挥洒自如。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(1)解答本题的关键是结合注释准确解读作品。词人贬任异乡,同第友人远道来访,词人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回顾过去金銮同第,意气风发,而如今官老天涯,久别之喜、宦海沉浮之悲自然托出。而朋友又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将赴任阆州,离愁难尽。其情其感尽显。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(2)要从写法、效果及景情的关系角度入手,对词作进行赏析。下阕承上阕宦海之悲、离多聚少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之愁写起,由“闻说”而入传说,对友人远去之地赋予神话般的美丽,以虚幻之景慰藉友人,同时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又以远望不见君家而寄离恨,其飘逸之感、灵动之意全面展现。</a:t>
            </a:r>
            <a:endParaRPr lang="zh-CN" altLang="en-US" dirty="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27.</a:t>
            </a:r>
            <a:r>
              <a:rPr lang="zh-CN" altLang="en-US" sz="1500" kern="0" dirty="0" smtClean="0">
                <a:solidFill>
                  <a:srgbClr val="000000"/>
                </a:solidFill>
                <a:latin typeface="Times New Roman" panose="02020603050405020304" pitchFamily="65" charset="-122"/>
                <a:ea typeface="宋体" panose="02010600030101010101" pitchFamily="2" charset="-122"/>
              </a:rPr>
              <a:t>(2013广东,10)阅读下面的宋词,回答问题。(7分)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鹧鸪天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[宋]张炎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楼上谁将玉笛吹,山前水阔暝云低。劳劳</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燕子人千里,落落梨花雨一枝。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修禊</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近,卖饧</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时,故乡惟有梦相随。夜来折得江头柳,不是苏堤</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00" kern="0" dirty="0" smtClean="0">
                <a:solidFill>
                  <a:srgbClr val="000000"/>
                </a:solidFill>
                <a:latin typeface="Times New Roman" panose="02020603050405020304" pitchFamily="65" charset="-122"/>
                <a:ea typeface="宋体" panose="02010600030101010101" pitchFamily="2" charset="-122"/>
              </a:rPr>
              <a:t>也皱眉。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①劳劳:遥远。②修禊:古俗春季于水滨设祭。③卖饧:清明前后卖糖粥。④苏堤:作者家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乡杭州的名胜,以柳闻名。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(1)作者在词的上阕是怎样借景抒情的?(4分)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(2)作者为什么说“不是苏堤也皱眉”?请结合词的下阕分析。(3分)</a:t>
            </a:r>
            <a:endParaRPr lang="zh-CN" altLang="en-US" dirty="0"/>
          </a:p>
        </p:txBody>
      </p:sp>
      <p:sp>
        <p:nvSpPr>
          <p:cNvPr id="3" name="TextBox 2"/>
          <p:cNvSpPr txBox="1"/>
          <p:nvPr/>
        </p:nvSpPr>
        <p:spPr>
          <a:xfrm>
            <a:off x="516966" y="4277525"/>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(1)词的开头,玉笛声唤起作者的哀怨之情。春水茫茫,暮云低垂,使作者心情变得黯淡。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(2分)看到远飞的燕子,作者不禁想起自己飘零千里之外;看到雨打过后稀疏的梨花,作者感到自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己孤寂无依。(2分)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(2)清明节前后,作者思乡情切,在夜晚折下江头的柳枝以寄托思乡之情。虽然那不是家乡苏堤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的柳枝,也让作者皱眉伤感,所以说“不是苏堤也皱眉”。(3分)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(意思答对即可。只要言之成理,均可酌情给分)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(1)“词的上阕是怎样借景抒情的”明确了范围是“上阕”,问题的关键是“怎样借景抒情”,答题时应注意:①思路清晰,有条理;②必须答出三个方面,即借什么景(意象),用什么方法,抒什么情。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(2)首先要明确诗歌类型,确定主旨情感,然后根据词中的形象及画面分析概括。本词下阕侧重</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抒情,表现的是故园及故国之思。</a:t>
            </a:r>
            <a:endParaRPr lang="zh-CN" altLang="en-US" dirty="0"/>
          </a:p>
        </p:txBody>
      </p:sp>
      <p:sp>
        <p:nvSpPr>
          <p:cNvPr id="3" name="矩形 2"/>
          <p:cNvSpPr/>
          <p:nvPr/>
        </p:nvSpPr>
        <p:spPr>
          <a:xfrm>
            <a:off x="500034" y="2563013"/>
            <a:ext cx="8215370" cy="3208571"/>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00" kern="0" dirty="0" smtClean="0">
                <a:solidFill>
                  <a:srgbClr val="000000"/>
                </a:solidFill>
                <a:latin typeface="Times New Roman" panose="02020603050405020304" pitchFamily="65" charset="-122"/>
                <a:ea typeface="宋体" panose="02010600030101010101" pitchFamily="2" charset="-122"/>
              </a:rPr>
              <a:t>    上阕侧重写景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景中含情。起首写因笛声撩人心魄而引起思乡之情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楼上谁将</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玉笛吹”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从一开始便定下深沉的思念故乡、故友的感情基调。次句“山前水阔暝云低”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写作</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者因闻笛而起故乡之思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不禁引颈往故乡方向眺望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然而却是茫茫的一片春水和低垂的暝云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一画面在缕缕凄恻的笛声中推出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更给人一种压抑、低沉的感觉。三、四句继续写眼前所见之</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景。第三句说春天的燕子正忙着觅食、筑巢安家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而自己却流落千里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有如断梗浮萍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随波逐</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浪。“落落梨花雨一枝”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白居易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长恨歌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中形容在仙界的杨贵妃的孤寂形象时说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玉容寂</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寞泪阑干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梨花一枝春带雨。”张词显然是由此化出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并在前冠之以“落落”</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更显雨中梨花之</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孤寂了。中国古代诗人似总喜以雨与黄昏为背景来寄托其愁绪</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如“丁香空结雨中愁”等等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雨</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中梨花亦可作为寄托愁绪之意象了。上阕侧重写眼前之景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景中含情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不言愁而愁自现。</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960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下阕侧重抒情,将上片压抑在画面背后的愁绪直抒而出。前三句写自己对故乡的怀念。“独在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异乡为异客,每逢佳节倍思亲”,作者将两个节日名列出,我们似乎可以看到飘零异乡的游子正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扳着手指算着临近的节日。“故乡惟有梦相随”,“惟有”道尽了作者埋藏在内心深处的深深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苦衷。也许写自己在梦中对故乡的思念,尚未能尽意,接下便以具体的动作写自己的思乡情怀: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“夜来折得江头柳,不是苏堤也皱眉。”此二句谓自己昨夜里不得安眠,愁绪无法排遣,漫步江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头,折得一枝新柳归来,虽非故乡苏堤上的,但也令人愁眉不展,足以撩动思乡之愁了。杨柳原为</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离别的象征,远离故乡折柳,实只能徒增烦恼。</a:t>
            </a:r>
            <a:endParaRPr lang="zh-CN" altLang="en-US" sz="1500" dirty="0"/>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28.</a:t>
            </a:r>
            <a:r>
              <a:rPr lang="zh-CN" altLang="en-US" sz="1500" kern="0" dirty="0" smtClean="0">
                <a:solidFill>
                  <a:srgbClr val="000000"/>
                </a:solidFill>
                <a:latin typeface="Times New Roman" panose="02020603050405020304" pitchFamily="65" charset="-122"/>
                <a:ea typeface="宋体" panose="02010600030101010101" pitchFamily="2" charset="-122"/>
              </a:rPr>
              <a:t>(2013江西,14)阅读下面一首宋词,回答问题。(8分)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水调歌头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壬子被召,端仁相饯席上作</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辛弃疾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长恨复长恨,裁作短歌行。何人为我楚舞,听我楚狂声?余既滋兰九畹,又树蕙之百亩,秋菊更餐英</a:t>
            </a:r>
            <a:br>
              <a:rPr dirty="0"/>
            </a:b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。门外沧浪水,可以濯吾缨。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一杯酒,问何似,身后名?人间万事,毫发常重泰山轻。悲莫悲生离别,乐莫乐新相识,儿女古今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情。富贵非吾事,归与白鸥盟。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①绍熙三年(壬子),辛弃疾奉召赴临安,在陈端仁的饯行席上赋此词。②“余既”三句出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自《离骚》:“余既滋兰之九畹,又树蕙之百亩”“朝饮木兰之坠露兮,夕餐秋菊之落英”。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(1)概括“兰”“蕙”“菊”三种意象的共同内涵。(2分)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(2)指出“听我楚狂声”和“富贵非吾事”典故的出处。词人借它们分别表达了什么情思?(6</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a:t>
            </a:r>
            <a:endParaRPr lang="zh-CN" altLang="en-US" dirty="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(1)兰、蕙、菊都是花草,在词中都用来象征词人高尚、纯洁的品格和节操。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(2)两个典故分别出自《论语》和陶渊明《归去来兮辞》。前者以楚狂接舆的典故,表达了词人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抗金复国理想无人理解的悲愤;后者以陶渊明自况,抒发了词人淡泊名利、洁身自好的情怀。</a:t>
            </a:r>
            <a:endParaRPr lang="zh-CN" altLang="en-US" dirty="0"/>
          </a:p>
        </p:txBody>
      </p:sp>
      <p:sp>
        <p:nvSpPr>
          <p:cNvPr id="3" name="TextBox 2"/>
          <p:cNvSpPr txBox="1"/>
          <p:nvPr/>
        </p:nvSpPr>
        <p:spPr>
          <a:xfrm>
            <a:off x="588404" y="2205823"/>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(1)阅读辛词时最大的障碍应是词中多而杂的意象。但为了便于准确解读,出题人有意给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出注释②,降低了理解的难度,利用注释提供的信息可以联想到屈原惯用“兰”“蕙”“菊”等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香花香草来比喻(象征)美好的品德和志节。词人正是借用屈原的高尚情趣和志节自况在困苦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处境中坚定地持其“内美”,执着地追求自己的理想,表明自己决不肯随波逐流与投降派同流合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污的品格和光明磊落的精神。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(2)阅读辛词时的障碍还有辛词“好用书卷”。运用典故曲折地表明心志,这原是辛词的一大特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点,但有时过于晦涩。“听我楚狂声”出自《论语·微子》。词人借接舆唱歌当面讽刺孔子迷于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从政、疲于奔走的典故,抒发了自己虽有满腔“长恨”却无人理解的悲愤,“狂”字更突出作者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不肯苟合的磊落情怀。“富贵非吾事”出自陶渊明《归去来兮辞》,借陶渊明的“质性自然”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“不慕荣利”表明自己此次奉召赴临安并不是追求个人荣利,也不想在那里久留,因为“帝乡不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可期”啊!先从反面表明自己的心迹,结句“归与白鸥盟”再从正面表明自己的心迹。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29.</a:t>
            </a:r>
            <a:r>
              <a:rPr lang="zh-CN" altLang="en-US" sz="1500" kern="0" dirty="0" smtClean="0">
                <a:solidFill>
                  <a:srgbClr val="000000"/>
                </a:solidFill>
                <a:latin typeface="Times New Roman" panose="02020603050405020304" pitchFamily="65" charset="-122"/>
                <a:ea typeface="宋体" panose="02010600030101010101" pitchFamily="2" charset="-122"/>
              </a:rPr>
              <a:t>(2012天津,14)阅读下面这首律诗,回答问题。(8分)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野　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[宋]杨万里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未与骚人当糗粮</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,况随流俗作重阳。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政</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缘在野有幽色,肯为无人减妙香?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已晚相逢半山碧,便忙也折一枝黄。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花应冷笑东篱族,犹向陶翁觅宠光。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①糗粮:干粮。首句典出屈原《离骚》“夕餐秋菊之落英”句。②政:通“正”。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(1)颔联描绘了怎样的野菊形象?(2分)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(2)请自选角度赏析颈联。(3分)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(3)尾联化用了陶渊明哪句诗?表达了作者怎样的志趣?(3分)</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(2016课标全国Ⅱ,8—9)阅读下面这首唐诗,回答问题。(11分)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丹青引赠曹将军霸</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(节选)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杜甫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先帝天马玉花骢</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,画工如山貌不同。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是日牵来赤墀下</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,迥立阊阖生长风</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诏谓将军拂绢素,意匠惨淡经营中。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斯须九重真龙出</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⑤</a:t>
            </a:r>
            <a:r>
              <a:rPr lang="zh-CN" altLang="en-US" sz="1500" kern="0" dirty="0" smtClean="0">
                <a:solidFill>
                  <a:srgbClr val="000000"/>
                </a:solidFill>
                <a:latin typeface="Times New Roman" panose="02020603050405020304" pitchFamily="65" charset="-122"/>
                <a:ea typeface="宋体" panose="02010600030101010101" pitchFamily="2" charset="-122"/>
              </a:rPr>
              <a:t>,一洗万古凡马空。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①曹将军霸:即曹霸,唐代著名画家,官至左武卫将军。②玉花骢:唐玄宗御马名。③赤墀: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宫殿前的红色台阶。④阊阖:传说中的天门,这里指宫门。⑤斯须:一会儿。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(1)如何理解曹霸画的马“一洗万古凡马空”?曹霸是怎样做到的?请简要分析。(5分)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(2)为了突出曹霸的高超画技,诗人做了哪些铺垫?请简要分析。(6分)</a:t>
            </a:r>
            <a:endParaRPr lang="zh-CN" altLang="en-US"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292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(1)野菊生长于山野,花色清淡,香气清馨。不因无人欣赏而自减其香,不为外部环境而改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变内心的高洁。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(2)修辞:对偶,借代。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炼字:“逢”“忙”等。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色彩:“碧”与“黄”映衬。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情感:喜爱之情。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(3)采菊东篱下。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率性自然、超凡脱俗。</a:t>
            </a:r>
            <a:endParaRPr lang="zh-CN" altLang="en-US" dirty="0"/>
          </a:p>
        </p:txBody>
      </p:sp>
      <p:sp>
        <p:nvSpPr>
          <p:cNvPr id="3" name="TextBox 2"/>
          <p:cNvSpPr txBox="1"/>
          <p:nvPr/>
        </p:nvSpPr>
        <p:spPr>
          <a:xfrm>
            <a:off x="516966" y="3822942"/>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(1)政缘:正因为。肯:表反问。野菊的形象正是在这一正一反的描写里表现出来的。答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题时抓住反问句和诗歌的寓意,可得出野菊品性高洁的结论。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(2)鉴赏的角度可以是修辞手法、表现手法、抒情手法、诗歌突出特点等。“一枝黄”是借代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手法,代菊花。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(3)陶渊明赏菊,是表达自己的高洁情操。作者别出心裁,用拟人的手法反其道而行之,写东篱菊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花向陶翁邀宠,与生在野外的菊花无人欣赏却不减其香形成对比,相比篱菊,又高洁了不少。作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者托物言志,借花喻人,别出心裁,让人耳目一新。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30.</a:t>
            </a:r>
            <a:r>
              <a:rPr lang="zh-CN" altLang="en-US" sz="1500" kern="0" dirty="0" smtClean="0">
                <a:solidFill>
                  <a:srgbClr val="000000"/>
                </a:solidFill>
                <a:latin typeface="Times New Roman" panose="02020603050405020304" pitchFamily="65" charset="-122"/>
                <a:ea typeface="宋体" panose="02010600030101010101" pitchFamily="2" charset="-122"/>
              </a:rPr>
              <a:t>(2012山东,14)阅读下面这首宋诗,回答问题。(8分)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吴松</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道中二首(其二)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晁补之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晓路雨萧萧,江乡叶正飘。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天寒雁声急,岁晚客程遥。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鸟避征帆却,鱼惊荡桨跳。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孤舟宿何许?霜月系枫桥。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吴松:即吴淞,江名。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(1)开头两句描写了怎样的景色?营造了怎样的氛围?(3分)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(2)请结合全诗分析“孤舟”这一意象的作用。(5分)</a:t>
            </a:r>
            <a:endParaRPr lang="zh-CN" altLang="en-US" dirty="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(1)描写了清晨起航时,江南水乡风雨萧萧、落叶飘飞的深秋景色,营造了凄冷、感伤的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氛围。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(2)孤舟联结着雁、鸟、鱼、霜月、枫桥等意象,把航程中的所见所闻所想贯穿在一起,是全诗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的线索;作者融情于景,表达了漂泊、思乡、孤寂之感。</a:t>
            </a:r>
            <a:endParaRPr lang="zh-CN" altLang="en-US" dirty="0"/>
          </a:p>
        </p:txBody>
      </p:sp>
      <p:sp>
        <p:nvSpPr>
          <p:cNvPr id="3" name="TextBox 2"/>
          <p:cNvSpPr txBox="1"/>
          <p:nvPr/>
        </p:nvSpPr>
        <p:spPr>
          <a:xfrm>
            <a:off x="500034" y="2588601"/>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(1)回答此类试题,要展开联想和想象,用自己的话再现诗歌所描绘的画面;再现画面时要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注意语言的简洁凝练。景色营造的氛围,往往是为抒情做铺垫的,故答题时也可反过来借诗歌所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表露的情感来体会景色所营造的氛围的特点。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(2)“孤舟”是作者写景抒情的立足点,既写“舟”,也写“人”;既串联景,又抒发情。故可从它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与其他意象的关系和作者所表达的情感两个方面来谈其作用。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31.</a:t>
            </a:r>
            <a:r>
              <a:rPr lang="zh-CN" altLang="en-US" sz="1500" kern="0" dirty="0" smtClean="0">
                <a:solidFill>
                  <a:srgbClr val="000000"/>
                </a:solidFill>
                <a:latin typeface="Times New Roman" panose="02020603050405020304" pitchFamily="65" charset="-122"/>
                <a:ea typeface="宋体" panose="02010600030101010101" pitchFamily="2" charset="-122"/>
              </a:rPr>
              <a:t>(2012辽宁,8—9)阅读下面这首宋诗,回答问题。(11分)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初见嵩山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张耒</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年来鞍马困尘埃,赖有青山豁我怀。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日暮北风吹雨去,数峰清瘦出云来。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张耒:北宋诗人,苏门四学士之一,因受苏轼牵连,累遭贬谪。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(1)作者初见嵩山是什么样的心情?这样的心情是怎样表现出来的?请结合全诗简析。(5分)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(2)“数峰清瘦出云来”一句妙在何处?“清瘦”有何精神内涵?(6分)</a:t>
            </a:r>
            <a:endParaRPr lang="zh-CN" altLang="en-US" dirty="0"/>
          </a:p>
        </p:txBody>
      </p:sp>
      <p:sp>
        <p:nvSpPr>
          <p:cNvPr id="3" name="TextBox 2"/>
          <p:cNvSpPr txBox="1"/>
          <p:nvPr/>
        </p:nvSpPr>
        <p:spPr>
          <a:xfrm>
            <a:off x="500034" y="3895342"/>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(1)初见嵩山,作者的心情惊喜而又亲切。这种心情是铺垫出来的:①作者奔走风尘,全靠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青山开阔情怀,所以嵩山未露面就给作者一种期待感;②接着作者运用迂回之笔,一道雨幕被拉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开,最后嵩山从云层中耸现,惊喜和亲切之感扑面而来。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(2)①高峻山峰在一片积云之中突现,基于这种观感,作者运用了拟人手法,以“清瘦”形容山峰,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突出山峰的高峻挺拔,造语新奇;一个“出”字,作者运用了以动写静的手法,赋予山峰动感,使山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峰与云层形成了尖耸与广阔、跃动与静态相结合的画面。②“清瘦”表现了作者清高独立、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人格坚守的精神气质。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(1)标题为“初见嵩山”,显然既要写人又要写山。作者有意把“数峰清瘦出云来”这一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正面写山的句子放到最后,而把自己对嵩山的感情和风吹雨去的环境放在前面作为铺垫,取得一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种引人入胜的艺术效果,这正是写景的成功之处。不直露地写初见嵩山时的惊喜,更不直露地表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达自己的情怀,而先写只有青山能豁我胸怀,既从反面写出了仕途的苦闷,又从正面写出了“仁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者乐山”之意,体现出作者对山的亲切之感。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(2)第一问,前面一系列的铺垫成就了第四句的点睛之笔,嵩山终于在层层浮云中耸现出来,其峭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拔清瘦的形象是那么清晰明朗,其高洁超脱的姿态是那么卓尔不群,作者在这里赋予山以人的情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志,来表露作者对嵩山的喜爱和赞美。第二问,诗人以“清瘦”一词来形容嵩山,写得极富灵性,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不只赋予了嵩山以人的品格、人的风貌,更体现了作者的人格操守与精神追求。</a:t>
            </a:r>
            <a:endParaRPr lang="zh-CN" altLang="en-US" dirty="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32.</a:t>
            </a:r>
            <a:r>
              <a:rPr lang="zh-CN" altLang="en-US" sz="1500" kern="0" dirty="0" smtClean="0">
                <a:solidFill>
                  <a:srgbClr val="000000"/>
                </a:solidFill>
                <a:latin typeface="Times New Roman" panose="02020603050405020304" pitchFamily="65" charset="-122"/>
                <a:ea typeface="宋体" panose="02010600030101010101" pitchFamily="2" charset="-122"/>
              </a:rPr>
              <a:t>(2012安徽,8—9)阅读下面这首诗,回答问题。(8分)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最爱东山晴后雪</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[宋]杨万里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只知逐胜忽忘寒,小立春风夕照间。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最爱东山晴后雪,软红光里涌银山。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①本诗为《雪后晚晴,四山皆青,惟东山全白,赋&lt;最爱东山晴后雪&gt;二绝句》中的一首。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(1)请简要分析这首诗中诗人的形象。(4分)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(2)请赏析“软红光里涌银山”中“软”“涌”二字的妙处。(4分)</a:t>
            </a:r>
            <a:endParaRPr lang="zh-CN" altLang="en-US" dirty="0"/>
          </a:p>
        </p:txBody>
      </p:sp>
      <p:sp>
        <p:nvSpPr>
          <p:cNvPr id="3" name="TextBox 2"/>
          <p:cNvSpPr txBox="1"/>
          <p:nvPr/>
        </p:nvSpPr>
        <p:spPr>
          <a:xfrm>
            <a:off x="571472" y="387352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(1)诗人只顾追寻胜景而不觉春寒,驻足春风夕阳中凝望东山,对东山雪景充满喜爱之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情。从这些动作与心理的描写中,可以看到一个心境悠闲、陶醉于自然美景而欣然忘我的诗人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(2)“软”字以触觉写视觉,生动地写出了夕阳余晖可感可触、柔和温暖的独特美感;“涌”字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运用比拟的手法,形象地描绘出在夕阳红光映照之下,白雪覆盖的东山如银涛涌出的奇丽景象。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(1)可从诗歌的题目和诗中情感色彩浓厚的“忽忘”“小立”“最爱”等词语入手,体味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诗人的情感,分析诗人的形象。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(2)重点是对该字使用的手法及其表达效果进行分析。要在读懂诗歌内涵的基础上,针对试题涉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及的句子进行分析总结。“软”字用来修饰“红光”,用了通感的手法,把两种感觉沟通起来,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突出夕阳余晖给人的感受。“涌”字极具动感,写出了静止不动的东山给人的视觉感受,用河流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波浪的涌动来写雪后山脉的起伏,是化静为动的手法,兼有比拟的效果。</a:t>
            </a:r>
            <a:endParaRPr lang="zh-CN" altLang="en-US" dirty="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33.</a:t>
            </a:r>
            <a:r>
              <a:rPr lang="zh-CN" altLang="en-US" sz="1500" kern="0" dirty="0" smtClean="0">
                <a:solidFill>
                  <a:srgbClr val="000000"/>
                </a:solidFill>
                <a:latin typeface="Times New Roman" panose="02020603050405020304" pitchFamily="65" charset="-122"/>
                <a:ea typeface="宋体" panose="02010600030101010101" pitchFamily="2" charset="-122"/>
              </a:rPr>
              <a:t>(2012湖北,14)阅读下面这首唐诗,回答问题。(8分)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送邹明府游灵武</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贾岛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曾宰西畿县,三年马不肥。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债多凭剑与,官满载书归。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边雪藏行径,林风透卧衣。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灵州听晓角,客馆未开扉。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明府:对县令的尊称。灵武:即灵州(治所在今宁夏灵武县)。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(1)请概括邹明府这个人物形象的主要特点,并做简要分析。(4分)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(2)贾岛注重用字推敲,请对第三联中的“藏”“透”二字做简要赏析。(4分)</a:t>
            </a:r>
            <a:endParaRPr lang="zh-CN" altLang="en-US" dirty="0"/>
          </a:p>
        </p:txBody>
      </p:sp>
      <p:sp>
        <p:nvSpPr>
          <p:cNvPr id="3" name="TextBox 2"/>
          <p:cNvSpPr txBox="1"/>
          <p:nvPr/>
        </p:nvSpPr>
        <p:spPr>
          <a:xfrm>
            <a:off x="571472" y="4598331"/>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(1)诗中邹明府形象的主要特点是:清正廉洁。三年县令任满离去,马依旧瘦弱,随身相伴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的还是那些书。如今冒雪远游朔方,前程艰险,单薄的衣衫哪抵得住透骨寒风。正是通过这些细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节的刻画,展现了邹明府至清至廉的形象。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(2)①“藏”字,运用拟人手法,描绘人行之迹很快便为大雪覆盖的边塞雪景,写景生动,颇有画意;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一个“藏”字,已包含大雪纷飞、道路莫辨、行人稀少等多重意蕴。②“透”字,极为传神地展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现了林间朔风砭人肌骨的穿透力,同时还隐含风急、天寒、衣单等内容,富有想象力和感染力。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292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(1)据诗题及注解可知诗人对邹明府的尊敬和赞扬。根据“马不肥”“债多”可推断其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为官清廉,生活清贫,而“载书归”除了印证其“清廉”的特点外,也表现出主人公的情趣爱好,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以及为人清高,不与官场世俗同污的性格。此诗除以叙事写人外,还以景衬人,颈联中的“雪”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隐隐透露出其清廉清高,而“风透卧衣”更显示出身上衣单的困窘之状,由此可见其清贫自守。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(2)要从字面义和语境义两个层面推敲。“藏”的本义为“隐藏”,句中当为“覆盖”之意,以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显示雪大人稀的边塞特点,为下句的“透”字张本,亦与前两联的清廉为官、清贫而归相呼应。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“透”本为“穿透”之意,诗中的“透”字亦有此意,明写边风之盛,暗写身衣之单,再次呼应前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面刻画出的人物形象特点。</a:t>
            </a:r>
            <a:endParaRPr lang="zh-CN" altLang="en-US" dirty="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34.</a:t>
            </a:r>
            <a:r>
              <a:rPr lang="zh-CN" altLang="en-US" sz="1500" kern="0" dirty="0" smtClean="0">
                <a:solidFill>
                  <a:srgbClr val="000000"/>
                </a:solidFill>
                <a:latin typeface="Times New Roman" panose="02020603050405020304" pitchFamily="65" charset="-122"/>
                <a:ea typeface="宋体" panose="02010600030101010101" pitchFamily="2" charset="-122"/>
              </a:rPr>
              <a:t>(2012四川,12)阅读下面这首诗,回答问题。(8分)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子　规</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[元]曹伯启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蜀魄曾为古帝王,千声万血送年芳。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贪夫倦听空低首,远客初闻已断肠。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锦水春残花似雨,楚天梦觉月如霜。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催归催得谁归去,唯有东郊农事忙。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子规:即杜鹃,又名蜀魄、蜀魂、催归,相传为古蜀王杜宇所化。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(1)本诗第二联中的“空”字极富韵味。请结合诗句简要赏析。(3分)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(2)本诗主要表达了怎样的情感?请任选能表现这种情感的两个意象简要分析。(5分)</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(1)第一问: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曹霸所画玉花骢神奇雄俊,如飞龙跃出,其他人画的“凡马”在此马面前都不免相形失色。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曹霸先凝神构思,苦心布局,然后落笔挥洒,顷刻之间一气呵成。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(2)①画工如山貌不同:写曹霸要画的马已有众多画工画过,但画得都不成功。强调此马的雄俊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非凡手可得,造成此马难画的印象;②迥立阊阖生长风:写真马昂头站立,给人万里生风之感,进一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步点出画家要捕捉住此马飞动的神采尤其不易。</a:t>
            </a:r>
            <a:endParaRPr lang="zh-CN" altLang="en-US" dirty="0"/>
          </a:p>
        </p:txBody>
      </p:sp>
      <p:sp>
        <p:nvSpPr>
          <p:cNvPr id="3" name="TextBox 2"/>
          <p:cNvSpPr txBox="1"/>
          <p:nvPr/>
        </p:nvSpPr>
        <p:spPr>
          <a:xfrm>
            <a:off x="516966" y="3563145"/>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(1)本题考查理解、鉴赏诗歌语言的能力。第一问,“一洗万古凡马空”可翻译为“一下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比得万代凡马皆成了平庸”,写出了曹霸所画玉花骢的神奇雄俊,与众不同。第二问,可结合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“意匠惨淡经营中”“斯须九重真龙出”两句理解,这两句可翻译为“你匠心独运惨淡经营刻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苦用功”“片刻间九天龙马就在绢上显现”,由此可见曹霸画马首先凝神构思,苦心布局,然后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落笔挥洒,一气呵成。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(2)本题考查鉴赏诗歌结构技巧的能力。首先,对全诗进行整体理解把握,准确翻译诗歌语言,然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后思考“做了哪些铺垫”。“画工如山貌不同”写多少画家画唐玄宗的御马玉花骢,都与原貌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不同,不能与其神似。用“生长风”形容玉花骢的神奇雄俊。</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1472" y="1277129"/>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(1)“空”字既传神地描绘出贪夫倦听却不得不听的矛盾之态,又形象地表达出了贪夫徒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劳无奈、难以排遣的惆怅之情。(3分)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(2)本诗主要表达了思乡难归的情感。意象分析示例:①子规。子规啼声凄切,年复一年催人归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去,令“贪夫”“远客”无不惆怅、“断肠”,足见思乡心切、归家不易。②贪夫、远客。意指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客居他乡之人。无论“倦听”还是“初闻”,都在“催归”声里“空低首”“已断肠”,表达出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了思乡难归之情。③锦水春残。春已残,花飘零,黯然失色的锦水春景,烘托出思乡难归的惆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怅。④楚天月光。异乡梦醒,月光如霜,烘托出凄清冷寂的氛围,表达了思乡难归之情。(5分)</a:t>
            </a:r>
            <a:endParaRPr lang="zh-CN" altLang="en-US" dirty="0"/>
          </a:p>
        </p:txBody>
      </p:sp>
      <p:sp>
        <p:nvSpPr>
          <p:cNvPr id="4" name="TextBox 2"/>
          <p:cNvSpPr txBox="1"/>
          <p:nvPr/>
        </p:nvSpPr>
        <p:spPr>
          <a:xfrm>
            <a:off x="571472" y="3802085"/>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(1)首先结合诗句解释词义,然后指出相关诗句描绘出怎样的图景或呈现怎样的情境,最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后分析表达的思想情感或达到的艺术效果。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(2)第一问要求概括全诗的思想情感,第二问简析表现情感的两个意象。尾联上句“催归催得谁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归去”,明显地表露出诗人的思乡难归之情;诗中能表现诗人情感的意象有“蜀魄”“贪夫”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“远客”“锦水”“残花”“楚天”“月”,可任选其中两个,结合相关诗句来分析情感。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35.</a:t>
            </a:r>
            <a:r>
              <a:rPr lang="zh-CN" altLang="en-US" sz="1500" kern="0" dirty="0" smtClean="0">
                <a:solidFill>
                  <a:srgbClr val="000000"/>
                </a:solidFill>
                <a:latin typeface="Times New Roman" panose="02020603050405020304" pitchFamily="65" charset="-122"/>
                <a:ea typeface="宋体" panose="02010600030101010101" pitchFamily="2" charset="-122"/>
              </a:rPr>
              <a:t>(2012福建,6)阅读下面这首词,回答问题。(6分)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望江南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[宋]李纲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江上雪,独立钓鱼翁。箬笠但闻冰散响,蓑衣时振玉花</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空。图画若为工。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云水暮,归去远烟中。茅舍竹篱依小屿,缩鳊圆鲫入轻笼。欢笑有儿童。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(选自《御选历代诗余》卷二十五)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①玉花:喻雪花。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(1)“箬笠但闻冰散响,蓑衣时振玉花空”,这两句的描写颇为精妙,请简要赏析。(3分)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(2)下阕表现了诗人怎样的情感?请联系诗句简要谈谈。(3分)</a:t>
            </a:r>
            <a:endParaRPr lang="zh-CN" altLang="en-US" dirty="0"/>
          </a:p>
        </p:txBody>
      </p:sp>
      <p:sp>
        <p:nvSpPr>
          <p:cNvPr id="3" name="TextBox 2"/>
          <p:cNvSpPr txBox="1"/>
          <p:nvPr/>
        </p:nvSpPr>
        <p:spPr>
          <a:xfrm>
            <a:off x="500034" y="4252532"/>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(1)(要点)“箬笠”“蓑衣”勾勒出钓翁雪天垂钓的外在形象,画面简约,意境空灵。“冰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散响”描写轻细的声音,衬托出环境的寂静、钓翁的宁静。钓翁“时振玉花空”的动作,衬托出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钓翁的凝定。“但”字写出了钓翁的心无旁骛。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(2)(示例)下阕表现了诗人对钓翁简朴而自在生活的倾慕之情。“云水暮,归去远烟中”渲染环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境的高远空旷,暗示钓翁生活的闲适自在;“茅舍竹篱依小屿”描写钓翁生活的简朴与环境的清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幽;“缩鳊圆鲫入轻笼”流露出钓翁生活的自得之情;“欢笑有儿童”凸现了钓翁生活的温馨和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快乐。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(1)解题时,宜从内容、描写手法、情感三个方面综合考虑。内容上,很容易让我们想到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柳宗元《江雪》中那位“孤舟蓑笠翁”在“独钓寒江雪”的场景。因而,可以根据“箬笠”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“蓑衣”等意象,明确答出诗人笔下所勾勒的人物形象。同时,应点明意境的特点——简约空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明,以表现其精妙所在。手法上,应从描写手法入手,找出环境与人物内心、行为动作与思想感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情之间的关系。答出以动衬静,以动作反映心理的特点即可。思想感情上,除了把握整个意境所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要传达的感情,还要关注句中的细节描写所体现的人物内心世界,如一个“但”字传达出了钓鱼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翁内心宁静的特点。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(2)要分析诗人在词中表现了渔翁怎样的生活场景,通过对渔翁生活场景的描写传达了诗人怎样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的思想感情。渔翁生活在一个高远空旷、清幽宁静的类似于世外桃源的环境中,生活虽然简朴,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只是平凡的茅舍竹篱,但却有自得垂钓之乐和家庭和谐欢愉之美,由此便不难理解诗人的情感: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对渔翁简朴而自由自在生活的倾慕。</a:t>
            </a:r>
            <a:endParaRPr lang="zh-CN" altLang="en-US" dirty="0"/>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36.</a:t>
            </a:r>
            <a:r>
              <a:rPr lang="zh-CN" altLang="en-US" sz="1500" kern="0" dirty="0" smtClean="0">
                <a:solidFill>
                  <a:srgbClr val="000000"/>
                </a:solidFill>
                <a:latin typeface="Times New Roman" panose="02020603050405020304" pitchFamily="65" charset="-122"/>
                <a:ea typeface="宋体" panose="02010600030101010101" pitchFamily="2" charset="-122"/>
              </a:rPr>
              <a:t>(2012广东,10)阅读下面的诗歌,回答问题。(7分)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余杭四月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[元]白珽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四月余杭道,一晴生意繁。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朱樱</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青豆酒,绿草白鹅村。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水满船头滑,风轻袖影翻。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几家蚕事动,寂寂昼门关</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①朱樱:樱桃的一种。②昼门关:从蚕孵出到结茧期间,养蚕人家为防外人冲犯而终日紧闭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门户。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(1)诗的颔联在写景上用了多种表现手法,请指出其中一种并结合诗句简要分析。(3分)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(2)“一晴生意繁”是什么意思?体现在诗中哪些地方?请简要分析。(4分)</a:t>
            </a:r>
            <a:endParaRPr lang="zh-CN" altLang="en-US" dirty="0"/>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(1)①颔联运用了映衬(衬托、对比、烘托、渲染)、列锦的表现手法;②映衬类:朱、青、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绿、白,颜色明丽喜人,相为映衬,烘托出一种清新的四月乡间独特的风貌,传达出诗人愉悦而闲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适的情感。或列锦类:颔联采用意象叠加的方式,巧妙地将乡间独特物象樱桃、豆、草、鹅排列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在一起,勾勒出一幅生动的乡村春意盎然的图景,烘托静谧的气氛,表达了诗人的闲适而悠游的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(2)①四月乍晴,万物复苏,争奇斗艳,一派生机,乡下进入农忙时节。②有樱桃绿草白鹅悦目,有青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豆配酒爽口,船行水上,轻快疾驰,有春风拂袖,诗人所见农户白天闭门,原是为了保养小蚕,由自然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景物到社会场景,都呈现出欣欣向荣的“生意”(生机)。</a:t>
            </a:r>
            <a:endParaRPr lang="zh-CN" altLang="en-US" dirty="0"/>
          </a:p>
        </p:txBody>
      </p:sp>
      <p:sp>
        <p:nvSpPr>
          <p:cNvPr id="3" name="TextBox 2"/>
          <p:cNvSpPr txBox="1"/>
          <p:nvPr/>
        </p:nvSpPr>
        <p:spPr>
          <a:xfrm>
            <a:off x="500034" y="387352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(1)这是一首写景诗,描写了余杭道上四月生机勃勃的景象,首联点题,颔联写景,颈联、尾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联写人事,顺次而下,条理井然,描绘生动,如在目前。颔联写景,运用了大量表色彩的词语,是典型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的“列锦”,可选择其中一种手法,结合诗句合理分析。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(2)抓住诗歌的整体内容来理解具体诗句的意思与作用。首联提纲挈领的作用不难理解。“生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意”是“生机”的意思,与今天的用法不同。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37.</a:t>
            </a:r>
            <a:r>
              <a:rPr lang="zh-CN" altLang="en-US" sz="1500" kern="0" dirty="0" smtClean="0">
                <a:solidFill>
                  <a:srgbClr val="000000"/>
                </a:solidFill>
                <a:latin typeface="Times New Roman" panose="02020603050405020304" pitchFamily="65" charset="-122"/>
                <a:ea typeface="宋体" panose="02010600030101010101" pitchFamily="2" charset="-122"/>
              </a:rPr>
              <a:t>(2012江西,14)阅读下面一首宋词,回答问题。(8分)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江城子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秦观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西城杨柳弄春柔。动离忧,泪难收。犹记多情曾为系归舟。碧野朱桥当日事,人不见,水空流。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韶华</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不为少年留。恨悠悠,几时休?飞絮落花时候一登楼。便做</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春江都是泪,流不尽,许多愁。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①韶华:青春年华,又指美好的春光。②便做:纵使。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(1)概括“杨柳”“飞絮”意象的内涵,并分析这首词表达的情感。(4分)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(2)词中“便做春江都是泪,流不尽,许多愁”一句是从“问君能有几多愁,恰似一江春水向东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流”(李煜《虞美人》)化用而来,请比较两者的异同。(4分)</a:t>
            </a:r>
            <a:endParaRPr lang="zh-CN" altLang="en-US" dirty="0"/>
          </a:p>
        </p:txBody>
      </p:sp>
      <p:sp>
        <p:nvSpPr>
          <p:cNvPr id="3" name="TextBox 2"/>
          <p:cNvSpPr txBox="1"/>
          <p:nvPr/>
        </p:nvSpPr>
        <p:spPr>
          <a:xfrm>
            <a:off x="516966" y="4241141"/>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(1)意象的内涵:杨柳,代指初春季节,暗寓男女离别。飞絮,代指暮春季节,暗寓青春流逝。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表达的情感:伤春伤别之愁,久别怀人之情。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(2)同:①写出了愁之深广绵长。②比喻手法及艺术效果:以水喻愁,比喻生动形象。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异:①愁情及其程度。李词表现的是家国之愁,秦词表达的是儿女之情,且秦词愁情的程度比李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词有所加强。②表现手法。秦词是对李词的翻新,不是直接以水喻愁,而是以春水比拟泪水,再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以泪写愁,写法曲折。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(1)“杨柳”在初春季节发新枝,且这里的杨柳是靠近水驿的长亭之柳,因此当年曾系归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舟,曾有离别情事在这里发生。明写景,实有深意。“飞絮”正是落花的暮春时节,由柳萌芽到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飞絮满天,不由得让人联想到青春易逝,使人感伤离别。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(2)两首词都是把愁思比作江水,写出愁情的宽广、无休止。只是秦词翻新李词,又由于词人的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身份、时代不同,词作的内容也不同,李煜作为君主,抒发的是亡国之痛,而秦观抒发的则是暮春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伤别、儿女之情。</a:t>
            </a:r>
            <a:endParaRPr lang="zh-CN" altLang="en-US" sz="1500" kern="0" dirty="0" smtClean="0">
              <a:solidFill>
                <a:srgbClr val="000000"/>
              </a:solidFill>
              <a:latin typeface="Times New Roman" panose="02020603050405020304" pitchFamily="65"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205823"/>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(2017河南南阳期终质评,14—15)阅读下面这首唐诗,回答问题。(11分)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山中寡妇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杜荀鹤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夫因兵死守蓬茅,麻苎衣衫鬓发焦。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桑柘废来犹纳税</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,田园荒后尚徵苗</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时挑野菜和根煮,旋斫生柴带叶烧。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任是深山更深处,也应无计避征徭。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①纳税:缴纳丝税。②徵苗:征收青苗税。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(1)对这首诗的理解和赏析,不正确的两项是(5分)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A.首联第一句写丈夫因当兵死于战场,女人只好孤苦一人住在山中的茅草屋中,概括地写出了农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家妇女的不幸遭遇和悲苦命运。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B.颔联的“犹”字和“尚”字极具表现力,有力地揭露了官府不顾百姓死活、横征暴敛的罪行,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揭示了百姓难以活命的原因。</a:t>
            </a:r>
            <a:endParaRPr lang="zh-CN" altLang="en-US" dirty="0"/>
          </a:p>
        </p:txBody>
      </p:sp>
      <p:grpSp>
        <p:nvGrpSpPr>
          <p:cNvPr id="3" name="组合 7"/>
          <p:cNvGrpSpPr/>
          <p:nvPr/>
        </p:nvGrpSpPr>
        <p:grpSpPr>
          <a:xfrm>
            <a:off x="2957519" y="870730"/>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三年模拟</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11"/>
          <p:cNvSpPr txBox="1"/>
          <p:nvPr/>
        </p:nvSpPr>
        <p:spPr>
          <a:xfrm>
            <a:off x="2214546" y="1348567"/>
            <a:ext cx="3667991" cy="91358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smtClean="0">
                <a:latin typeface="黑体" panose="02010609060101010101" pitchFamily="49" charset="-122"/>
                <a:ea typeface="黑体" panose="02010609060101010101" pitchFamily="49" charset="-122"/>
                <a:sym typeface="+mn-ea"/>
              </a:rPr>
              <a:t>A组  </a:t>
            </a:r>
            <a:r>
              <a:rPr lang="zh-CN" altLang="en-US" sz="2000" b="1" dirty="0" smtClean="0">
                <a:latin typeface="黑体" panose="02010609060101010101" pitchFamily="49" charset="-122"/>
                <a:ea typeface="黑体" panose="02010609060101010101" pitchFamily="49" charset="-122"/>
                <a:sym typeface="+mn-ea"/>
              </a:rPr>
              <a:t>2017年模拟探究能力测试</a:t>
            </a:r>
            <a:endParaRPr lang="zh-CN" altLang="en-US" sz="2000" b="1" dirty="0" smtClean="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anose="02020603050405020304" pitchFamily="65" charset="-122"/>
                <a:ea typeface="宋体" panose="02010600030101010101" pitchFamily="2" charset="-122"/>
              </a:rPr>
              <a:t>每篇建议用时10分钟</a:t>
            </a:r>
            <a:r>
              <a:rPr lang="en-US" altLang="zh-CN" sz="1400" b="0" dirty="0" smtClean="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05691"/>
            <a:ext cx="8127000" cy="2427331"/>
          </a:xfrm>
          <a:prstGeom prst="rect">
            <a:avLst/>
          </a:prstGeom>
          <a:noFill/>
        </p:spPr>
        <p:txBody>
          <a:bodyPr wrap="square" lIns="0" tIns="0" rIns="0" bIns="0" rtlCol="0">
            <a:spAutoFit/>
          </a:bodyPr>
          <a:lstStyle/>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颈联写反动官府残酷掠夺所造成的结果。“野菜和根煮”“生柴带叶烧”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形象地写出山中</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寡妇生活艰难的境况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很有艺术感染力。</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D.在诗的尾联,诗人直接抒情,把批判的矛头指向封建统治者,强烈控诉了统治阶级无孔不入的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剥削罪行,表达了对被剥削者的深切同情。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E.这首诗语言朴素,通俗易懂,人物形象鲜明,诗人的情感通过刻画人物和描写生活场景自然而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然地流露出来。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(2)这首诗运用怎样的描写方法刻画出山中寡妇怎样的形象特征?请结合全诗具体分析。(6分)</a:t>
            </a:r>
            <a:endParaRPr lang="zh-CN" altLang="en-US" dirty="0"/>
          </a:p>
        </p:txBody>
      </p:sp>
      <p:sp>
        <p:nvSpPr>
          <p:cNvPr id="3" name="TextBox 2"/>
          <p:cNvSpPr txBox="1"/>
          <p:nvPr/>
        </p:nvSpPr>
        <p:spPr>
          <a:xfrm>
            <a:off x="516966" y="3730647"/>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(1)AD(答对一项2分,答对两项5分)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(2)本诗主要运用肖像描写和动作描写的方法刻画人物,突出地表现了山中寡妇饱受剥削、生活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极端贫困的特征。她即使住在山中,也逃脱不了沉重的赋税。她穿的是粗糙的麻布衣服,鬓发枯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黄,面容憔悴,生活的摧残使她未老先衰,衬托出人物内心的痛苦。官府的残酷掠夺使她只好挖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来野菜连根一起煮着吃,将新砍来的柴火“带叶烧”,其生活困苦之状让人难以想象。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45528" y="1277129"/>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(1)A.“丈夫因当兵死于战场”理解错误,“兵”应理解为“战乱”。D.“直接抒情,把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批判的矛头指向封建统治者,强烈控诉了统治阶级无孔不入的剥削罪行”的分析不恰当。“任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是深山更深处,也应无计避征徭”是议论而不是抒情。(2)题干要求分析运用什么描写方法刻画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出山中寡妇怎样的形象特征,考生不仅要准确界定描写方法,还要分析山中寡妇的形象特征。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“麻苎衣衫鬓发焦”是肖像描写,“时挑”“旋斫”是动作描写,再结合“纳税”“徵苗”“无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计避征徭”等内容可以得知山中寡妇饱受剥削,生活极端贫困。</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00" kern="0" dirty="0" smtClean="0">
                <a:solidFill>
                  <a:srgbClr val="000000"/>
                </a:solidFill>
                <a:latin typeface="Times New Roman" panose="02020603050405020304" pitchFamily="65" charset="-122"/>
                <a:ea typeface="宋体" panose="02010600030101010101" pitchFamily="2" charset="-122"/>
              </a:rPr>
              <a:t>　这八句诗节选自杜甫的《丹青引赠曹将军霸》。在这八句诗中,诗人细腻地描写了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曹霸将军画玉花骢的过程。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众多画师都描摹过唐玄宗的御马玉花骢,各不相同,无一逼真。有一天,玉花骢被牵至阊阖宫的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赤色台阶前,昂首卓立,神气轩昂。玄宗即命曹霸展开白绢当场写生。作画前曹霸先巧妙运思,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然后淋漓尽致地落笔挥洒,须臾之间,一气呵成。曹霸所画的马神奇雄俊,好像从宫门腾跃而出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的飞龙,一切凡马在此马前都不免相形失色。诗人先用“生长风”形容真马的神奇雄俊,作为画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马的有力陪衬;再用众画工的凡马来烘托画师的“真龙”,着意描摹曹霸画马的神妙。这八句诗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倾注了热烈的赞美之情,笔墨酣畅,精彩至极。</a:t>
            </a:r>
            <a:endParaRPr lang="zh-CN" altLang="en-US" dirty="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389718"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(2017河南百校联盟4月教学质检,14—15)阅读下面这首明诗,回答问题。(11分)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登岳阳楼望君山</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杨基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洞庭无烟晚风定,春水平铺如练净。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君山一点望中青,湘女梳头对明镜。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镜里芙蓉夜不收,水光山色两悠悠。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直教流下春江去,消得巴陵万古愁。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君山:又名湘山,实则是屹立于洞庭湖口的小岛。相传舜的妃子湘君(即湘妃)游此,故名。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(1)下列对这首诗的赏析,不恰当的两项是(5分)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A.全诗以岳阳楼为聚焦点,生动描绘了暮色笼罩下的洞庭湖独特美丽的景观,取材颇有新意,可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谓别具一格。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B.首联直写诗人登临岳阳楼远望洞庭所见的景象:暮色降临,夜朗风定,湖水清澈,如练铺开,水波不兴。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C.第二、三联着力描绘君山的美丽景色。“一点”表明是远望,“青”是指君山的颜色。诗人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已完全陶醉于悠悠的青山绿水之中。</a:t>
            </a:r>
            <a:endParaRPr lang="zh-CN" altLang="en-US" dirty="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1472" y="1205691"/>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D.尾联写清澈的洞庭湖水能够涤荡巴陵万古愁,既表达了诗人对洞庭春水的喜爱赞美之情,又抒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发了诗人内心的忧愁。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E.题目“登岳阳楼望君山”点明了事件,“望君山”三字统领全诗:前三联写望中景色,第四联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写望中所感。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(2)本诗运用了比喻修辞和奇特的想象,试对这两种表达技巧各举两例加以赏析。</a:t>
            </a:r>
            <a:endParaRPr lang="zh-CN" altLang="en-US" dirty="0"/>
          </a:p>
        </p:txBody>
      </p:sp>
      <p:sp>
        <p:nvSpPr>
          <p:cNvPr id="4" name="TextBox 2"/>
          <p:cNvSpPr txBox="1"/>
          <p:nvPr/>
        </p:nvSpPr>
        <p:spPr>
          <a:xfrm>
            <a:off x="571472" y="3063079"/>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(1)AD(答对一项2分,答对两项5分)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(2)①比喻。①将暮色中的洞庭湖水比喻为白练和“明镜”,体现了湖水的平静、明净。②将君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山比喻成芙蓉,突出了君山的美丽。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②奇特的想象。①将君山倒映在水中的景象,想象成湘妃对镜梳头,突出了君山的动人可爱。②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想象顺流而下的春江水能够把巴陵的万古愁涤荡一清,突出了洞庭水的清亮和涤荡心灵的效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果。</a:t>
            </a:r>
            <a:endParaRPr lang="zh-CN" altLang="en-US" dirty="0"/>
          </a:p>
        </p:txBody>
      </p:sp>
      <p:sp>
        <p:nvSpPr>
          <p:cNvPr id="5" name="TextBox 2"/>
          <p:cNvSpPr txBox="1"/>
          <p:nvPr/>
        </p:nvSpPr>
        <p:spPr>
          <a:xfrm>
            <a:off x="516966" y="5134781"/>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(1)A.“以岳阳楼为聚焦点”说法错误,是以岳阳楼为视角出发点。D.“诗人内心的忧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愁”理解有误,重点是写洞庭水能涤荡心灵。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(2)运用比喻修辞的有“春水平铺如练净”“镜里芙蓉”;运用想象手法的诗句是“湘女梳头对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明镜”“直教流下春江去,消得巴陵万古愁”。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(2017河南新乡模拟,18—19)阅读下面这首清诗,回答问题。(11分)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钱塘观潮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施闰章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海色雨中开,涛飞江上台。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声驱千骑疾,气卷万山来。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绝岸愁倾覆,轻舟故溯洄。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鸱夷</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有遗恨,终古使人哀。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鸱夷:皮袋,这里借指潮神伍子胥。据《吴越春秋》等记载,春秋吴国大夫伍子胥因劝谏吴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王夫差而被疏远、赐死。伍子胥临死时,嘱咐家人把他的眼睛挖出来(或曰把头颅砍下来)悬挂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在姑苏城南门上,以便看到吴国的灭亡。吴王大怒,下令用鸱夷把他的尸体包裹起来,投入钱塘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江。后来伍子胥化为钱塘江潮神。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(1)下列对本诗的理解与赏析,不正确的两项是(5分)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A.首联“海色雨中开,涛飞江上台”表明作者是在雨中观潮,大海的景色变得更加浩渺迷蒙。潮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来时浪涛飞向钱塘江上的观潮台,极写潮水声势之大。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B.颔联“声驱千骑疾,气卷万山来”同时运用了比拟、夸张、视听结合等修辞手法,写出了钱塘</a:t>
            </a:r>
            <a:endParaRPr lang="zh-CN" altLang="en-US" dirty="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潮仿佛驱赶着千军万马,又仿佛卷裹着千万座大山,惊心动魄。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C.“绝岸愁倾覆”中运用一个“愁”字,写出了作者对潮水冲垮堤岸的担忧之情。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D.“轻舟故溯洄”中的“故”字,写江中弄潮儿故意在潮水上涨时随着潮头起伏腾跃,在水中回</a:t>
            </a:r>
            <a:br/>
            <a:r>
              <a:rPr lang="zh-CN" altLang="en-US" sz="1500" kern="0" dirty="0" smtClean="0">
                <a:solidFill>
                  <a:srgbClr val="000000"/>
                </a:solidFill>
                <a:latin typeface="Times New Roman" panose="02020603050405020304" pitchFamily="65" charset="-122"/>
                <a:ea typeface="宋体" panose="02010600030101010101" pitchFamily="2" charset="-122"/>
              </a:rPr>
              <a:t>旋,表现了弄潮儿的高超本领。“故”与“愁”两字的对举富有情趣。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E.前三联写观潮所见之景象,作者运用多种表达技巧,极力描写潮声之大,水势之猛,写实中渗透</a:t>
            </a:r>
            <a:br/>
            <a:r>
              <a:rPr lang="zh-CN" altLang="en-US" sz="1500" kern="0" dirty="0" smtClean="0">
                <a:solidFill>
                  <a:srgbClr val="000000"/>
                </a:solidFill>
                <a:latin typeface="Times New Roman" panose="02020603050405020304" pitchFamily="65" charset="-122"/>
                <a:ea typeface="宋体" panose="02010600030101010101" pitchFamily="2" charset="-122"/>
              </a:rPr>
              <a:t>想象,描摹形象生动,体现了作者非凡的语言驾驭能力。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(2)诗歌的尾联对表现诗歌的主题有何作用?请简要分析。(6分)</a:t>
            </a:r>
            <a:endParaRPr lang="zh-CN" altLang="en-US"/>
          </a:p>
        </p:txBody>
      </p:sp>
      <p:sp>
        <p:nvSpPr>
          <p:cNvPr id="3" name="TextBox 2"/>
          <p:cNvSpPr txBox="1"/>
          <p:nvPr/>
        </p:nvSpPr>
        <p:spPr>
          <a:xfrm>
            <a:off x="516966" y="350686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(1)BC(答对一项2分,答对两项5分)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(2)①最后一联,把钱塘江的滔天巨浪及其排山倒海的不凡气势想象成是伍子胥充满遗恨的冤魂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兴起的。②借江潮的怒态象征伍子胥的“遗恨”之大。③表达了作者对伍子胥深深的同情与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惋惜。④深化了诗歌的思想主题。</a:t>
            </a:r>
            <a:endParaRPr lang="zh-CN" altLang="en-US" dirty="0"/>
          </a:p>
        </p:txBody>
      </p:sp>
      <p:sp>
        <p:nvSpPr>
          <p:cNvPr id="4" name="TextBox 2"/>
          <p:cNvSpPr txBox="1"/>
          <p:nvPr/>
        </p:nvSpPr>
        <p:spPr>
          <a:xfrm>
            <a:off x="500034" y="4946055"/>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(1)B.“视听结合”不属于修辞手法,属于描写手法。C.“对潮水冲垮堤岸的担忧之情”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理解错误。“愁”字用拟人的手法,写出了潮水的气势。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(2)“鸱夷有遗恨,终古使人哀”两句由前文写钱塘江大潮转为写化为钱塘江潮神的伍子胥内心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的遗恨,表达对伍子胥经历的同情和惋惜,对主题是一种深化。将主题由单纯表现钱塘江大潮的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汹涌气势深化到伍子胥的“遗恨”汹涌奔流。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(2017河北唐山期末,14—15)阅读下面这首唐诗,回答问题。(11分)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花　底</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杜甫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紫萼扶千蕊,黄须照万花。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忽疑行暮雨,何事入朝霞。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恐是潘安</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县,堪留卫玠</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深知好颜色,莫作委泥沙。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①写此诗时,诗人四十七岁。②潘安,即西晋潘岳,他为河阳县令时,令全县种桃花。③卫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玠,西晋人,“风神秀异,乘羊车入市,见者以为玉人”。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(1)对这首诗内容及艺术特色的理解,不正确的两项是(5分)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A.首联运用了互文与夸张的修辞方法。“萼”和“花”指的都是花瓣,“蕊”和“须”指的都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是花蕊。“千蕊”“万花”为夸张笔法,写出花的繁盛与壮观。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B.颔联写诗人赏花时的天气情况。面对着可爱的花,天上忽然下起雨来,暮色朦胧,昏暗不明;不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知为何,云雨散去,天上出现了绚丽朝霞。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C.颈联运用典故,正面写花。用潘岳为河阳县令时令全县种桃花的典故,写花的繁多;用“风神</a:t>
            </a:r>
            <a:endParaRPr lang="zh-CN" altLang="en-US" dirty="0"/>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56932"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秀异”的卫玠停车驻足观赏,表现花的美艳无比。</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D.尾联是对全诗的总结。“好颜色”是点睛之笔,概括花朵的特点——美丽。“莫作委泥沙”</a:t>
            </a:r>
            <a:br/>
            <a:r>
              <a:rPr lang="zh-CN" altLang="en-US" sz="1500" kern="0" dirty="0" smtClean="0">
                <a:solidFill>
                  <a:srgbClr val="000000"/>
                </a:solidFill>
                <a:latin typeface="Times New Roman" panose="02020603050405020304" pitchFamily="65" charset="-122"/>
                <a:ea typeface="宋体" panose="02010600030101010101" pitchFamily="2" charset="-122"/>
              </a:rPr>
              <a:t>是希望这样美丽的花朵永久地驻留,不要掉落在泥沙之中。</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E.作者在此诗中追求辞藻,富丽精工,刻画不吝笔墨,想象奇特丰富,意境浓艳华美,与其沉郁顿挫</a:t>
            </a:r>
            <a:br/>
            <a:r>
              <a:rPr lang="zh-CN" altLang="en-US" sz="1500" kern="0" dirty="0" smtClean="0">
                <a:solidFill>
                  <a:srgbClr val="000000"/>
                </a:solidFill>
                <a:latin typeface="Times New Roman" panose="02020603050405020304" pitchFamily="65" charset="-122"/>
                <a:ea typeface="宋体" panose="02010600030101010101" pitchFamily="2" charset="-122"/>
              </a:rPr>
              <a:t>的诗歌创作风格相比,呈现出一种截然不同的审美趣味。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(2)这首诗表达了作者怎样的思想感情?请简要分析。(6分)</a:t>
            </a:r>
            <a:endParaRPr lang="zh-CN" altLang="en-US"/>
          </a:p>
        </p:txBody>
      </p:sp>
      <p:sp>
        <p:nvSpPr>
          <p:cNvPr id="3" name="TextBox 2"/>
          <p:cNvSpPr txBox="1"/>
          <p:nvPr/>
        </p:nvSpPr>
        <p:spPr>
          <a:xfrm>
            <a:off x="588404" y="3063079"/>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(1)BC(答对一项2分,答对两项5分)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(2)①赞美花的美丽。紫萼黄蕊写花丽,“行暮雨”写花润,“入朝霞”写花鲜,“潘安县”写花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多,“卫玠车”写花美。诗人浓墨重彩,表现见花时的惊喜以及对花的赞叹。②惋惜花的易谢。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“莫作委泥沙”,是不忍见花的零落,表现诗人的惜花之情。③感叹韶华已逝,生命易老。诗人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时年四十有七,见花自叹,感伤人生迟暮。</a:t>
            </a:r>
            <a:endParaRPr lang="zh-CN" altLang="en-US" dirty="0"/>
          </a:p>
        </p:txBody>
      </p:sp>
      <p:sp>
        <p:nvSpPr>
          <p:cNvPr id="4" name="TextBox 2"/>
          <p:cNvSpPr txBox="1"/>
          <p:nvPr/>
        </p:nvSpPr>
        <p:spPr>
          <a:xfrm>
            <a:off x="533898" y="479546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(1)B.整体理解错误,颔联是运用了想象和比喻的手法写花。面对着温润可爱的花,诗人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忽然怀疑是暮色朦胧的雨雾沁入花朵,不知为何又觉得像是那绚丽朝霞飞入其中。C.“正面写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花”错误,“运用典故”应为侧面衬托。(2)解答该题,应当结合本诗的具体内容、诗后注释、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作者生平经历等分析。通过分析可知,前三联是对花的赞美、欣赏;最后一联的“莫作委泥沙”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表现的是诗人的惜花之情。同时联系诗后注释及杜甫的生平经历,可以总结出本诗还含有作者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对人生迟暮、功业难成的感伤。分点作答,意思对即可。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(2017湖南郴州教学质量监测,14—15)阅读下面这首宋诗,回答问题。(11分)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次韵唐公</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三首其三·旅思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王安石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此身南北老,愁见问征途。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地大蟠三楚,天低入五湖。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看云心共远,步月影同孤。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慷慨秋风起,悲歌不为鲈</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①张壤,字唐公,北宋嘉祐六年契丹国母生辰使,王安石友人。②《晋书·张翰传》记载,张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翰在洛阳,因见秋风,想起家乡的莼菜羹、鲈鱼脍,说:“人生贵得适意尔”,于是当日辞官归乡。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(1)下列对本诗分析不恰当的两项是(5分)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A.此诗题为“次韵唐公三首其三·旅思”,与王安石的另一首诗《泊船瓜洲》一样,都表现了诗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人思念家乡的心情。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B.首联直抒胸臆,诗人奔波南北,韶华逝去,身心俱疲,不想再为国征战攻伐;一个“愁”字突出了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诗人的迷茫。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C.颔联写景,以夸张之手法写天地的阔大深沉,并为进一步抒怀作铺垫;“蟠”“入”二字化静</a:t>
            </a:r>
            <a:endParaRPr lang="zh-CN" altLang="en-US" dirty="0"/>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为动,颇见功底。</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D.颈联情景合一,“心共远”表明自己心志高远,意欲九天“步月”却形单影只,可见诗人虽觉</a:t>
            </a:r>
            <a:br/>
            <a:r>
              <a:rPr lang="zh-CN" altLang="en-US" sz="1500" kern="0" dirty="0" smtClean="0">
                <a:solidFill>
                  <a:srgbClr val="000000"/>
                </a:solidFill>
                <a:latin typeface="Times New Roman" panose="02020603050405020304" pitchFamily="65" charset="-122"/>
                <a:ea typeface="宋体" panose="02010600030101010101" pitchFamily="2" charset="-122"/>
              </a:rPr>
              <a:t>高处不胜寒却依然积极入世。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E.王安石的诗歌“学杜得其瘦硬”,用字工稳,好发议论,多用典故,擅长说理,风格遒劲;本诗集中</a:t>
            </a:r>
            <a:br/>
            <a:r>
              <a:rPr lang="zh-CN" altLang="en-US" sz="1500" kern="0" dirty="0" smtClean="0">
                <a:solidFill>
                  <a:srgbClr val="000000"/>
                </a:solidFill>
                <a:latin typeface="Times New Roman" panose="02020603050405020304" pitchFamily="65" charset="-122"/>
                <a:ea typeface="宋体" panose="02010600030101010101" pitchFamily="2" charset="-122"/>
              </a:rPr>
              <a:t>体现了这些特点。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(2)诗的尾联是怎样表现诗人复杂的思想感情的?请结合诗句简要分析。(6分)</a:t>
            </a:r>
            <a:endParaRPr lang="zh-CN" altLang="en-US"/>
          </a:p>
        </p:txBody>
      </p:sp>
      <p:sp>
        <p:nvSpPr>
          <p:cNvPr id="3" name="TextBox 2"/>
          <p:cNvSpPr txBox="1"/>
          <p:nvPr/>
        </p:nvSpPr>
        <p:spPr>
          <a:xfrm>
            <a:off x="571472" y="3205955"/>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(1)BE(答对一项2分,答对两项5分)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(2)①尾联即景抒情,诗人借张翰“莼鲈之思”的典故委婉表达自己复杂的思想感情;②面对秋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风,诗人虽然伤悲,但依然慷慨歌大志;③虽然思念家乡,但为国事不计个人得失,顾大家而舍小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a:t>
            </a:r>
            <a:endParaRPr lang="zh-CN" altLang="en-US" dirty="0"/>
          </a:p>
        </p:txBody>
      </p:sp>
      <p:sp>
        <p:nvSpPr>
          <p:cNvPr id="4" name="TextBox 2"/>
          <p:cNvSpPr txBox="1"/>
          <p:nvPr/>
        </p:nvSpPr>
        <p:spPr>
          <a:xfrm>
            <a:off x="571472" y="4648912"/>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(1)B.“为国征战攻伐”“突出了诗人的迷茫”错,应是思家之愁和国事之忧。E.未体现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“擅长说理”这一特点。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(2)尾联运用张翰“莼鲈之思”的典故表达了思乡之情,但作者在“秋风起”时,“慷慨”“悲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歌”却“不为鲈”,表达了心忧国事的情感。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(2017湖北黄冈期末,14—15)阅读下面这首唐诗,回答问题。(11分)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潭　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李商隐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潭州官舍暮楼空,今古无端入望中。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湘泪浅深滋竹色,楚歌重叠怨兰丛。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陶公战舰空滩雨,贾傅承尘</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破庙风。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目断故园人不至,松醪一醉与谁同?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承尘:唐代以前,没有天花板,房梁横木之上用遮布挡灰,名曰“承尘”。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(1)下列对这首诗的理解和赏析,不正确的两项是(5分)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A.“潭州官舍暮楼空,今古无端入望中”,写诗人傍晚看到潭州官舍里人去楼空,不禁陷入伤今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吊古的情怀之中。第一句由眼前景起,第二句由古今情承,由今及古,情由景生。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B.“湘泪浅深滋竹色”,传说舜帝南巡,死在湘淮,他的两个妃子娥皇、女英在湘水边啼哭,泪洒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在竹子上,让竹子润出或浅或深的颜色。作者借此典故表达对爱情的忠贞。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C.“楚歌重叠怨兰丛”,“楚歌”是古代的楚地民歌,这里专指楚国大诗人屈原写的《离骚》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《九歌》《九章》等骚体诗;“兰丛”即兰、蕙等香草,当属《离骚》中常见的意象。</a:t>
            </a:r>
            <a:endParaRPr lang="zh-CN" altLang="en-US" dirty="0"/>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D.“陶公战舰空滩雨,贾傅承尘破庙风”是说,东晋太守陶侃当年用战舰作战,呼风唤雨,所向无</a:t>
            </a:r>
            <a:br/>
            <a:r>
              <a:rPr lang="zh-CN" altLang="en-US" sz="1500" kern="0" dirty="0" smtClean="0">
                <a:solidFill>
                  <a:srgbClr val="000000"/>
                </a:solidFill>
                <a:latin typeface="Times New Roman" panose="02020603050405020304" pitchFamily="65" charset="-122"/>
                <a:ea typeface="宋体" panose="02010600030101010101" pitchFamily="2" charset="-122"/>
              </a:rPr>
              <a:t>敌;西汉贾谊贾太傅祠庙如今很破烂,只回荡着一些风吹天花板发出的声音。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E.李商隐写诗善于用典,喜欢用典说事。本诗连用湘妃、屈原、陶侃、贾谊等历史人物的典故,</a:t>
            </a:r>
            <a:br/>
            <a:r>
              <a:rPr lang="zh-CN" altLang="en-US" sz="1500" kern="0" dirty="0" smtClean="0">
                <a:solidFill>
                  <a:srgbClr val="000000"/>
                </a:solidFill>
                <a:latin typeface="Times New Roman" panose="02020603050405020304" pitchFamily="65" charset="-122"/>
                <a:ea typeface="宋体" panose="02010600030101010101" pitchFamily="2" charset="-122"/>
              </a:rPr>
              <a:t>含蓄深致地表达情感。典故的运用使诗歌产生了耐人寻味的艺术效果。</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(2)本诗思想情感极为丰富,请结合全诗加以赏析。(6分)</a:t>
            </a:r>
            <a:endParaRPr lang="zh-CN" altLang="en-US"/>
          </a:p>
        </p:txBody>
      </p:sp>
      <p:sp>
        <p:nvSpPr>
          <p:cNvPr id="3" name="TextBox 2"/>
          <p:cNvSpPr txBox="1"/>
          <p:nvPr/>
        </p:nvSpPr>
        <p:spPr>
          <a:xfrm>
            <a:off x="516966" y="2848765"/>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(1)BD(答对一项2分,答对两项5分)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(2)①羁旅愁思之痛:借此地的空寂、缺乏生机以及帝舜殁于湘水,湘妃泪洒斑竹,委婉含蓄地表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达了寄居他乡的幽怨哀伤之情。②世事沧桑之感:昔日大将陶侃的战舰已经不在,当年的古战场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如今细雨飘飞,一代才子贾谊的祠庙呈现出破败荒凉的景象,昔盛今衰,世事变迁,无可奈何。③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怀才不遇之悲:才华出众的诗人屈原被贬后投江而死,诗人借此表达了怀才不遇之悲。④知音难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觅之伤:诗人孤独寂寞,“人不至”“与谁同”,无人可诉,难以释怀。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(2016课标全国Ⅲ,8—9)阅读下面的宋诗,回答问题。(11分)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内宴奉诏作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曹翰</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三十年前学六韬</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,英名尝得预时髦</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曾因国难披金甲,不为家贫卖宝刀。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臂健尚嫌弓力软,眼明犹识阵云高</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庭前昨夜秋风起,羞见盘花旧战袍。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①曹翰(923—992),宋初名将。②六韬:古代兵书。③时髦:指当代俊杰。④阵云:战争中的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云气,这里有战阵之意。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(1)诗的颈联又作“臂弱尚嫌弓力软,眼昏犹识阵云高”,你认为哪一种比较好?为什么?请简要分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析。(5分)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(2)这首诗与辛弃疾的《破阵子(醉里挑灯看剑)》题材相似,但情感基调却有所不同,请指出二者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的不同之处。(6分)</a:t>
            </a:r>
            <a:endParaRPr lang="zh-CN" altLang="en-US" dirty="0"/>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(1)B.“作者借此典故表达对爱情的忠贞”理解错误,由李商隐的人生经历和诗歌的内容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看,作者是借娥皇、女英隐晦曲折地表达自己幽怨哀伤之情。D.“东晋太守陶侃当年用战舰作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战,呼风唤雨,所向无敌”理解错误,“陶公战舰空滩雨”的意思是“现在陶公的战舰已经没有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了,空荡荡的沙滩上,只见雨水在飞”。(2)要结合诗歌的具体内容分析,“潭州官舍暮楼空”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“湘泪浅深滋竹色”传达的是羁旅愁思之痛,“陶公战舰空滩雨”“贾傅承尘破庙风”表达的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是世事沧桑之感,“楚歌重叠怨兰丛”表达的是怀才不遇之悲,“目断故园人不至”传达的是知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音难觅之伤。</a:t>
            </a:r>
            <a:endParaRPr lang="zh-CN" altLang="en-US" dirty="0"/>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473113"/>
            <a:chOff x="540000" y="1080000"/>
            <a:chExt cx="8158472" cy="5473113"/>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(2017江西红色七校联考,14—15)阅读下面这首唐诗,回答问题。(11分)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书情寄上苏州韦使君兼呈吴县李明府</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崔峒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数年湖上谢浮名,竹杖纱巾遂称情。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云外有时逢寺宿,日西无事傍江行。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陶潜县里看花发,庾亮楼中对月明。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谁念献书来万里,君王深在九重城。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这首诗作于崔峒晚年,其时,崔峒在潞府功曹任上,功曹属于闲官。诗题中的“韦使君”指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韦应物。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(1)下列对这首诗的理解,不正确的两项是(5分)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A.首句中的“谢”是“拒绝”的意思,诗句是说作者不务政事,过着逍遥自在的生活。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B.“竹杖纱巾”是隐者装束,这一句是说作者如隐者般逍遥自在地生活,大遂平生之愿。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C.前两联写了作者的生活情景,引出了颈联对两位友人的生活情景的描写。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D.颈联运用了典故,将李明府比作陶潜,将韦应物比作庾亮,夸赞他们的雅洁。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E.最后一联写作者不愿从万里之外给君王献书,因为君王深居禁宫无法收到。</a:t>
              </a:r>
              <a:endParaRPr lang="zh-CN" altLang="en-US" dirty="0"/>
            </a:p>
          </p:txBody>
        </p:sp>
        <p:sp>
          <p:nvSpPr>
            <p:cNvPr id="3" name="TextBox 2"/>
            <p:cNvSpPr txBox="1"/>
            <p:nvPr/>
          </p:nvSpPr>
          <p:spPr>
            <a:xfrm>
              <a:off x="571472" y="6206351"/>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(2)作者在诗中表达了哪些感情?请简要概括。(6分)</a:t>
              </a:r>
              <a:endParaRPr lang="zh-CN" altLang="en-US" dirty="0"/>
            </a:p>
          </p:txBody>
        </p:sp>
      </p:gr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(1)AE(答对一项2分,答对两项5分)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(2)率意而为的自在闲适之情;对隐居生活的向往、羡慕之情;自伤不遇,对君王的怨恨之情。</a:t>
            </a:r>
            <a:endParaRPr lang="zh-CN" altLang="en-US" dirty="0"/>
          </a:p>
        </p:txBody>
      </p:sp>
      <p:sp>
        <p:nvSpPr>
          <p:cNvPr id="3" name="TextBox 2"/>
          <p:cNvSpPr txBox="1"/>
          <p:nvPr/>
        </p:nvSpPr>
        <p:spPr>
          <a:xfrm>
            <a:off x="540000" y="1848633"/>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(1)A.“作者不务政事”曲解诗意,根据注释信息可知,作者当时任功曹这样的闲职,只是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无政事可做。E.最后一联是作者在诉苦,是埋怨自己上书,君王却不能赏识自己。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(2)这首诗作于崔峒在潞府功曹任上,功曹属于闲官,所居之地远离朝廷。因而首联上句说数年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来漂泊江湖,摒弃做官的虚名,下句“竹杖纱巾”是隐者装束,意思是说自己逍遥自在地生活,大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遂平生之愿。颔联具体描写潇洒的生活。“云外”即世俗之外、宦海之外,此处指作者现居的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闲散之地,作者自述一切率意而为,有时逢寺即宿,有时沿江漫行。颈联中,崔峒以两位高雅疏放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的古人比喻两位同样雅洁的今人,说他们做官不言政绩如何,而言看花、对月,表达了对他们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“吏隐”生活的向往,同时稍露自伤不遇之情。尾联转为抒发牢骚不平,崔峒向两位朋友诉苦。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这两句并不是“悔献书”,而是有一种怨愤,怨君王深居禁宫,不能赏识自己的才干。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19939"/>
            <a:ext cx="8158472" cy="5819874"/>
            <a:chOff x="540000" y="1080000"/>
            <a:chExt cx="8158472" cy="581987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(2017江西宜春二模,14—15)阅读下面这首宋诗,回答问题。(11分)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南园饮罢留宿,诘朝呈鲜于子骏、范尧夫彝叟兄弟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司马光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园僻青春深,衣寒积雨阕。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中宵酒力散,卧对满窗月。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旁观万象寂,远听群动绝。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只疑玉壶冰,未应比明洁。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本诗写于宋神宗熙宁年间,王安石变法后,司马光处于政治上不得志时期。诗人与鲜于子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骏、范氏兄弟聚饮南园,饮罢便留宿在那儿。夜半酒醒,写下这首诗,次日早晨(诘朝)呈送给子骏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等三人。尧夫,范仲淹次子。彝叟,范仲淹第三子。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(1)下列对本诗的赏析,不恰当的两项是(5分)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A.开头两句描写春雨,时当初春,连绵春雨方停,诗人觉得身上衣裳难抵这料峭春寒。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B.“中宵”句表明诗人在与好友相聚痛饮时酩酊大醉,直到夜半方才清醒过来。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C.“卧对”句是说诗人睁眼一看,只见满窗皓月正与他的卧处相对,十分晃眼。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D.“旁观”两句写深夜所感,此时游目旁观,侧耳远听,万象寂然,群动俱歇。</a:t>
              </a:r>
              <a:endParaRPr lang="zh-CN" altLang="en-US" dirty="0"/>
            </a:p>
          </p:txBody>
        </p:sp>
        <p:sp>
          <p:nvSpPr>
            <p:cNvPr id="3" name="TextBox 2"/>
            <p:cNvSpPr txBox="1"/>
            <p:nvPr/>
          </p:nvSpPr>
          <p:spPr>
            <a:xfrm>
              <a:off x="571472" y="6206351"/>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E.最后两句用“玉壶冰”比喻诗人高洁清白的品格,以显示自己与众不同。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(2)全诗表达了诗人怎样的情感?请简要分析。(6分)</a:t>
              </a:r>
              <a:endParaRPr lang="zh-CN" altLang="en-US" dirty="0"/>
            </a:p>
          </p:txBody>
        </p:sp>
      </p:gr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(1)AE(答对一项2分,答对两项5分)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(2)①孤独寂寞。园林偏僻荒芜,雨后寒气袭人,夜半酒醒,辗转难眠,倍感孤寂。②对高洁品性的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坚守。以玉壶冰自喻,表明对自我操守的坚守。③内心的压抑与委曲。品性高洁却不被理解,政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治上不得志,流露出压抑于内心的委曲之情。(每答对一点给2分,其中答对情感1分,分析1分。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如有其他答案,言之成理,分析到位也可酌情给分)</a:t>
            </a:r>
            <a:endParaRPr lang="zh-CN" altLang="en-US" dirty="0"/>
          </a:p>
        </p:txBody>
      </p:sp>
      <p:sp>
        <p:nvSpPr>
          <p:cNvPr id="3" name="TextBox 2"/>
          <p:cNvSpPr txBox="1"/>
          <p:nvPr/>
        </p:nvSpPr>
        <p:spPr>
          <a:xfrm>
            <a:off x="540000" y="2812381"/>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(1)A.开头两句中的“青春”即春季,“阕”是终止的意思,表明春雨停止,可见重在交代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时节,而不是描写春雨。E.“以显示自己与众不同”不准确,当时王安石推行新法,得到宋神宗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的支持,而司马光极力反对,诗人用“玉壶冰”表明自己的忠心。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(2)先写园林偏僻,青草遍生;再写久雨初停,夜凉袭人。夜半酒醒,卧对满窗皓月,看万象俱寂,听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群动皆息,此时月下清景如同玉壶冰一般明洁,诗人浸润其间,心灵也一样明洁,这是诗人借景抒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怀。诗人一直坚持自己的政见,不肯苟且迎合,以玉壶冰自况正见其高洁品格。</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(2017广东五校协作体联考,14—15)阅读下面这首唐诗,回答问题。(11分)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绵谷回寄蔡氏昆仲</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一年两度锦城游,前值东风后值秋。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芳草有情皆碍马,好云无处不遮楼。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山牵别恨和肠断,水带离声入梦流。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今日因君试回首,淡烟乔木隔绵州。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绵谷:地名,今四川广元县。蔡氏昆仲:罗隐游锦江时认识的两兄弟。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(1)对这首诗的理解与赏析,不正确的两项是(5分)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A.全诗感情真挚,形象新颖,语言含蓄而有韵味,结构严整工巧,堪称是一件精雕细琢的艺术精品。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B.首联叙写一年两次游览锦江,字里行间流露出喜悦之情。“前值东风后值秋”一句运用了比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喻的修辞手法,东风喻指春天。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C.三、四句极写所见之景。上句写春景,下句写秋景。五、六句写山牵着“别恨”、水带着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“离声”,极言别去之难,直接表现了诗人对朋友的依恋难舍。</a:t>
            </a:r>
            <a:endParaRPr lang="zh-CN" altLang="en-US" dirty="0"/>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D.“淡烟乔木隔绵州”一句点明主旨,以景作结,乔木高耸、淡烟迷茫的画面,情韵悠长,余味无</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E.诗中“碍”“遮”二字用笔迂回,带有几分俏皮的味道,描述使人神往不已的开心事,正话反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说,别有滋味。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(2)《唐宋诗举要》评价颔联“写景极佳,而意极沉郁”。试作简要分析。(6分)</a:t>
            </a:r>
            <a:endParaRPr lang="zh-CN" altLang="en-US" dirty="0"/>
          </a:p>
        </p:txBody>
      </p:sp>
      <p:sp>
        <p:nvSpPr>
          <p:cNvPr id="3" name="TextBox 2"/>
          <p:cNvSpPr txBox="1"/>
          <p:nvPr/>
        </p:nvSpPr>
        <p:spPr>
          <a:xfrm>
            <a:off x="571472" y="2848765"/>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(1)BC(答对一项2分,答对两项5分)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(2)第二联借景抒情,情景交融,运用了拟人手法。将人之情感赋予碧草白云,春游锦城时,连绵不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尽的芳草对自己依依不舍,似乎有意绊着马蹄,不让离去;秋游锦城时,美丽的云彩为了挽留自己,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有意把楼台层层遮掩。表现了朋友对自己的热情和殷勤,借此强调告别锦江山水的离愁别恨,表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达了对锦江景物的赞美和留恋之情,寄托了对友人的怀念。</a:t>
            </a:r>
            <a:endParaRPr lang="zh-CN" altLang="en-US" dirty="0"/>
          </a:p>
        </p:txBody>
      </p:sp>
      <p:sp>
        <p:nvSpPr>
          <p:cNvPr id="4" name="TextBox 2"/>
          <p:cNvSpPr txBox="1"/>
          <p:nvPr/>
        </p:nvSpPr>
        <p:spPr>
          <a:xfrm>
            <a:off x="571472" y="4634715"/>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(1)B.“东风”应是代指春天,是部分代整体,所以是借代。C.“直接表现”错,五、六句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以景写情,物我交融,委婉含蓄。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(2)答题时,先展开联想描述景象,然后指明手法,最后分析表达效果。诗人将人的感情赋予碧草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和白云,说它们像友人一样,为了殷勤地挽留自己而有意绊马蹄遮楼台,表现了朋友对自己的热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情,寄托了对友人的怀念。</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(2017福建四地六校月考,11—12)阅读下面这首唐诗,回答问题。(11分)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　雪</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杜甫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战哭多新鬼,愁吟独老翁。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乱云低薄暮,急雪舞回风。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瓢弃樽无绿,炉存火似红。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数州消息断,愁坐正书空</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①此诗写于“安史之乱”期间,长安失陷时,诗人逃到半路被叛军抓住,解送回长安。②原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指晋人殷浩忧愁无聊,用手在空中划字。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(1)对这首诗的理解和赏析,不正确的两项是(5分)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A.诗人用“多”写“安史之乱”带来的悲惨景象,用“独”写自己的处境,抒发了悲凉之情。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B.“瓢弃樽无绿”一句,“绿”代指酒,写出了诗人在苦寒中找不到一滴酒的窘态,表现了诗人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困居长安,生活艰苦。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C.“炉存火似红”中的“红”字写出了炉火熊熊燃烧,火光照亮室内的情景,诗人通过对客观事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物的如实描写,道出了对温暖的渴望。</a:t>
            </a:r>
            <a:endParaRPr lang="zh-CN" altLang="en-US" dirty="0"/>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D.第四联,诗人以殷浩自比,因忧愁无聊,用手在空中写着字,以此表达诗人对国家和亲人的命运</a:t>
            </a:r>
            <a:br/>
            <a:r>
              <a:rPr lang="zh-CN" altLang="en-US" sz="1500" kern="0" dirty="0" smtClean="0">
                <a:solidFill>
                  <a:srgbClr val="000000"/>
                </a:solidFill>
                <a:latin typeface="Times New Roman" panose="02020603050405020304" pitchFamily="65" charset="-122"/>
                <a:ea typeface="宋体" panose="02010600030101010101" pitchFamily="2" charset="-122"/>
              </a:rPr>
              <a:t>深切关怀而又无从着力的苦恼心情。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E.诗歌塑造了因国家动乱而滞留京城的一位贫寒交困、牵挂亲人、愁苦无奈、忧伤国事而又</a:t>
            </a:r>
            <a:br/>
            <a:r>
              <a:rPr lang="zh-CN" altLang="en-US" sz="1500" kern="0" dirty="0" smtClean="0">
                <a:solidFill>
                  <a:srgbClr val="000000"/>
                </a:solidFill>
                <a:latin typeface="Times New Roman" panose="02020603050405020304" pitchFamily="65" charset="-122"/>
                <a:ea typeface="宋体" panose="02010600030101010101" pitchFamily="2" charset="-122"/>
              </a:rPr>
              <a:t>壮志难酬的诗人形象。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(2)诗歌的第二联描写了什么样的景象?这样写有什么用意?(6分)</a:t>
            </a:r>
            <a:endParaRPr lang="zh-CN" altLang="en-US"/>
          </a:p>
        </p:txBody>
      </p:sp>
      <p:sp>
        <p:nvSpPr>
          <p:cNvPr id="3" name="TextBox 2"/>
          <p:cNvSpPr txBox="1"/>
          <p:nvPr/>
        </p:nvSpPr>
        <p:spPr>
          <a:xfrm>
            <a:off x="571472" y="2863925"/>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(1)CE(答对一项2分,答对两项5分)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(2)诗歌第二联描写了黄昏云乱、风急雪紧的景象。诗人借景抒情,通过描写飞雪的状态,表现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在战乱之中悲凉的内心;同时呼应诗歌标题“对雪”,为下文描写室内景象和抒发诗人感情作铺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垫。</a:t>
            </a:r>
            <a:endParaRPr lang="zh-CN" altLang="en-US" dirty="0"/>
          </a:p>
        </p:txBody>
      </p:sp>
      <p:sp>
        <p:nvSpPr>
          <p:cNvPr id="4" name="TextBox 2"/>
          <p:cNvSpPr txBox="1"/>
          <p:nvPr/>
        </p:nvSpPr>
        <p:spPr>
          <a:xfrm>
            <a:off x="516966" y="422124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(1)C.“‘红’字写出了炉火熊熊燃烧,火光照亮室内的情景”错,这句是写炉火燃尽的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情景,“火似红”是想象出来的。E.“壮志难酬”错,诗歌中没有体现。(2)本联写了“云”“薄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暮”“急雪”“风”等意象,景物描写苍凉悲壮,因此可以归纳为“描写了黄昏云乱、风急雪紧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的景象”。景物描写的作用可以从营造氛围、点题、借景抒情等方面思考。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08879"/>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(2017河南新乡模拟,14—15)阅读下面这首诗,回答问题。(11分)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拟咏怀二十七首(其十八)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庾信</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寻思万户侯,中夜忽然愁。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琴声遍屋里,书卷满床头。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虽言梦蝴蝶,定自非庄周。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残月如初月,新秋似旧秋。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露泣连珠下,萤飘碎火流。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乐天乃知命,何时能不忧?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庾信:南北朝时期诗人,辅佐梁元帝,出使西魏被扣留,西魏灭梁后被迫仕魏,后北周取代西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魏又仕北周,本诗为仕周时期所作。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(1)下列对本诗的理解与赏析,不正确的两项是(5分)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A.诗作前半篇写中夜操琴、书卷满床的情景,后半篇写白露明月、萤火飘荡的秋色,构成凄清孤</a:t>
            </a:r>
            <a:endParaRPr lang="zh-CN" altLang="en-US" dirty="0"/>
          </a:p>
        </p:txBody>
      </p:sp>
      <p:sp>
        <p:nvSpPr>
          <p:cNvPr id="3" name="TextBox 11"/>
          <p:cNvSpPr txBox="1"/>
          <p:nvPr/>
        </p:nvSpPr>
        <p:spPr>
          <a:xfrm>
            <a:off x="2235012" y="815770"/>
            <a:ext cx="3633470" cy="894080"/>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zh-CN" altLang="en-US" sz="2000" b="1" dirty="0" smtClean="0">
                <a:latin typeface="黑体" panose="02010609060101010101" pitchFamily="49" charset="-122"/>
                <a:ea typeface="黑体" panose="02010609060101010101" pitchFamily="49" charset="-122"/>
                <a:sym typeface="+mn-ea"/>
              </a:rPr>
              <a:t> 2017年模拟探究能力测试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b="0" dirty="0" smtClean="0">
                <a:latin typeface="黑体" panose="02010609060101010101" pitchFamily="49" charset="-122"/>
                <a:ea typeface="黑体" panose="02010609060101010101" pitchFamily="49" charset="-122"/>
                <a:sym typeface="+mn-ea"/>
              </a:rPr>
              <a:t>(</a:t>
            </a:r>
            <a:r>
              <a:rPr lang="zh-CN" altLang="en-US" sz="1400" dirty="0" smtClean="0">
                <a:latin typeface="黑体" panose="02010609060101010101" pitchFamily="49" charset="-122"/>
                <a:ea typeface="黑体" panose="02010609060101010101" pitchFamily="49" charset="-122"/>
                <a:sym typeface="+mn-ea"/>
              </a:rPr>
              <a:t>每篇建议用时</a:t>
            </a:r>
            <a:r>
              <a:rPr lang="en-US" altLang="zh-CN" sz="1400" dirty="0" smtClean="0">
                <a:latin typeface="黑体" panose="02010609060101010101" pitchFamily="49" charset="-122"/>
                <a:ea typeface="黑体" panose="02010609060101010101" pitchFamily="49" charset="-122"/>
                <a:sym typeface="+mn-ea"/>
              </a:rPr>
              <a:t>10</a:t>
            </a:r>
            <a:r>
              <a:rPr lang="zh-CN" altLang="en-US" sz="1400" dirty="0" smtClean="0">
                <a:latin typeface="黑体" panose="02010609060101010101" pitchFamily="49" charset="-122"/>
                <a:ea typeface="黑体" panose="02010609060101010101" pitchFamily="49" charset="-122"/>
                <a:sym typeface="+mn-ea"/>
              </a:rPr>
              <a:t>分钟</a:t>
            </a:r>
            <a:r>
              <a:rPr lang="en-US" altLang="zh-CN" sz="1400" b="0" dirty="0" smtClean="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(1)观点一:作“弱”“昏”好。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①“臂弱”“眼昏”表明作者承认自己年老体衰的客观事实,但强调即便如此,也还是能够去冲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锋陷阵;②更强烈地表现出作者只要一息尚存,就不忘杀敌报国的刚毅精神。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观点二:作“健”“明”好。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①“臂健”“眼明”表明作者认为虽然岁月流逝,但身体依然强健,当然还可以冲锋陷阵,为国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驱驰;②表现出作者心存随时准备杀敌报国的坚定信念,而忘记自己老之将至。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(2)①曹诗写自己虽已年老,但报国之心犹存,重在表达“老骥伏枥,志在千里”的豪情;②辛词通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过追怀金戈铁马的往事,表达英雄白首、功业未成的悲慨。</a:t>
            </a:r>
            <a:endParaRPr lang="zh-CN" altLang="en-US" dirty="0"/>
          </a:p>
        </p:txBody>
      </p:sp>
      <p:sp>
        <p:nvSpPr>
          <p:cNvPr id="3" name="TextBox 2"/>
          <p:cNvSpPr txBox="1"/>
          <p:nvPr/>
        </p:nvSpPr>
        <p:spPr>
          <a:xfrm>
            <a:off x="571472" y="3848897"/>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此题为开放性试题。若认为作“健”“明”好,则联系诗句,分三步解答即可:第一步,解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释含义,“臂健”“眼明”指臂膀健硕、眼睛明亮;第二步,将其放在语境里理解,“尚嫌”“犹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识”强调尽管岁月流逝,但身体强健,仍识得战阵;第三步,体会感情,全诗表达了作者随时准备杀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敌报国的坚定信念。认为“弱”“昏”两字较好的,作答也可分为以上三步:“弱”“昏”指体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弱眼花,表达作者虽承认自己年老体衰,但依旧不忘杀敌报国的刚毅精神。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寂的意境。</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B.“寻思”两句直抒胸臆,不仅有故国覆灭、封侯梦碎的叹惋,也有当下不能为国建功的自嘲。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C.“虽言”两句运用庄周梦蝶的典故,写自己如同那个可以齐物我、一是非、在轻飘飘的达观</a:t>
            </a:r>
            <a:br/>
            <a:r>
              <a:rPr lang="zh-CN" altLang="en-US" sz="1500" kern="0" dirty="0" smtClean="0">
                <a:solidFill>
                  <a:srgbClr val="000000"/>
                </a:solidFill>
                <a:latin typeface="Times New Roman" panose="02020603050405020304" pitchFamily="65" charset="-122"/>
                <a:ea typeface="宋体" panose="02010600030101010101" pitchFamily="2" charset="-122"/>
              </a:rPr>
              <a:t>世界中自适其志的庄周一样,梦为蝴蝶、忘怀自身,就可以摆脱时刻相随的愁思。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D.“残月”两句由“中夜”暗渡而来,表达出时光流逝而诗人却不能回国辅政尽忠的无限惆怅</a:t>
            </a:r>
            <a:br/>
            <a:r>
              <a:rPr lang="zh-CN" altLang="en-US" sz="1500" kern="0" dirty="0" smtClean="0">
                <a:solidFill>
                  <a:srgbClr val="000000"/>
                </a:solidFill>
                <a:latin typeface="Times New Roman" panose="02020603050405020304" pitchFamily="65" charset="-122"/>
                <a:ea typeface="宋体" panose="02010600030101010101" pitchFamily="2" charset="-122"/>
              </a:rPr>
              <a:t>之情。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E.“露泣”两句由“新秋”而来,烘托出诗人凄凉哀伤、虚无烦乱的内心状态,用词精切,对仗</a:t>
            </a:r>
            <a:br/>
            <a:r>
              <a:rPr lang="zh-CN" altLang="en-US" sz="1500" kern="0" dirty="0" smtClean="0">
                <a:solidFill>
                  <a:srgbClr val="000000"/>
                </a:solidFill>
                <a:latin typeface="Times New Roman" panose="02020603050405020304" pitchFamily="65" charset="-122"/>
                <a:ea typeface="宋体" panose="02010600030101010101" pitchFamily="2" charset="-122"/>
              </a:rPr>
              <a:t>工巧。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(2)本诗和陶渊明的《归去来兮辞》中的“悦亲戚之情话,乐琴书以消忧”都使用了“琴”</a:t>
            </a:r>
            <a:br/>
            <a:r>
              <a:rPr lang="zh-CN" altLang="en-US" sz="1500" kern="0" dirty="0" smtClean="0">
                <a:solidFill>
                  <a:srgbClr val="000000"/>
                </a:solidFill>
                <a:latin typeface="Times New Roman" panose="02020603050405020304" pitchFamily="65" charset="-122"/>
                <a:ea typeface="宋体" panose="02010600030101010101" pitchFamily="2" charset="-122"/>
              </a:rPr>
              <a:t>“书”两个意象,所抒情感有何不同?请结合相关诗句简要分析。(6分)</a:t>
            </a:r>
            <a:endParaRPr lang="zh-CN" altLang="en-US"/>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(1)CD(答对一项2分,答对两项5分)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(2)①本诗中的“琴声遍屋里,书卷满床头”是说中夜生起愁思,于是弹琴读书。幽幽琴声响遍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屋里,诉说着无边无际的愁,满床书卷翻遍,愁思难解。通过“琴”“书”等意象抒发了无法解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脱的深广复杂的愁苦、忧思之情。②而陶渊明《归去来兮辞》中的“乐琴书以消忧”是说弹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琴读书能获得快乐而消除忧愁,通过“琴”“书”等意象抒发了摆脱忧愁缠绕的官场生活,回归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田园的快乐之情。</a:t>
            </a:r>
            <a:endParaRPr lang="zh-CN" altLang="en-US" dirty="0"/>
          </a:p>
        </p:txBody>
      </p:sp>
      <p:sp>
        <p:nvSpPr>
          <p:cNvPr id="3" name="TextBox 2"/>
          <p:cNvSpPr txBox="1"/>
          <p:nvPr/>
        </p:nvSpPr>
        <p:spPr>
          <a:xfrm>
            <a:off x="516966" y="3277393"/>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(1)C.理解的重点在“虽言”“定自非”上。诗人是在写自己不是写庄周,也不能够摆脱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时刻相随的愁思。D.“辅政尽忠”理解错误。由注释可知,诗人“辅佐梁元帝,出使西魏被扣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留,西魏灭梁后被迫仕魏,后北周取代西魏又仕北周”。可见前朝已被灭;这里表达的是时光流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逝而诗人却年年如故的悲哀之情。(2)回答本题,要理解陶渊明和庾信两位诗人不同的经历。经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历不同,情感就会不同,即使选取相同的意象,表达的情感也是不一样的。“乐琴书以消忧”,陶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渊明脱离了官场的束缚,在“琴书”中找到了自由生活的乐趣。本诗作者写“琴书”,却是要借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此抒发时光流逝、年年如故的凄凉哀伤。</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483541"/>
            <a:chOff x="500034" y="1080000"/>
            <a:chExt cx="8166966" cy="548354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(2017河南豫南九校质评,14—15)阅读下面这首古诗,回答问题。(11分)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池上早秋</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[唐]白居易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荷芰绿参差,新秋水满池。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早凉生北槛,残照下东篱。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露饱蝉声懒,风干</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柳意衰。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过潘二十岁,何必更愁悲。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①825年(唐宝历元年),白居易出任苏州刺史;次年作本诗,因病去职,与刘禹锡结伴归洛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阳。②风干:柳树经秋,风吹叶落,暗指自己年迈体衰。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(1)下列对诗歌的理解和鉴赏,不正确的两项是(5分)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A.首联紧扣诗题中的“早秋”,描绘了一幅秋水满池、碧波荡漾、荷花菱芰相辉映的画面。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B.“早凉生北槛”突出了早秋的天气特点,因为栏杆本身不会生凉,而是天气已生凉意。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C.颈联写了蝉、柳这两种对秋敏感的物象,使用了动静结合的写法,以衬托秋天的寂寥。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D.尾联的“何必更愁悲”跟刘禹锡《秋词》中的“我言秋日胜春朝”在格调上颇为相似。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E.诗歌前六句写景,在结尾抒发了情感,诗情画意,融为一体,堪称写景诗的典范之作。</a:t>
              </a:r>
              <a:endParaRPr lang="zh-CN" altLang="en-US" dirty="0"/>
            </a:p>
          </p:txBody>
        </p:sp>
        <p:sp>
          <p:nvSpPr>
            <p:cNvPr id="3" name="TextBox 2"/>
            <p:cNvSpPr txBox="1"/>
            <p:nvPr/>
          </p:nvSpPr>
          <p:spPr>
            <a:xfrm>
              <a:off x="500034" y="6216779"/>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(2)诗的尾联表达了作者什么样的思想感情?对全诗的情感抒发有怎样的作用?(6分)</a:t>
              </a:r>
              <a:endParaRPr lang="zh-CN" altLang="en-US" dirty="0"/>
            </a:p>
          </p:txBody>
        </p:sp>
      </p:gr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(1)CD(答对一项2分,答对两项5分)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(2)情感:尾联表达了作者看似洒脱旷达实则有苦说不出、有泪不能流的悲苦之情。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作用:对全诗情感的抒发有强调作用,使全诗的格调更加悲苦。</a:t>
            </a:r>
            <a:endParaRPr lang="zh-CN" altLang="en-US" dirty="0"/>
          </a:p>
        </p:txBody>
      </p:sp>
      <p:sp>
        <p:nvSpPr>
          <p:cNvPr id="3" name="TextBox 2"/>
          <p:cNvSpPr txBox="1"/>
          <p:nvPr/>
        </p:nvSpPr>
        <p:spPr>
          <a:xfrm>
            <a:off x="540000" y="2149545"/>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(1)C.“动静结合”错误,应当是虚实相生、虚实结合。D.“在格调上颇为相似”说法错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误,本诗悲凉甚至悲苦,而刘禹锡的《秋词》则一反前人悲秋的伤感格调,两者极为不同。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(2)首先,根据诗句、注释等信息,答出具有何种情感;其次,答出诗句在全诗中的意义,对抒发情感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所起的作用。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(2017河南郑州三模,14—15)阅读下面这首诗,回答问题。(11分)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始闻秋风</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[唐]刘禹锡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昔看黄菊与君别,今听玄蝉我却回。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五夜飕飗枕前觉,一年颜状镜中来。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马思边草拳毛</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动,雕眄</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青云睡眼开。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天地肃清堪四望,为君扶病上高台。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①本诗写于诗人晚年。②拳毛:蜷毛,马毛拳曲貌。③眄:斜视。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(1)下列对本诗的理解,不正确的两项是(5分)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A.首联中的“我”可理解为有情的秋风,当她重返人间,就去寻找一年未见的“君”,也就是诗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人,形象塑造可谓别出心裁。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B.“看黄菊”“听玄蝉”,诗人用秋日特有的风物点出了秋风去而复还的时令,也借助玄蝉表露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了自己高洁自守的情怀。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C.颔联诗人从自己的角度来写,五更听到风声醒来,对镜感叹自己容貌之变化,和首联相接,仿佛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是在畅叙别情。</a:t>
            </a:r>
            <a:endParaRPr lang="zh-CN" altLang="en-US" dirty="0"/>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D.颈联中,“雕”感受到秋风,睁开睡眼“眄青云”,诗人通过写“雕”畏惧秋风,侧面表现了秋</a:t>
            </a:r>
            <a:br/>
            <a:r>
              <a:rPr lang="zh-CN" altLang="en-US" sz="1500" kern="0" dirty="0" smtClean="0">
                <a:solidFill>
                  <a:srgbClr val="000000"/>
                </a:solidFill>
                <a:latin typeface="Times New Roman" panose="02020603050405020304" pitchFamily="65" charset="-122"/>
                <a:ea typeface="宋体" panose="02010600030101010101" pitchFamily="2" charset="-122"/>
              </a:rPr>
              <a:t>风的神奇力量。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E.尾联中的“君”指秋风,而“扶病”二字则解释了“一年颜状镜中来”的原因,脉络清晰,结</a:t>
            </a:r>
            <a:br/>
            <a:r>
              <a:rPr lang="zh-CN" altLang="en-US" sz="1500" kern="0" dirty="0" smtClean="0">
                <a:solidFill>
                  <a:srgbClr val="000000"/>
                </a:solidFill>
                <a:latin typeface="Times New Roman" panose="02020603050405020304" pitchFamily="65" charset="-122"/>
                <a:ea typeface="宋体" panose="02010600030101010101" pitchFamily="2" charset="-122"/>
              </a:rPr>
              <a:t>构严谨。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(2)有人评价此诗情感跌宕起伏,请结合全诗简要分析。(6分)</a:t>
            </a:r>
            <a:endParaRPr lang="zh-CN" altLang="en-US"/>
          </a:p>
        </p:txBody>
      </p:sp>
      <p:sp>
        <p:nvSpPr>
          <p:cNvPr id="3" name="TextBox 2"/>
          <p:cNvSpPr txBox="1"/>
          <p:nvPr/>
        </p:nvSpPr>
        <p:spPr>
          <a:xfrm>
            <a:off x="540000" y="2848765"/>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(1)BD(答对一项2分,答对两项5分)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(2)①首联表露出诗人的欣喜之情。作者把秋风拟人化,通过秋风深情回忆去年与诗人作别,今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又回到诗人身边,营造了一个奇妙而又情韵浓郁的意境,表达了诗人对秋风去而复还的欣喜之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情。②颔联诗人感叹衰老。诗人听闻秋风又来,醒来之后,却在镜中看到自己容颜衰老,有秋风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依旧人已老的怅惘。③后两联诗人精神顿作。以“马思边草”“雕眄青云”比兴,引出诗人迎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着秋风上高台,表现了诗人老而弥坚、倔强进取的精神品格。(答出一点给2分,其中情感1分,简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要分析1分,意思对即可)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(1)B.“借助玄蝉表露了自己高洁自守的情怀”理解有误,诗人并无此意。D.“‘雕’畏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惧秋风”错误,颈联是为了表现秋风能使马和雕长精神,赋予万物以活力。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(2)《始闻秋风》是唐代诗人刘禹锡创作的一首七言律诗。在首联中,诗人把秋风拟人化,诗人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与秋风的对话紧扣诗题,并侧面反映出秋风与诗人原是故交,秋风对诗人很有感情。中间两联,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宕开一笔,由为秋风代言变为写诗人之所闻、所见和所想。尾联是诗人对秋风的答词。这首诗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先写秋风与诗人的谈话,再写诗人对秋风的言语,含蓄别致地表达了诗人对秋天的喜爱之情。</a:t>
            </a:r>
            <a:endParaRPr lang="zh-CN" altLang="en-US" dirty="0"/>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(2017河北石家庄模拟,14—15)阅读下面这首宋词,回答问题。(11分)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高阳台·送陈君衡被召</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周密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照野旌旗,朝天车马,平沙万里天低。宝带金章,尊前茸帽风欹。秦关汴水经行地,想登临、都付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新诗。纵英游,叠鼓清笳,骏马名姬。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酒酣应对燕山雪,正冰河月冻,晓陇云飞。投老残年,江南谁念方回</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。东风渐绿西湖岸,雁已还、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人未南归。最关情,折尽梅花,难寄相思。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①周密的友人陈君衡被元王朝征召,将要前往大都赴任,周密作此词为他送行。周密在宋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亡以后隐居不仕。②方回:贺铸的字。词人在此处以贺铸自比。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(1)下列对这首词的理解,不正确的两项是(5分)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A.词的前三句“照野旌旗,朝天车马,平沙万里天低”以豪放的笔调描绘出送别时凄凉、冷清和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萧瑟的景象。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B.“茸帽风欹”写友人头上戴的皮帽被郊野的风吹得略略倾斜,一个“欹”字,极为传神地勾画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出人物志得意满的神气。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C.下阕前三句阔大而凄清的景象与上阕中“叠鼓清笳”的欢快氛围形成了鲜明的对比,为下面</a:t>
            </a:r>
            <a:endParaRPr lang="zh-CN" altLang="en-US" dirty="0"/>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的抒情作铺垫。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D.“投老残年,江南谁念方回”的意思是自己已是风烛残年,江南的人谁会念及我呢?词人有一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腔愁怨,故以贺铸自比。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E.这首词中词人既写了眼前的实景,也写了想象中的虚景,虚实相合,深沉委婉地表达了复杂难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言的思想感情。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(2)词的下阕表达了词人哪些思想情感?请简要分析。(6分)</a:t>
            </a:r>
            <a:endParaRPr lang="zh-CN" altLang="en-US" dirty="0"/>
          </a:p>
        </p:txBody>
      </p:sp>
      <p:sp>
        <p:nvSpPr>
          <p:cNvPr id="3" name="TextBox 2"/>
          <p:cNvSpPr txBox="1"/>
          <p:nvPr/>
        </p:nvSpPr>
        <p:spPr>
          <a:xfrm>
            <a:off x="571472" y="327739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(1)AD(答对一项2分,答对两项5分)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(2)①“酒酣应对燕山雪,正冰河月冻,晓陇云飞”,设想友人远去北国冰天雪地的景象,表达了对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友人远去的不舍。②“投老残年,江南谁念方回”不仅包含了年老力衰、无人念及的伤感,还有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国家沦亡的伤痛。③“东风渐绿西湖岸”至结尾,借对江南早春之景的描绘,含蓄地表达了与友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人离别的伤感和对友人仕元的不满。(每点2分)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(1)A.“描绘出送别时凄凉、冷清和萧瑟的景象”分析不当,词人描绘出的是郊野送行的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壮阔场面。D.“江南谁念方回”的意思应是“自己隐居江南,又有谁会念及我”。由后面的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“东风渐绿西湖岸,雁已还、人未南归”可以看出词人隐居江南。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(2)回答评价思想内容和观点态度类的试题,要在理解诗意的基础上,思考并解决下列问题:主要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写了什么内容,体现出的观点态度是什么,借用哪些事物来强化思想内容的,通过怎样的艺术手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段来凸显观点态度的,观点态度是积极的还是消极的。作答的要领是,先说明情感、态度等的总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体情况,再具体分析其在诗词中的体现;作答的原则是,就诗论诗,不可游离诗意随意发挥。</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62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00" kern="0" dirty="0" smtClean="0">
                <a:solidFill>
                  <a:srgbClr val="000000"/>
                </a:solidFill>
                <a:latin typeface="Times New Roman" panose="02020603050405020304" pitchFamily="65" charset="-122"/>
                <a:ea typeface="宋体" panose="02010600030101010101" pitchFamily="2" charset="-122"/>
              </a:rPr>
              <a:t>　《内宴奉诏作》是宋朝诗人曹翰的作品。据《宋朝事实类苑》等书记载:宋初将领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曹翰在平定江南中获取了战功,侍卫京城多年,数年未得升迁,依然原地踏步。一天,内廷设宴赋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诗,曹翰因是武官不能参加,于是向太宗陈言:“臣早年也学过诗,乞望能应召赋诗。”太宗笑着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同意了,说:“你是员武将,当用‘刀’字为韵。”曹翰援笔立就,写下了这首七律,径自送给了宋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太宗。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这首诗的大意是:三十年前我就学习了兵书,我的名字也经常在当代俊杰中出现。曾经为了勇赴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国难,我披上铠甲,即便家里贫困,叫我卖了宝刀我定然不肯。而今我臂力尚且强健,还嫌弓弦弹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力疲软,我目光依然敏锐,还能识得许多高明的战阵。昨天夜里庭院前刮起秋风,寻找秋衣时,看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见了以前的盘花战袍,这让我不由得感到无比羞惭!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这首诗写得充满阳刚之气,句式整饬,抚今思昔,涌动心中的是“老骥伏枥,志在千里”的豪情,传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达出曹翰作为宋初名将深沉浓烈的报国情怀。据说宋太宗阅后,动了恻隐之心,不久曹翰就连升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数级。</a:t>
            </a:r>
            <a:endParaRPr lang="zh-CN" altLang="en-US" dirty="0"/>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(2017湖南湘西一模,14—15)阅读下面这首唐诗,回答问题。(11分)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别元九后咏所怀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白居易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零落桐叶雨,萧条槿花风。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悠悠早秋意,生此幽闲中。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况与故人别,中怀正无悰</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勿云不相送,心到青门</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相知岂在多,但问同不同。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同心一人去,坐觉长安空。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①悰:欢乐,乐趣。②青门:长安城的东南门,本名灞城门,因其门色青,故俗称为“青门”。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(1)下列对本诗的赏析,不正确的两项是(5分)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A.本诗是一首送别诗,送别诗有表现亲情、爱情的,也有表现友情的,感伤之外还可以寄托诗人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的理想抱负等。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B.开篇写凋零的桐叶、衰败的槿花,暗中点明与友人分别的时间,同时也奠定了全诗伤感悲凉的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感情基调。</a:t>
            </a:r>
            <a:endParaRPr lang="zh-CN" altLang="en-US" dirty="0"/>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C.“况与故人别,中怀正无悰”两句紧承前几句的伤秋之情,写出了诗人和友人分别之后的落</a:t>
            </a:r>
            <a:br/>
            <a:r>
              <a:rPr lang="zh-CN" altLang="en-US" sz="1500" kern="0" dirty="0" smtClean="0">
                <a:solidFill>
                  <a:srgbClr val="000000"/>
                </a:solidFill>
                <a:latin typeface="Times New Roman" panose="02020603050405020304" pitchFamily="65" charset="-122"/>
                <a:ea typeface="宋体" panose="02010600030101010101" pitchFamily="2" charset="-122"/>
              </a:rPr>
              <a:t>寞,情景交融,十分感人。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D.友人问诗人为何不相送,而诗人以“心到青门东”回答友人,寥寥数笔,勾勒出离别时的大致</a:t>
            </a:r>
            <a:br/>
            <a:r>
              <a:rPr lang="zh-CN" altLang="en-US" sz="1500" kern="0" dirty="0" smtClean="0">
                <a:solidFill>
                  <a:srgbClr val="000000"/>
                </a:solidFill>
                <a:latin typeface="Times New Roman" panose="02020603050405020304" pitchFamily="65" charset="-122"/>
                <a:ea typeface="宋体" panose="02010600030101010101" pitchFamily="2" charset="-122"/>
              </a:rPr>
              <a:t>场景。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E.最后四句写朋友不一定要很多,但一定要知心,知心人不在,心如空城般孤寂,言简意赅,却富含</a:t>
            </a:r>
            <a:br/>
            <a:r>
              <a:rPr lang="zh-CN" altLang="en-US" sz="1500" kern="0" dirty="0" smtClean="0">
                <a:solidFill>
                  <a:srgbClr val="000000"/>
                </a:solidFill>
                <a:latin typeface="Times New Roman" panose="02020603050405020304" pitchFamily="65" charset="-122"/>
                <a:ea typeface="宋体" panose="02010600030101010101" pitchFamily="2" charset="-122"/>
              </a:rPr>
              <a:t>哲理。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(2)诗中表达的思想情感与王勃《送杜少府之任蜀州》(城阙辅三秦)中的思想情感有何不同?(6</a:t>
            </a:r>
            <a:br/>
            <a:r>
              <a:rPr lang="zh-CN" altLang="en-US" sz="1500" kern="0" dirty="0" smtClean="0">
                <a:solidFill>
                  <a:srgbClr val="000000"/>
                </a:solidFill>
                <a:latin typeface="Times New Roman" panose="02020603050405020304" pitchFamily="65" charset="-122"/>
                <a:ea typeface="宋体" panose="02010600030101010101" pitchFamily="2" charset="-122"/>
              </a:rPr>
              <a:t>分)</a:t>
            </a:r>
            <a:endParaRPr lang="zh-CN" altLang="en-US"/>
          </a:p>
        </p:txBody>
      </p:sp>
      <p:sp>
        <p:nvSpPr>
          <p:cNvPr id="3" name="TextBox 2"/>
          <p:cNvSpPr txBox="1"/>
          <p:nvPr/>
        </p:nvSpPr>
        <p:spPr>
          <a:xfrm>
            <a:off x="571472" y="384889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(1)CD(答对一项2分,答对两项5分)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(2)①本诗表现了作者面对萧瑟之景时的伤秋之情,抒发了自己在长安再无心意相通之人的孤寂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落寞之情。②王勃《送杜少府之任蜀州》中既有同病相怜的伤感,也有惜别之情,还有诗人高远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的志向和旷达的情怀。</a:t>
            </a:r>
            <a:endParaRPr lang="zh-CN" altLang="en-US" dirty="0"/>
          </a:p>
        </p:txBody>
      </p:sp>
      <p:sp>
        <p:nvSpPr>
          <p:cNvPr id="4" name="TextBox 2"/>
          <p:cNvSpPr txBox="1"/>
          <p:nvPr/>
        </p:nvSpPr>
        <p:spPr>
          <a:xfrm>
            <a:off x="516966" y="5291854"/>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(1)C.“情景交融”错,此两句没有写景。D.这两句并非诗人与友人的问答,而是诗人的想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象,是虚写。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(2)面对的是自然萧瑟的秋景,本诗突出的是一种内心的孤独寂寞;而《杜少府之任蜀州》表现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的是离别之后的苦痛,同时这首诗歌主旨积极,表现出诗人远大的志向以及乐观豁达的情怀。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(2017湖北重点中学适应性考试,14—15)阅读下面这首词,回答问题。(11分)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定风波·重阳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苏轼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与客携壶上翠微</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。江涵秋影雁初飞。尘世难逢开口笑。年少。菊花须插满头归。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酩酊但酬佳节了。云峤</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。登临不用怨斜晖。古往今来谁不老。多少。牛山何必更沾衣</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①翠微:岚雾缭绕的青山。②云峤:高耸入云的山峰。③牛山沾衣:春秋时,齐景公游于牛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山,北望国都临淄而泪流满面:“我怎么舍得这么美好的国都而死去呢?”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(1)下列对这首词的理解和赏析,不正确的两项是(5分)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A.词作题为“重阳”,说明作者是在农历九月九日这一天与友人一道登高赏菊,饮酒赋诗。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B.词作开头两句,前一句交代行踪,后一句描绘了“江涵”“秋影”和“雁飞”三幅画面。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C.“难逢”道出了作者对人生多忧的感慨,与下文的“年少”“须插”形成因果照应。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D.作者用“携壶”“菊花”“佳节”“登临”等反复点题,进一步表现重阳节的风俗。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E.上片即景生情,下片以酒助兴,作者在上下片所表达的情感明显不同,形成鲜明对照。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(2)词作结尾四句抒发了怎样的思想感情?借用齐景公的典故有何作用?(6分)</a:t>
            </a:r>
            <a:endParaRPr lang="zh-CN" altLang="en-US" dirty="0"/>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(1)BE(答对一项2分,答对两项5分)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(2)作者直言不用“怨斜晖”,衰亡老去是自然规律,不必为此而感伤,表达了面对生死旷达超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脱、积极乐观的心境。作者借用齐景公的典故,但反其意而用之,使作者的生死观显得更超凡脱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俗,使作者的人生境界显得更加高远。</a:t>
            </a:r>
            <a:endParaRPr lang="zh-CN" altLang="en-US" dirty="0"/>
          </a:p>
        </p:txBody>
      </p:sp>
      <p:sp>
        <p:nvSpPr>
          <p:cNvPr id="3" name="TextBox 2"/>
          <p:cNvSpPr txBox="1"/>
          <p:nvPr/>
        </p:nvSpPr>
        <p:spPr>
          <a:xfrm>
            <a:off x="540000" y="2587639"/>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(1)B.“后一句描绘了‘江涵’‘秋影’和‘雁飞’三幅画面”错。“江涵”“秋影”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是一幅画面,是说秋景包容在江水里。E.“作者在上下片所表达的情感明显不同,形成鲜明对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照”错。上下片都有适逢佳节尽情享乐之意。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(2)“不用怨斜晖。古往今来谁不老”表明人生无常,古往今来都是如此,所以不必感伤,表达作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者旷达乐观的心境。运用齐景公的典故作结,进一步表明了作者的生死观。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197789"/>
            <a:chOff x="516966" y="1080000"/>
            <a:chExt cx="8150034" cy="5197789"/>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(2017江西南昌三校联考,14—15)阅读下面这首宋词,回答问题。(11分)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行香子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赵鼎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草色芊绵。雨点阑斑。糁飞花、还是春残。天涯万里,海上三年。试倚危楼,将远恨,卷帘看。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举头见日,不见长安。谩凝眸、老泪凄然。山禽飞去,榕叶生寒。到黄昏也,独自个,尚凭阑。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1138年,面对金国的进攻,南宋大臣多主张割地求和;赵鼎坚决反对,遭到秦桧忌恨。秦桧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做宰相后,将他一贬再贬,最后流放到吉阳军(今海南三亚)。赵鼎最终绝食而死。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(1)下列对这首词的理解,不正确的两项是(5分)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A.“草色芊绵。雨点阑斑”描写了草木繁密茂盛、小雨淅沥的景色,作者借景抒情,以乐景衬哀情。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B.“天涯万里,海上三年”概括了作者被贬谪到海南的三年生活,万里之遥,三年之久,语甚沉痛。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C.“举头见日,不见长安”中的“长安”实际上是指南宋的都城临安,这是作者的一种委婉的说法。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D.“谩凝眸”是说枉自定睛远望,不能慰己老怀,所以紧跟着的就是“老泪凄然”,这七个字直</a:t>
              </a:r>
              <a:endParaRPr lang="zh-CN" altLang="en-US" dirty="0"/>
            </a:p>
          </p:txBody>
        </p:sp>
        <p:sp>
          <p:nvSpPr>
            <p:cNvPr id="3" name="TextBox 2"/>
            <p:cNvSpPr txBox="1"/>
            <p:nvPr/>
          </p:nvSpPr>
          <p:spPr>
            <a:xfrm>
              <a:off x="516966" y="5237504"/>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抒胸臆。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E.“山禽飞去,榕叶生寒”描写了作者凭栏远眺所见的景色,山鸟飞去,榕叶生在寒冷的环境之中。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(2)这首词表达了作者什么样的情感?请简要分析。(6分)</a:t>
              </a:r>
              <a:endParaRPr lang="zh-CN" altLang="en-US" dirty="0"/>
            </a:p>
          </p:txBody>
        </p:sp>
      </p:gr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(1)AE(答对一项2分,答对两项5分)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(2)作者以“天涯万里,海上三年”“谩凝眸、老泪凄然”等抒发被长期贬谪海上的孤独、落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寞。“试倚危楼,将远恨,卷帘看”饱含了对权奸的愤怒之情。“举头见日,不见长安”和“尚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凭阑”等写出了作者对国家的忠贞。</a:t>
            </a:r>
            <a:endParaRPr lang="zh-CN" altLang="en-US" dirty="0"/>
          </a:p>
        </p:txBody>
      </p:sp>
      <p:sp>
        <p:nvSpPr>
          <p:cNvPr id="3" name="TextBox 2"/>
          <p:cNvSpPr txBox="1"/>
          <p:nvPr/>
        </p:nvSpPr>
        <p:spPr>
          <a:xfrm>
            <a:off x="540000" y="2517163"/>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(1)A.“以乐景衬哀情”错误,依据后面的“春残”可知,“草色芊绵。雨点阑斑”是晚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春的景色,不能界定为乐景。E.“榕叶生在寒冷的环境之中”理解错误,“生寒”的意思是榕叶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让作者内心生起寒意。(2)分析作者的情感一定要紧密结合注释,赵鼎坚决反对求和而被一贬再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贬是分析情感的重要依据。诗人的孤寂,被贬的失落,对权奸的愤怒,对国家的忠贞等都是答题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要点。考生要结合诗句作出具体分析。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(2017广东揭阳二模,14—15)阅读下面这首唐诗,回答问题。(11分)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李处士故居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露浓烟重草萋萋,树映阑干柳拂堤。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一院落花无客醉,半窗残月有莺啼。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芳筵想像情难尽,故榭荒凉路欲迷。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风景宛然人自改,却经门外马频嘶。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(1)下列对本诗的理解,最恰当的两项是(5分)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A.“草萋萋”与唐代诗人崔颢《黄鹤楼》中的“芳草萋萋”语意相同,感情也相同。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B.“树映阑干柳拂堤”意谓茂盛的树木映衬着阑干,垂柳拂掠堤岸,衬出景色优美。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C.三、四句描写落花满地,无人醉酒,再现半窗残月、树间莺啼的景致,凸显环境寂寥。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D.五、六句想象李处士当年在故居大张筵席的欢快畅饮的情景,流露出欣喜羡慕之情。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E.七、八句把景色依旧与人心已改、故居冷落与门外热闹进行对比,强化了悲凉的感情。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(2)本诗表达了作者什么样的思想感情?请结合全诗简要分析。(6分)</a:t>
            </a:r>
            <a:endParaRPr lang="zh-CN" altLang="en-US" dirty="0"/>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(1)CE(答对一项2分,答对两项5分)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(2)本诗表达了作者的物是人非之感。作者来到李处士故居,看到的是露浓烟重、芳草萋萋、落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花遍地的凄凉景色,不禁想到与李处士在这里大张筵席的情形,而如今,原来的人都不在了,只剩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下故榭荒路,物是人非之感油然而生。</a:t>
            </a:r>
            <a:endParaRPr lang="zh-CN" altLang="en-US" dirty="0"/>
          </a:p>
        </p:txBody>
      </p:sp>
      <p:sp>
        <p:nvSpPr>
          <p:cNvPr id="3" name="TextBox 2"/>
          <p:cNvSpPr txBox="1"/>
          <p:nvPr/>
        </p:nvSpPr>
        <p:spPr>
          <a:xfrm>
            <a:off x="540000" y="256301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(1)A.分析有误,两者感情不同,“草萋萋”表现的是悲凉氛围,而“芳草萋萋”表现的则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是欣喜之情。B.“衬出景色优美”不准确,此景固然优美,但流露的是寂寥冷落之味。D.“流露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出欣喜羡慕之情”有误,应是不觉对此地如今的荒凉破败产生感慨。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(2)本诗运用今昔对比的手法。作者想到以前李处士在这里大摆筵席的情形,而现在故居中的亭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台楼榭都荒凉不堪,走进去都有可能迷路,表达了物是人非之感。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(2017广东广州模拟,14—15)阅读下面这首词,回答问题。(11分)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临江仙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冯延巳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秣陵</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江上多离别,雨晴芳草烟深。路遥人去马嘶沉。青帘斜挂,新柳万枝金。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隔江何处吹横笛,沙头惊起双禽。徘徊一晌</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几般心。天长烟远,凝恨独沾襟。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①秣陵:今南京,旧称金陵,后更名为秣陵。②一晌:很短的时间。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(1)对这首词的理解与赏析,最恰当的两项是(5分)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A.冯延巳的词继承花间词的传统,以富艳精雕的意象来表达缠绵的情致,如以对“雨晴芳草烟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深”“天长烟远”等局部细景的雕琢来烘托离人的缱绻情怀。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B.“路遥人去马嘶沉”写了离人去远,人影不见,马嘶不闻,从视觉和听觉两方面表现空间距离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之远、凝望时间之长,表达了分手后眷恋徘徊的情意。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C.“沙头惊起双禽”中的“惊”不仅指水边的禽鸟被笛声惊飞,还指主人公受到惊吓,从与意中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人相会的美梦中惊醒,埋怨吹笛人不解自己心中愁怨。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D.“徘徊一晌几般心”写出了主人公情感的复杂变化,他叹惋与意中人天各一方,哀怜自己孤独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寂寞,更从“一晌”中悟到时光匆匆、生命无常的道理。</a:t>
            </a:r>
            <a:endParaRPr lang="zh-CN" altLang="en-US" dirty="0"/>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E.全词最后定格于“凝恨独沾襟”的主人公形象,离索之情、惜别之恨郁凝于心,无以宣泄,唯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终日泪湿衣襟,词人在篇末简笔画像,留给读者无限遐思。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(2)“多情自古伤离别,更那堪,冷落清秋节!今宵酒醒何处?杨柳岸,晓风残月。此去经年,应是良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辰好景虚设。便纵有千种风情,更与何人说”是柳永《雨霖铃》的下阕。请比较“青帘斜挂,新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柳万枝金”和“杨柳岸,晓风残月”的异同。(6分)</a:t>
            </a:r>
            <a:endParaRPr lang="zh-CN" altLang="en-US" dirty="0"/>
          </a:p>
        </p:txBody>
      </p:sp>
      <p:sp>
        <p:nvSpPr>
          <p:cNvPr id="3" name="TextBox 2"/>
          <p:cNvSpPr txBox="1"/>
          <p:nvPr/>
        </p:nvSpPr>
        <p:spPr>
          <a:xfrm>
            <a:off x="540000" y="2862962"/>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(1)BE(答对一项2分,答对两项5分)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(2)相同点是,两句都借“柳”的形象来表达惜别留恋之情。不同点是,冯词描绘了春光中万枝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新柳闪烁金光的鲜丽春景,以乐景写哀情,倍显主人公离索惜别的愁情;柳词描绘了晓风残月下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杨柳岸清冷萧索的秋景,渲染了离别后的寂寞相思之意。</a:t>
            </a:r>
            <a:endParaRPr lang="zh-CN" altLang="en-US" dirty="0"/>
          </a:p>
        </p:txBody>
      </p:sp>
      <p:sp>
        <p:nvSpPr>
          <p:cNvPr id="4" name="TextBox 2"/>
          <p:cNvSpPr txBox="1"/>
          <p:nvPr/>
        </p:nvSpPr>
        <p:spPr>
          <a:xfrm>
            <a:off x="571472" y="4323008"/>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(1)A.“天长烟远”是一种整体的、开阔的意境,而不是局部细景的雕琢。C.“惊”字并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非指笛声将送别之人吓了一跳、从美梦中惊醒,而是指从满腔愁绪中惊醒。且“禽”被惊飞犹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成双成对,离散的人却天各一方,人不如鸟,更增离人心头愁苦。D.“一晌”指时间之短暂,该句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表达的是在短暂时间内感情剧烈的变化,说“悟到时光匆匆、生命无常”不准确。(2)首先从两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首词的情感考虑,两首诗都写到了分别之景、惜别之情,而且都出现了典型意象“柳”。但两首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词中“柳”起到的作用以及具体的情感是不同的:冯词是反衬,以春日金柳美景反衬离愁;柳词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则是正衬,以凄冷秋景烘托离别后的伤感之情。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3298985" y="848501"/>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五年高考</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5"/>
          <p:cNvSpPr txBox="1"/>
          <p:nvPr/>
        </p:nvSpPr>
        <p:spPr>
          <a:xfrm>
            <a:off x="2819242" y="1420005"/>
            <a:ext cx="3413114"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sz="2000" b="1" dirty="0">
              <a:latin typeface="黑体" panose="02010609060101010101" pitchFamily="49" charset="-122"/>
              <a:ea typeface="黑体" panose="02010609060101010101" pitchFamily="49" charset="-122"/>
            </a:endParaRPr>
          </a:p>
        </p:txBody>
      </p:sp>
      <p:grpSp>
        <p:nvGrpSpPr>
          <p:cNvPr id="8" name="组合 7"/>
          <p:cNvGrpSpPr/>
          <p:nvPr/>
        </p:nvGrpSpPr>
        <p:grpSpPr>
          <a:xfrm>
            <a:off x="516966" y="1920071"/>
            <a:ext cx="8150034" cy="4783224"/>
            <a:chOff x="516966" y="1973774"/>
            <a:chExt cx="8150034" cy="4783224"/>
          </a:xfrm>
        </p:grpSpPr>
        <p:sp>
          <p:nvSpPr>
            <p:cNvPr id="2" name="TextBox 2"/>
            <p:cNvSpPr txBox="1"/>
            <p:nvPr/>
          </p:nvSpPr>
          <p:spPr>
            <a:xfrm>
              <a:off x="540000" y="1973774"/>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(2017课标全国Ⅰ,14—15)阅读下面这首宋诗,回答问题。(11分)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礼部贡院阅进士就试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欧阳修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紫案焚香暖吹轻,广庭清晓席群英。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无哗战士衔枚勇,下笔春蚕食叶声。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乡里献贤先德行,朝廷列爵待公卿。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自惭衰病心神耗,赖有群公鉴裁精。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(1)下列对这首诗的赏析,不恰当的两项是(5分)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A.诗的第一句写出了考场肃穆而又怡人的环境,衬托出作者的喜悦心情。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B.第三句重点在表现考生们奋勇争先、一往无前,所以把他们比作战士。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C.参加礼部考试的考生都由各地选送而来,道德品行是选送的首要依据。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D.朝廷对考生寄予了殷切的期望,希望他们能够成长为国家的栋梁之材。</a:t>
              </a:r>
              <a:endParaRPr lang="zh-CN" altLang="en-US" dirty="0"/>
            </a:p>
          </p:txBody>
        </p:sp>
        <p:sp>
          <p:nvSpPr>
            <p:cNvPr id="7" name="TextBox 2"/>
            <p:cNvSpPr txBox="1"/>
            <p:nvPr/>
          </p:nvSpPr>
          <p:spPr>
            <a:xfrm>
              <a:off x="516966" y="6063475"/>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E.作者承认自己体弱多病的事实,表示选材工作要依靠其他考官来完成。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(2)本诗的第四句“下笔春蚕食叶声”广受后世称道,请赏析这一句的精妙之处。(6分)</a:t>
              </a:r>
              <a:endParaRPr lang="zh-CN" altLang="en-US" dirty="0"/>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(2015课标全国Ⅰ,8—9)阅读下面这首唐诗,回答问题。(11分)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发临洮将赴北庭留别</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岑参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闻说轮台路</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,连年见雪飞。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春风不曾到,汉使亦应稀。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白草通疏勒,青山过武威。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勤王敢道远,私向梦中归。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①临洮:在今甘肃临潭西。北庭:唐六都护府之一,治所为庭州(今新疆吉木萨尔北)。②轮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台:庭州属县,在今新疆乌鲁木齐。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(1)与《白雪歌送武判官归京》相比,本诗描写塞外景物的角度有何不同?请简要分析。(5分)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(2)诗的尾联表达了作者什么样的思想感情?对全诗的情感抒发有怎样的作用?(6分)</a:t>
            </a:r>
            <a:endParaRPr lang="zh-CN" altLang="en-US" dirty="0"/>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(2017福建漳州八校联考,14—15)阅读下面古诗,回答问题。(11分)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送韩十四江东觐省</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杜甫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兵戈不见老莱衣</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,叹息人间万事非。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我已无家寻弟妹,君今何处访庭闱?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黄牛峡</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静滩声转,白马江</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00" kern="0" dirty="0" smtClean="0">
                <a:solidFill>
                  <a:srgbClr val="000000"/>
                </a:solidFill>
                <a:latin typeface="Times New Roman" panose="02020603050405020304" pitchFamily="65" charset="-122"/>
                <a:ea typeface="宋体" panose="02010600030101010101" pitchFamily="2" charset="-122"/>
              </a:rPr>
              <a:t>寒树影稀。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此别应须各努力,故乡犹恐未同归。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①韩十四:名不详,十四是他的排行。②老莱衣:传说春秋时代楚国隐士,七十岁还常常穿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上彩衣,模仿儿童,欢娱他的双亲。③黄牛峡:长江峡名,在今湖北宜昌西。韩十四去江东探亲要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经过此地。④白马江:在蜀州(治所在今四川崇庆)东北十里处。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(1)下列对本诗的理解,不正确的两项是(5分)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A.首联苍劲中蕴藏一股郁抑之气,暗扣题目,交代背景,揭示战争把天伦之乐,甚至人间万事都破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坏的现实。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B.颔联写自己与朋友的经历,前后形成流水对,用自己的经历引出对方的遭遇,宾主分明,寄寓遥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深,一气流贯。</a:t>
            </a:r>
            <a:endParaRPr lang="zh-CN" altLang="en-US" dirty="0"/>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C.颈联虚实结合,实写黄牛峡水声回响不绝,虚写稀疏的树影在白马江边掩映摇曳,秋意更深,景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象更显怅然。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D.尾联“此别”总括前面离别的情景,“各”字收束全诗,“犹恐”二字与“叹息人间万事非”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前后呼应,意味深长。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E.本诗是一首送别诗,但不像一般送别诗那样凄凄惨惨戚戚,诗人用笔苍劲,伸缩自如,感情激昂,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可谓送别诗中的上乘之作。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(2)全诗表达了诗人哪些情感?请结合诗句分析。(6分)</a:t>
            </a:r>
            <a:endParaRPr lang="zh-CN" altLang="en-US" dirty="0"/>
          </a:p>
        </p:txBody>
      </p:sp>
      <p:sp>
        <p:nvSpPr>
          <p:cNvPr id="3" name="TextBox 2"/>
          <p:cNvSpPr txBox="1"/>
          <p:nvPr/>
        </p:nvSpPr>
        <p:spPr>
          <a:xfrm>
            <a:off x="571472" y="3563145"/>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(1)CE(答对一项2分,答对两项5分)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(2)①对国家战乱动荡、人间世事沧桑的忧愤:首联诗人叹息干戈遍地的今天,老莱子彩衣娱亲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的美谈已经很难找到。②对骨肉同胞的思念,对家破人散的哀痛:颔联写自己与弟妹离散,朋友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韩十四与父母不知在哪里相见。③与朋友分别的离愁别绪:颈联写朋友离去后,诗人依然凝想入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神。④对朋友的勉励之情:劝告朋友分别之后各自努力,珍重前程。⑤对未来的担忧:世事难料,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担心不能与韩十四一同回乡。(每点1分,五点全对6分)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2910" y="1251174"/>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(1)C.应为“虚写黄牛峡水声回响不绝,实写稀疏的树影在白马江边掩映摇曳”。E.“感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情激昂”有误,全诗感情深沉委婉。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(2)回答此题要了解诗人所处的时代风貌和社会状况。一个时代有一个时代的特点,一个时代有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一个时代的文学,适当了解某个时代的风貌,有助于准确把握这个时代的文学作品。结合“杜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甫”的创作风格、生活经历分析。“兵戈”“人间万事非”反映了诗人叹息国家战乱动荡、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人间世事沧桑;“无家寻弟妹”表现了对骨肉同胞的思念,对家破人散的哀痛;颈联写与朋友分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别的离愁别绪;尾联写对未来的担忧。</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(1)本诗描写的边塞风光并非作者亲眼所见,而是出于想象。从标题可以看出,作者此时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尚处于前往边塞的途中;开头“闻说”二字也表明后面的描写是凭听闻所得。(答出描写出于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想象的,给3分;进行简要分析的,给2分)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(2)第一问:表现了诗人虽有羁旅思乡之愁,却能以国事为重的爱国热忱。(3分)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第二问:使得诗中的思乡之情不至流于感伤,也提升了全诗的格调。(3分)</a:t>
            </a:r>
            <a:endParaRPr lang="zh-CN" altLang="en-US" dirty="0"/>
          </a:p>
        </p:txBody>
      </p:sp>
      <p:sp>
        <p:nvSpPr>
          <p:cNvPr id="3" name="TextBox 2"/>
          <p:cNvSpPr txBox="1"/>
          <p:nvPr/>
        </p:nvSpPr>
        <p:spPr>
          <a:xfrm>
            <a:off x="588404" y="2883819"/>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(1)本题考查诗歌的比较鉴赏。两首诗描写塞外景物的角度明显的不同在于:《白雪歌送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武判官归京》是实写,写的就是诗人眼前所见之景;《发临洮将赴北庭留别》是虚写,写的是诗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人出发之前想象之景。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(2)鉴赏思想情感,首先要明确诗句大意,诗歌尾联的大意是:勤于王事不敢嫌道路遥远,只有在梦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中才能偷偷回到家乡。然后通观全诗,把握情感。前六句极言北庭环境的艰苦,最后两句笔锋一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转,表达了诗人虽有勤于王事却思念家乡的矛盾心理,但思想上还是爱国情感占上风。</a:t>
            </a:r>
            <a:endParaRPr lang="zh-CN" altLang="en-US" dirty="0"/>
          </a:p>
        </p:txBody>
      </p:sp>
      <p:sp>
        <p:nvSpPr>
          <p:cNvPr id="4" name="TextBox 2"/>
          <p:cNvSpPr txBox="1"/>
          <p:nvPr/>
        </p:nvSpPr>
        <p:spPr>
          <a:xfrm>
            <a:off x="516966" y="498524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00" kern="0" dirty="0" smtClean="0">
                <a:solidFill>
                  <a:srgbClr val="000000"/>
                </a:solidFill>
                <a:latin typeface="Times New Roman" panose="02020603050405020304" pitchFamily="65" charset="-122"/>
                <a:ea typeface="宋体" panose="02010600030101010101" pitchFamily="2" charset="-122"/>
              </a:rPr>
              <a:t>　对诗歌情感的分析,一定要注意两点:一是学会分析景中情、物中情、典中情,确保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大方向的正确;二是要学会多角度、多层面答题,确保答题点不疏漏。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42910" y="1375558"/>
            <a:ext cx="8001056"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(2015课标全国Ⅱ,8—9)阅读下面这首唐诗,回答问题。(11分)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残春旅舍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韩偓</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旅舍残春宿雨晴,恍然心地忆咸京</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树头蜂抱花须落,池面鱼吹柳絮行。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禅伏诗魔归净域,酒冲愁阵出奇兵。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两梁免被尘埃污</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,拂拭朝簪待眼明</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①韩偓(约842—923):字致尧,京兆万年(今陕西西安)人。这首诗是作者流徙闽地时所作。②咸京:这里借指都城长安。③梁:官帽上的横脊,古代以梁的多少区分官阶。④朝簪:朝廷官员的冠饰。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(1)古人认为这首诗的颔联“乃晚唐巧句”,请指出这一联巧在哪里,并简要赏析。(5分)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(2)这首诗的后两联表达了作者什么样的感情?请简要分析。(6分)</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8404" y="1420005"/>
            <a:ext cx="8127000" cy="2348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(1)①构思巧妙,把“花须落”“柳絮行”这些常见的残春景象与“蜂抱”“鱼吹”联系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起来,十分新奇;②用词巧妙,“抱”“吹”的使用虽然出人意料,却又显得非常自然。(答出①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的,给3分;答出②的,给2分。意思答对即可。如有其他答案,只要言之成理,可酌情给分)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(2)表达了作者内心孤寂愁苦,但仍忠于大唐、心系故国之情。通过参禅使自己平静,通过饮酒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化解“愁阵”,表明他内心孤寂愁苦;避免染“尘埃”,整理朝冠期待“眼明”,表明他不愿依附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奸佞,对大唐一片忠心。(答出什么感情的,给3分;进行简要分析的,给3分。意思答对即可。如有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其他答案,只要言之成理,可酌情给分)</a:t>
            </a:r>
            <a:endParaRPr lang="zh-CN" altLang="en-US" dirty="0"/>
          </a:p>
        </p:txBody>
      </p:sp>
      <p:sp>
        <p:nvSpPr>
          <p:cNvPr id="4" name="矩形 3"/>
          <p:cNvSpPr/>
          <p:nvPr/>
        </p:nvSpPr>
        <p:spPr>
          <a:xfrm>
            <a:off x="500034" y="3882709"/>
            <a:ext cx="8072494" cy="1823576"/>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颔联首先抒写诗人对皇都美好春光的回忆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仰望绿暗红稀的树梢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蜜蜂抱着花须随花</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飞落</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俯观柳絮飘坠的池水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鱼儿吞吐着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像是在吹着柳絮游弋玩耍。飞花、落絮本是残春景物</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而蜜蜂、鱼儿却为这残春平添了无穷意趣与几分生机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故没有半点伤春伤别的落寞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更不见晚唐</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衰飒的诗风。因为诗人是带着曾经沐浴皇恩的深情在回忆这皇都的风物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所以在诗人笔下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虽然</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已是暮春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这长安的晨昏与草木也总带着几分温暖与芳菲。</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(2)颈联的“禅伏诗魔归净域,酒冲愁阵出奇兵”,具体写诗人客居馆舍的寂寞。诗人客居馆舍,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感到无聊,想用诗来抒写自己的心境。然而,几番思考终未写成。诗人只好以“禅伏诗魔归净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域”来为自己解嘲。诗未写成,悲忧郁愤越积越深,只好用酒来冲荡这重重愁阵。酒精的作用使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诗人产生了信心和希望:“两梁免被尘埃污,拂拭朝簪待眼明。”要好好地保存珍贵的朝帽,千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万不能让它被尘埃污染。诗人的言外之意是宁肯终生潦倒,也不改变自己的气节。想到这儿,诗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人不愁了,也不悲了,他轻轻地擦拭着朝簪,心中暗暗地决定:一定要耐心地等待,一直等到大唐复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兴,到那时我再戴上朝帽、穿上朝服来参与朝政。闻一多说:“作者深知唐王朝避免不了灭亡的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命运,而自己又无所作为,故所作之诗多缅怀往事,情调悲凉。”这首诗中作者没有直抒悲凉之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思,但他深深眷顾的往日温馨,实已成为今日悲凉的衬托。</a:t>
            </a:r>
            <a:endParaRPr lang="zh-CN" altLang="en-US" dirty="0"/>
          </a:p>
        </p:txBody>
      </p:sp>
      <p:sp>
        <p:nvSpPr>
          <p:cNvPr id="3" name="TextBox 2"/>
          <p:cNvSpPr txBox="1"/>
          <p:nvPr/>
        </p:nvSpPr>
        <p:spPr>
          <a:xfrm>
            <a:off x="500034" y="423071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00" kern="0" dirty="0" smtClean="0">
                <a:solidFill>
                  <a:srgbClr val="000000"/>
                </a:solidFill>
                <a:latin typeface="Times New Roman" panose="02020603050405020304" pitchFamily="65" charset="-122"/>
                <a:ea typeface="宋体" panose="02010600030101010101" pitchFamily="2" charset="-122"/>
              </a:rPr>
              <a:t>　《残春旅舍》是唐代诗人韩偓创作的一首七言律诗。诗人在羁旅途中回忆长安景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物和往事,表达对故国故都深刻的眷顾之情。首句写身居旅舍,于温暖和煦之中,恍惚忆起京城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长安来。颔联抒写对皇都美好春光的回忆。颈联抒写记忆中的宫中之事,仕途和国运都历尽坎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坷,唯有参禅能降伏这不安和躁动,使心灵进入非常清净的境界。最后表达了诗人兢兢业业,力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求尽职,无负朝冠的情感。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(2014课标全国Ⅰ,8—9)阅读下面这首宋词,回答问题。(11分)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阮郎归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无名氏</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春风吹雨绕残枝,落花无可飞。小池寒渌欲生漪,雨晴还日西。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帘半卷,燕双归。讳愁无奈眉</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。翻身整顿着残棋,沉吟应劫迟</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①作者一作秦观。②讳愁:隐瞒内心的痛苦。③劫:围棋术语。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(1)词上半阕的景物描写对全词的感情抒发起了什么作用?请结合内容分析。(5分)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(2)末尾两句表现了词中人物什么样的情绪?是如何表现的?请简要阐述。(6分)</a:t>
            </a:r>
            <a:endParaRPr lang="zh-CN" altLang="en-US" dirty="0"/>
          </a:p>
        </p:txBody>
      </p:sp>
      <p:sp>
        <p:nvSpPr>
          <p:cNvPr id="3" name="TextBox 2"/>
          <p:cNvSpPr txBox="1"/>
          <p:nvPr/>
        </p:nvSpPr>
        <p:spPr>
          <a:xfrm>
            <a:off x="516966" y="3863094"/>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(1)奠定了词的情感基调。春风吹雨,残红满地,词一开始就给人以掩抑低回之感;接下来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写风雨虽停,红日却已西沉,凄凉的氛围非但没有解除,反而又被抹上了一层暗淡的暮色。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(2)末尾两句表现了词中人物思绪纷乱、无法排遣的愁情。是通过人物自身的动作来表现的。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回身整理残棋并想续下,借以转移愁情,可又因心事重重,以致犹豫不决,落子迟缓。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(1)鉴赏景物描写的作用,要理解描写景物的词句,体悟景中蕴含的情感,指出景物描写的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句子在结构、主旨表达和抒情方面的作用。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(2)一要整体把握词的情感倾向:上阕写景,暗含春愁;下阕抒情,直写闺怨。二要抓住人的动作、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神情等细节理解句意:结尾二句,紧承“讳愁”句来,从注释看,词中人内心痛苦。“翻身”,转过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身来;“整顿”,整理,使紊乱的变为整齐;“沉吟”,默默沉思,迟疑不决。两句意思是说:因为愁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情无法排遣,所以她转过身来,整顿局上残棋,又从而着之,借以移情,可是着棋之后,又因为心事重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重,落子迟缓,难以应敌。作答步骤分为两步:先概括感情内容(“纷乱愁绪”),再辨明表达技巧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(动作),并结合诗歌简要分析。</a:t>
            </a:r>
            <a:endParaRPr lang="zh-CN" altLang="en-US" dirty="0"/>
          </a:p>
        </p:txBody>
      </p:sp>
      <p:sp>
        <p:nvSpPr>
          <p:cNvPr id="3" name="TextBox 2"/>
          <p:cNvSpPr txBox="1"/>
          <p:nvPr/>
        </p:nvSpPr>
        <p:spPr>
          <a:xfrm>
            <a:off x="500034" y="3848897"/>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00" kern="0" dirty="0" smtClean="0">
                <a:solidFill>
                  <a:srgbClr val="000000"/>
                </a:solidFill>
                <a:latin typeface="Times New Roman" panose="02020603050405020304" pitchFamily="65" charset="-122"/>
                <a:ea typeface="宋体" panose="02010600030101010101" pitchFamily="2" charset="-122"/>
              </a:rPr>
              <a:t>　“春风”二句起调低沉,一开始就给人以掩抑低回之感。春风吹雨已自凄凉,而花枝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已凋残,风雨依旧吹打不舍,景象更为惨淡。表面上写景,实际上渗透着悲伤之情,为全篇奠定了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哀婉的基调。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三、四句写雨霁天晴,风雨虽停,而红日却已西沉。因此凄凉的氛围非但没有解除,反而又被抹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上了一层暮色。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词的下阕由写景转入抒情,仍从景物引起。“帘半卷,燕双归”,燕双人独。怎能不令人触景生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愁,于是迸出“讳愁无奈眉”一个警句。想控制自己的感情,掩抑内心的愁绪。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结尾通过词中人物自身的动作,生动而又准确地反映了纷乱的愁绪。</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(2014课标全国Ⅱ,8—9)阅读下面两首诗,回答问题。(11分)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含山店梦觉作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[唐]韦庄</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曾为流离惯别家,等闲挥袂客天涯。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灯前一觉江南梦,惆怅起来山月斜。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宿渔家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[宋]郭震</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几代生涯傍海涯,两三间屋盖芦花。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灯前笑说归来夜,明月随船送到家。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①韦庄(约836—910):字端己,长安杜陵(今陕西西安东南)人。曾流离迁徙于汴洛、吴越等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地。②郭震:字希声,成都人。生卒年及生平不详。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(1)韦庄在诗中是用什么方法表现感情的?请简要分析。(5分)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(2)两首诗都写到“灯前”,这两处“灯前”各自表达了诗人什么样的感情?(6分)</a:t>
            </a:r>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91377"/>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诗人是用衬托的方法来表现感情的。诗人虽然到处漂泊,但好像对此并不在意,认为这是“等闲”之事;而客中一觉梦醒,思家乡、念亲人的惆怅之情不禁油然而生。(写出“衬托”方法的,给2分;进行具体分析的,给3分。意思答对即可。如有其他答案,只要言之成理,可酌情给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(2)韦诗中,“灯前”表现了诗人旅途漂泊中的凄清、失神、怅惘之情;郭诗中,“灯前”表现了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诗人住宿在渔家所感到的温暖、愉悦之情。(答出韦诗中“灯前”表现出什么样感情的,给3分;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答出郭诗中“灯前”表现出什么样感情的,给3分。意思答对即可。如有其他答案,只要言之成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理,可酌情给分)</a:t>
            </a:r>
            <a:endParaRPr lang="zh-CN" altLang="en-US" dirty="0"/>
          </a:p>
        </p:txBody>
      </p:sp>
      <p:sp>
        <p:nvSpPr>
          <p:cNvPr id="3" name="TextBox 2"/>
          <p:cNvSpPr txBox="1"/>
          <p:nvPr/>
        </p:nvSpPr>
        <p:spPr>
          <a:xfrm>
            <a:off x="516966" y="3409376"/>
            <a:ext cx="8127000" cy="34227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(1)韦庄是唐末乱世的漂泊者,他的行迹遍及大半个中国。首句写羁旅漂泊的身世已让他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习以为常,其中“惯别家”体现了韦庄的无奈与辛酸。通过“等闲”一词可看出,诗人好像对此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并不在意,认为这只是“等闲”之事而已。诗人长久漂泊江南,远离家乡,但思乡思亲之情深埋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心间,挥之不去。一觉醒来,面对无言的山月,这个孤独的游子倍感惆怅。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(2)韦诗前两句,虽一再表白“流离”“惯别家”“客天涯”不过“等闲”,可客中一觉梦醒,孤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苦凄清之情油然而生。把握韦诗“灯前”的感情,关键扣住“惆怅”一词,“惆怅”是诗人情感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表达的转折点。郭诗首句写渔家世代与海为伴,二句写渔家简陋的生活环境,三句写一家人其乐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融融,和谐幸福的场景,这让诗人这个游子倍感家的温暖。诗人虽是夜宿渔家,但其漂泊的孤独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凄苦被渔家的温暖愉悦融化。把握郭诗“灯前”的感情,关键扣住“笑说”一词,“笑说”透露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出诗人的情感指向。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(2013课标全国Ⅰ,8—9)阅读下面这首宋词,回答问题。(11分)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鹊桥仙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陆游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华灯纵博,雕鞍驰射,谁记当年豪举</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?酒徒一一取封侯,独去作江边渔父。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轻舟八尺,低篷三扇,占断</a:t>
            </a:r>
            <a:r>
              <a:rPr lang="zh-CN" altLang="en-US" sz="1075" kern="0" spc="4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洲烟雨</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。镜湖</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元自属闲人,又何必君恩赐与?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①这三句是追忆当年军中的生活。博,古代的一种棋戏。②占断:占尽。</a:t>
            </a:r>
            <a:r>
              <a:rPr lang="zh-CN" altLang="en-US" sz="1075" kern="0" spc="4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洲烟雨:指长满</a:t>
            </a:r>
            <a:endParaRPr lang="zh-CN" altLang="en-US" dirty="0"/>
          </a:p>
          <a:p>
            <a:pPr marL="0" indent="0" eaLnBrk="0" latinLnBrk="1" hangingPunct="0">
              <a:lnSpc>
                <a:spcPct val="150000"/>
              </a:lnSpc>
              <a:spcBef>
                <a:spcPts val="0"/>
              </a:spcBef>
              <a:buNone/>
            </a:pPr>
            <a:r>
              <a:rPr lang="zh-CN" altLang="en-US" sz="1075" kern="0" spc="4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草、烟雨空濛的风光。③镜湖:即鉴湖,在今浙江绍兴。唐天宝初,贺知章请求回家乡会稽当道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士,玄宗诏赐他镜湖一角。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(1)上阕最后两句是什么意思?它表达了作者什么样的情感?(5分)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(2)词的结尾借用了贺知章的故事,这有什么用意?请简要分析。(6分)</a:t>
            </a:r>
            <a:endParaRPr lang="zh-CN" altLang="en-US" dirty="0"/>
          </a:p>
        </p:txBody>
      </p:sp>
      <p:pic>
        <p:nvPicPr>
          <p:cNvPr id="3" name="图片 3" descr="textimage0.jpeg"/>
          <p:cNvPicPr>
            <a:picLocks noChangeAspect="1"/>
          </p:cNvPicPr>
          <p:nvPr/>
        </p:nvPicPr>
        <p:blipFill>
          <a:blip r:embed="rId1"/>
          <a:stretch>
            <a:fillRect/>
          </a:stretch>
        </p:blipFill>
        <p:spPr>
          <a:xfrm>
            <a:off x="2543399" y="2561689"/>
            <a:ext cx="142875" cy="161925"/>
          </a:xfrm>
          <a:prstGeom prst="rect">
            <a:avLst/>
          </a:prstGeom>
        </p:spPr>
      </p:pic>
      <p:pic>
        <p:nvPicPr>
          <p:cNvPr id="4" name="图片 4" descr="textimage1.jpeg"/>
          <p:cNvPicPr>
            <a:picLocks noChangeAspect="1"/>
          </p:cNvPicPr>
          <p:nvPr/>
        </p:nvPicPr>
        <p:blipFill>
          <a:blip r:embed="rId1"/>
          <a:stretch>
            <a:fillRect/>
          </a:stretch>
        </p:blipFill>
        <p:spPr>
          <a:xfrm>
            <a:off x="6873386" y="2908945"/>
            <a:ext cx="142875" cy="161925"/>
          </a:xfrm>
          <a:prstGeom prst="rect">
            <a:avLst/>
          </a:prstGeom>
        </p:spPr>
      </p:pic>
      <p:pic>
        <p:nvPicPr>
          <p:cNvPr id="5" name="图片 5" descr="textimage2.jpeg"/>
          <p:cNvPicPr>
            <a:picLocks noChangeAspect="1"/>
          </p:cNvPicPr>
          <p:nvPr/>
        </p:nvPicPr>
        <p:blipFill>
          <a:blip r:embed="rId1"/>
          <a:stretch>
            <a:fillRect/>
          </a:stretch>
        </p:blipFill>
        <p:spPr>
          <a:xfrm>
            <a:off x="540000" y="3256201"/>
            <a:ext cx="142875" cy="161925"/>
          </a:xfrm>
          <a:prstGeom prst="rect">
            <a:avLst/>
          </a:prstGeom>
        </p:spPr>
      </p:pic>
      <p:sp>
        <p:nvSpPr>
          <p:cNvPr id="6" name="TextBox 2"/>
          <p:cNvSpPr txBox="1"/>
          <p:nvPr/>
        </p:nvSpPr>
        <p:spPr>
          <a:xfrm>
            <a:off x="500034" y="458790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(1)那些整天酣饮的酒徒一个个都受赏封侯,而自己只能做个闲散的江边渔翁。表达了对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自己壮志未酬而只能隐居的无奈与牢骚。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(2)用来含蓄地表现对统治者的不屑以及愤慨不平。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皇帝既置我于闲散,镜湖风月原本就属于闲散之人,又何必要你皇帝恩赐呢?再说,天地之大,何处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容不下我一个闲散之人,谁又稀罕你皇帝的恩赐!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(1)BE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(2)①用春蚕食叶描摹考场内考生落笔纸上的声响,生动贴切;②动中见静,越发见出考场的庄严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寂静;③强化作者充满希望的喜悦之情。</a:t>
            </a:r>
            <a:endParaRPr lang="zh-CN" altLang="en-US" dirty="0"/>
          </a:p>
        </p:txBody>
      </p:sp>
      <p:sp>
        <p:nvSpPr>
          <p:cNvPr id="3" name="TextBox 2"/>
          <p:cNvSpPr txBox="1"/>
          <p:nvPr/>
        </p:nvSpPr>
        <p:spPr>
          <a:xfrm>
            <a:off x="540000" y="2118858"/>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(1)本题考查对诗歌内容的理解和赏析能力。B.“表现考生们奋勇争先、一往无前”错,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第三句重点表现考生们纪律性强,考风正,没有一点喧闹嘈杂的声音。E.诗中说自己老病,精神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不济,阅卷、挑选人才之事要拜托同仁,是谦逊之辞。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(2)首先明确该句写了什么。本诗第四句描绘了考生们答题的情况。考场上没有一点喧闹嘈杂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之声,试题发下后,考生们奋笔疾书,一片沙沙沙的声音,好似春蚕在吃桑叶。接着看有没有使用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什么表达技巧。该句使用了比喻的修辞手法,将考生们在纸上答题写字的声音比喻成春蚕嚼食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桑叶的声音,连写字的声音都能听得真切,可见考场之静。这是以动写静的表现手法。最后指出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表达效果。描写了考生们紧张严肃答题的场景,表达了作者对人才能为国所用的喜悦之情。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词发端便以一往情深的笔触追忆当年与同僚纵情博弈,猎射驰驱的豪迈戎马生涯。第三句由前两句回忆而折入现实,如今无人记得当年豪情壮志,愤慨之情便油然而生。因此上阕最后两句便描绘出了两类人物的两条道路,以此对比,作者的深沉孤愤与掉头不顾的傲岸之情全面展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词为作者闲居故乡山阴时所作,表现的是身寄湖山、心存河岳之情。下阕前三句写湖上生活,无拘无束,占断烟雨。四、五句借用典故翻出新意:官家既置我于闲散,这镜湖风月本属闲人,何用官家赐予?再说天地之大,江湖之迥,谁又稀罕官家赐予?夷然不屑之态,愤慨不平之情,蓄积而出。</a:t>
            </a:r>
            <a:endParaRPr lang="zh-CN" altLang="en-US" dirty="0"/>
          </a:p>
        </p:txBody>
      </p:sp>
      <p:sp>
        <p:nvSpPr>
          <p:cNvPr id="3" name="TextBox 2"/>
          <p:cNvSpPr txBox="1"/>
          <p:nvPr/>
        </p:nvSpPr>
        <p:spPr>
          <a:xfrm>
            <a:off x="571472" y="2991177"/>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00" kern="0" dirty="0" smtClean="0">
                <a:solidFill>
                  <a:srgbClr val="000000"/>
                </a:solidFill>
                <a:latin typeface="Times New Roman" panose="02020603050405020304" pitchFamily="65" charset="-122"/>
                <a:ea typeface="宋体" panose="02010600030101010101" pitchFamily="2" charset="-122"/>
              </a:rPr>
              <a:t>　这是陆游闲居故乡山阴时所作。词从南郑幕府生活写起。发端两句,对他一生中最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难忘的这段戎马生涯做了一往情深的追忆。第三句折入现实,朝廷的国策起了变化,大有可为的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时机就此白白丧失了。那份豪情壮志,更有谁还记得?之后两句描绘了两类人物的两条道路:终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日酣饮耽乐的酒徒,反倒受赏封侯;志存高远的像自己一样的人,却被迫投闲置散,做了江边渔父,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事之不平,孰逾于此?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下阕紧承“渔父”二字,从小船写起。“轻舟八尺,低篷三扇”,八尺长的轻小舟船,只有三扇低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矮的蓬窗,恐怕只能容下词人一人。但是,词人却说它“占断</a:t>
            </a:r>
            <a:r>
              <a:rPr lang="zh-CN" altLang="en-US" sz="1075" kern="0" spc="4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洲烟雨”,别有新意,表现出词人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对垂钓生活的喜爱。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最后两句引贺知章的典故。词人用略带嘲讽的口吻,打趣贺知章受皇恩所赐得以清闲归乡,实是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用以自嘲,嘲笑自己衰鬓残年尚寸功未立。虽有怨念,但词人不仅把这种情怀表达得十分平淡,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还显得英气凛然。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(2013课标全国Ⅱ,8—9)阅读下面这首宋诗,回答问题。(11分)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次韵雪后书事二首(其一)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朱熹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惆怅江头几树梅,杖藜行绕去还来。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前时雪压无寻处,昨夜月明依旧开。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折寄遥怜人似玉,相思应恨劫成灰。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沉吟日落寒鸦起,却望柴荆独自回。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(1)这首咏梅诗中,作者是用什么手法来表现梅花的?请简要分析。(5分)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(2)诗的最后一联表达了作者什么样的心情?请简要分析。(6分)</a:t>
            </a:r>
            <a:endParaRPr lang="zh-CN" altLang="en-US" dirty="0"/>
          </a:p>
        </p:txBody>
      </p:sp>
      <p:sp>
        <p:nvSpPr>
          <p:cNvPr id="3" name="TextBox 2"/>
          <p:cNvSpPr txBox="1"/>
          <p:nvPr/>
        </p:nvSpPr>
        <p:spPr>
          <a:xfrm>
            <a:off x="571472" y="4206087"/>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(1)运用了烘托和渲染的手法。全诗几乎未涉及梅花的色香,而注重环境的烘托和感情的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渲染,从而表现梅花的精神和品格。(答出烘托和渲染的,给2分;能做简要分析的,给3分。意思答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对即可。如有其他答案,只要言之成理,可酌情给分)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(2)表现了作者落寞惆怅、若有所失的心情。作者将自己复杂的情感投射到梅花上,思绪万端却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又无从说起,以至在梅树下沉吟许久,直到日暮才独自离开。(答出作者心情的,给3分;能做简要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分析的,给3分。意思答对即可。如有其他答案,只要言之成理,可酌情给分)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30832"/>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(1)哲学和诗歌,仿佛是两个冤家,不能相容。而王夫之认为诗缘于情,理缘于性,未必一定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分辕反驾。而朱熹这位大哲学家的诗集中确有一些“不堕理障、富于情趣”的作品,《次韵雪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后书事二首》(其一)便是其中极为出色的一篇。江边几株梅树令作者牵挂,多次拄杖前往探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访。大风雪后再次踏雪寻梅,却苦寻无着,直到昨夜明月之下,才发现梅花凌寒傲雪盛开。可作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者没有直接描写梅花的冰姿玉肌,也几乎未涉及梅的色与香,而是运用了烘托和渲染的手法,注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重环境的烘托和感情的渲染,间接表现梅花高洁孤傲的精神品格。“春秋代序,阴阳惨舒,物色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之动,心亦摇焉。”(刘勰《文心雕龙·物色》)外界景物,在作诗之前,引发作者的灵感;作诗之时,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影响其情感;诗成之后,又反映在作品的风格之中。这首诗的语言清丽动人,心物相感,情景交融。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(2)诗人折梅遥寄,想到友人和自己的身世遭遇,进而联想到大宋朝廷用人不专,和战不定,使大好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河山不能收复,但在诗中又不便明加指斥。中原未复,国势岌岌可危,志士失气,作者难免在落寞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惆怅、若有所失之际,想到梅花凌寒傲雪,受尽折磨与摧残,依然气节不改的高尚品质。大宋金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瓯残缺,治国者偏安一隅,令作者内心如焚。“相思应恨劫成灰”,沉郁苍凉,悲不可胜,正如他在</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1472" y="1420005"/>
            <a:ext cx="8127000" cy="2080570"/>
          </a:xfrm>
          <a:prstGeom prst="rect">
            <a:avLst/>
          </a:prstGeom>
          <a:noFill/>
        </p:spPr>
        <p:txBody>
          <a:bodyPr wrap="square" lIns="0" tIns="0" rIns="0" bIns="0" rtlCol="0">
            <a:spAutoFit/>
          </a:bodyPr>
          <a:lstStyle/>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赋水仙花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中所写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卓哉有遗烈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千载不可忘。”作者把心头种种难以言说的、复杂的情感</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投射到梅花上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思绪万端却又无从说起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精忠贯宸极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孤愤摩穹苍”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以至寒冬里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在梅树下徘徊</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良久,沉吟思索,不觉已是日落寒枝,归鸦乱鸣,暮色四合,遥望柴门白屋,踽踽而归。宋室南渡,中原已尽在金人掌握中,诗翁未曾北上,却又怎能于此游玩吟赏?“情以物迁,辞以情发。”唯其感情深沉,方能状此深远之境,也唯有如此意境深远之作,方能寓先生深沉之情。但从内心情感的流露,到作品意境的形成,往往有待外界景物的触发,作者咏梅,来寄托其对国势的担忧,故沉郁苍凉。</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24289"/>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(2017江苏,10—11)阅读下面这首宋诗,回答问题。(11分)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秋　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陆 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白发萧萧欲满头,归来三见故山秋。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醉凭高阁乾坤迮</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,病入中年日月遒。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百战铁衣空许国,五更画角只生愁。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明朝烟雨桐江岸,且占丹枫系钓舟。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①迮:狭窄。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(1)根据中间两联,概括作者“愁”的原因。(6分)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(2)简要赏析尾联的表达效果。(5分)</a:t>
            </a:r>
            <a:endParaRPr lang="zh-CN" altLang="en-US" dirty="0"/>
          </a:p>
        </p:txBody>
      </p:sp>
      <p:sp>
        <p:nvSpPr>
          <p:cNvPr id="3" name="TextBox 2"/>
          <p:cNvSpPr txBox="1"/>
          <p:nvPr/>
        </p:nvSpPr>
        <p:spPr>
          <a:xfrm>
            <a:off x="2428860" y="1062815"/>
            <a:ext cx="4445448"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sz="2000" b="1" dirty="0">
              <a:latin typeface="黑体" panose="02010609060101010101" pitchFamily="49" charset="-122"/>
              <a:ea typeface="黑体" panose="02010609060101010101" pitchFamily="49" charset="-122"/>
            </a:endParaRPr>
          </a:p>
        </p:txBody>
      </p:sp>
      <p:sp>
        <p:nvSpPr>
          <p:cNvPr id="4" name="TextBox 2"/>
          <p:cNvSpPr txBox="1"/>
          <p:nvPr/>
        </p:nvSpPr>
        <p:spPr>
          <a:xfrm>
            <a:off x="571472" y="4996636"/>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(1)壮志难酬,怀抱未展;中年多病,时光日迫;国土沦丧,战事未宁。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(2)以“丹枫”照应“秋”;寓情于景,想象自己将来烟雨垂钓的画面,表达了自己隐逸的愿望,也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暗含无奈和苦闷之情。</a:t>
            </a:r>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(1)解答此题,关键是读懂中间两联的意思。颔联第一句,“乾坤迮”可联系诗人所处的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时代来理解;颔联第二句,“病”“中年”已言明诗人境况;颈联,抓住“百战”“铁衣”“空”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“五更”“画角”来理解。如此,信息点就不会有遗漏。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(2)本题考查考生的艺术鉴赏能力。“赏析”题,必然涉及“手法”“内容”“情感”三个方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面。“明朝”意味着是设想,属于虚写;因为是尾联,且是写景内容,可以说“以景结情”“寓情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于景”等;“烟雨”“钓舟”,暗指归隐,对爱国诗人而言,实属无奈之举。</a:t>
            </a:r>
            <a:endParaRPr lang="zh-CN" alt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(2017山东,14)阅读下面的唐诗,回答问题。(8分)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早上五盘岭</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岑 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平旦驱驷马,旷然出五盘</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江回两崖斗,日隐群峰攒。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苍翠烟景曙,森沉云树寒。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松疏露孤驿,花密藏回滩。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栈道溪雨滑,畬田原草干。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此行为知己,不觉蜀道难。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①唐代宗大历元年(766)春,岑参作为僚属随剑南西川节度使杜鸿渐入蜀平乱,途径五盘岭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时作。五盘岭:秦、蜀交界处峻岭,其山道曲折盘旋,故名。②出五盘:攀越五盘山道登上山巅。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(1)“江回两崖斗,日隐群峰攒”中的“斗”“攒”两字,生动传神,所写景物特征鲜明,请作简要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分析。(4分)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(2)蜀道历来以艰险著称,为什么诗人却说“不觉蜀道难”?请结合全诗,谈谈你的理解。(4分)</a:t>
            </a: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0000" y="1080000"/>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(1)①“斗”字,描写两岸崖石耸峙欲错,犹如两兽相斗,凸显了江崖陡峭、峥嵘之势。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②“攒”字,描写群峰相连,层次莫辨,仿佛聚在一起,刻画了峰峦密集、重叠之态。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(2)①诗人入蜀是为报知己,为平蜀乱,虽然途中山峦重叠、险滩暗藏,但不觉艰险。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②诗人登上山顶后,心旷神怡,因此所观之景虽奇险但他感觉富有情趣。</a:t>
            </a:r>
            <a:endParaRPr lang="zh-CN" altLang="en-US" dirty="0"/>
          </a:p>
        </p:txBody>
      </p:sp>
      <p:sp>
        <p:nvSpPr>
          <p:cNvPr id="4" name="TextBox 2"/>
          <p:cNvSpPr txBox="1"/>
          <p:nvPr/>
        </p:nvSpPr>
        <p:spPr>
          <a:xfrm>
            <a:off x="571472" y="2563013"/>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(1)本题考查鉴赏诗歌语言的能力。解答此题,可按照阐释词义、明确表现手法、描绘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“斗”“攒”所展现的图景、概括景物特征四个步骤进行。“斗”“攒”两字都用了拟人的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修辞手法,“斗”字将高耸的山崖人格化,江流回转曲折,两岸山崖遥望对峙,如同相互争斗一样;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而“攒”字将群峰人格化,描绘了太阳被遮挡时群峰聚集的画面。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(2)本题考查鉴赏诗歌思想内容的能力。通读全诗,可知主要有两方面的内容:一是蜀道沿途景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色优美,二是诗人报友急切。回答此题时,从以上两个方面入手,结合诗句简要分析即可。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(2017天津,14)阅读下面的宋诗,按要求作答。(8分)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太湖恬亭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[宋]王安石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槛临溪上绿阴围,溪岸高低入翠微。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日落断桥人独立,水涵幽树鸟相依。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清游始觉心无累,静处谁知世有机。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更待夜深同徙倚</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,秋风斜月钓舟归。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徙倚:徘徊,流连不去。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(1)第二联描绘了怎样的画面?(2分)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(2)简析第三联所表现的诗人心境。(3分)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(3)尾联运用了多种艺术手法,任选一种加以简析。(3分)</a:t>
            </a:r>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92405" y="1080135"/>
            <a:ext cx="8836025" cy="24237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(1)人景相融的宁静画面:断桥边夕阳西下,树影倒映水中,鸟雀在枝头相互依偎,诗人独自欣赏美景。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(2)正因为能“清游”“静处”,享受清幽美景,诗人才能放下身边的俗事,觉得心无挂碍。表现了诗人宅心事外,与世相忘的闲适之心。</a:t>
            </a:r>
            <a:endParaRPr lang="zh-CN" altLang="en-US"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(3)①虚写。“夜深同徙倚,秋风斜月钓舟归”是诗人想象的情景,这样写呈现了清幽闲逸的意境。</a:t>
            </a:r>
            <a:endParaRPr lang="zh-CN" altLang="en-US"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②以景结情。描绘“夜深同徙倚,秋风斜月钓舟归”的画面,寄托了诗人的闲适之情,使全诗韵味悠长。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③情景交融(借景抒情)。闲适之情与“夜深同徙倚,秋风斜月钓舟归”之景交融,使情感表达含蓄深长。(任选一种)</a:t>
            </a:r>
            <a:endParaRPr lang="zh-CN" altLang="en-US" dirty="0"/>
          </a:p>
        </p:txBody>
      </p:sp>
      <p:sp>
        <p:nvSpPr>
          <p:cNvPr id="3" name="TextBox 2"/>
          <p:cNvSpPr txBox="1"/>
          <p:nvPr/>
        </p:nvSpPr>
        <p:spPr>
          <a:xfrm>
            <a:off x="191770" y="3503930"/>
            <a:ext cx="8613775" cy="24237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(1)本题考查分析诗歌形象的能力。结合第二联的日、桥、水、树、鸟等意象,描述画面内容,人景合一,画面宁静、和谐。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(2)本题考查赏析诗歌思想情感的能力。诗人陶醉于清幽的美景之中,心中没有了世俗事务的困扰,更放下了争名夺利的机巧之心,与世无争,物我两忘。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本题考查赏析诗歌艺术手法的能力。“更待”一词为“再等到”,由此可知,此句为想象之景,想象了一派清幽闲逸的景色。“秋风斜月钓舟归”是以景结情,区别于其他诗词的直抒胸臆式作结,言有尽而意无穷。同时情景交融,“闲适”之情与“清幽”之景相融合,使情感表达含蓄深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27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00" kern="0" dirty="0" smtClean="0">
                <a:solidFill>
                  <a:srgbClr val="000000"/>
                </a:solidFill>
                <a:latin typeface="Times New Roman" panose="02020603050405020304" pitchFamily="65" charset="-122"/>
                <a:ea typeface="宋体" panose="02010600030101010101" pitchFamily="2" charset="-122"/>
              </a:rPr>
              <a:t>　《礼部贡院阅进士就试》是北宋文学家欧阳修创作的一首七言律诗。这首诗写出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他主持礼部考试时,见到考场中英才济济,考试场面寂静、肃穆而充满生气,为朝廷得添新人而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由衷地感到喜悦。从诗中可知,考试时间是在初春时节。首联着力渲染了礼部试院的考场环境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——群英毕至,贡院里肃穆幽雅,试院中焚起了香,以消除人多的异味,且能渲染祥瑞肃穆的气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氛。颔联重点描绘考生们答题的情况,考生们大清早就入场了,没有一点喧闹嘈杂之声。试题发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下后,考生们奋笔疾书,一片沙沙沙的声音,好似春蚕在吃桑叶。颈联表明考试意义,诗人对此景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象不禁发出感慨,济济多士,尽是天下英才、国家栋梁。尾联自谦衰病,谆谆嘱托同僚,作为选拔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人才的考官,应当具有慧眼,认真鉴别。诗中说自己老病,精神不济,阅卷、挑选人才之事要拜托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同仁,其实是谦逊之辞。全诗透露出一种惜才、爱才的真挚感情,也表达了要为国选出良才的责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任感和使命感。</a:t>
            </a:r>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(2017浙江,19—20)阅读下面这首诗,回答问题。(8分)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采地黄者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白居易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麦死春不雨,禾损秋早霜。岁晏无口食,田中采地黄</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。采之将何用?持以易糇粮。凌晨荷插</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薄暮不盈筐。携来朱门家,卖与白面郎。与君啖肥马,可使照地光。愿易马残粟,救此苦饥肠!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①地黄:玄参科植物名,其根可入药。②插:通“锸”。铁锹。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(1)本诗前八句叙写</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,后六句叙写</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,反映了中唐时期悲惨的社会现实。(2分)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(2)这首诗的叙述与对比手法特色鲜明,试作赏析。(6分)</a:t>
            </a:r>
            <a:endParaRPr lang="zh-CN" altLang="en-US" dirty="0"/>
          </a:p>
        </p:txBody>
      </p:sp>
      <p:sp>
        <p:nvSpPr>
          <p:cNvPr id="3" name="TextBox 2"/>
          <p:cNvSpPr txBox="1"/>
          <p:nvPr/>
        </p:nvSpPr>
        <p:spPr>
          <a:xfrm>
            <a:off x="516966" y="3848897"/>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(1)采地黄　卖地黄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(2)叙述: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①以采地黄者的口吻叙述,虽无一字怨语,读来却愈觉辛酸。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②以时间顺序来叙述事情发展过程,层层深入,脉络分明,给人以清晰而深刻的印象。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③从头到尾都是客观叙述。诗人寓情于事,貌似不动声色却渗透自己的爱憎之情。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①朱门与农家、白面郎与采地黄者、肥马食地黄与采地黄者饥肠无食等对比,揭露了贫富差距。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②着重突出“人不如马”,加强了对比效果,揭露深刻,批判的锋芒更加犀利。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(1)本题考查对诗歌相关内容的理解概括能力。这首诗是叙事诗,可根据核心事件来概括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主要内容。前八句讲在春旱的背景下,百姓食不果腹,去田里采摘地黄,但地黄也不多,采摘极其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艰难。可概括为“采地黄”。后六句讲采来的地黄不是自家吃,而是带到“朱门家”(达官贵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人家),卖给那些吃得面白肥胖的人。卖给那些人的“地黄”被拿去干什么了呢?他们用它去喂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肥马了。百姓却希望能换点马吃剩下的残粮以度饥荒。可概括其核心为“卖地黄”。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(2)本题考查对古代诗歌表达技巧的理解与欣赏能力。白居易的叙事诗,语言通俗,通俗中往往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含有警世之意。对比也是其诗歌特色之一。这首诗中的对比,有贫民与朱门家的对比,有人饿瘦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与马肥壮的对比。要对诗句进行具体分析,分别解说叙述特点和对比特点,写出各自的内容和作用。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这首诗通过叙述农民采地黄向富家换取马料以饱饥肠的情节,深刻地反映了农民在灾荒年头,连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马食都吃不上的悲惨遭遇,有力地抨击了豪门大户对农民的残酷剥削。本诗通过对采地黄的饥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民形象的设定,反映了荒年农民的生活境况,进而揭示了社会贫富差距及阶级矛盾的尖锐对立。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诗的开头描述辛苦劳作的农民又遇到了他们最害怕的灾难:麦苗因春天久不下雨而枯死,庄稼因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为秋季降霜而被冻坏。对于平民百姓来说,遇到春天干旱、麦苗枯死的灾难,已是损失惨重,而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后又遭受了秋天下霜过早、作物颗粒无收的巨大不幸,真可谓雪上加霜,他们所赖以生存的口粮</a:t>
            </a: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也没有了着落。因此诗人接着说:“岁晏无口食,田中采地黄。”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“凌晨荷插去,薄暮不盈筐。”早晨天还没全亮就扛着铁锹出门,黄昏回来还采不满一筐。采地</a:t>
            </a:r>
            <a:br/>
            <a:r>
              <a:rPr lang="zh-CN" altLang="en-US" sz="1500" kern="0" dirty="0" smtClean="0">
                <a:solidFill>
                  <a:srgbClr val="000000"/>
                </a:solidFill>
                <a:latin typeface="Times New Roman" panose="02020603050405020304" pitchFamily="65" charset="-122"/>
                <a:ea typeface="宋体" panose="02010600030101010101" pitchFamily="2" charset="-122"/>
              </a:rPr>
              <a:t>黄者把地黄卖给豪门子弟,诗歌通过主人公的口说出了下面四句撼人心魄的话:“与君啖肥马,</a:t>
            </a:r>
            <a:br/>
            <a:r>
              <a:rPr lang="zh-CN" altLang="en-US" sz="1500" kern="0" dirty="0" smtClean="0">
                <a:solidFill>
                  <a:srgbClr val="000000"/>
                </a:solidFill>
                <a:latin typeface="Times New Roman" panose="02020603050405020304" pitchFamily="65" charset="-122"/>
                <a:ea typeface="宋体" panose="02010600030101010101" pitchFamily="2" charset="-122"/>
              </a:rPr>
              <a:t>可使照地光。愿易马残粟,救此苦饥肠!”原来这辛辛苦苦采来的地黄只是被用来给马做饲</a:t>
            </a:r>
            <a:br/>
            <a:r>
              <a:rPr lang="zh-CN" altLang="en-US" sz="1500" kern="0" dirty="0" smtClean="0">
                <a:solidFill>
                  <a:srgbClr val="000000"/>
                </a:solidFill>
                <a:latin typeface="Times New Roman" panose="02020603050405020304" pitchFamily="65" charset="-122"/>
                <a:ea typeface="宋体" panose="02010600030101010101" pitchFamily="2" charset="-122"/>
              </a:rPr>
              <a:t>料。这几句话包含几层含意:第一,穷人的生活还不如富贵人家的马,穷人入冬即断了粮,马却有</a:t>
            </a:r>
            <a:br/>
            <a:r>
              <a:rPr lang="zh-CN" altLang="en-US" sz="1500" kern="0" dirty="0" smtClean="0">
                <a:solidFill>
                  <a:srgbClr val="000000"/>
                </a:solidFill>
                <a:latin typeface="Times New Roman" panose="02020603050405020304" pitchFamily="65" charset="-122"/>
                <a:ea typeface="宋体" panose="02010600030101010101" pitchFamily="2" charset="-122"/>
              </a:rPr>
              <a:t>饲料吃,并且长得膘肥体壮;第二,主人公想用地黄换取一点马吃剩下的饲料,以此充塞那苦于饥</a:t>
            </a:r>
            <a:br/>
            <a:r>
              <a:rPr lang="zh-CN" altLang="en-US" sz="1500" kern="0" dirty="0" smtClean="0">
                <a:solidFill>
                  <a:srgbClr val="000000"/>
                </a:solidFill>
                <a:latin typeface="Times New Roman" panose="02020603050405020304" pitchFamily="65" charset="-122"/>
                <a:ea typeface="宋体" panose="02010600030101010101" pitchFamily="2" charset="-122"/>
              </a:rPr>
              <a:t>饿的肠胃,更加说明了人不如马这一事实;第三,富人家的马尚且如此娇贵,那些主人的生活也就</a:t>
            </a:r>
            <a:br/>
            <a:r>
              <a:rPr lang="zh-CN" altLang="en-US" sz="1500" kern="0" dirty="0" smtClean="0">
                <a:solidFill>
                  <a:srgbClr val="000000"/>
                </a:solidFill>
                <a:latin typeface="Times New Roman" panose="02020603050405020304" pitchFamily="65" charset="-122"/>
                <a:ea typeface="宋体" panose="02010600030101010101" pitchFamily="2" charset="-122"/>
              </a:rPr>
              <a:t>可想而知了;第四,采地黄以养马,马愈肥而愈需要精粮,那么哪里还有什么“残粟”呢?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这首诗开始大半段只是平直叙述,毫无惊人之处;结尾却突起波澜,通过贫苦农民采地黄以换取</a:t>
            </a:r>
            <a:br/>
            <a:r>
              <a:rPr lang="zh-CN" altLang="en-US" sz="1500" kern="0" dirty="0" smtClean="0">
                <a:solidFill>
                  <a:srgbClr val="000000"/>
                </a:solidFill>
                <a:latin typeface="Times New Roman" panose="02020603050405020304" pitchFamily="65" charset="-122"/>
                <a:ea typeface="宋体" panose="02010600030101010101" pitchFamily="2" charset="-122"/>
              </a:rPr>
              <a:t>马饲料这一细节描写,形成强烈的对比,突出了人不如马这一现象,使人在深深同情以采地黄谋</a:t>
            </a:r>
            <a:br/>
            <a:r>
              <a:rPr lang="zh-CN" altLang="en-US" sz="1500" kern="0" dirty="0" smtClean="0">
                <a:solidFill>
                  <a:srgbClr val="000000"/>
                </a:solidFill>
                <a:latin typeface="Times New Roman" panose="02020603050405020304" pitchFamily="65" charset="-122"/>
                <a:ea typeface="宋体" panose="02010600030101010101" pitchFamily="2" charset="-122"/>
              </a:rPr>
              <a:t>生的贫苦农民的同时,产生了对那些豪门贵族的切齿之恨,也表达了诗人对封建社会贫富悬殊的</a:t>
            </a:r>
            <a:br/>
            <a:r>
              <a:rPr lang="zh-CN" altLang="en-US" sz="1500" kern="0" dirty="0" smtClean="0">
                <a:solidFill>
                  <a:srgbClr val="000000"/>
                </a:solidFill>
                <a:latin typeface="Times New Roman" panose="02020603050405020304" pitchFamily="65" charset="-122"/>
                <a:ea typeface="宋体" panose="02010600030101010101" pitchFamily="2" charset="-122"/>
              </a:rPr>
              <a:t>不平等现象的不满。</a:t>
            </a:r>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(2017北京,15—17)阅读下面的诗歌,完成(1)—(3)题。(12分)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晓行巴峡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 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际晓投巴峡,馀春忆帝京。晴江一女浣,朝日众鸡鸣。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水国舟中市,山桥树杪</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行。登高万井出,眺迥二流明。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人作殊方语,莺为故国声。赖多山水趣,稍解别离情。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①树杪:树梢。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(1)下列对本诗的理解,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A.巴峡乡邑旭日东升,众鸡鸣唱,晴朗的江边一个女子在浣洗。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B.水国乡民在舟中行商,山上有桥,行人走在桥上,如在树颠。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C.诗人登高远眺,万亩良田,井然有序,二水流过,分外澄明。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D.诗人在暮春之际来到巴峡,山水之趣宽解着诗人的离愁别绪。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(2)“人作殊方语,莺为故国声”一联中,鸟雀之声传递了作者的思乡之情。下列诗句采用这一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写作手法的一项是(3分)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A.欲暮黄鹂啭,伤心玉镜台。(王昌龄《古意》)</a:t>
            </a:r>
            <a:endParaRPr lang="zh-CN"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B.天寒雁声急,岁晚客程遥。(晁补之《吴松道中》)</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C.苍鸠鸣竹间,两两自相语。(张耒《感春》)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D.殷勤报春去,恰恰一莺啼。(杨万里《和仲良春晚即事》)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(3)同样是描绘山峡,《晓行巴峡》与下列诗句相比,在运用意象、抒发情感方面有何不同?请结</a:t>
            </a:r>
            <a:br/>
            <a:r>
              <a:rPr lang="zh-CN" altLang="en-US" sz="1500" kern="0" dirty="0" smtClean="0">
                <a:solidFill>
                  <a:srgbClr val="000000"/>
                </a:solidFill>
                <a:latin typeface="Times New Roman" panose="02020603050405020304" pitchFamily="65" charset="-122"/>
                <a:ea typeface="宋体" panose="02010600030101010101" pitchFamily="2" charset="-122"/>
              </a:rPr>
              <a:t>合诗句,具体分析。(6分)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巴东三峡巫峡长,猿鸣三声泪沾裳。(郦道元《水经注》)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玉露凋伤枫树林,巫山巫峡气萧森。(杜甫《秋兴八首》)</a:t>
            </a:r>
            <a:endParaRPr lang="zh-CN" altLang="en-US"/>
          </a:p>
        </p:txBody>
      </p:sp>
      <p:sp>
        <p:nvSpPr>
          <p:cNvPr id="3" name="TextBox 2"/>
          <p:cNvSpPr txBox="1"/>
          <p:nvPr/>
        </p:nvSpPr>
        <p:spPr>
          <a:xfrm>
            <a:off x="516966" y="3517295"/>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a:t>
            </a:r>
            <a:r>
              <a:rPr lang="zh-CN" altLang="en-US" sz="1500" b="1"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(2)</a:t>
            </a:r>
            <a:r>
              <a:rPr lang="zh-CN" altLang="en-US" sz="1500" b="1"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(3)《晓行巴峡》:所用的“晴江”“浣女”“朝日”“鸡鸣”“水国”“万井”等意象,显示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了巴峡水乡的祥和,色调明丽,诗人置身其中,虽有淡淡的思乡之情,情感却并不悲苦。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对比诗句:所用的“猿鸣”“玉露”“枫树”等意象,显示了巫峡的萧瑟阴森,色调凄冷,情感悲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苦。</a:t>
            </a:r>
            <a:endParaRPr lang="zh-CN"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(1)本题主要考查对诗句内容的理解能力。选项中“万亩良田,井然有序”错误,应该是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“万家井邑出现”,巴峡以丘陵、山地居多,很难有万亩良田出现。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(2)本题考查对诗歌情感的体察和对表达技巧的赏析能力。“人作殊方语,莺为故国声”一联,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通过鸟雀声渲染凄凉氛围,采用了借景抒情的写作手法,传递出思乡之情。B项中,“雁声急”和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“客程遥”写雁声的急切凄惨,归程遥远,表达了作者的思乡之情。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(3)解答此题,可以从意象的感情色彩入手。“巴东三峡巫峡长,猿鸣三声泪沾裳”和“玉露凋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伤枫树林,巫山巫峡气萧森”中运用的意象,如“猿鸣”“玉露”“枫树”等,都是表示凄冷、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悲苦的,可以分析出《水经注》和《秋兴八首》侧重于秋天的凄凉意象,情感更加悲伤;而王维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的《晓行巴峡》则更加侧重暮春时节的“浣女”“鸡鸣”“水国舟市”“山桥行人”等意象,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描写了巴峡的自然景物和风土人情,呈现出一派安宁祥和的山乡之景。诗人最后说,幸得山水有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许多的意趣,才能稍稍缓解他的离别之情、思乡之苦。</a:t>
            </a:r>
            <a:endParaRPr lang="zh-CN" alt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(2016山东,14)阅读下面的元曲,回答问题。(8分)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水仙子·舟中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孙周卿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孤舟夜泊洞庭边,灯火青荧对客船,朔风吹老梅花片。推开篷雪满天。诗豪与风雪争先,雪片与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风鏖战,诗和雪缴缠。一笑琅然。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(1)分析“诗豪与风雪争先,雪片与风鏖战,诗和雪缴缠”使用的两种修辞手法。(4分)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(2)结合作品,简要分析作者的情感变化。(4分)</a:t>
            </a:r>
            <a:endParaRPr lang="zh-CN" altLang="en-US" dirty="0"/>
          </a:p>
        </p:txBody>
      </p:sp>
      <p:sp>
        <p:nvSpPr>
          <p:cNvPr id="3" name="TextBox 2"/>
          <p:cNvSpPr txBox="1"/>
          <p:nvPr/>
        </p:nvSpPr>
        <p:spPr>
          <a:xfrm>
            <a:off x="571472" y="353719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(1)比拟、排比。“诗豪与风雪争先”“雪片与风鏖战”,用“争先”“鏖战”把“诗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豪”“风”和“雪”拟人化,“诗和雪缴缠”,用“缴缠”将“诗”拟物,把抽象的“诗”具象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化,生动形象地描写风雪交加的壮美,表现作者迸发的诗情。“诗豪与风雪争先,雪片与风鏖战,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诗和雪缴缠”构成排比句,描写了作者的诗情与风雪难分难解的关系,渲染了气氛。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(2)孤舟夜泊、青荧客船、朔风等,表现了作者的孤独之感、羁旅之思;漫天飞雪激发了作者的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创作豪情,风雪鏖战,“诗豪”与风雪争先,“诗”又与雪缴缠,表现了作者啸傲孤独与风雪的豪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迈气概;“一笑琅然”,抒发了作者战胜困境的快意和乐观旷达的情怀。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(1)“诗豪与风雪争先,雪片与风鏖战,诗和雪缴缠”三句,着重写了“朔风”陡至之后,作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者看到的漫天风雪的情形,作者将风雪拟人化,用“豪”字表现风雪的猛烈,用“鏖战”表现风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雪的雄劲,用“缴缠”表现风雪的桀骜。这三句运用排比,增强气势,逐步加深对环境的烘托作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用。漫天风雪,难分难解,景象开阔,风格豪迈。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(2)前三句,孤舟无伴,船外白茫茫一片,朔风劲烈,写出了作者的孤寂悲冷。“推开篷”一句,因为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朔风骤起,却有了“雪满天”的全新发现,事出意外,惊喜顿生。最后“一笑琅然”,作者的豪情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快意顿时将先前的孤寂悲冷一扫而光。</a:t>
            </a:r>
            <a:endParaRPr lang="zh-CN" alt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(2016江苏,10—11)阅读下面这首宋词,回答问题。(11分)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八声甘州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辛弃疾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夜读《李广传》,不能寐。因念晁楚老、杨民瞻</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约同居山间,戏用李广事,赋以寄之。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故将军饮罢夜归来,长亭解雕鞍。恨灞陵醉尉,匆匆未识,桃李无言。射虎山横一骑,裂石响惊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弦。落魄封侯事,岁晚田园。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谁向桑麻杜曲,要短衣匹马,移住南山。看风流慷慨,谈笑过残年</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。汉开边、功名万里,甚当时、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健者也曾闲。纱窗外、斜风细雨,一阵轻寒。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①晁楚老、杨民瞻:辛弃疾的友人。②杜甫《曲江三章》其三:“自断此生休问天,杜曲幸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有桑麻田,故将移住南山边。短衣匹马随李广,看射猛虎终残年。”此处化用杜诗。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(1)本词上阕选取了李广的哪些事迹?这样选材有什么表达效果?(5分)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(2)下阕寄寓了作者什么样的思想情感?请简要分析。(6分)</a:t>
            </a:r>
            <a:endParaRPr lang="zh-CN" altLang="en-US" dirty="0"/>
          </a:p>
        </p:txBody>
      </p:sp>
      <p:sp>
        <p:nvSpPr>
          <p:cNvPr id="3" name="TextBox 2"/>
          <p:cNvSpPr txBox="1"/>
          <p:nvPr/>
        </p:nvSpPr>
        <p:spPr>
          <a:xfrm>
            <a:off x="516966" y="5277657"/>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(1)第一问:灞陵受辱亭尉,射虎中石,功高难封侯。第二问:通过对这些事迹的提炼铺陈,营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造了英雄晚景落魄的氛围,暗寓了作者有相似的境遇。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(2)化用杜诗,回应朋友邀约同居山间的盛情,赞赏朋友的高风;借李广自比,表达了对南宋当局的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不满;结句融情于景,抒写了壮志难酬的悲凉。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(1)词的上阕共四句,后三句每句一事。从“恨灞陵醉尉,匆匆未识,桃李无言”里,可归纳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出“受辱亭尉”;从“射虎山横一骑,裂石响惊弦”概括出“射虎中石”;从“落魄封侯事,岁晚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田园”概括出“功高难封侯”。这些事迹,表现了李广晚景凄凉的境况,这与作者的人生经历有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关,有共鸣之意。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(2)“谁向桑麻杜曲,要短衣匹马,移住南山”,借杜甫之典,呼应词开篇处的序“因念晁楚老、杨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民瞻约同居山间”,表明朋友邀约同居山间的盛情,赞赏朋友的高风。“汉开边、功名万里,甚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当时、健者也曾闲”,再借汉言宋,表达对邪曲之害公、方正之不容的愤慨,讽刺宋朝求和讳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战、斥退一切抗战者的弊端,批判奸佞之人的阴险和卑劣。“纱窗外、斜风细雨,一阵轻寒”,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隐喻奸邪之辈阴险卑劣,表达诗人壮志难酬的悲凉。</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991377"/>
            <a:ext cx="8150034" cy="5819874"/>
            <a:chOff x="516966" y="1080000"/>
            <a:chExt cx="8150034" cy="581987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(2017课标全国Ⅱ,14—15)阅读下面这首宋诗,回答问题。(11分)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送子由使契丹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苏 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云海相望寄此身,那因远适更沾巾。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不辞驿骑凌风雪,要使天骄识凤麟。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沙漠回看清禁月</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,湖山应梦武林春</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单于若问君家世,莫道中朝第一人</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①清禁:皇宫。苏辙时任翰林学士,常出入宫禁。②武林:杭州的别称。苏轼时知杭州。③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唐代李揆被皇帝誉为“门地、人物、文学皆当世第一”。后来入吐蕃会盟,酋长问他:“闻唐有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第一人李揆,公是否?”李揆怕被扣留,骗他说:“彼李揆,安肯来邪?”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(1)本诗尾联用了唐代李揆的典故,以下对此进行的赏析不正确的两项是(5分)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A.本联用李揆的典故准确贴切,因为苏轼兄弟在当时声名卓著,与李揆非常相似。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B.中原地域辽阔,人才济济,豪杰辈出,即使卓越如苏氏兄弟,也不敢自居第一。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C.从李揆的故事推断,如果苏辙承认自己的家世第一,很有可能被契丹君主扣留。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D.苏轼告诫苏辙,作为大国使臣,切莫以家世傲人,而要展示出谦恭的君子风度。</a:t>
              </a:r>
              <a:endParaRPr lang="zh-CN" altLang="en-US" dirty="0"/>
            </a:p>
          </p:txBody>
        </p:sp>
        <p:sp>
          <p:nvSpPr>
            <p:cNvPr id="3" name="TextBox 2"/>
            <p:cNvSpPr txBox="1"/>
            <p:nvPr/>
          </p:nvSpPr>
          <p:spPr>
            <a:xfrm>
              <a:off x="516966" y="6206351"/>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E.苏轼与苏辙兄弟情深,此时更为远行的弟弟担心,希望他小心谨慎,平安归来。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(2)本诗首联表现了诗人什么样的性格?请加以分析。(6分)</a:t>
              </a:r>
              <a:endParaRPr lang="zh-CN" altLang="en-US" dirty="0"/>
            </a:p>
          </p:txBody>
        </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(2016天津,14)阅读下面的诗,按要求作答。(8分)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登裴秀才迪小台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[唐]王维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端居不出户,满目望云山。落日鸟边下,秋原人外闲。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遥知远林际,不见此檐间。好客多乘月,应门莫上关。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(选自《全唐诗》)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(1)“满目望云山”句中“望”字一作“空”,你认为这两个字用哪个更好?请说明理由。(2分)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(2)请结合诗句说明颔联采用了哪些表现手法。(3分)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(3)你如何理解诗中的“闲”字?(3分)</a:t>
            </a:r>
            <a:endParaRPr lang="zh-CN" altLang="en-US" dirty="0"/>
          </a:p>
        </p:txBody>
      </p:sp>
      <p:sp>
        <p:nvSpPr>
          <p:cNvPr id="3" name="TextBox 2"/>
          <p:cNvSpPr txBox="1"/>
          <p:nvPr/>
        </p:nvSpPr>
        <p:spPr>
          <a:xfrm>
            <a:off x="571472" y="4302151"/>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(1)“望”:照应题目中的“登台”,引出后面描写的景物。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或“空”:①营造空旷的意境;②流露出超然心态。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(2)①动静结合。落日与鸟,是动态描写;秋日原野,是静态描写。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②寓情于景。通过描写秋原的空阔,表现出诗人闲适的心境。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(3)一个“闲”字,点出闲景、闲人、闲心,写出了闲境之美、闲适之情。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(1)这是一道炼字赏析题,首先确定用哪个字更好,然后可从结构、内容等方面来说明理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由。如认为“望”更好,可从与题目相照应、与后文的关系等方面说明理由;如认为“空”更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好,可考虑从其所传达的意思、所传递的情感、所营造的意境等方面说明理由。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(2)常见的表现手法有借景抒情、寓情于景、动静结合、虚实结合、渲染、联想等。本诗颔联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中,“落日鸟边下”是动态描写,“秋原人外闲”是静态描写,由此可知采用了动静结合的手法;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“秋原人外闲”,用秋原的空阔来表现诗人的心境,可知还运用了寓情于景的手法。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(3)这道题问的是对一个字的理解,实际上是要求扣住“诗眼”进行分析。“你如何理解”,既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可以写出你对诗中所写“闲”字的内涵的理解,也可以写自己由此诗生发的联想。</a:t>
            </a:r>
            <a:endParaRPr lang="zh-CN"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(2016浙江,21—22)阅读下面两首诗,回答问题。(7分)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北来人二首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[宋]刘克庄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试说东都</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事,添人白发多。</a:t>
            </a:r>
            <a:endParaRPr lang="zh-CN" altLang="en-US"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寝园残石马,废殿泣铜驼。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胡运占难久,边情听易讹。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凄凉旧京女,妆髻尚宣和</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十口同离仳,今成独雁飞!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饥锄荒寺菜,贫著陷蕃衣。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甲第歌钟沸,沙场探骑稀。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老身闽地死,不见翠銮归!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①东都:指北宋都城汴梁。②宣和:宋徽宗年号。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(1)赏析第一首中的画线句。(3分)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(2)这两首诗在叙事上有何特色?试做简要分析。(4分)</a:t>
            </a:r>
            <a:endParaRPr lang="zh-CN" alt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(1)运用对仗(对偶)、拟人的手法,借陵园、宫殿的荒凉残破之景,抒亡国之痛,情景交融。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(2)①以对比加强叙事的抒情效果。用权贵歌舞宴饮,不问军情与百姓心系故国做对比,表达忧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国忧民之情;以主人公一家亡国前后境况的对比,表现百姓流离之苦。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②以“北来人”的口吻叙事,表达情感显得更真实、自然。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③叙事中流露出个人的情感。如“今成独雁飞”流露了主人公家破人散的凄凉与孤独。</a:t>
            </a:r>
            <a:endParaRPr lang="zh-CN" altLang="en-US" dirty="0"/>
          </a:p>
        </p:txBody>
      </p:sp>
      <p:sp>
        <p:nvSpPr>
          <p:cNvPr id="3" name="TextBox 2"/>
          <p:cNvSpPr txBox="1"/>
          <p:nvPr/>
        </p:nvSpPr>
        <p:spPr>
          <a:xfrm>
            <a:off x="540000" y="2864523"/>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(1)赏析诗句,首先要找到突破口,可以从形式入手赏析其形式美,本题的突破口是对仗与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拟人的手法;可以从内容入手赏析其情感美、画面美等,本题的突破口是诗歌所抒发的家毁国亡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之痛;还可以把内容与形式结合起来,赏析其艺术魅力。这两句诗,在形式上,用“寝园”和“废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殿”的意象,“泣铜驼”的拟人来抒情;在内容上,根据两句诗所写意象,据象索意,可以发现写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“寝园”“废殿”这些破败之景,实为抒发亡国之痛;在艺术手法上,这叫作情景(情事)交融。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(2)题目要求从叙事这一角度切入,欣赏这两首诗歌。欣赏叙事特色,要以平时所积累的知识为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基础,从叙事中的语言特色、修辞特色、抒情特色、叙事人称特色等角度入手进行赏析。这两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首诗的叙事、描写都很朴实,近似白描,如“甲第歌钟沸,沙场探骑稀”,以平实的对比,写出官宦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人家依然歌舞不休,而战场上已经人烟稀少,与国破家亡的内容相吻合;在叙事中饱含情感因素,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如“十口同离仳,今成独雁飞”“老身闽地死,不见翠銮归”,叙事中写出无限悲伤之情。抓住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这些,即可作答。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(2016北京,15—17)阅读下面的诗歌,回答问题。(12分)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西　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陆游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乱山深处小桃源,往岁求浆忆叩门。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高柳簇桥初转马,数家临水自成村。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茂林风送幽禽语,坏壁苔侵醉墨痕。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一首清诗记今夕,细云新月耿</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黄昏。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①耿:微明的样子。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(1)下列对本诗的理解,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A.作者到西村“叩门求浆”,是在清风吹拂、新月初现的黄昏时分。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B.“初转马”与“小乔初嫁了”中的“初”都是“才”“刚刚”的意思。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C.“茂林风送幽禽语”意谓清风送来茂林深处的鸟鸣,衬出西村的幽静。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D.“坏壁苔侵醉墨痕”意谓残壁上青苔侵蚀了昔日醉后留下的字迹。</a:t>
            </a:r>
            <a:endParaRPr lang="zh-CN" alt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茂林风送幽禽语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坏壁苔侵醉墨痕”两句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以“声”“色”调动人的听觉和视觉感受。下</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列诗句“声色兼备”的一项是</a:t>
            </a:r>
            <a:r>
              <a:rPr lang="en-US" altLang="zh-CN" sz="1500"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A.梁台歌管三更罢,犹自风摇九子铃。(李商隐《齐宫词》)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B.横笛闻声不见人,红旗直上天山雪。(陈羽《从军行》)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C.春来茗叶还争白,腊尽梅梢尽放红。(韩元吉《送陆务观福建提仓》)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D.梅子留酸软齿牙,芭蕉分绿与窗纱。(杨万里《闲居初夏午睡起二绝句》其一)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(3)“莫笑农家腊酒浑,丰年留客足鸡豚。山重水复疑无路,柳暗花明又一村。箫鼓追随春社近,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衣冠简朴古风存。从今若许闲乘月,拄杖无时夜叩门。”这是陆游的另一首纪游诗《游山西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村》。结合具体诗句,比较这首诗和《西村》在内容上的相同点与不同点。(6分)</a:t>
            </a:r>
            <a:endParaRPr lang="zh-CN" altLang="en-US" dirty="0"/>
          </a:p>
        </p:txBody>
      </p:sp>
      <p:sp>
        <p:nvSpPr>
          <p:cNvPr id="3" name="TextBox 2"/>
          <p:cNvSpPr txBox="1"/>
          <p:nvPr/>
        </p:nvSpPr>
        <p:spPr>
          <a:xfrm>
            <a:off x="516966" y="4247801"/>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a:t>
            </a:r>
            <a:r>
              <a:rPr lang="zh-CN" altLang="en-US" sz="1500" b="1"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　(2)</a:t>
            </a:r>
            <a:r>
              <a:rPr lang="zh-CN" altLang="en-US" sz="1500" b="1" kern="0" dirty="0" smtClean="0">
                <a:solidFill>
                  <a:srgbClr val="000000"/>
                </a:solidFill>
                <a:latin typeface="Times New Roman" panose="02020603050405020304" pitchFamily="65" charset="-122"/>
                <a:ea typeface="宋体" panose="02010600030101010101" pitchFamily="2" charset="-122"/>
              </a:rPr>
              <a:t>B</a:t>
            </a:r>
            <a:endParaRPr lang="zh-CN" altLang="en-US" b="1"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(3)相同点:都写乡村风光和对乡村的热爱之情。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不同点:①《西村》侧重写自然风光,《游山西村》侧重写乡村人情和古风民俗。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②《游山西村》还体现出深刻的哲理。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3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(1)“往岁求浆忆叩门”中的“往岁”二字表明“叩门求浆”是作者回忆的往事,“清风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吹拂、新月初现的黄昏时分”是作者作此诗的时间,而非“叩门求浆”的时间。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(2)“声色兼备”即为视听结合的手法。A.“歌管”和“风摇九子铃”只是体现了听觉,没有体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现视觉。B.“笛声”体现了听觉,“红旗”“天山雪”一红一白体现了视觉。C.“争白”和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“放红”只是体现了视觉,没有体现听觉。D.“留酸”体现了味觉,“分绿”体现了视觉。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(3)本题可以通过对两首诗内容及作者情感的理解来分析其相同点和不同点。《西村》一诗记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叙了陆游在清风吹拂、新月初现的黄昏时分重游仿佛小桃源一般的西村,并回忆曾经到此处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“叩门求浆”的经历,表达了对西村“高柳簇桥”“数家临水”的幽静自然的乡村环境的热爱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和赞美。《游山西村》一诗记叙了陆游在山阴的一个村庄游玩的经历,描写了农家的热情好客,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道出了作者对淳朴民风的赞赏,同时此诗富含哲理。</a:t>
            </a:r>
            <a:endParaRPr lang="zh-CN" alt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(2016上海,13—15)阅读下面的诗歌,回答问题。(8分)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野　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[唐]杜甫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西山白雪三城戍</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,南浦清江万里桥</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　　海内风尘诸弟隔,天涯涕泪一身遥。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　　唯将迟暮供多病,未有涓埃</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答圣朝。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　　跨马出郊时极目,不堪人事日萧条。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①三城戍:西山三城的堡垒,三城,与吐蕃临界,为蜀边要塞。②南浦句:南浦,泛指送别之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地。万里桥,在成都杜甫草堂的东边。③涓埃:细流与微尘,比喻微小。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(1)下列各组词语不符合对仗要求的一项是(1分)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A.第一、二句中的“白雪”与“清江”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B.第三、四句中的“诸弟”与“一身”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C.第五、六句中的“供多病”与“答圣朝”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D.第七、八句中的“时极目”与“日萧条”</a:t>
            </a:r>
            <a:endParaRPr lang="zh-CN" alt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(2)从“切合题目”角度分析本诗,恰当的一项是(2分)(　　)</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A.第一、二句中的“西山”“南浦”切合“野”字。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B.第三、四句“海内”“天涯”切合“野望”二字。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C.第五、六句中的“迟暮”“涓埃”切合“望”字。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D.第七句中的“出郊”“极目”切合“野望”二字。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(3)全诗是怎样表现作者的情感的?请结合具体诗句加以赏析。(5分)</a:t>
            </a:r>
            <a:endParaRPr lang="zh-CN" altLang="en-US" dirty="0"/>
          </a:p>
        </p:txBody>
      </p:sp>
      <p:sp>
        <p:nvSpPr>
          <p:cNvPr id="3" name="TextBox 2"/>
          <p:cNvSpPr txBox="1"/>
          <p:nvPr/>
        </p:nvSpPr>
        <p:spPr>
          <a:xfrm>
            <a:off x="516966" y="3205955"/>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a:t>
            </a:r>
            <a:r>
              <a:rPr lang="zh-CN" altLang="en-US" sz="1500" b="1"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(2)</a:t>
            </a:r>
            <a:r>
              <a:rPr lang="zh-CN" altLang="en-US" sz="1500" b="1" kern="0" dirty="0" smtClean="0">
                <a:solidFill>
                  <a:srgbClr val="000000"/>
                </a:solidFill>
                <a:latin typeface="Times New Roman" panose="02020603050405020304" pitchFamily="65" charset="-122"/>
                <a:ea typeface="宋体" panose="02010600030101010101" pitchFamily="2" charset="-122"/>
              </a:rPr>
              <a:t>D</a:t>
            </a:r>
            <a:endParaRPr lang="zh-CN" altLang="en-US" b="1"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(3)(示例)首联以景写情,三城边防堡垒白雪皑皑,传达忧国之情,看到送别之地,流露思家之情。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颔联接着第二句,通过写兄弟远隔,自己孤身飘零,表达对亲人的思念及自己的悲苦之情。颈联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暗接全诗第一句,写自己年老多病、无以报国,表达无奈和郁闷之情。尾联下句直接表达对家国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之事的忧虑。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27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(1)“极目”与“萧条”结构上不对应,“极目”为动宾结构,“萧条”为单纯词。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(2)A.“西山”“南浦”切合题目中的“望”而非“野”字。B.“海内”“天涯”是诗人远望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后的想象,不切合“野望”二字。C.“迟暮”“涓埃”是作者的感慨语,而非“野望”的内容。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(3)首先把握全诗的情感,然后结合诗句具体解答。情感上应从诗句中表现情感的词语或短语中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概括。从“诸弟隔”“涕泪”“供多病”“答圣朝”“不堪人事”等可以看出全诗表现了作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者感伤时局,怀念诸弟,孤独隐忧的思想情感。结合诗句就是要求结合全诗的每一联思考。首联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写作者野望所见的“西山”和“清江”的凄清景色,融情于景。中间两联写作者由所望之景触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发的有关国家和个人的感怀。由战乱推出怀念诸弟,自伤流落的情思。暮年“多病”,“未有”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丝毫贡献报答“圣朝”。尾联写出杜甫深感民不堪命而对世事产生“日”转“萧条”的隐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忧。</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a:t>
            </a:r>
            <a:r>
              <a:rPr lang="zh-CN" altLang="en-US" sz="1500" b="1" kern="0" dirty="0" smtClean="0">
                <a:solidFill>
                  <a:srgbClr val="000000"/>
                </a:solidFill>
                <a:latin typeface="Times New Roman" panose="02020603050405020304" pitchFamily="65" charset="-122"/>
                <a:ea typeface="宋体" panose="02010600030101010101" pitchFamily="2" charset="-122"/>
              </a:rPr>
              <a:t>BD</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(2)表现了诗人旷达的性格。苏轼兄弟情谊深重,但诗人远在杭州,与在京城的苏辙已是天各一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方。这次虽是远别,诗人表示也不会作儿女之态,悲伤落泪。</a:t>
            </a:r>
            <a:endParaRPr lang="zh-CN" altLang="en-US" dirty="0"/>
          </a:p>
        </p:txBody>
      </p:sp>
      <p:sp>
        <p:nvSpPr>
          <p:cNvPr id="3" name="TextBox 2"/>
          <p:cNvSpPr txBox="1"/>
          <p:nvPr/>
        </p:nvSpPr>
        <p:spPr>
          <a:xfrm>
            <a:off x="500034" y="2134385"/>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(1)本题考查鉴赏古代诗歌内容和表达技巧的能力。B.无中生有,“中原地域辽阔,人才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济济,豪杰辈出”,在诗中找不到依据;对“不敢自居第一”的理由理解错误,由注释③可知,为避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免被扣留,不敢自居第一。D.苏轼告诫苏辙“切莫以家世傲人”,是担心弟弟的安危,并没有让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他展示“谦恭的君子风度”。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(2)本题考查鉴赏诗歌中人物形象特点的能力。首联巧妙化用王勃的名句“无为在歧路,儿女共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沾巾”,写兄弟二人虽相隔千里,但“我”不会因兄弟出使远方而落泪,体现了其豁达的一面。</a:t>
            </a:r>
            <a:endParaRPr lang="zh-CN" altLang="en-US" dirty="0"/>
          </a:p>
        </p:txBody>
      </p:sp>
      <p:sp>
        <p:nvSpPr>
          <p:cNvPr id="4" name="矩形 3"/>
          <p:cNvSpPr/>
          <p:nvPr/>
        </p:nvSpPr>
        <p:spPr>
          <a:xfrm>
            <a:off x="428596" y="4206087"/>
            <a:ext cx="7929618" cy="2516073"/>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00" kern="0" dirty="0" smtClean="0">
                <a:solidFill>
                  <a:srgbClr val="000000"/>
                </a:solidFill>
                <a:latin typeface="Times New Roman" panose="02020603050405020304" pitchFamily="65" charset="-122"/>
                <a:ea typeface="宋体" panose="02010600030101010101" pitchFamily="2" charset="-122"/>
              </a:rPr>
              <a:t>　鉴赏人物形象四角度</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①看标题、注释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初步揣摩形象</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有的诗歌标题有极强的暗示性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对于形象、情感都有提示。例如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最爱东山晴后雪</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通过标</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题就可以大体揣测出本诗塑造了一个热爱自然美景的诗人形象。</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有的诗歌注释也有暗示性。例如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劳停驿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是欧阳修被贬峡州夷陵时所作。劳停驿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驿站名。</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据此可以揣摩出诗中所塑造的大体是“被贬蛮荒、漂泊在外”的人物形象。</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②赏景物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意象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分析形象</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(2015天津,14)阅读下面这首诗,按要求作答。(9分)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雨过至城西苏家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[宋]黄庭坚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飘然一雨洒青春,九陌净无车马尘。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渐散紫烟笼帝阙,稍回晴日丽天津。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花飞衣袖红香湿,柳拂鞍鞯绿色匀。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管领风光唯痛饮,都城谁是得闲人?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此诗作于宋哲宗元祐元年(1086),黄庭坚时任秘书省校书郎。是年,长期贬谪外放的苏轼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被授予翰林学士、知制诰等要职。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(1)诗中描写了春雨后的哪些景象?(2分)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(2)结合诗句说明颈联运用了哪些艺术手法。(4分)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(3)全诗表达了诗人怎样的情感?(3分)</a:t>
            </a:r>
            <a:endParaRPr lang="zh-CN" altLang="en-US" dirty="0"/>
          </a:p>
        </p:txBody>
      </p:sp>
      <p:sp>
        <p:nvSpPr>
          <p:cNvPr id="3" name="TextBox 2"/>
          <p:cNvSpPr txBox="1"/>
          <p:nvPr/>
        </p:nvSpPr>
        <p:spPr>
          <a:xfrm>
            <a:off x="571472" y="5277657"/>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(1)尘土涤净　紫烟渐散　雨过日丽　红花沾雨　柳色葱翠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(2)①对仗,如“花飞”对“柳拂”,“红香湿”对“绿色匀”。②比拟,如“柳拂”。③从视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觉、嗅觉、触觉等多角度(运用通感)进行描写,如“衣袖红香湿”。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(3)雨后天晴访友的喜悦之情;仕途上的踌躇满志或忙中偷闲的快乐。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(1)首先找出诗中写景的句子,即前六句,并注意题干中的条件“雨后”,排除写雨中的首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句,即可从诗中第二至第六句概括出答案。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(2)只要考生熟悉“艺术手法”中的表达方式、表现手法、修辞手法,注意从多角度思考,就很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容易看出诗句所运用的手法,再按照要求,“结合诗句说明”即可。从律诗的角度看,颔联、颈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联一定是对仗的;从“柳拂鞍鞯”中可以看出柳是动作的发出者,运用了比拟手法;根据颈联中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的“红”“绿”这些表颜色的词语、“香”这样表嗅觉的词语,以及“拂”这样表触觉的词语,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可以看出诗句运用了多角度及通感的描写手法。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(3)从诗歌标题“雨过至城西苏家”可知,诗人是雨后天晴时到城西苏家访友;由诗中写景字词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及“痛饮”一词可知诗人忙中偷闲的快乐、喜悦之情;联系注释内容,再联系苏、黄二人的师生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友情,不难得出诗人因苏轼贬后授职而对自己的仕途踌躇满志的感情。</a:t>
            </a:r>
            <a:endParaRPr lang="zh-CN" alt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(2015江苏,10)阅读下面这首唐诗,回答问题。(11分)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秋日题窦员外崇德里新居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刘禹锡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长爱街西风景闲,到君居处暂开颜。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清光门外一渠水,秋色墙头数点山。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疏种碧松通月朗,多栽红药待春还。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莫言堆案无余地,认得诗人在此间。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堆案,堆积案头,谓文书甚多。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(1)联系全诗,概括作者“开颜”的原因。(4分)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(2)简要赏析颔联、颈联的写景艺术。(4分)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(3)尾联表达了作者什么样的情感?(3分)</a:t>
            </a:r>
            <a:endParaRPr lang="zh-CN" altLang="en-US" dirty="0"/>
          </a:p>
        </p:txBody>
      </p:sp>
      <p:sp>
        <p:nvSpPr>
          <p:cNvPr id="3" name="TextBox 2"/>
          <p:cNvSpPr txBox="1"/>
          <p:nvPr/>
        </p:nvSpPr>
        <p:spPr>
          <a:xfrm>
            <a:off x="516966" y="4934664"/>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(1)朋友新居落成;周围景色优美;自己心情闲适;主人品味高雅;宾主志同道合。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(2)选取景物,铺陈描摹(一渠水、数点山、碧松、红药);移步换景,富有层次(由远及近、由外而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内);虚实结合,寓情于景(通月朗、待春还)。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(3)赞美恭维之意;羡慕向往之情;志趣相同之感。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(1)这是一首题咏诗,作者来到窦员外在崇德里的新居,感到欣喜异常,遂写此诗。概括作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者“开颜”的原因,主要从颔联、颈联和尾联中寻找答案。写作的顺序是先写新居外景,后写新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居内事。关键信息点:“秋色墙头数点山”“碧松”“红药”指外景的优美,“认得诗人”指志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同道合。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(2)颔联写近水远山,颈联写碧松红药,均选取“新居”周围之美景,空间层次分明,色调和谐。松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间明月朗照,春来红药盛开,均是想象之景,与实景相配,引人遐思。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(3)本题考查鉴赏诗歌思想感情的能力。尾联赞美主人新居中书籍堆案,主人以诗书自娱,作者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亦是同好之人,羡慕之情溢于言表。</a:t>
            </a:r>
            <a:endParaRPr lang="zh-CN" alt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14.</a:t>
            </a:r>
            <a:r>
              <a:rPr lang="zh-CN" altLang="en-US" sz="1500" kern="0" dirty="0" smtClean="0">
                <a:solidFill>
                  <a:srgbClr val="000000"/>
                </a:solidFill>
                <a:latin typeface="Times New Roman" panose="02020603050405020304" pitchFamily="65" charset="-122"/>
                <a:ea typeface="宋体" panose="02010600030101010101" pitchFamily="2" charset="-122"/>
              </a:rPr>
              <a:t>(2015湖北,14)阅读下面这首宋诗,回答问题。(8分)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劳停驿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欧阳修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孤舟转山曲,豁尔见平川。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树杪帆初落,峰头月正圆。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荒烟几家聚,瘦野一刀田。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行客愁明发,惊滩鸟道前。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此诗为欧阳修被贬峡州夷陵令时作。劳停驿,驿站名。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(1)简要说明此诗前两联景物描写的时空变化。(4分)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(2)简要分析第三联中“荒”“瘦”二字的妙处。(4分)</a:t>
            </a:r>
            <a:endParaRPr lang="zh-CN" alt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(1)此诗前两联写景,时空变化丰富。从时间节点来看,可分为两个时段,第一联为舟行之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时(白昼),第二联为泊舟之后(暮夜)。从取景空间来看,一句一景,富于变化。孤舟山曲、豁尔平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川、树杪帆落、峰头月圆,远、近、高、低,布置巧妙。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(2)①从用字自然传神来看:数缕荒烟,几户人家,在暮色笼罩之下,尤显荒凉冷落;瘦野薄田,狭促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如刀,瘦瘠之至。“荒”“瘦”二字,乃寻常字眼,但在此运用十分贴切,显得自然而工稳,能传达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出诗人面对“荒村”“瘦田”的第一感觉,具有很强的感染力。②从情感寄寓来看:“荒”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“瘦”二字,包含地僻、田瘦等多重意义,寄寓了诗人对山民的怜悯、关切,以及诗人被贬蛮荒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的失意,极好地丰富了全诗的情感内涵。</a:t>
            </a:r>
            <a:endParaRPr lang="zh-CN" alt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292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(1)解答本题,首先要认真审题,题干要求说明“此诗前两联景物描写的时空变化”,可知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应从时间和空间两个角度进行说明。由“豁尔”可知是白天,由“月正圆”可知是夜晚;“山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曲”“平川”“树杪”“峰头”等表现地点转移的词语体现空间变化。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(2)本题是让考生体会诗人炼字的艺术奥妙和魅力。所谓词不离句,句不离篇,考生须整体把握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诗篇,才能领略到“荒”“瘦”二字的丰富意蕴。这首诗作于景祐四年(1037),全诗写得孤静寂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寥,忧然恻然,充满旅途的忧虑和烦闷。“荒烟几家聚,瘦野一刀田”则写出了山区农村苦瘠贫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寒的面貌,表达出欧阳修对民生凋敝、百姓困苦的忧虑。解答本题需要从用字特点、意蕴等角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度分析其妙处。</a:t>
            </a:r>
            <a:endParaRPr lang="zh-CN" alt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15.</a:t>
            </a:r>
            <a:r>
              <a:rPr lang="zh-CN" altLang="en-US" sz="1500" kern="0" dirty="0" smtClean="0">
                <a:solidFill>
                  <a:srgbClr val="000000"/>
                </a:solidFill>
                <a:latin typeface="Times New Roman" panose="02020603050405020304" pitchFamily="65" charset="-122"/>
                <a:ea typeface="宋体" panose="02010600030101010101" pitchFamily="2" charset="-122"/>
              </a:rPr>
              <a:t>(2015安徽,8—9)阅读下面这首诗,回答问题。(8分)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月　圆</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[唐]杜甫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孤月当楼满,寒江动夜扉。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委波金不定,照席绮逾依</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未缺</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空山静,高悬列宿</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00" kern="0" dirty="0" smtClean="0">
                <a:solidFill>
                  <a:srgbClr val="000000"/>
                </a:solidFill>
                <a:latin typeface="Times New Roman" panose="02020603050405020304" pitchFamily="65" charset="-122"/>
                <a:ea typeface="宋体" panose="02010600030101010101" pitchFamily="2" charset="-122"/>
              </a:rPr>
              <a:t>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故园松桂发,万里共清辉。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①这首诗是唐代宗大历元年(766)秋天杜甫流寓夔州时所作。②绮逾依:这里指(席子上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的)光彩更加柔美。③未缺:指月圆。④列宿:众星。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(1)这首诗前六句描写了月圆之夜的哪几幅画面?请用简洁的语言进行概括。(4分)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(2)本诗最后两句情感真挚,请从虚实结合的角度做简要赏析。(4分)</a:t>
            </a:r>
            <a:endParaRPr lang="zh-CN" altLang="en-US" dirty="0"/>
          </a:p>
        </p:txBody>
      </p:sp>
      <p:sp>
        <p:nvSpPr>
          <p:cNvPr id="4" name="TextBox 2"/>
          <p:cNvSpPr txBox="1"/>
          <p:nvPr/>
        </p:nvSpPr>
        <p:spPr>
          <a:xfrm>
            <a:off x="516966" y="4934664"/>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(1)孤月当空,清辉满楼;月映寒江,影动柴扉;月洒江波,浮光跃金;月照绮席,光彩交融;月挂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空山,万籁俱静;月明中天,疏星寥落。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(2)遥想故园桂花开放,是虚写;眼前清辉,是实写。故园桂花正该开放,虚中有实;万里清辉,实中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有虚。虚实结合,表达了诗人对家乡的深切思念,寄托了诗人渴盼万家团圆的美好愿望。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(1)鉴赏诗歌的意境美,首先要明确诗句大意,前六句写的是:满月当楼,寒江潮涌,月洒波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中,金光摇而不定;月临席上,光彩柔美;空山静寂,月明星稀。其次是要找准意象,前六句描绘的意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象有“月”“楼”“江”“扉”“席”“山”“列宿”等。最后用简明的语言归纳出画面即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(2)虚,指回忆或想象;实,指眼前实景。回答本题只要弄明白虚指什么、实指什么即可,本诗最后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两句中,上句诗人遥想故园秋景,是虚写;下句回到现实,是实写。表达了诗人对故园的思念之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a:t>
            </a:r>
            <a:endParaRPr lang="zh-CN"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16.</a:t>
            </a:r>
            <a:r>
              <a:rPr lang="zh-CN" altLang="en-US" sz="1500" kern="0" dirty="0" smtClean="0">
                <a:solidFill>
                  <a:srgbClr val="000000"/>
                </a:solidFill>
                <a:latin typeface="Times New Roman" panose="02020603050405020304" pitchFamily="65" charset="-122"/>
                <a:ea typeface="宋体" panose="02010600030101010101" pitchFamily="2" charset="-122"/>
              </a:rPr>
              <a:t>(2015山东,14)阅读下面的宋词,回答问题。(8分)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卜算子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张元幹</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风露湿行云,沙水迷归艇。卧看明河月满空,斗挂苍山顶。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万古只青天,多事悲人境。起舞闻鸡酒未醒,潮落秋江冷。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张元幹,宋代爱国词人。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(1)请对上片前两句中的“湿”“迷”二字分别做简要赏析。(4分)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(2)“起舞闻鸡酒未醒,潮落秋江冷”表达了作者怎样的思想感情?请做简要分析。(4分)</a:t>
            </a:r>
            <a:endParaRPr lang="zh-CN" altLang="en-US" dirty="0"/>
          </a:p>
        </p:txBody>
      </p:sp>
      <p:sp>
        <p:nvSpPr>
          <p:cNvPr id="3" name="TextBox 2"/>
          <p:cNvSpPr txBox="1"/>
          <p:nvPr/>
        </p:nvSpPr>
        <p:spPr>
          <a:xfrm>
            <a:off x="516966" y="3884914"/>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(1)①“湿”字,描写地面浓重的风露水汽使行云也充满湿气而显得厚重凝滞,突出了外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在环境的潮湿、阴冷,表现了作者凄凉和沉重的心情。②“迷”字,描写水面迷蒙的雾气使归舟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迷失了航向,烘托出朦胧、迷茫的氛围,表现了作者内心的迷惘。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(2)①化用祖逖的典故,表现作者胸怀大志,而报国之志难以实现,内心悲愤无奈;②寓情于景,描写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江潮的退落和秋江的冷寂,委婉地表达了作者面对国势衰退内心的悲凉,寄寓了浓郁的爱国情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2910" y="1230097"/>
            <a:ext cx="8229459" cy="3761808"/>
            <a:chOff x="540000" y="1080000"/>
            <a:chExt cx="8175404" cy="3737091"/>
          </a:xfrm>
        </p:grpSpPr>
        <p:sp>
          <p:nvSpPr>
            <p:cNvPr id="2" name="TextBox 2"/>
            <p:cNvSpPr txBox="1"/>
            <p:nvPr/>
          </p:nvSpPr>
          <p:spPr>
            <a:xfrm>
              <a:off x="540000" y="1080000"/>
              <a:ext cx="8127000" cy="2755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要抓住诗中所描写的景物,通过分析意象来分析形象。景物描写能够对人物的心理起烘托作用,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是人物心境的直接流露。比如诗中若出现“菊”“狭径”“柴门”等意象,则极可能塑造的是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“远离官场、热爱自然”的隐者形象。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③抓描写,分析形象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要抓住诗歌中描写人物“肖像”“动作”“语言”“神情”“心理”的词句,仔细分析,探寻人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物的形象特点。“醉眼千峰顶上,世间多少秋毫”一句中“醉眼”就是神态描写,很明显这处神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态描写体现了人物旷达洒脱的性格。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④析典故,分析形象</a:t>
              </a:r>
              <a:endParaRPr lang="zh-CN" altLang="en-US" dirty="0"/>
            </a:p>
          </p:txBody>
        </p:sp>
        <p:sp>
          <p:nvSpPr>
            <p:cNvPr id="3" name="TextBox 2"/>
            <p:cNvSpPr txBox="1"/>
            <p:nvPr/>
          </p:nvSpPr>
          <p:spPr>
            <a:xfrm>
              <a:off x="588404" y="3776808"/>
              <a:ext cx="8127000" cy="10402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引用古籍中的故事或词句,借他人(事)来比况自己,为用典。比如辛弃疾《永遇乐·京口北固亭怀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古》中“凭谁问:廉颇老矣,尚能饭否?”一句用典,作者以廉颇自比,雄心不减当年,期望为国效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力,叹无人前来问讯,徒有英雄豪情。</a:t>
              </a:r>
              <a:endParaRPr lang="zh-CN" altLang="en-US" dirty="0"/>
            </a:p>
          </p:txBody>
        </p:sp>
      </p:gr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(1)鉴赏诗句中的关键词,首先要弄懂词义。本题中,“湿”用作动词,沾湿;“迷”,使动用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法,使</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迷路。然后结合词句内容理解关键词的表达效果。风清露冷,弄湿了行云;沙水一色,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使归艇迷失了方向,描绘出一片苍茫浩渺之景。最后指出由关键词所表现出来的情感态度。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(2)鉴赏诗歌表达的思想感情,首先要知人论世,这首词的作者张元幹是宋代爱国词人。其次要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结合语境,分析词句内容。“起舞闻鸡酒未醒,潮落秋江冷”两句的大意:心中沉闷极了,只想一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醉方休,不料醉中也挥舞起宝剑来;沙溪的潮水退下去了,深夜的秋江变得更加凄清寒冷。“起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舞闻鸡酒未醒”一句运用了“闻鸡起舞”的典故,闻鸡起舞是为了报效国家,却是在“酒未醒”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之时;“潮落秋江冷”一句写眼前之景,让人倍感凄凉。最后总结出词句所表达的思想情感。</a:t>
            </a:r>
            <a:endParaRPr lang="zh-CN" alt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17.</a:t>
            </a:r>
            <a:r>
              <a:rPr lang="zh-CN" altLang="en-US" sz="1500" kern="0" dirty="0" smtClean="0">
                <a:solidFill>
                  <a:srgbClr val="000000"/>
                </a:solidFill>
                <a:latin typeface="Times New Roman" panose="02020603050405020304" pitchFamily="65" charset="-122"/>
                <a:ea typeface="宋体" panose="02010600030101010101" pitchFamily="2" charset="-122"/>
              </a:rPr>
              <a:t>(2015四川,13)阅读下面这首唐诗,然后回答问题。(8分)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夏日游山家同夏少府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骆宾王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返照下层岑,物外狎招寻。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兰径薰幽珮,槐庭落暗金。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谷静风声彻,山空月色深。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一遣樊笼累,唯馀松桂心。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(1)请简要赏析“谷静风声彻,山空月色深”。(3分)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(2)本诗表达了作者怎样的情感和志向?结合全诗简要分析。(5分)</a:t>
            </a:r>
            <a:endParaRPr lang="zh-CN" altLang="en-US" dirty="0"/>
          </a:p>
        </p:txBody>
      </p:sp>
      <p:sp>
        <p:nvSpPr>
          <p:cNvPr id="3" name="TextBox 2"/>
          <p:cNvSpPr txBox="1"/>
          <p:nvPr/>
        </p:nvSpPr>
        <p:spPr>
          <a:xfrm>
            <a:off x="500034" y="4277525"/>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(1)“谷静风声彻,山空月色深”这两句用山谷的幽静、空旷衬托风声格外之响与月色分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外之浓,视听兼具,动静结合,突出表现了山间空旷、静寂的美好景致。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(2)本诗表达了作者热爱自然之情,追求高洁坚贞、自由闲适之志。首联从夕照美景吸引作者游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兴写起,点明访问山家之由;颔联写兰径和山家槐庭美景:幽兰散发阵阵香味,落日透过庭槐洒下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斑驳光影,暗示山家主人为高洁隐士;颈联写山谷幽静空旷、风声之响、月色之浓,呈现出山间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特有景致;尾联直接表达了诗人对自由闲适生活、坚贞高洁品格的追求。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27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(1)这是一道语言赏析题,分析时主要从内容、形式和思想情感上入手。内容和思想情感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可以合二为一;形式上主要针对表现手法来谈。这是一个写景的句子,从听觉、视觉等感觉的角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度来描写,突出幽静之意境。唐人写静,常以动相制,譬如贾岛的“鸟宿池边树,僧敲月下门”,便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是这方面的经典名句。骆宾王的“谷静风声彻”亦是以动制静。而后半句“山空月色深”体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现的则是视觉感受,其中“深”字用得尤其高妙,反复吟咏,便有身临其境、恍若隔世之感了。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(2)解答此题有三把钥匙:其一,诗歌中写景的句子,一切景语皆情语;其二,“樊笼”的典故,联系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陶渊明“久在樊笼里,复得返自然”中“樊笼”一词,可以助读;其三,知人论世,结合对作者的了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解来理解诗歌的情感。骆宾王一生坎坷,才高而位卑,不仅建功立业的政治抱负无法实现,还屡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遭不幸,故生出去尘隐世之心,其热爱自然之情也就不难理解了。注意题中“结合全诗”的要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求。</a:t>
            </a:r>
            <a:endParaRPr lang="zh-CN" alt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18.</a:t>
            </a:r>
            <a:r>
              <a:rPr lang="zh-CN" altLang="en-US" sz="1500" kern="0" dirty="0" smtClean="0">
                <a:solidFill>
                  <a:srgbClr val="000000"/>
                </a:solidFill>
                <a:latin typeface="Times New Roman" panose="02020603050405020304" pitchFamily="65" charset="-122"/>
                <a:ea typeface="宋体" panose="02010600030101010101" pitchFamily="2" charset="-122"/>
              </a:rPr>
              <a:t>(2015重庆,11)阅读下面这首词,回答问题。(8分)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好事近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[清]黄之隽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高卧小船梢,仰看插江峰色。都被绿痕皴断,是丛篁幽石。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天开十折画屏风,遮住半江黑。仔细乱篙撑处,怕悬崖崩坼。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(1)开头两句表现了作者怎样的心情?“插”字有何表达效果?(4分)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(2)末尾两句中的“悬崖”“崩坼”分别指什么?作者为何说“乱篙撑处”“怕悬崖崩坼”?(4分)</a:t>
            </a:r>
            <a:endParaRPr lang="zh-CN" altLang="en-US" dirty="0"/>
          </a:p>
        </p:txBody>
      </p:sp>
      <p:sp>
        <p:nvSpPr>
          <p:cNvPr id="3" name="TextBox 2"/>
          <p:cNvSpPr txBox="1"/>
          <p:nvPr/>
        </p:nvSpPr>
        <p:spPr>
          <a:xfrm>
            <a:off x="500034" y="3577342"/>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(1)表现了作者乘船观看山水时悠闲自得的心情。用一“插”字,把江边山峰的尖峭、挺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拔形象地表现出来。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(2)“悬崖”指倒映江中的陡峭山崖。“崩坼”本指倒塌断裂,此指江中的山影破碎散乱。作者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担心竹篙一撑,江面激起水波,把江中的山影漾乱,美景被破坏。</a:t>
            </a:r>
            <a:endParaRPr lang="zh-CN" altLang="en-US" dirty="0"/>
          </a:p>
        </p:txBody>
      </p:sp>
      <p:sp>
        <p:nvSpPr>
          <p:cNvPr id="4" name="TextBox 2"/>
          <p:cNvSpPr txBox="1"/>
          <p:nvPr/>
        </p:nvSpPr>
        <p:spPr>
          <a:xfrm>
            <a:off x="500034" y="4991905"/>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(1)这是一道炼字炼句题。“高卧”二字是解题的关键,从此二字可见作者的心情是悠闲自在和放松的;对“插”字分析时要注意对意境画面进行描述,并将山峰陡峭挺拔的特点概括出来。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(2)联系前句“乱篙撑处”可知,这里是指水中景象,而非山间景象;再联系下阕第一句中的“天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开”“画屏”,可见江景之美,所以着一“怕”字,来表现自己的担心,从而衬托出江景之美,写出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了对江景的喜爱。分析时要联系具体诗句。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19.</a:t>
            </a:r>
            <a:r>
              <a:rPr lang="zh-CN" altLang="en-US" sz="1500" kern="0" dirty="0" smtClean="0">
                <a:solidFill>
                  <a:srgbClr val="000000"/>
                </a:solidFill>
                <a:latin typeface="Times New Roman" panose="02020603050405020304" pitchFamily="65" charset="-122"/>
                <a:ea typeface="宋体" panose="02010600030101010101" pitchFamily="2" charset="-122"/>
              </a:rPr>
              <a:t>(2015福建,6)阅读下面的诗歌,回答问题。(6分)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秋夜纪怀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[宋]陆游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北斗垂莽苍,明河</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浮太清</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风林一叶下,露草百虫鸣。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病入新凉减,诗从半睡成。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还思散关</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路,炬火驿前迎。</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(选自《四库全书》本《放翁诗选》)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①明河:银河。②太清:指天空。③散关:即大散关。④炬火驿前迎:举着火把到驿馆前迎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(1)第二联写景精细,请简要分析。(3分)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(2)三、四两联抒发了诗人怎样的情怀?请简要分析。(3分)</a:t>
            </a:r>
            <a:endParaRPr lang="zh-CN" altLang="en-US" dirty="0"/>
          </a:p>
        </p:txBody>
      </p:sp>
      <p:sp>
        <p:nvSpPr>
          <p:cNvPr id="3" name="TextBox 2"/>
          <p:cNvSpPr txBox="1"/>
          <p:nvPr/>
        </p:nvSpPr>
        <p:spPr>
          <a:xfrm>
            <a:off x="571472" y="5291854"/>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(1)(要点)①上句写微风穿过树林,叶子悄然落下;②下句写露水沾湿秋草,百虫鸣叫;③全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联细致地写出了秋夜的寂静,营造出一种凄清的氛围。(其他看法,言之成理亦可)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(2)抒发了诗人的爱国情怀:诗人虽秋夜病卧,仍壮心不已,念念不忘昔年在大散关的战斗生活,还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想重返战场,报效国家。(意思对即可)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(1)答题时注意题干中的信息“第二联”“写景精细”,组织答案时应重点分析怎样写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景。此诗首联状夜,写北斗垂宇,银汉浮天,写得苍茫空廓。颔联状秋,写风过暗林,一叶飘零,露浸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衰草,百虫嘶鸣,写得深沉落寞。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(2)本题考查鉴赏诗歌思想感情的能力。前四句写景,后四句走笔抒怀,写卧病,写吟诗;然病中所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思,诗中所吟,仍是难以忘怀的大散关,是那铁马冰河的边防,是那驿炬来迎的抗金前沿。全诗从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状景始,以纪怀收,而纪怀藉状景为铺垫,状景因纪怀见精神。诗的题目、小注也是组织答案的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重要信息。</a:t>
            </a:r>
            <a:endParaRPr lang="zh-CN" alt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77527"/>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20.</a:t>
            </a:r>
            <a:r>
              <a:rPr lang="zh-CN" altLang="en-US" sz="1500" kern="0" dirty="0" smtClean="0">
                <a:solidFill>
                  <a:srgbClr val="000000"/>
                </a:solidFill>
                <a:latin typeface="Times New Roman" panose="02020603050405020304" pitchFamily="65" charset="-122"/>
                <a:ea typeface="宋体" panose="02010600030101010101" pitchFamily="2" charset="-122"/>
              </a:rPr>
              <a:t>(2014山东,14)阅读下面两首宋诗,回答问题。(8分)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寻诗两绝句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陈与义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楚酒困人三日醉,园花经雨百般红。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无人画出陈居士</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,亭角寻诗满袖风。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爱把山瓢</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莫笑侬,愁时引睡有奇功。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醒来推户寻诗去,乔木峥嵘明月中。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①居士:指文人雅士。②山瓢:天然粗陋的酒器。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(1)“园花经雨百般红”与“乔木峥嵘明月中”两句所描写的景色特点有何不同?请做简要分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析。(4分)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(2)诗中“陈居士”的形象特点是什么?请结合两首诗加以分析。(4分)</a:t>
            </a:r>
            <a:endParaRPr lang="zh-CN" alt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034" y="1348567"/>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(1)①艳丽　②清幽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①“园花经雨百般红”描写的是雨后园林的美景,一场雨后,园中姹紫嫣红,色彩艳丽。②“乔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木峥嵘明月中”描写的是月夜下的美景,明月高照,树木高耸峭拔,意境清幽。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(2)①行为洒脱　②情趣高雅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①“楚酒困人三日醉”“爱把山瓢莫笑侬”,从陈居士喜欢喝酒可以看出他洒脱的性格特点。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②“亭角寻诗满袖风”“醒来推户寻诗去”,白天寻诗,夜晚寻诗,表现了陈居士沉迷于诗歌创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作的高雅情趣。</a:t>
            </a:r>
            <a:endParaRPr lang="zh-CN" altLang="en-US" dirty="0"/>
          </a:p>
        </p:txBody>
      </p:sp>
      <p:sp>
        <p:nvSpPr>
          <p:cNvPr id="4" name="TextBox 2"/>
          <p:cNvSpPr txBox="1"/>
          <p:nvPr/>
        </p:nvSpPr>
        <p:spPr>
          <a:xfrm>
            <a:off x="500034" y="384889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(1)两诗中所描写的景物,一是雨后园花的姹紫嫣红,一是月夜中树木高耸峥嵘,都具体地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表达出诗人感受到的情味。答题的格式是“意境+句意+归纳”。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(2)要读懂诗歌内容,从一些关键词语入手,见微知著,注意准确理解题干要求,结合诗句分析人物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形象。</a:t>
            </a:r>
            <a:endParaRPr lang="zh-CN" alt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21.</a:t>
            </a:r>
            <a:r>
              <a:rPr lang="zh-CN" altLang="en-US" sz="1500" kern="0" dirty="0" smtClean="0">
                <a:solidFill>
                  <a:srgbClr val="000000"/>
                </a:solidFill>
                <a:latin typeface="Times New Roman" panose="02020603050405020304" pitchFamily="65" charset="-122"/>
                <a:ea typeface="宋体" panose="02010600030101010101" pitchFamily="2" charset="-122"/>
              </a:rPr>
              <a:t>(2014重庆,12)阅读下面这首散曲,然后回答问题。(7分)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商调·黄莺儿　赠燕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[清]张潮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花落意难堪,向泥中,着意衔,携归画栋修花口</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。珠帘半缄,乌衣半掺,最难消王谢堂前憾。语呢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喃,千般诉说,只有老僧谙。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花口:指初开的花。因花开时如口张状,故称。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(1)作者描写燕子,运用了哪些表现手法?(3分)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(2)散曲中的燕子为何不衔泥而衔花?作者这样写抒发了怎样的感情?(4分)</a:t>
            </a:r>
            <a:endParaRPr lang="zh-CN" altLang="en-US" dirty="0"/>
          </a:p>
        </p:txBody>
      </p:sp>
      <p:sp>
        <p:nvSpPr>
          <p:cNvPr id="3" name="TextBox 2"/>
          <p:cNvSpPr txBox="1"/>
          <p:nvPr/>
        </p:nvSpPr>
        <p:spPr>
          <a:xfrm>
            <a:off x="571472" y="391367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(1)拟人,用典,虚实结合。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(2)怜惜花朵零落,衔花去修补彩绘的房梁上斑驳的花朵。抒发了惜花伤春、痛惜衰败的感情。</a:t>
            </a:r>
            <a:endParaRPr lang="zh-CN" altLang="en-US" dirty="0"/>
          </a:p>
        </p:txBody>
      </p:sp>
      <p:sp>
        <p:nvSpPr>
          <p:cNvPr id="4" name="TextBox 2"/>
          <p:cNvSpPr txBox="1"/>
          <p:nvPr/>
        </p:nvSpPr>
        <p:spPr>
          <a:xfrm>
            <a:off x="571472" y="458790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(1)“意难堪”“着意衔”“修花口”“呢喃”“诉说”都运用了拟人的修辞。“珠帘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半缄”三句,化用了刘禹锡的《乌衣巷》中“旧时王谢堂前燕,飞入寻常百姓家”的诗句,感慨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物是人非,昔盛今衰。全曲采用虚实结合的手法,虚写王谢堂前的繁华,实写眼前的衰败,抒发了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感伤、哀怨之情。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(2)抓住“花落”“画栋修花口”的特点,结合全诗表达的情感作答即可。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22.</a:t>
            </a:r>
            <a:r>
              <a:rPr lang="zh-CN" altLang="en-US" sz="1500" kern="0" dirty="0" smtClean="0">
                <a:solidFill>
                  <a:srgbClr val="000000"/>
                </a:solidFill>
                <a:latin typeface="Times New Roman" panose="02020603050405020304" pitchFamily="65" charset="-122"/>
                <a:ea typeface="宋体" panose="02010600030101010101" pitchFamily="2" charset="-122"/>
              </a:rPr>
              <a:t>(2014辽宁,8—9)阅读下面这首宋词,回答问题。(11分)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点绛唇·访牟存叟南漪钓隐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周晋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午梦初回,卷帘尽放春愁去。昼长无侣,自对黄鹂语。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絮影</a:t>
            </a:r>
            <a:r>
              <a:rPr lang="zh-CN" altLang="en-US" sz="1110" kern="0" spc="9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香,春在无人处。移舟去。未成新句,一砚梨花雨。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(1)“卷帘尽放春愁去”一句,在表达技巧上有何妙处?请结合词句赏析。(5分)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(2)此词写春,有人读出了愁,有人读出了喜,请结合全词谈谈你的理解。(6分)</a:t>
            </a:r>
            <a:endParaRPr lang="zh-CN" altLang="en-US" dirty="0"/>
          </a:p>
        </p:txBody>
      </p:sp>
      <p:pic>
        <p:nvPicPr>
          <p:cNvPr id="3" name="图片 3" descr="textimage4.jpeg"/>
          <p:cNvPicPr>
            <a:picLocks noChangeAspect="1"/>
          </p:cNvPicPr>
          <p:nvPr/>
        </p:nvPicPr>
        <p:blipFill>
          <a:blip r:embed="rId1"/>
          <a:stretch>
            <a:fillRect/>
          </a:stretch>
        </p:blipFill>
        <p:spPr>
          <a:xfrm>
            <a:off x="921600" y="2556927"/>
            <a:ext cx="152400" cy="171450"/>
          </a:xfrm>
          <a:prstGeom prst="rect">
            <a:avLst/>
          </a:prstGeom>
        </p:spPr>
      </p:pic>
      <p:sp>
        <p:nvSpPr>
          <p:cNvPr id="4" name="TextBox 2"/>
          <p:cNvSpPr txBox="1"/>
          <p:nvPr/>
        </p:nvSpPr>
        <p:spPr>
          <a:xfrm>
            <a:off x="571472" y="3563145"/>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(1)此句采用了比拟(拟物)的手法,化无形为有形,使抽象的春愁变得形象、生动。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(2)(示例1)此词主要表达了春色恼人的孤独惆怅之感。上片抒发了卷帘放愁愁仍在的无奈、缺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少诗朋酒侣而自对鸟语的寂寞之情,下片抒发了大好春光无人欣赏的惋惜、吟诗而未成的遗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憾、梨花飘落如雨的怅惘之情。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(示例2)此词主要表达了春景无限的欣悦自得之情。上片抒发了卷帘放去春愁的畅快、虽无友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人却独对鸟语的悠然之情,下片抒发了飘飘絮影脉脉</a:t>
            </a:r>
            <a:r>
              <a:rPr lang="zh-CN" altLang="en-US" sz="1140" kern="0" spc="1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香春在无人处的惊喜、梨花飘落如雨诗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意盎然的沉醉之情。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(示例3)此词既有孤独惆怅的春愁,又有春景无限的欢欣自得。例如上片有午梦初回浓浓的春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愁,也有自对鸟语趣味横生的悠然;例如下片有春在无人处的惊喜,也有梨花飘落如雨的怅惘。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(2017课标全国Ⅲ,14—15)阅读下面这首唐诗,回答问题。(11分)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编集拙诗,成一十五卷,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因题卷末,戏赠元九、李二十</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白居易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一篇长恨有风情</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,十首秦吟近正声</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每被老元偷格律,苦教短李伏歌行</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世间富贵应无分,身后文章合有名。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莫怪气粗言语大,新排十五卷诗成。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①元九、李二十:分指作者的朋友元稹、李绅,即诗中的“老元”“短李”。李绅身材矮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小,时称“短李”。②长恨:指作者的长诗《长恨歌》。③秦吟:指作者的讽喻组诗《秦中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吟》。正声:雅正的诗篇。④伏:服气。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(1)以下对本诗的理解和分析,不正确的两项是(5分)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A.《长恨歌》和《秦中吟》都是白居易的得意之作,能够作为其诗歌创作的代表。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B.元稹常常私下对白居易的诗歌进行模仿,这从侧面说明了白诗较高的创作水准。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C.白居易在诗中称呼李绅为“短李”,也隐含着不太认可李绅诗歌创作的意思。</a:t>
            </a:r>
            <a:endParaRPr lang="zh-CN" alt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(1)本句的意思是“卷起帘子,把春愁全部放出去”。春愁本来是抽象的,在句中却承受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了“放”这个动作,这是运用了比拟的修辞手法,赋予抽象之物以形象具体的感觉,再结合比拟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具体的表达效果作答即可。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(2)“喜”是指春日美景使人欣悦自得,春愁已被放出,“对黄鹂语”充满恬淡悠然的情趣;“絮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影</a:t>
            </a:r>
            <a:r>
              <a:rPr lang="zh-CN" altLang="en-US" sz="1140" kern="0" spc="1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香,春在无人处”,虽无人但充满了春意的美感;诗作未成固然可惜,但是梨花如雨也让人倍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感欣喜。“愁”是指春色恼人的孤独惆怅,“昼长无侣,自对黄鹂语”,抓住“无侣”“自对”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体会作者内心的孤寂;“春在无人处”,无人品赏春光,体现惜春之感;想要吟诗却又被恼人的春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雨(飘落如雨的梨花)打断,体现一种遗憾。分别以“愁”与“喜”为核心,结合全词中能够表现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出“愁”与“喜”的具体词句分析。亦可辩证地理解为既有“喜”也有“愁”。</a:t>
            </a:r>
            <a:endParaRPr lang="zh-CN" altLang="en-US" dirty="0"/>
          </a:p>
        </p:txBody>
      </p:sp>
      <p:pic>
        <p:nvPicPr>
          <p:cNvPr id="3" name="图片 3" descr="textimage6.jpeg"/>
          <p:cNvPicPr>
            <a:picLocks noChangeAspect="1"/>
          </p:cNvPicPr>
          <p:nvPr/>
        </p:nvPicPr>
        <p:blipFill>
          <a:blip r:embed="rId1"/>
          <a:stretch>
            <a:fillRect/>
          </a:stretch>
        </p:blipFill>
        <p:spPr>
          <a:xfrm>
            <a:off x="730800" y="2552164"/>
            <a:ext cx="161924" cy="180975"/>
          </a:xfrm>
          <a:prstGeom prst="rect">
            <a:avLst/>
          </a:prstGeom>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23.</a:t>
            </a:r>
            <a:r>
              <a:rPr lang="zh-CN" altLang="en-US" sz="1500" kern="0" dirty="0" smtClean="0">
                <a:solidFill>
                  <a:srgbClr val="000000"/>
                </a:solidFill>
                <a:latin typeface="Times New Roman" panose="02020603050405020304" pitchFamily="65" charset="-122"/>
                <a:ea typeface="宋体" panose="02010600030101010101" pitchFamily="2" charset="-122"/>
              </a:rPr>
              <a:t>(2014安徽,8—9)阅读下面这首词,回答问题。(8分)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阮郎归　西湖春暮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[南宋]马子严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清明寒食不多时,香红渐渐稀。番腾</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妆束闹苏堤,留春春怎知?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花褪雨,絮沾泥。凌波</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寸不移。三三两两叫船儿,人归春也归。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①番腾:同“翻腾”。②凌波:这里指女子步履。曹植《洛神赋》:“凌波微步,罗袜生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(1)这首词通过人物动作神态表现了西湖游人的不同情感,请结合作品简要分析。(4分)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(2)这首词描写了暮春之景,请从点面结合的角度做简要赏析。(4分)</a:t>
            </a:r>
            <a:endParaRPr lang="zh-CN" altLang="en-US" dirty="0"/>
          </a:p>
        </p:txBody>
      </p:sp>
      <p:sp>
        <p:nvSpPr>
          <p:cNvPr id="3" name="TextBox 2"/>
          <p:cNvSpPr txBox="1"/>
          <p:nvPr/>
        </p:nvSpPr>
        <p:spPr>
          <a:xfrm>
            <a:off x="516966" y="4206087"/>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(1)翻腾妆束,闹春苏堤,爱春之心;步履迟迟,驻足流连,惜春之情;三三两两,唤船离去,叹春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(2)香红渐稀,是面的描写;花褪雨,絮沾泥,则是点的刻画。勾勒写意,细节传神,点面结合,相互映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衬;以景起情,丰富了词作情感内涵。</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(1)“番腾妆束闹苏堤”,写西湖苏堤上游人如织,妆束漂亮,争相赏春;“凌波寸不移”,写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游湖的女子定步不移,驻足凝神极尽其惜春之情;直至暮色渐起,才三三两两结伴叫船,带着无尽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的留恋之情和伤春之感回程。可结合标题“西湖春暮”解读作品中的形象及其情感。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(2)以“香红渐渐稀”从整体上写暮春时节百花逐日凋零、芳春即将逝去的情景;以花落如雨、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柳絮沾泥的具体场景为代表,写尽了暮春时节触目皆是的凋残之景。点面结合,暮春之景跃然纸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上,伤春之情充溢字间。答题时,一要回答点与面的具体内容,两者相结合的表达效果;二要回答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出点面结合之景在传情达意方面的作用。</a:t>
            </a:r>
            <a:endParaRPr lang="zh-CN" alt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77129"/>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(2012课标全国,8—9)阅读下面这首宋词,回答问题。(11分)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思远人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晏几道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红叶黄花秋意晚,千里念行客。飞云过尽,归鸿无信,何处寄书得。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泪弹不尽临窗滴,就砚旋研墨。渐写到别来,此情深处,红笺为无色。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(1)这首词表达了什么样的感情?“红叶黄花秋意晚”一句对表达这种感情有什么作用?(5分)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(2)“就砚旋研墨”与“临窗滴”有什么关系?“红笺为无色”的原因是什么?请简要分析。(6分)</a:t>
            </a:r>
            <a:endParaRPr lang="zh-CN" altLang="en-US" dirty="0"/>
          </a:p>
        </p:txBody>
      </p:sp>
      <p:sp>
        <p:nvSpPr>
          <p:cNvPr id="3" name="TextBox 2"/>
          <p:cNvSpPr txBox="1"/>
          <p:nvPr/>
        </p:nvSpPr>
        <p:spPr>
          <a:xfrm>
            <a:off x="3071802" y="877019"/>
            <a:ext cx="2380780"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sz="2000" b="1" dirty="0">
              <a:latin typeface="黑体" panose="02010609060101010101" pitchFamily="49" charset="-122"/>
              <a:ea typeface="黑体" panose="02010609060101010101" pitchFamily="49" charset="-122"/>
            </a:endParaRPr>
          </a:p>
        </p:txBody>
      </p:sp>
      <p:sp>
        <p:nvSpPr>
          <p:cNvPr id="4" name="TextBox 2"/>
          <p:cNvSpPr txBox="1"/>
          <p:nvPr/>
        </p:nvSpPr>
        <p:spPr>
          <a:xfrm>
            <a:off x="500034" y="3633022"/>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(1)这首词表达了对远方行人的深切思念。首句起兴,以红叶黄花染绘出深秋的特殊色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调,渲染离别的悲凉气氛,增添对远方行人绵绵不尽的思念情怀。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(2)关系是:“就砚旋研墨”暗指以临窗滴下的泪水研墨,和泪作书。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原因是:红笺被泪水浸湿。由于情到深处,词中主人公在作书时不停流泪,泪水落到纸上,红笺因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而褪去了颜色。</a:t>
            </a:r>
            <a:endParaRPr lang="zh-CN" altLang="en-US" dirty="0"/>
          </a:p>
        </p:txBody>
      </p:sp>
      <p:sp>
        <p:nvSpPr>
          <p:cNvPr id="5" name="TextBox 2"/>
          <p:cNvSpPr txBox="1"/>
          <p:nvPr/>
        </p:nvSpPr>
        <p:spPr>
          <a:xfrm>
            <a:off x="516966" y="5434730"/>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(1)此词牌名与词题一致,“思远人”即主旨。前两句写林叶转红,菊花开遍,又到了晚秋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时节,闺中人不禁想念起远隔千里的行客。“晚”字暗示别离之久。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(2)下片前两句写闺中人泪珠弹洒不尽,当窗滴进砚台,遂以泪研墨,和泪作书,以诉思念之切,泪湿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红笺。词人不言笺色之红因泪而淡,却说红笺之色因情深而无,痴人痴事,慧心妙语,用意深厚。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(2011课标全国,8—9)阅读下面这首唐诗,回答问题。(11分)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春日秦国怀古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周朴</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荒郊一望欲消魂</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,泾水萦纡</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傍远村。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牛马放多春草尽,原田耕破古碑存。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云和积雪苍山晚,烟伴残阳绿树昏。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数里黄沙行客路,不堪回首思秦原。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①周朴(?—878):字太朴,吴兴(今属浙江)人。②消魂:这里形容极其哀愁。③泾水:渭水支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流,在今陕西省中部,古属秦国。萦纡:旋绕曲折。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(1)这首诗表现了诗人什么样的感情?请简要分析。(5分)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(2)你认为这首诗在写作上是如何处理情景关系的?(6分)</a:t>
            </a:r>
            <a:endParaRPr lang="zh-CN" altLang="en-US" dirty="0"/>
          </a:p>
        </p:txBody>
      </p:sp>
      <p:sp>
        <p:nvSpPr>
          <p:cNvPr id="3" name="TextBox 2"/>
          <p:cNvSpPr txBox="1"/>
          <p:nvPr/>
        </p:nvSpPr>
        <p:spPr>
          <a:xfrm>
            <a:off x="571472" y="4934664"/>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(1)表现了怀古伤今之情。诗人春日眺望泾水之滨,不见春草,只见古碑,行客之路尽是黄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沙,想当年秦国何等强盛,看如今唐王朝国势日衰,眼前一片荒凉,于是“不堪回首”之情油然而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(2)①触景生情;②寓情于景;③写哀景抒哀情。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(1)诗人通过望中所见,写出了春日黄昏之惨淡景色及由此触发的国事兴亡之感。首联即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为全诗定下感情基调。野郊四望,一片荒凉;泾水依傍乡村,旋绕曲折,沉默无语。此时此景让诗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人顿生“消魂”之情,“消魂”指心极其哀愁也。颔联寓情于景:本应萋萋的春草却早已衰败,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本应生机勃勃的田园却已残破,让诗人更生愁思。颈联写出了天色的变化,残阳西下,远山、近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树都笼罩在这寂寥、惨淡的氛围之中,让人产生无限的哀愁。尾联则通过感慨“想当年秦国何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等强盛,看如今唐王朝国势日衰”,借古讽今,揭示出全诗的主旨。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(2)此题要求鉴赏诗歌是如何处理情景关系的,要明确三点:一是诗人的情感是什么;二是诗中描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写了哪些景物,这些景物具有什么样的特点;三是情景相生,二者是如何转化依托的。诗人的情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感是哀叹唐王朝的衰败,景物的特点是荒凉残破。</a:t>
            </a:r>
            <a:endParaRPr lang="zh-CN" alt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(2010课标全国,8—9)阅读下面这首乐府诗,回答问题。(11分)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雨雪曲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江总</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雨雪隔榆溪</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,从军度陇西</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绕阵看狐迹,依山见马蹄。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天寒旗彩坏,地暗鼓声低。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漫漫愁云起,苍苍别路迷。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①江总(518—590):南朝陈文学家,字总持,济阳考城(今河南兰考)人。历仕梁、陈、隋三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朝。②榆溪:指边塞。③陇西:在今甘肃东部。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(1)这首诗描写了什么样的环境?末句中的“别路”是什么意思?(5分)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(2)诗人把“旗彩坏”“鼓声低”分别接在“天寒”“地暗”之后,这样写有什么好处?这首诗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表现了戍卒什么样的情感?(6分)</a:t>
            </a:r>
            <a:endParaRPr lang="zh-CN" altLang="en-US"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(1)这首诗描写了边地雨雪交加、荒凉苦寒的环境。“别路”的意思是戍卒离别家乡到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边关的路。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(2)这样写的好处是,不仅点明了边塞“天寒”“地暗”的环境,也真实生动地透露出戍卒在这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种环境中产生的“旗彩坏”“鼓声低”的心理感受。这首诗表现了戍卒身处辽远而艰苦的边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塞的思乡之情。</a:t>
            </a:r>
            <a:endParaRPr lang="zh-CN" altLang="en-US" dirty="0"/>
          </a:p>
        </p:txBody>
      </p:sp>
      <p:sp>
        <p:nvSpPr>
          <p:cNvPr id="3" name="TextBox 2"/>
          <p:cNvSpPr txBox="1"/>
          <p:nvPr/>
        </p:nvSpPr>
        <p:spPr>
          <a:xfrm>
            <a:off x="500034" y="2848765"/>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(1)注意题干的要求,所以应仔细阅读、筛选并概括诗中关于环境的信息,抓住关键意象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如“雨雪”“狐迹”“马蹄”“天寒”“地暗”“愁云”,可以整合出第一问的答案要点。一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切景语皆情语。上述意象一定为抒发人物情感服务。由“从军”“愁”等信息推知本诗可能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抒发戍卒的“思乡”愁绪,进一步推知“别路”应指离别家乡到边关的路。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(2)题干第一问实际要求考生思考“天寒”“地暗”的自然环境与“旗彩坏”“鼓声低”的戍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卒生活之间的关系。“天寒”“地暗”已明写了自然环境的恶劣,后面分别接上“旗彩坏”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“鼓声低”,给人的感觉就是因为天寒,所以使得彩旗褪色;因为(乌云使得)地暗,所以使得鼓声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变低了,这样就借自然景物写出人的心理感受。第二问可根据第一问的答案和“愁”“别路”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等词语判断出来。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(2010全国Ⅰ,12)阅读下面这首诗,回答问题。(8分)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咏素蝶诗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刘孝绰</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随蜂绕绿蕙,避雀隐青薇。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映日忽争起,因风乍共归。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出没花中见,参差叶际飞。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芳华幸勿谢,嘉树欲相依。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刘孝绰(481—539):南朝梁文学家,彭城(今江苏徐州)人。文名颇盛,因恃才傲物,而为人所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忌恨,仕途数起数伏。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(1)这首咏物诗描写了素蝶的哪些活动?是怎样描写的?(3分)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(2)这首诗有什么含意?采用了什么表现手法?(5分)</a:t>
            </a:r>
            <a:endParaRPr lang="zh-CN" altLang="en-US" dirty="0"/>
          </a:p>
        </p:txBody>
      </p:sp>
      <p:sp>
        <p:nvSpPr>
          <p:cNvPr id="3" name="TextBox 2"/>
          <p:cNvSpPr txBox="1"/>
          <p:nvPr/>
        </p:nvSpPr>
        <p:spPr>
          <a:xfrm>
            <a:off x="571472" y="493562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(1)这首诗描写了素蝶随蜂悠游,遇雀躲藏;映衬日光腾起,顺着风势返回;在花丛中时出时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没,于树叶间上下翻飞。是通过素蝶和周围事物的关系、对不同情况的反应来描写的。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(2)这首诗通过对素蝶活动的描写,表现了诗人在现实生活中的悲欢、沉浮,最后两句突出了作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者对美好事物的依恋和向往。采用了托物言志的手法。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(1)诗的前六句,诗人以细腻的笔触描绘了素蝶的动人形象:与蜂为伴,在草丛中盘旋;为避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鸟雀,隐藏于薇叶之下;映日翻飞,顺风起舞;在花丛中、密叶间时出时没,穿进穿出。伴随着绿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蕙、青薇、阳光、春风、红花、碧树等不断转换的背景,素蝶轻盈飘然、千姿百态的身影一一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展示了出来。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(2)咏物之作,意在借物以寓情,托物以言志,此诗并非泛泛的咏蝶之作,而是寄寓了诗人的身世之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感。史载刘孝绰自幼聪颖,然恃才傲物,一生仕途坎坷。此诗前六句描摹素蝶形象,末二句以素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蝶口吻表白情感,透露出作者对未来生活的渴望与追求。</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D.作者坚信自己必将因文学成就而名扬后世,因此并不介意在当时是否得到认可。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E.在诗的最后两句中,白居易称,自己新编出的诗集可以成为自我炫耀的资本。</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(2)请从“戏赠”入手,结合全诗,分析作者表达的情感态度。(6分)</a:t>
            </a:r>
            <a:endParaRPr lang="zh-CN" altLang="en-US"/>
          </a:p>
        </p:txBody>
      </p:sp>
      <p:sp>
        <p:nvSpPr>
          <p:cNvPr id="3" name="TextBox 2"/>
          <p:cNvSpPr txBox="1"/>
          <p:nvPr/>
        </p:nvSpPr>
        <p:spPr>
          <a:xfrm>
            <a:off x="516966" y="2205823"/>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a:t>
            </a:r>
            <a:r>
              <a:rPr lang="zh-CN" altLang="en-US" sz="1500" b="1" kern="0" dirty="0" smtClean="0">
                <a:solidFill>
                  <a:srgbClr val="000000"/>
                </a:solidFill>
                <a:latin typeface="Times New Roman" panose="02020603050405020304" pitchFamily="65" charset="-122"/>
                <a:ea typeface="宋体" panose="02010600030101010101" pitchFamily="2" charset="-122"/>
              </a:rPr>
              <a:t>CD</a:t>
            </a:r>
            <a:endParaRPr lang="zh-CN" altLang="en-US" b="1"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(2)①诗人戏谑友人,夸耀自己,通过诙谐的态度表现出对文学成就的自得;②诗歌并非全是戏言,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也透露出一丝对自己现实境况的无奈与自嘲。</a:t>
            </a:r>
            <a:endParaRPr lang="zh-CN" altLang="en-US" dirty="0"/>
          </a:p>
        </p:txBody>
      </p:sp>
      <p:sp>
        <p:nvSpPr>
          <p:cNvPr id="4" name="TextBox 2"/>
          <p:cNvSpPr txBox="1"/>
          <p:nvPr/>
        </p:nvSpPr>
        <p:spPr>
          <a:xfrm>
            <a:off x="500034" y="3277393"/>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(1)C.说“短李”是戏称,以示二人关系亲密,诗中虽有让李绅服气自己的创作不容易的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意思,但并没有“不太认可李绅诗歌创作”的意思。D.颈联前句说此时富贵与“我”无缘,颈联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后句说以后会诗名远扬。前后不构成因果关系。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(2)友人之间相戏,无须客气,无须谦虚,围绕这一点,再结合诗句逐一分析作者的情感态度。首联,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大言不惭,“有风情”“近正声”,自评极高,颇为自负。颔联,“偷”“伏”,戏谑、调侃友人,一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则表现友情之深,二则自夸才高。颈联,说自己与富贵无缘,自是不被当权者认可,有隐隐的失落;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说文章应扬名,又洋溢着昂扬的自信。尾联,“莫怪”说破戏谑之意,“诗成”又洋溢着喜悦之情。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(2010全国Ⅱ,12)阅读下面这首宋诗,回答问题。(8分)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梦中作</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欧阳修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夜凉吹笛千山月,路暗迷人百种花。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棋罢不知人换世</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,酒阑</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无奈客思家。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①本诗约作于皇祐元年(1049),当时作者因支持范仲淹新政而被贬谪到颍州。②传说晋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时有一人进山砍柴,见两童子在下棋,于是置斧旁观,等一盘棋结束,斧已烂掉,回家后发现早已换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了人间。③酒阑:酒尽。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(1)这首诗表现了作者什么样的心情?(3分)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(2)你认为这首诗在写作上有什么特色?(5分)</a:t>
            </a:r>
            <a:endParaRPr lang="zh-CN" altLang="en-US" dirty="0"/>
          </a:p>
        </p:txBody>
      </p:sp>
      <p:sp>
        <p:nvSpPr>
          <p:cNvPr id="3" name="TextBox 2"/>
          <p:cNvSpPr txBox="1"/>
          <p:nvPr/>
        </p:nvSpPr>
        <p:spPr>
          <a:xfrm>
            <a:off x="571472" y="4563277"/>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(1)表现了:①因仕途失意而对前途忧虑和无可奈何的心情;②希望脱离官场返回家乡的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(2)①一句一个场景;②拟景写情,情景交融;③对仗十分工巧。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(1)注释①点出此诗作于作者因支持范仲淹新政而被贬谪到颍州之时,可知作者仕途失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意,对前途充满忧虑。尾联“酒阑无奈客思家”写酒兴已阑,思家之念油然而生。此句是全诗的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关键,一个“客”字便是梦的缘由,梦的主旨,梦的归宿。李后主有“梦里不知身是客”,欧阳修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何尝不是愁肠百结。客愁贯穿于全诗始终,令人抑郁不展,魇魔难去,“何日是归年”呢?作者仕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途失意,无可奈何之意,急切返乡之情尽在其中。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(2)要求写出该诗的写作特色,我们应从全诗出发,考虑描写、抒情、修辞等表现手法。首句写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凄凉的静夜景色;次句写扑朔迷离的春夜景色;第三句写世事变迁,感慨人生;末句写酒兴已阑,黯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然思家。四句分叙了四个不同的意境,都是梦中光景,都透露出作者客居他乡、仕途失意的无奈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之情。从修辞上分析,该诗前后两联字字相对,对仗工巧,天衣无缝。</a:t>
            </a:r>
            <a:endParaRPr lang="zh-CN" alt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(2009宁夏·海南,8—9)阅读下面这首宋词,回答问题。(11分)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鹧鸪天　代人赋</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辛弃疾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陌上柔桑破嫩芽,东邻蚕种已生些。平冈细草鸣黄犊,斜日寒林点暮鸦。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山远近,路横斜,青旗</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沽酒有人家。城中桃李愁风雨,春在溪头荠菜花。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①这首词作于作者遭弹劾解官归家时。②青旗:酒旗,酒店门外用青布做的幌子。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(1)词的上阕描绘了什么样的景象?请简要叙述。(5分)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(2)词的最后两句作者运用了哪种写作手法?表达了什么样的感情?词题为“代人赋”,作者为什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么要以此为题?请简要说明。(6分)</a:t>
            </a:r>
            <a:endParaRPr lang="zh-CN" altLang="en-US" dirty="0"/>
          </a:p>
        </p:txBody>
      </p:sp>
      <p:sp>
        <p:nvSpPr>
          <p:cNvPr id="3" name="TextBox 2"/>
          <p:cNvSpPr txBox="1"/>
          <p:nvPr/>
        </p:nvSpPr>
        <p:spPr>
          <a:xfrm>
            <a:off x="500034" y="4241141"/>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(1)词的上阕描绘了初春时乡村一派春意盎然的景象。田间桑树萌发出新芽,东邻家蚕卵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已孵出幼蚕;平缓的山坡上长着细嫩青草,黄色的牛犊在那儿鸣叫;夕阳斜照着初春傍晚的树林,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晚归的乌鸦散落在那儿栖息。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(2)运用了对照(或对比)的写作手法。作者将城里愁风畏雨的桃李,与乡间溪头迎春开放的荠菜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花相对照,借景抒情,表达了他解官归家后鄙弃城市官场、热爱田园生活的感情。题为“代人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赋”,实则为己赋,采用代人填词的形式,以荠菜花自况,效果独特。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3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(1)本题考查鉴赏诗歌内容的能力。词的前两句写桑树抽芽、蚕卵孵化,“破”字传神。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三句写“细草”“黄犊”,黄犊在牛栏里关了一冬,放牧平坡,乍见春草欢乐无比,“鸣”字巧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妙。四句写“斜日”“寒林”“暮鸦”,一个“点”字使衰肃的情调起了变化。词的上阕描绘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了一派春意盎然的自然风光,考生应在把握此点的基础上,对诗歌进行赏析。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(2)本题考查鉴赏诗歌的艺术手法及把握诗歌主旨的能力。这首词通过写景和抒情,表现了辛弃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疾罢官乡居期间对农村的欣赏流连及对城市上层社会的鄙视。词中的荠菜花是作者热情赞美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的,在它身上仿佛体现了一种人格精神,实际上它是作者自我形象的写照,作者不要做愁风畏雨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的城中桃李,要做坚强的荠菜花,二者就有了一个鲜明的对比。把握住这一点,第三问的解答也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就有了方向。作者之所以用“代人赋”为题,当时很可能是朋辈中有人为辛弃疾罢官后的生活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担忧,作者便风趣地以代友人填词的方式回答,借荠菜花的形象来自我写照,以此与友人共勉。</a:t>
            </a:r>
            <a:endParaRPr lang="zh-CN" altLang="en-US"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(2009全国Ⅰ,12)阅读下面这首宋诗,回答问题。(8分)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次石湖书扇韵</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姜夔</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桥西一曲水通村,岸阁浮萍绿有痕。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家住石湖人不到,藕花多处别开门。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①石湖:南宋诗人范成大(1126—1193)晚年去职归隐石湖(在今江苏苏州),自号石湖居士。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②姜夔(1155—1221?):字尧章,号白石道人,饶州鄱阳(今江西波阳)人。浪迹江湖,终生不仕。淳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熙十四年(1187)夏,曾去拜见范成大,这首诗约作于此时。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(1)这首诗描绘了一幅什么样的画面?是由哪些景物构成的?请简要叙述。(4分)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(2)有人说,诗的后两句歌颂了范成大的品格,第三句中的“人”是指趋炎附势的人。你对此有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什么看法?请简要说明。(4分)</a:t>
            </a:r>
            <a:endParaRPr lang="zh-CN" altLang="en-US"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(1)诗歌描绘了一幅江南水乡清幽恬静的画面。写了小桥、流水、村庄、绿岸、浮萍、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荷花、人家、庭院等景物。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(2)(示例1)这种说法有道理。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此诗赞誉石湖美景,也包含对石湖主人的歌颂。“人”是指势利小人,这些人在范氏去职归隐后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不再与他来往,范氏却不以为意,反而享受田园之乐,这与作者终生不仕的人生态度相契合。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(示例2)这种说法不确切。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此诗描写了石湖清幽恬静的美景,表现的是作者对石湖主人归隐田园生活的赞赏之情。“人”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只是泛指,无人相烦正是幽静的要素,不是写范氏失势后的世态炎凉。</a:t>
            </a:r>
            <a:endParaRPr lang="zh-CN" altLang="en-US" dirty="0"/>
          </a:p>
        </p:txBody>
      </p:sp>
      <p:sp>
        <p:nvSpPr>
          <p:cNvPr id="4" name="TextBox 2"/>
          <p:cNvSpPr txBox="1"/>
          <p:nvPr/>
        </p:nvSpPr>
        <p:spPr>
          <a:xfrm>
            <a:off x="516966" y="3934532"/>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本题考查鉴赏古典诗歌的能力。(1)侧重考查鉴赏作品的形象,(2)侧重考查评价作品的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思想内容和作者的观点态度。首句写小桥流水,自是江南水乡特色;次句写绿岸浮萍,突出石湖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的宁静清雅;三、四两句写景即为写人。范成大以廊庙之才,归隐石湖,远绝烦嚣,于藕花盛处专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开门户,雅量高致,可见一斑。全诗意境空灵而寄意幽远,造语平实而格调自高,可谓别是一家。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(2009全国Ⅱ,12)阅读下面这首唐诗,回答问题。(8分)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军城早秋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严武</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昨夜秋风入汉关,朔云边月满西山。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更催飞将追骄虏,莫遣沙场匹马还。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严武(726—765):字季鹰,华阴(今属陕西)人。曾任成都尹、剑南节度使,广德二年(764)秋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率兵西征,击败吐蕃军队七万多人。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(1)诗的前两句描绘了什么样的景象?有什么寓意?(4分)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(2)诗的后两句表现了作者什么样的情怀?请简要分析。(4分)</a:t>
            </a:r>
            <a:endParaRPr lang="zh-CN" altLang="en-US" dirty="0"/>
          </a:p>
        </p:txBody>
      </p:sp>
      <p:sp>
        <p:nvSpPr>
          <p:cNvPr id="3" name="TextBox 2"/>
          <p:cNvSpPr txBox="1"/>
          <p:nvPr/>
        </p:nvSpPr>
        <p:spPr>
          <a:xfrm>
            <a:off x="571472" y="4291722"/>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(1)夜晚、秋风、汉关、寒云、冷月、西山,诗的前两句描绘的是一幅初秋边关阴沉凝重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的夜景。寓意边境局势的紧张。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(2)诗的后两句表现了作者作为镇守边疆的将领,斗志昂扬,坚信必胜的豪迈情怀。第三句写部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署奋力出击,显示昂扬的斗志;第四句写全歼敌军的决心,显示必胜的信心。</a:t>
            </a:r>
            <a:endParaRPr lang="zh-CN" altLang="en-U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(1)解答情景画面型问题可采用意象组合或动态画面组合的方法,表述时可用“总分式”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或“分总式”。即:某联(句)描绘哪些景物,组成了怎样的画面(图景),表述了作者怎样的情感(或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寓意怎样的形势)。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(2)解答作者情感类问题应依据诗歌题目并结合相关注释分析出诗歌中心,而后分析作者情感。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本诗属于边塞诗,一般要扣“反映将士建功立业、杀敌报国的壮志豪情,战争给人民带来的灾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难,将士与妻儿之间思念相思之情”等方面的内容分析。</a:t>
            </a:r>
            <a:endParaRPr lang="zh-CN" alt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(2008全国Ⅰ,12)阅读下面这首宋诗,回答问题。(8分)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江间作四首(其三)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潘大临</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西山</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通虎穴,赤壁隐龙宫。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形胜三分国,波流万世功。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沙明拳宿鹭</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,天阔退飞鸿。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最羡渔竿客,归船雨打篷。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①潘大临(约1057—1106):字邠老,黄州(今湖北黄冈)人,善诗文。曾随苏轼同游赤壁。②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西山:在湖北鄂州西,山幽僻深邃。③拳宿鹭:指白鹭睡眠时一腿蜷缩的样子。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(1)第三联两句中各有一个字用得十分传神,请找出来,并说说这样写的好处。(4分)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(2)从全诗看,作者向往一种什么样的生活?请简要分析。(4分)</a:t>
            </a:r>
            <a:endParaRPr lang="zh-CN" alt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(1)“拳”和“退”。用“拳”字形象地表现出鹭鸟在沙滩上栖息时的神态。用“退”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字别致、生动地表现出鸿鸟在天空中飞行的状态。这样写构成了作者江边所见的一幅静动结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合的画面。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(2)向往一种隐逸的生活。①诗的前两联,作者从眼前之景,转入怀古,遥想当年赤壁之战时的人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事,而今安在?从而发出了“波流万世功”的感叹。②诗的后两联,作者赞叹宿鹭、飞鸿的闲适,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接着又仿佛看到了渔翁的扁舟,联系到“波流万世功”的感叹,于是提出“最羡渔竿客”,想驾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一叶小舟在烟雨朦胧中归去!</a:t>
            </a:r>
            <a:endParaRPr lang="zh-CN" altLang="en-US" dirty="0"/>
          </a:p>
        </p:txBody>
      </p:sp>
      <p:sp>
        <p:nvSpPr>
          <p:cNvPr id="3" name="TextBox 2"/>
          <p:cNvSpPr txBox="1"/>
          <p:nvPr/>
        </p:nvSpPr>
        <p:spPr>
          <a:xfrm>
            <a:off x="500034" y="3598199"/>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(1)本题是从炼字角度考查对古典诗词表达技巧的鉴赏。本联属写景句,两个字生动、形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象地写出了白鹭栖息于沙滩的神态和在江面上仰望寥廓长天时所得的印象。答题时既要答出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两字的传神之处,又要描绘出诗句所展现的动静结合的意境。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(2)本题考查对诗歌的思想内容和作者的观点态度的鉴赏评价能力。答题时要结合全诗内容,前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两联缅怀古代的英雄业绩,发出“波流万世功”的感叹,后两联借渔翁这一特定意象,抒发对隐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逸生活的向往之情,表达归隐之志。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模板">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74825</Words>
  <Application>WPS 演示</Application>
  <PresentationFormat>自定义</PresentationFormat>
  <Paragraphs>1835</Paragraphs>
  <Slides>202</Slides>
  <Notes>202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202</vt:i4>
      </vt:variant>
    </vt:vector>
  </HeadingPairs>
  <TitlesOfParts>
    <vt:vector size="211" baseType="lpstr">
      <vt:lpstr>Arial</vt:lpstr>
      <vt:lpstr>宋体</vt:lpstr>
      <vt:lpstr>Wingdings</vt:lpstr>
      <vt:lpstr>黑体</vt:lpstr>
      <vt:lpstr>微软雅黑</vt:lpstr>
      <vt:lpstr>Times New Roman</vt:lpstr>
      <vt:lpstr>Arial Unicode MS</vt:lpstr>
      <vt:lpstr>Calibri</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Administrator</cp:lastModifiedBy>
  <cp:revision>331</cp:revision>
  <dcterms:created xsi:type="dcterms:W3CDTF">2017-07-29T02:51:42Z</dcterms:created>
  <dcterms:modified xsi:type="dcterms:W3CDTF">2017-07-29T02:56:29Z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