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142.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147.xml" ContentType="application/vnd.openxmlformats-officedocument.presentationml.slide+xml"/>
  <Override PartName="/ppt/slides/slide158.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137.xml" ContentType="application/vnd.openxmlformats-officedocument.presentationml.slide+xml"/>
  <Override PartName="/ppt/slides/slide146.xml" ContentType="application/vnd.openxmlformats-officedocument.presentationml.slide+xml"/>
  <Override PartName="/ppt/slides/slide155.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44.xml" ContentType="application/vnd.openxmlformats-officedocument.presentationml.slide+xml"/>
  <Override PartName="/ppt/slides/slide153.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1"/>
  </p:notesMasterIdLst>
  <p:handoutMasterIdLst>
    <p:handoutMasterId r:id="rId162"/>
  </p:handoutMasterIdLst>
  <p:sldIdLst>
    <p:sldId id="262" r:id="rId2"/>
    <p:sldId id="260" r:id="rId3"/>
    <p:sldId id="265" r:id="rId4"/>
    <p:sldId id="867" r:id="rId5"/>
    <p:sldId id="267" r:id="rId6"/>
    <p:sldId id="268" r:id="rId7"/>
    <p:sldId id="808" r:id="rId8"/>
    <p:sldId id="868" r:id="rId9"/>
    <p:sldId id="869" r:id="rId10"/>
    <p:sldId id="870" r:id="rId11"/>
    <p:sldId id="738" r:id="rId12"/>
    <p:sldId id="810" r:id="rId13"/>
    <p:sldId id="872" r:id="rId14"/>
    <p:sldId id="813" r:id="rId15"/>
    <p:sldId id="871" r:id="rId16"/>
    <p:sldId id="809" r:id="rId17"/>
    <p:sldId id="815" r:id="rId18"/>
    <p:sldId id="816" r:id="rId19"/>
    <p:sldId id="814" r:id="rId20"/>
    <p:sldId id="873" r:id="rId21"/>
    <p:sldId id="874" r:id="rId22"/>
    <p:sldId id="817" r:id="rId23"/>
    <p:sldId id="280" r:id="rId24"/>
    <p:sldId id="875" r:id="rId25"/>
    <p:sldId id="876" r:id="rId26"/>
    <p:sldId id="877" r:id="rId27"/>
    <p:sldId id="822" r:id="rId28"/>
    <p:sldId id="879" r:id="rId29"/>
    <p:sldId id="880" r:id="rId30"/>
    <p:sldId id="878" r:id="rId31"/>
    <p:sldId id="881" r:id="rId32"/>
    <p:sldId id="882" r:id="rId33"/>
    <p:sldId id="883" r:id="rId34"/>
    <p:sldId id="884" r:id="rId35"/>
    <p:sldId id="824" r:id="rId36"/>
    <p:sldId id="826" r:id="rId37"/>
    <p:sldId id="885" r:id="rId38"/>
    <p:sldId id="827" r:id="rId39"/>
    <p:sldId id="886" r:id="rId40"/>
    <p:sldId id="825" r:id="rId41"/>
    <p:sldId id="829" r:id="rId42"/>
    <p:sldId id="830" r:id="rId43"/>
    <p:sldId id="887" r:id="rId44"/>
    <p:sldId id="889" r:id="rId45"/>
    <p:sldId id="890" r:id="rId46"/>
    <p:sldId id="888" r:id="rId47"/>
    <p:sldId id="891" r:id="rId48"/>
    <p:sldId id="892" r:id="rId49"/>
    <p:sldId id="893" r:id="rId50"/>
    <p:sldId id="894" r:id="rId51"/>
    <p:sldId id="895" r:id="rId52"/>
    <p:sldId id="896" r:id="rId53"/>
    <p:sldId id="828" r:id="rId54"/>
    <p:sldId id="897" r:id="rId55"/>
    <p:sldId id="898" r:id="rId56"/>
    <p:sldId id="899" r:id="rId57"/>
    <p:sldId id="832" r:id="rId58"/>
    <p:sldId id="901" r:id="rId59"/>
    <p:sldId id="900" r:id="rId60"/>
    <p:sldId id="903" r:id="rId61"/>
    <p:sldId id="904" r:id="rId62"/>
    <p:sldId id="902" r:id="rId63"/>
    <p:sldId id="906" r:id="rId64"/>
    <p:sldId id="907" r:id="rId65"/>
    <p:sldId id="905" r:id="rId66"/>
    <p:sldId id="909" r:id="rId67"/>
    <p:sldId id="908" r:id="rId68"/>
    <p:sldId id="911" r:id="rId69"/>
    <p:sldId id="913" r:id="rId70"/>
    <p:sldId id="914" r:id="rId71"/>
    <p:sldId id="912" r:id="rId72"/>
    <p:sldId id="916" r:id="rId73"/>
    <p:sldId id="917" r:id="rId74"/>
    <p:sldId id="918" r:id="rId75"/>
    <p:sldId id="919" r:id="rId76"/>
    <p:sldId id="920" r:id="rId77"/>
    <p:sldId id="921" r:id="rId78"/>
    <p:sldId id="915" r:id="rId79"/>
    <p:sldId id="833" r:id="rId80"/>
    <p:sldId id="835" r:id="rId81"/>
    <p:sldId id="836" r:id="rId82"/>
    <p:sldId id="923" r:id="rId83"/>
    <p:sldId id="924" r:id="rId84"/>
    <p:sldId id="925" r:id="rId85"/>
    <p:sldId id="926" r:id="rId86"/>
    <p:sldId id="927" r:id="rId87"/>
    <p:sldId id="928" r:id="rId88"/>
    <p:sldId id="929" r:id="rId89"/>
    <p:sldId id="930" r:id="rId90"/>
    <p:sldId id="931" r:id="rId91"/>
    <p:sldId id="932" r:id="rId92"/>
    <p:sldId id="933" r:id="rId93"/>
    <p:sldId id="922" r:id="rId94"/>
    <p:sldId id="837" r:id="rId95"/>
    <p:sldId id="838" r:id="rId96"/>
    <p:sldId id="834" r:id="rId97"/>
    <p:sldId id="639" r:id="rId98"/>
    <p:sldId id="934" r:id="rId99"/>
    <p:sldId id="935" r:id="rId100"/>
    <p:sldId id="839" r:id="rId101"/>
    <p:sldId id="936" r:id="rId102"/>
    <p:sldId id="843" r:id="rId103"/>
    <p:sldId id="937" r:id="rId104"/>
    <p:sldId id="844" r:id="rId105"/>
    <p:sldId id="845" r:id="rId106"/>
    <p:sldId id="938" r:id="rId107"/>
    <p:sldId id="840" r:id="rId108"/>
    <p:sldId id="939" r:id="rId109"/>
    <p:sldId id="846" r:id="rId110"/>
    <p:sldId id="941" r:id="rId111"/>
    <p:sldId id="942" r:id="rId112"/>
    <p:sldId id="943" r:id="rId113"/>
    <p:sldId id="944" r:id="rId114"/>
    <p:sldId id="945" r:id="rId115"/>
    <p:sldId id="946" r:id="rId116"/>
    <p:sldId id="947" r:id="rId117"/>
    <p:sldId id="948" r:id="rId118"/>
    <p:sldId id="940" r:id="rId119"/>
    <p:sldId id="949" r:id="rId120"/>
    <p:sldId id="842" r:id="rId121"/>
    <p:sldId id="950" r:id="rId122"/>
    <p:sldId id="847" r:id="rId123"/>
    <p:sldId id="850" r:id="rId124"/>
    <p:sldId id="848" r:id="rId125"/>
    <p:sldId id="951" r:id="rId126"/>
    <p:sldId id="857" r:id="rId127"/>
    <p:sldId id="952" r:id="rId128"/>
    <p:sldId id="953" r:id="rId129"/>
    <p:sldId id="954" r:id="rId130"/>
    <p:sldId id="955" r:id="rId131"/>
    <p:sldId id="956" r:id="rId132"/>
    <p:sldId id="957" r:id="rId133"/>
    <p:sldId id="958" r:id="rId134"/>
    <p:sldId id="959" r:id="rId135"/>
    <p:sldId id="858" r:id="rId136"/>
    <p:sldId id="859" r:id="rId137"/>
    <p:sldId id="854" r:id="rId138"/>
    <p:sldId id="855" r:id="rId139"/>
    <p:sldId id="960" r:id="rId140"/>
    <p:sldId id="856" r:id="rId141"/>
    <p:sldId id="851" r:id="rId142"/>
    <p:sldId id="852" r:id="rId143"/>
    <p:sldId id="961" r:id="rId144"/>
    <p:sldId id="853" r:id="rId145"/>
    <p:sldId id="761" r:id="rId146"/>
    <p:sldId id="861" r:id="rId147"/>
    <p:sldId id="862" r:id="rId148"/>
    <p:sldId id="962" r:id="rId149"/>
    <p:sldId id="860" r:id="rId150"/>
    <p:sldId id="864" r:id="rId151"/>
    <p:sldId id="865" r:id="rId152"/>
    <p:sldId id="633" r:id="rId153"/>
    <p:sldId id="963" r:id="rId154"/>
    <p:sldId id="964" r:id="rId155"/>
    <p:sldId id="967" r:id="rId156"/>
    <p:sldId id="965" r:id="rId157"/>
    <p:sldId id="966" r:id="rId158"/>
    <p:sldId id="968" r:id="rId159"/>
    <p:sldId id="631" r:id="rId160"/>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itchFamily="34" charset="0"/>
        <a:ea typeface="宋体" pitchFamily="2" charset="-122"/>
        <a:cs typeface="+mn-cs"/>
      </a:defRPr>
    </a:lvl1pPr>
    <a:lvl2pPr marL="1058863" indent="-601663" algn="l" defTabSz="2117725" rtl="0" fontAlgn="base">
      <a:spcBef>
        <a:spcPct val="0"/>
      </a:spcBef>
      <a:spcAft>
        <a:spcPct val="0"/>
      </a:spcAft>
      <a:defRPr sz="4200" kern="1200">
        <a:solidFill>
          <a:schemeClr val="tx1"/>
        </a:solidFill>
        <a:latin typeface="Arial" pitchFamily="34" charset="0"/>
        <a:ea typeface="宋体" pitchFamily="2" charset="-122"/>
        <a:cs typeface="+mn-cs"/>
      </a:defRPr>
    </a:lvl2pPr>
    <a:lvl3pPr marL="2117725" indent="-120332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3pPr>
    <a:lvl4pPr marL="3178175" indent="-180657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4pPr>
    <a:lvl5pPr marL="4237038" indent="-2408238" algn="l" defTabSz="2117725" rtl="0" fontAlgn="base">
      <a:spcBef>
        <a:spcPct val="0"/>
      </a:spcBef>
      <a:spcAft>
        <a:spcPct val="0"/>
      </a:spcAft>
      <a:defRPr sz="4200" kern="1200">
        <a:solidFill>
          <a:schemeClr val="tx1"/>
        </a:solidFill>
        <a:latin typeface="Arial" pitchFamily="34" charset="0"/>
        <a:ea typeface="宋体" pitchFamily="2" charset="-122"/>
        <a:cs typeface="+mn-cs"/>
      </a:defRPr>
    </a:lvl5pPr>
    <a:lvl6pPr marL="2286000" algn="l" defTabSz="914400" rtl="0" eaLnBrk="1" latinLnBrk="0" hangingPunct="1">
      <a:defRPr sz="4200" kern="1200">
        <a:solidFill>
          <a:schemeClr val="tx1"/>
        </a:solidFill>
        <a:latin typeface="Arial" pitchFamily="34" charset="0"/>
        <a:ea typeface="宋体" pitchFamily="2" charset="-122"/>
        <a:cs typeface="+mn-cs"/>
      </a:defRPr>
    </a:lvl6pPr>
    <a:lvl7pPr marL="2743200" algn="l" defTabSz="914400" rtl="0" eaLnBrk="1" latinLnBrk="0" hangingPunct="1">
      <a:defRPr sz="4200" kern="1200">
        <a:solidFill>
          <a:schemeClr val="tx1"/>
        </a:solidFill>
        <a:latin typeface="Arial" pitchFamily="34" charset="0"/>
        <a:ea typeface="宋体" pitchFamily="2" charset="-122"/>
        <a:cs typeface="+mn-cs"/>
      </a:defRPr>
    </a:lvl7pPr>
    <a:lvl8pPr marL="3200400" algn="l" defTabSz="914400" rtl="0" eaLnBrk="1" latinLnBrk="0" hangingPunct="1">
      <a:defRPr sz="4200" kern="1200">
        <a:solidFill>
          <a:schemeClr val="tx1"/>
        </a:solidFill>
        <a:latin typeface="Arial" pitchFamily="34" charset="0"/>
        <a:ea typeface="宋体" pitchFamily="2" charset="-122"/>
        <a:cs typeface="+mn-cs"/>
      </a:defRPr>
    </a:lvl8pPr>
    <a:lvl9pPr marL="3657600" algn="l" defTabSz="914400" rtl="0" eaLnBrk="1" latinLnBrk="0" hangingPunct="1">
      <a:defRPr sz="42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4196">
          <p15:clr>
            <a:srgbClr val="A4A3A4"/>
          </p15:clr>
        </p15:guide>
        <p15:guide id="2" pos="7485">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778" autoAdjust="0"/>
    <p:restoredTop sz="94660" autoAdjust="0"/>
  </p:normalViewPr>
  <p:slideViewPr>
    <p:cSldViewPr>
      <p:cViewPr varScale="1">
        <p:scale>
          <a:sx n="40" d="100"/>
          <a:sy n="40" d="100"/>
        </p:scale>
        <p:origin x="-138" y="-258"/>
      </p:cViewPr>
      <p:guideLst>
        <p:guide orient="horz" pos="4196"/>
        <p:guide pos="748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624"/>
    </p:cViewPr>
  </p:sorterViewPr>
  <p:notesViewPr>
    <p:cSldViewPr>
      <p:cViewPr varScale="1">
        <p:scale>
          <a:sx n="64" d="100"/>
          <a:sy n="64" d="100"/>
        </p:scale>
        <p:origin x="2676" y="6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notesMaster" Target="notesMasters/notesMaster1.xml"/><Relationship Id="rId16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handoutMaster" Target="handoutMasters/handout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2017-3-17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extLst>
      <p:ext uri="{BB962C8B-B14F-4D97-AF65-F5344CB8AC3E}">
        <p14:creationId xmlns:p14="http://schemas.microsoft.com/office/powerpoint/2010/main" xmlns="" val="13074104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7255D1F0-0559-45E3-AA3F-653AFB4BCBF4}" type="datetimeFigureOut">
              <a:rPr lang="zh-CN" altLang="en-US"/>
              <a:pPr>
                <a:defRPr/>
              </a:pPr>
              <a:t>2017-3-17</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09E6B5E2-414F-4B9B-AAB9-9B87664B65D6}" type="slidenum">
              <a:rPr lang="zh-CN" altLang="en-US"/>
              <a:pPr>
                <a:defRPr/>
              </a:pPr>
              <a:t>‹#›</a:t>
            </a:fld>
            <a:endParaRPr lang="zh-CN" altLang="en-US"/>
          </a:p>
        </p:txBody>
      </p:sp>
    </p:spTree>
    <p:extLst>
      <p:ext uri="{BB962C8B-B14F-4D97-AF65-F5344CB8AC3E}">
        <p14:creationId xmlns:p14="http://schemas.microsoft.com/office/powerpoint/2010/main" xmlns="" val="8233229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6</a:t>
            </a:fld>
            <a:endParaRPr lang="zh-CN" altLang="en-US"/>
          </a:p>
        </p:txBody>
      </p:sp>
    </p:spTree>
    <p:extLst>
      <p:ext uri="{BB962C8B-B14F-4D97-AF65-F5344CB8AC3E}">
        <p14:creationId xmlns:p14="http://schemas.microsoft.com/office/powerpoint/2010/main" xmlns="" val="38759139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759" r:id="rId1"/>
  </p:sldLayoutIdLst>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itchFamily="34" charset="0"/>
          <a:ea typeface="宋体" charset="-122"/>
        </a:defRPr>
      </a:lvl2pPr>
      <a:lvl3pPr algn="ctr" defTabSz="2117725" rtl="0" eaLnBrk="0" fontAlgn="base" hangingPunct="0">
        <a:spcBef>
          <a:spcPct val="0"/>
        </a:spcBef>
        <a:spcAft>
          <a:spcPct val="0"/>
        </a:spcAft>
        <a:defRPr sz="10200">
          <a:solidFill>
            <a:schemeClr val="tx1"/>
          </a:solidFill>
          <a:latin typeface="Calibri" pitchFamily="34" charset="0"/>
          <a:ea typeface="宋体" charset="-122"/>
        </a:defRPr>
      </a:lvl3pPr>
      <a:lvl4pPr algn="ctr" defTabSz="2117725" rtl="0" eaLnBrk="0" fontAlgn="base" hangingPunct="0">
        <a:spcBef>
          <a:spcPct val="0"/>
        </a:spcBef>
        <a:spcAft>
          <a:spcPct val="0"/>
        </a:spcAft>
        <a:defRPr sz="10200">
          <a:solidFill>
            <a:schemeClr val="tx1"/>
          </a:solidFill>
          <a:latin typeface="Calibri" pitchFamily="34" charset="0"/>
          <a:ea typeface="宋体" charset="-122"/>
        </a:defRPr>
      </a:lvl4pPr>
      <a:lvl5pPr algn="ctr" defTabSz="2117725" rtl="0" eaLnBrk="0" fontAlgn="base" hangingPunct="0">
        <a:spcBef>
          <a:spcPct val="0"/>
        </a:spcBef>
        <a:spcAft>
          <a:spcPct val="0"/>
        </a:spcAft>
        <a:defRPr sz="10200">
          <a:solidFill>
            <a:schemeClr val="tx1"/>
          </a:solidFill>
          <a:latin typeface="Calibri" pitchFamily="34" charset="0"/>
          <a:ea typeface="宋体" charset="-122"/>
        </a:defRPr>
      </a:lvl5pPr>
      <a:lvl6pPr marL="457200" algn="ctr" defTabSz="2117725" rtl="0" fontAlgn="base">
        <a:spcBef>
          <a:spcPct val="0"/>
        </a:spcBef>
        <a:spcAft>
          <a:spcPct val="0"/>
        </a:spcAft>
        <a:defRPr sz="10200">
          <a:solidFill>
            <a:schemeClr val="tx1"/>
          </a:solidFill>
          <a:latin typeface="Calibri" pitchFamily="34" charset="0"/>
          <a:ea typeface="宋体" charset="-122"/>
        </a:defRPr>
      </a:lvl6pPr>
      <a:lvl7pPr marL="914400" algn="ctr" defTabSz="2117725" rtl="0" fontAlgn="base">
        <a:spcBef>
          <a:spcPct val="0"/>
        </a:spcBef>
        <a:spcAft>
          <a:spcPct val="0"/>
        </a:spcAft>
        <a:defRPr sz="10200">
          <a:solidFill>
            <a:schemeClr val="tx1"/>
          </a:solidFill>
          <a:latin typeface="Calibri" pitchFamily="34" charset="0"/>
          <a:ea typeface="宋体" charset="-122"/>
        </a:defRPr>
      </a:lvl7pPr>
      <a:lvl8pPr marL="1371600" algn="ctr" defTabSz="2117725" rtl="0" fontAlgn="base">
        <a:spcBef>
          <a:spcPct val="0"/>
        </a:spcBef>
        <a:spcAft>
          <a:spcPct val="0"/>
        </a:spcAft>
        <a:defRPr sz="10200">
          <a:solidFill>
            <a:schemeClr val="tx1"/>
          </a:solidFill>
          <a:latin typeface="Calibri" pitchFamily="34" charset="0"/>
          <a:ea typeface="宋体" charset="-122"/>
        </a:defRPr>
      </a:lvl8pPr>
      <a:lvl9pPr marL="1828800" algn="ctr" defTabSz="2117725" rtl="0" fontAlgn="base">
        <a:spcBef>
          <a:spcPct val="0"/>
        </a:spcBef>
        <a:spcAft>
          <a:spcPct val="0"/>
        </a:spcAft>
        <a:defRPr sz="10200">
          <a:solidFill>
            <a:schemeClr val="tx1"/>
          </a:solidFill>
          <a:latin typeface="Calibri" pitchFamily="34" charset="0"/>
          <a:ea typeface="宋体" charset="-122"/>
        </a:defRPr>
      </a:lvl9pPr>
    </p:titleStyle>
    <p:bodyStyle>
      <a:lvl1pPr marL="793750" indent="-793750" algn="l" defTabSz="2117725" rtl="0" eaLnBrk="0" fontAlgn="base" hangingPunct="0">
        <a:spcBef>
          <a:spcPct val="20000"/>
        </a:spcBef>
        <a:spcAft>
          <a:spcPct val="0"/>
        </a:spcAft>
        <a:buFont typeface="Arial" pitchFamily="34" charset="0"/>
        <a:buChar char="•"/>
        <a:defRPr sz="7400" kern="1200">
          <a:solidFill>
            <a:schemeClr val="tx1"/>
          </a:solidFill>
          <a:latin typeface="+mn-lt"/>
          <a:ea typeface="+mn-ea"/>
          <a:cs typeface="+mn-cs"/>
        </a:defRPr>
      </a:lvl1pPr>
      <a:lvl2pPr marL="1720850" indent="-661988" algn="l" defTabSz="2117725" rtl="0" eaLnBrk="0" fontAlgn="base" hangingPunct="0">
        <a:spcBef>
          <a:spcPct val="20000"/>
        </a:spcBef>
        <a:spcAft>
          <a:spcPct val="0"/>
        </a:spcAft>
        <a:buFont typeface="Arial" pitchFamily="34" charset="0"/>
        <a:buChar char="–"/>
        <a:defRPr sz="6500" kern="1200">
          <a:solidFill>
            <a:schemeClr val="tx1"/>
          </a:solidFill>
          <a:latin typeface="+mn-lt"/>
          <a:ea typeface="+mn-ea"/>
          <a:cs typeface="+mn-cs"/>
        </a:defRPr>
      </a:lvl2pPr>
      <a:lvl3pPr marL="2647950" indent="-528638" algn="l" defTabSz="2117725" rtl="0" eaLnBrk="0" fontAlgn="base" hangingPunct="0">
        <a:spcBef>
          <a:spcPct val="20000"/>
        </a:spcBef>
        <a:spcAft>
          <a:spcPct val="0"/>
        </a:spcAft>
        <a:buFont typeface="Arial" pitchFamily="34" charset="0"/>
        <a:buChar char="•"/>
        <a:defRPr sz="5600" kern="1200">
          <a:solidFill>
            <a:schemeClr val="tx1"/>
          </a:solidFill>
          <a:latin typeface="+mn-lt"/>
          <a:ea typeface="+mn-ea"/>
          <a:cs typeface="+mn-cs"/>
        </a:defRPr>
      </a:lvl3pPr>
      <a:lvl4pPr marL="3708400"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4pPr>
      <a:lvl5pPr marL="4767263"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5pPr>
      <a:lvl6pPr marL="5827586"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6pPr>
      <a:lvl7pPr marL="6887147"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7pPr>
      <a:lvl8pPr marL="7946708"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8pPr>
      <a:lvl9pPr marL="9006269"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9pPr>
    </p:bodyStyle>
    <p:otherStyle>
      <a:defPPr>
        <a:defRPr lang="zh-CN"/>
      </a:defPPr>
      <a:lvl1pPr marL="0" algn="l" defTabSz="2119122" rtl="0" eaLnBrk="1" latinLnBrk="0" hangingPunct="1">
        <a:defRPr sz="4200" kern="1200">
          <a:solidFill>
            <a:schemeClr val="tx1"/>
          </a:solidFill>
          <a:latin typeface="+mn-lt"/>
          <a:ea typeface="+mn-ea"/>
          <a:cs typeface="+mn-cs"/>
        </a:defRPr>
      </a:lvl1pPr>
      <a:lvl2pPr marL="1059561" algn="l" defTabSz="2119122" rtl="0" eaLnBrk="1" latinLnBrk="0" hangingPunct="1">
        <a:defRPr sz="4200" kern="1200">
          <a:solidFill>
            <a:schemeClr val="tx1"/>
          </a:solidFill>
          <a:latin typeface="+mn-lt"/>
          <a:ea typeface="+mn-ea"/>
          <a:cs typeface="+mn-cs"/>
        </a:defRPr>
      </a:lvl2pPr>
      <a:lvl3pPr marL="2119122" algn="l" defTabSz="2119122" rtl="0" eaLnBrk="1" latinLnBrk="0" hangingPunct="1">
        <a:defRPr sz="4200" kern="1200">
          <a:solidFill>
            <a:schemeClr val="tx1"/>
          </a:solidFill>
          <a:latin typeface="+mn-lt"/>
          <a:ea typeface="+mn-ea"/>
          <a:cs typeface="+mn-cs"/>
        </a:defRPr>
      </a:lvl3pPr>
      <a:lvl4pPr marL="3178683" algn="l" defTabSz="2119122" rtl="0" eaLnBrk="1" latinLnBrk="0" hangingPunct="1">
        <a:defRPr sz="4200" kern="1200">
          <a:solidFill>
            <a:schemeClr val="tx1"/>
          </a:solidFill>
          <a:latin typeface="+mn-lt"/>
          <a:ea typeface="+mn-ea"/>
          <a:cs typeface="+mn-cs"/>
        </a:defRPr>
      </a:lvl4pPr>
      <a:lvl5pPr marL="4238244" algn="l" defTabSz="2119122" rtl="0" eaLnBrk="1" latinLnBrk="0" hangingPunct="1">
        <a:defRPr sz="4200" kern="1200">
          <a:solidFill>
            <a:schemeClr val="tx1"/>
          </a:solidFill>
          <a:latin typeface="+mn-lt"/>
          <a:ea typeface="+mn-ea"/>
          <a:cs typeface="+mn-cs"/>
        </a:defRPr>
      </a:lvl5pPr>
      <a:lvl6pPr marL="5297805" algn="l" defTabSz="2119122" rtl="0" eaLnBrk="1" latinLnBrk="0" hangingPunct="1">
        <a:defRPr sz="4200" kern="1200">
          <a:solidFill>
            <a:schemeClr val="tx1"/>
          </a:solidFill>
          <a:latin typeface="+mn-lt"/>
          <a:ea typeface="+mn-ea"/>
          <a:cs typeface="+mn-cs"/>
        </a:defRPr>
      </a:lvl6pPr>
      <a:lvl7pPr marL="6357366" algn="l" defTabSz="2119122" rtl="0" eaLnBrk="1" latinLnBrk="0" hangingPunct="1">
        <a:defRPr sz="4200" kern="1200">
          <a:solidFill>
            <a:schemeClr val="tx1"/>
          </a:solidFill>
          <a:latin typeface="+mn-lt"/>
          <a:ea typeface="+mn-ea"/>
          <a:cs typeface="+mn-cs"/>
        </a:defRPr>
      </a:lvl7pPr>
      <a:lvl8pPr marL="7416927" algn="l" defTabSz="2119122" rtl="0" eaLnBrk="1" latinLnBrk="0" hangingPunct="1">
        <a:defRPr sz="4200" kern="1200">
          <a:solidFill>
            <a:schemeClr val="tx1"/>
          </a:solidFill>
          <a:latin typeface="+mn-lt"/>
          <a:ea typeface="+mn-ea"/>
          <a:cs typeface="+mn-cs"/>
        </a:defRPr>
      </a:lvl8pPr>
      <a:lvl9pPr marL="8476488" algn="l" defTabSz="2119122"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slide" Target="slide145.xml"/><Relationship Id="rId4" Type="http://schemas.openxmlformats.org/officeDocument/2006/relationships/slide" Target="slide2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因为时时相与，反而熟视无睹。</a:t>
            </a:r>
            <a:r>
              <a:rPr lang="zh-CN" altLang="en-US" sz="4000" u="sng" dirty="0">
                <a:solidFill>
                  <a:schemeClr val="tx1">
                    <a:lumMod val="50000"/>
                    <a:lumOff val="50000"/>
                  </a:schemeClr>
                </a:solidFill>
                <a:latin typeface="微软雅黑" pitchFamily="34" charset="-122"/>
                <a:ea typeface="微软雅黑" pitchFamily="34" charset="-122"/>
              </a:rPr>
              <a:t>就像对于一尾悠然游弋的鱼儿，水的环抱和裹挟是自然而然的，不需要去意识和诘问的。但一当因某种缘故离开了那个环境，就会感受到置身盛夏沙漠中般的窒息。被拘禁于全然陌生的语言中，一个人也仿佛涸辙之鲋，最渴望母语的濡沫。那亲切的音节声调，是一股直透心底的清凉水流。</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每一种语言的子民们，在自己母语的河流中，泅渡，游憩，俯仰，沉醉，吟咏，创造出灿烂的文化，并经由翻译传播，成为说着不同语言的人们共同的精神财富。以诗歌为证，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鲁拜集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中波斯大诗人伽亚谟及时行乐的咏叹，和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古诗十九首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里汉代中国人生命短暂的感喟，贯穿了相通的哲学追问；中世纪的意大利，彼特拉克对心上人劳拉的十四行诗倾诉，和晚唐洛阳城里，李商隐写给不知名恋人的无题七律，或者隽永清新，或者婉转迷离，各有一种入骨的缠绵。让不同的语言彼此尊重，在交流中使各自的美质得到彰显和分享。</a:t>
            </a:r>
          </a:p>
        </p:txBody>
      </p:sp>
    </p:spTree>
    <p:extLst>
      <p:ext uri="{BB962C8B-B14F-4D97-AF65-F5344CB8AC3E}">
        <p14:creationId xmlns:p14="http://schemas.microsoft.com/office/powerpoint/2010/main" xmlns="" val="15657168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2959822923"/>
              </p:ext>
            </p:extLst>
          </p:nvPr>
        </p:nvGraphicFramePr>
        <p:xfrm>
          <a:off x="2031072" y="3132758"/>
          <a:ext cx="19792128" cy="8640960"/>
        </p:xfrm>
        <a:graphic>
          <a:graphicData uri="http://schemas.openxmlformats.org/drawingml/2006/table">
            <a:tbl>
              <a:tblPr>
                <a:tableStyleId>{5C22544A-7EE6-4342-B048-85BDC9FD1C3A}</a:tableStyleId>
              </a:tblPr>
              <a:tblGrid>
                <a:gridCol w="3873908">
                  <a:extLst>
                    <a:ext uri="{9D8B030D-6E8A-4147-A177-3AD203B41FA5}">
                      <a16:colId xmlns="" xmlns:a16="http://schemas.microsoft.com/office/drawing/2014/main" val="1901853480"/>
                    </a:ext>
                  </a:extLst>
                </a:gridCol>
                <a:gridCol w="15918220">
                  <a:extLst>
                    <a:ext uri="{9D8B030D-6E8A-4147-A177-3AD203B41FA5}">
                      <a16:colId xmlns="" xmlns:a16="http://schemas.microsoft.com/office/drawing/2014/main" val="4012050136"/>
                    </a:ext>
                  </a:extLst>
                </a:gridCol>
              </a:tblGrid>
              <a:tr h="864096">
                <a:tc>
                  <a:txBody>
                    <a:bodyPr/>
                    <a:lstStyle/>
                    <a:p>
                      <a:pPr marL="0" algn="ctr" defTabSz="2117725" rtl="0" eaLnBrk="1" fontAlgn="base" latinLnBrk="0" hangingPunct="1">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特点的具体内容</a:t>
                      </a:r>
                    </a:p>
                  </a:txBody>
                  <a:tcPr marL="68580" marR="68580" marT="0" marB="0"/>
                </a:tc>
                <a:tc>
                  <a:txBody>
                    <a:bodyPr/>
                    <a:lstStyle/>
                    <a:p>
                      <a:pPr marL="0" algn="ctr" defTabSz="2117725" rtl="0" eaLnBrk="1" fontAlgn="base" latinLnBrk="0" hangingPunct="1">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特点的角度及作用</a:t>
                      </a:r>
                    </a:p>
                  </a:txBody>
                  <a:tcPr marL="68580" marR="68580" marT="0" marB="0" anchor="ctr"/>
                </a:tc>
                <a:extLst>
                  <a:ext uri="{0D108BD9-81ED-4DB2-BD59-A6C34878D82A}">
                    <a16:rowId xmlns="" xmlns:a16="http://schemas.microsoft.com/office/drawing/2014/main" val="1005979269"/>
                  </a:ext>
                </a:extLst>
              </a:tr>
              <a:tr h="4320480">
                <a:tc>
                  <a:txBody>
                    <a:bodyPr/>
                    <a:lstStyle/>
                    <a:p>
                      <a:pPr algn="just" defTabSz="2117725" rtl="0" fontAlgn="base">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句式之美</a:t>
                      </a:r>
                    </a:p>
                    <a:p>
                      <a:pPr algn="just" defTabSz="2117725" rtl="0" fontAlgn="base">
                        <a:lnSpc>
                          <a:spcPct val="130000"/>
                        </a:lnSpc>
                        <a:spcBef>
                          <a:spcPct val="0"/>
                        </a:spcBef>
                        <a:spcAft>
                          <a:spcPts val="0"/>
                        </a:spcAft>
                      </a:pP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音韵之美</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tc>
                <a:tc>
                  <a:txBody>
                    <a:bodyPr/>
                    <a:lstStyle/>
                    <a:p>
                      <a:pPr algn="just" defTabSz="2117725" rtl="0" fontAlgn="base">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如骈句、长短句、对偶句、排比句，还有运用一组关联词语的句子，等等。</a:t>
                      </a:r>
                    </a:p>
                    <a:p>
                      <a:pPr algn="just" defTabSz="2117725" rtl="0" fontAlgn="base">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长短句的交错运用，整句</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对偶句、排比句、四字格短语</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、散句</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句子参差不齐，长短不一</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的结合，使句式参差，错落有致，节奏顿挫，音韵和谐</a:t>
                      </a:r>
                    </a:p>
                  </a:txBody>
                  <a:tcPr marL="68580" marR="68580" marT="0" marB="0" anchor="ctr"/>
                </a:tc>
                <a:extLst>
                  <a:ext uri="{0D108BD9-81ED-4DB2-BD59-A6C34878D82A}">
                    <a16:rowId xmlns="" xmlns:a16="http://schemas.microsoft.com/office/drawing/2014/main" val="984549120"/>
                  </a:ext>
                </a:extLst>
              </a:tr>
              <a:tr h="2592288">
                <a:tc>
                  <a:txBody>
                    <a:bodyPr/>
                    <a:lstStyle/>
                    <a:p>
                      <a:pPr marL="0" algn="just" defTabSz="2117725" rtl="0" eaLnBrk="1" fontAlgn="base" latinLnBrk="0" hangingPunct="1">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修辞之美</a:t>
                      </a:r>
                    </a:p>
                  </a:txBody>
                  <a:tcPr marL="68580" marR="68580" marT="0" marB="0"/>
                </a:tc>
                <a:tc>
                  <a:txBody>
                    <a:bodyPr/>
                    <a:lstStyle/>
                    <a:p>
                      <a:pPr marL="0" algn="just" defTabSz="2117725" rtl="0" eaLnBrk="1" fontAlgn="base" latinLnBrk="0" hangingPunct="1">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如比喻句、排比句、拟人句、对偶句、反问句等。修辞手法是指通过运用各种方法来修饰语句，使语言表达得准确、鲜明而生动有力，情感真挚、强烈而又引人入胜的方法</a:t>
                      </a:r>
                    </a:p>
                  </a:txBody>
                  <a:tcPr marL="68580" marR="68580" marT="0" marB="0" anchor="ctr"/>
                </a:tc>
                <a:extLst>
                  <a:ext uri="{0D108BD9-81ED-4DB2-BD59-A6C34878D82A}">
                    <a16:rowId xmlns="" xmlns:a16="http://schemas.microsoft.com/office/drawing/2014/main" val="2434858368"/>
                  </a:ext>
                </a:extLst>
              </a:tr>
              <a:tr h="864096">
                <a:tc>
                  <a:txBody>
                    <a:bodyPr/>
                    <a:lstStyle/>
                    <a:p>
                      <a:pPr marL="0" algn="just" defTabSz="2117725" rtl="0" eaLnBrk="1" fontAlgn="base" latinLnBrk="0" hangingPunct="1">
                        <a:lnSpc>
                          <a:spcPct val="130000"/>
                        </a:lnSpc>
                        <a:spcBef>
                          <a:spcPct val="0"/>
                        </a:spcBef>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描写之美</a:t>
                      </a:r>
                    </a:p>
                  </a:txBody>
                  <a:tcPr marL="68580" marR="68580" marT="0" marB="0"/>
                </a:tc>
                <a:tc>
                  <a:txBody>
                    <a:bodyPr/>
                    <a:lstStyle/>
                    <a:p>
                      <a:pPr marL="0" algn="just" defTabSz="2117725" rtl="0" eaLnBrk="1" fontAlgn="base" latinLnBrk="0" hangingPunct="1">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如白描、细描、动静结合、视嗅听结合、对比衬托、铺陈渲染等等</a:t>
                      </a:r>
                    </a:p>
                  </a:txBody>
                  <a:tcPr marL="68580" marR="68580" marT="0" marB="0" anchor="ctr"/>
                </a:tc>
                <a:extLst>
                  <a:ext uri="{0D108BD9-81ED-4DB2-BD59-A6C34878D82A}">
                    <a16:rowId xmlns="" xmlns:a16="http://schemas.microsoft.com/office/drawing/2014/main" val="1167488919"/>
                  </a:ext>
                </a:extLst>
              </a:tr>
            </a:tbl>
          </a:graphicData>
        </a:graphic>
      </p:graphicFrame>
    </p:spTree>
    <p:extLst>
      <p:ext uri="{BB962C8B-B14F-4D97-AF65-F5344CB8AC3E}">
        <p14:creationId xmlns:p14="http://schemas.microsoft.com/office/powerpoint/2010/main" xmlns="" val="23751851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1458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语言风格</a:t>
            </a:r>
          </a:p>
        </p:txBody>
      </p:sp>
      <p:graphicFrame>
        <p:nvGraphicFramePr>
          <p:cNvPr id="4" name="表格 3"/>
          <p:cNvGraphicFramePr>
            <a:graphicFrameLocks noGrp="1"/>
          </p:cNvGraphicFramePr>
          <p:nvPr>
            <p:extLst>
              <p:ext uri="{D42A27DB-BD31-4B8C-83A1-F6EECF244321}">
                <p14:modId xmlns:p14="http://schemas.microsoft.com/office/powerpoint/2010/main" xmlns="" val="3530268420"/>
              </p:ext>
            </p:extLst>
          </p:nvPr>
        </p:nvGraphicFramePr>
        <p:xfrm>
          <a:off x="2022786" y="3996855"/>
          <a:ext cx="19800414" cy="7344817"/>
        </p:xfrm>
        <a:graphic>
          <a:graphicData uri="http://schemas.openxmlformats.org/drawingml/2006/table">
            <a:tbl>
              <a:tblPr>
                <a:tableStyleId>{5C22544A-7EE6-4342-B048-85BDC9FD1C3A}</a:tableStyleId>
              </a:tblPr>
              <a:tblGrid>
                <a:gridCol w="2154002">
                  <a:extLst>
                    <a:ext uri="{9D8B030D-6E8A-4147-A177-3AD203B41FA5}">
                      <a16:colId xmlns="" xmlns:a16="http://schemas.microsoft.com/office/drawing/2014/main" val="1349311544"/>
                    </a:ext>
                  </a:extLst>
                </a:gridCol>
                <a:gridCol w="2304256">
                  <a:extLst>
                    <a:ext uri="{9D8B030D-6E8A-4147-A177-3AD203B41FA5}">
                      <a16:colId xmlns="" xmlns:a16="http://schemas.microsoft.com/office/drawing/2014/main" val="3706634990"/>
                    </a:ext>
                  </a:extLst>
                </a:gridCol>
                <a:gridCol w="15342156">
                  <a:extLst>
                    <a:ext uri="{9D8B030D-6E8A-4147-A177-3AD203B41FA5}">
                      <a16:colId xmlns="" xmlns:a16="http://schemas.microsoft.com/office/drawing/2014/main" val="1090909636"/>
                    </a:ext>
                  </a:extLst>
                </a:gridCol>
              </a:tblGrid>
              <a:tr h="816091">
                <a:tc>
                  <a:txBody>
                    <a:bodyPr/>
                    <a:lstStyle/>
                    <a:p>
                      <a:pPr algn="ctr">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分类</a:t>
                      </a:r>
                    </a:p>
                  </a:txBody>
                  <a:tcPr marL="68580" marR="68580" marT="0" marB="0" anchor="ct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特点</a:t>
                      </a:r>
                    </a:p>
                  </a:txBody>
                  <a:tcPr marL="68580" marR="68580" marT="0" marB="0" anchor="ctr"/>
                </a:tc>
                <a:extLst>
                  <a:ext uri="{0D108BD9-81ED-4DB2-BD59-A6C34878D82A}">
                    <a16:rowId xmlns="" xmlns:a16="http://schemas.microsoft.com/office/drawing/2014/main" val="3732925811"/>
                  </a:ext>
                </a:extLst>
              </a:tr>
              <a:tr h="2448273">
                <a:tc rowSpan="2">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豪放与</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柔婉</a:t>
                      </a:r>
                    </a:p>
                  </a:txBody>
                  <a:tcPr marL="68580" marR="68580" marT="0" marB="0"/>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豪放</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所表现的题材多为雄心伟业；所描写的景象境界开阔；所运用的动词富有力度，形容词和副词色彩鲜明；有时激越昂扬地抒情；多用排比、夸张、反复、反问等修辞手法</a:t>
                      </a:r>
                    </a:p>
                  </a:txBody>
                  <a:tcPr marL="68580" marR="68580" marT="0" marB="0" anchor="ctr"/>
                </a:tc>
                <a:extLst>
                  <a:ext uri="{0D108BD9-81ED-4DB2-BD59-A6C34878D82A}">
                    <a16:rowId xmlns="" xmlns:a16="http://schemas.microsoft.com/office/drawing/2014/main" val="3120321465"/>
                  </a:ext>
                </a:extLst>
              </a:tr>
              <a:tr h="1632181">
                <a:tc vMerge="1">
                  <a:txBody>
                    <a:bodyPr/>
                    <a:lstStyle/>
                    <a:p>
                      <a:endParaRPr lang="zh-CN" altLang="en-US"/>
                    </a:p>
                  </a:txBody>
                  <a:tcPr/>
                </a:tc>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柔婉</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所表现的对象纤巧细致，所表现的情感细致缠绵，所描写的画面色调柔和，修辞上少用排比、夸张、反问</a:t>
                      </a:r>
                    </a:p>
                  </a:txBody>
                  <a:tcPr marL="68580" marR="68580" marT="0" marB="0" anchor="ctr"/>
                </a:tc>
                <a:extLst>
                  <a:ext uri="{0D108BD9-81ED-4DB2-BD59-A6C34878D82A}">
                    <a16:rowId xmlns="" xmlns:a16="http://schemas.microsoft.com/office/drawing/2014/main" val="2842076619"/>
                  </a:ext>
                </a:extLst>
              </a:tr>
              <a:tr h="816091">
                <a:tc rowSpan="2">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直露与</a:t>
                      </a:r>
                    </a:p>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含蓄</a:t>
                      </a:r>
                    </a:p>
                  </a:txBody>
                  <a:tcPr marL="68580" marR="68580" marT="0" marB="0"/>
                </a:tc>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直露</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表达作者的感受和观点比较直接</a:t>
                      </a:r>
                    </a:p>
                  </a:txBody>
                  <a:tcPr marL="68580" marR="68580" marT="0" marB="0" anchor="ctr"/>
                </a:tc>
                <a:extLst>
                  <a:ext uri="{0D108BD9-81ED-4DB2-BD59-A6C34878D82A}">
                    <a16:rowId xmlns="" xmlns:a16="http://schemas.microsoft.com/office/drawing/2014/main" val="1094947350"/>
                  </a:ext>
                </a:extLst>
              </a:tr>
              <a:tr h="1632181">
                <a:tc vMerge="1">
                  <a:txBody>
                    <a:bodyPr/>
                    <a:lstStyle/>
                    <a:p>
                      <a:endParaRPr lang="zh-CN" altLang="en-US"/>
                    </a:p>
                  </a:txBody>
                  <a:tcPr/>
                </a:tc>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含蓄</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不直接表达情意，而是托物言志、借景抒情；多用象征、设问、比喻等修辞手法</a:t>
                      </a:r>
                    </a:p>
                  </a:txBody>
                  <a:tcPr marL="68580" marR="68580" marT="0" marB="0" anchor="ctr"/>
                </a:tc>
                <a:extLst>
                  <a:ext uri="{0D108BD9-81ED-4DB2-BD59-A6C34878D82A}">
                    <a16:rowId xmlns="" xmlns:a16="http://schemas.microsoft.com/office/drawing/2014/main" val="981450870"/>
                  </a:ext>
                </a:extLst>
              </a:tr>
            </a:tbl>
          </a:graphicData>
        </a:graphic>
      </p:graphicFrame>
    </p:spTree>
    <p:extLst>
      <p:ext uri="{BB962C8B-B14F-4D97-AF65-F5344CB8AC3E}">
        <p14:creationId xmlns:p14="http://schemas.microsoft.com/office/powerpoint/2010/main" xmlns="" val="23535322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3891714301"/>
              </p:ext>
            </p:extLst>
          </p:nvPr>
        </p:nvGraphicFramePr>
        <p:xfrm>
          <a:off x="2022786" y="3060750"/>
          <a:ext cx="19800414" cy="7132320"/>
        </p:xfrm>
        <a:graphic>
          <a:graphicData uri="http://schemas.openxmlformats.org/drawingml/2006/table">
            <a:tbl>
              <a:tblPr>
                <a:tableStyleId>{5C22544A-7EE6-4342-B048-85BDC9FD1C3A}</a:tableStyleId>
              </a:tblPr>
              <a:tblGrid>
                <a:gridCol w="1577938">
                  <a:extLst>
                    <a:ext uri="{9D8B030D-6E8A-4147-A177-3AD203B41FA5}">
                      <a16:colId xmlns="" xmlns:a16="http://schemas.microsoft.com/office/drawing/2014/main" val="1349311544"/>
                    </a:ext>
                  </a:extLst>
                </a:gridCol>
                <a:gridCol w="2592288">
                  <a:extLst>
                    <a:ext uri="{9D8B030D-6E8A-4147-A177-3AD203B41FA5}">
                      <a16:colId xmlns="" xmlns:a16="http://schemas.microsoft.com/office/drawing/2014/main" val="3706634990"/>
                    </a:ext>
                  </a:extLst>
                </a:gridCol>
                <a:gridCol w="15630188">
                  <a:extLst>
                    <a:ext uri="{9D8B030D-6E8A-4147-A177-3AD203B41FA5}">
                      <a16:colId xmlns="" xmlns:a16="http://schemas.microsoft.com/office/drawing/2014/main" val="1090909636"/>
                    </a:ext>
                  </a:extLst>
                </a:gridCol>
              </a:tblGrid>
              <a:tr h="368146">
                <a:tc>
                  <a:txBody>
                    <a:bodyPr/>
                    <a:lstStyle/>
                    <a:p>
                      <a:pPr algn="ctr">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分类</a:t>
                      </a:r>
                    </a:p>
                  </a:txBody>
                  <a:tcPr marL="68580" marR="68580" marT="0" marB="0" anchor="ct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特点</a:t>
                      </a:r>
                    </a:p>
                  </a:txBody>
                  <a:tcPr marL="68580" marR="68580" marT="0" marB="0" anchor="ctr"/>
                </a:tc>
                <a:extLst>
                  <a:ext uri="{0D108BD9-81ED-4DB2-BD59-A6C34878D82A}">
                    <a16:rowId xmlns="" xmlns:a16="http://schemas.microsoft.com/office/drawing/2014/main" val="3732925811"/>
                  </a:ext>
                </a:extLst>
              </a:tr>
              <a:tr h="0">
                <a:tc rowSpan="2">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质朴与</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华丽</a:t>
                      </a:r>
                    </a:p>
                  </a:txBody>
                  <a:tcPr marL="68580" marR="68580" marT="0" marB="0"/>
                </a:tc>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质朴</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平实</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语言通俗化、口语化，少用修辞手法，少用描绘性语言</a:t>
                      </a:r>
                    </a:p>
                  </a:txBody>
                  <a:tcPr marL="68580" marR="68580" marT="0" marB="0" anchor="ctr"/>
                </a:tc>
                <a:extLst>
                  <a:ext uri="{0D108BD9-81ED-4DB2-BD59-A6C34878D82A}">
                    <a16:rowId xmlns="" xmlns:a16="http://schemas.microsoft.com/office/drawing/2014/main" val="270535901"/>
                  </a:ext>
                </a:extLst>
              </a:tr>
              <a:tr h="0">
                <a:tc vMerge="1">
                  <a:txBody>
                    <a:bodyPr/>
                    <a:lstStyle/>
                    <a:p>
                      <a:endParaRPr lang="zh-CN" altLang="en-US"/>
                    </a:p>
                  </a:txBody>
                  <a:tcPr/>
                </a:tc>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华丽</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典雅</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讲究节奏和韵律，多用描绘性语言；多用引用、排比、对偶、用典等修辞手法</a:t>
                      </a:r>
                    </a:p>
                  </a:txBody>
                  <a:tcPr marL="68580" marR="68580" marT="0" marB="0" anchor="ctr"/>
                </a:tc>
                <a:extLst>
                  <a:ext uri="{0D108BD9-81ED-4DB2-BD59-A6C34878D82A}">
                    <a16:rowId xmlns="" xmlns:a16="http://schemas.microsoft.com/office/drawing/2014/main" val="59629914"/>
                  </a:ext>
                </a:extLst>
              </a:tr>
              <a:tr h="0">
                <a:tc rowSpan="2">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庄重与</a:t>
                      </a:r>
                    </a:p>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诙谐</a:t>
                      </a:r>
                    </a:p>
                  </a:txBody>
                  <a:tcPr marL="68580" marR="68580" marT="0" marB="0"/>
                </a:tc>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庄重</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文章的话题较为严肃、语言凝重，句式整齐、完整而绵长；关联词运用完整、准确</a:t>
                      </a:r>
                    </a:p>
                  </a:txBody>
                  <a:tcPr marL="68580" marR="68580" marT="0" marB="0" anchor="ctr"/>
                </a:tc>
                <a:extLst>
                  <a:ext uri="{0D108BD9-81ED-4DB2-BD59-A6C34878D82A}">
                    <a16:rowId xmlns="" xmlns:a16="http://schemas.microsoft.com/office/drawing/2014/main" val="2681248915"/>
                  </a:ext>
                </a:extLst>
              </a:tr>
              <a:tr h="0">
                <a:tc vMerge="1">
                  <a:txBody>
                    <a:bodyPr/>
                    <a:lstStyle/>
                    <a:p>
                      <a:endParaRPr lang="zh-CN" altLang="en-US"/>
                    </a:p>
                  </a:txBody>
                  <a:tcPr/>
                </a:tc>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诙谐</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语气轻松幽默，多用夸张、反语、比喻等修辞手法，有趣味</a:t>
                      </a:r>
                    </a:p>
                  </a:txBody>
                  <a:tcPr marL="68580" marR="68580" marT="0" marB="0" anchor="ctr"/>
                </a:tc>
                <a:extLst>
                  <a:ext uri="{0D108BD9-81ED-4DB2-BD59-A6C34878D82A}">
                    <a16:rowId xmlns="" xmlns:a16="http://schemas.microsoft.com/office/drawing/2014/main" val="1472221992"/>
                  </a:ext>
                </a:extLst>
              </a:tr>
              <a:tr h="0">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简洁与</a:t>
                      </a:r>
                    </a:p>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细腻</a:t>
                      </a:r>
                    </a:p>
                  </a:txBody>
                  <a:tcPr marL="68580" marR="68580" marT="0" marB="0"/>
                </a:tc>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简洁</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语势流畅，多用短句</a:t>
                      </a:r>
                    </a:p>
                  </a:txBody>
                  <a:tcPr marL="68580" marR="68580" marT="0" marB="0" anchor="ctr"/>
                </a:tc>
                <a:extLst>
                  <a:ext uri="{0D108BD9-81ED-4DB2-BD59-A6C34878D82A}">
                    <a16:rowId xmlns="" xmlns:a16="http://schemas.microsoft.com/office/drawing/2014/main" val="2355366762"/>
                  </a:ext>
                </a:extLst>
              </a:tr>
              <a:tr h="0">
                <a:tc>
                  <a:txBody>
                    <a:bodyPr/>
                    <a:lstStyle/>
                    <a:p>
                      <a:pPr algn="l">
                        <a:lnSpc>
                          <a:spcPct val="130000"/>
                        </a:lnSpc>
                        <a:spcAft>
                          <a:spcPts val="0"/>
                        </a:spcAft>
                      </a:pP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tc>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细腻</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多用长句，多用对比和辩证性语言</a:t>
                      </a:r>
                    </a:p>
                  </a:txBody>
                  <a:tcPr marL="68580" marR="68580" marT="0" marB="0" anchor="ctr"/>
                </a:tc>
                <a:extLst>
                  <a:ext uri="{0D108BD9-81ED-4DB2-BD59-A6C34878D82A}">
                    <a16:rowId xmlns="" xmlns:a16="http://schemas.microsoft.com/office/drawing/2014/main" val="4008860175"/>
                  </a:ext>
                </a:extLst>
              </a:tr>
            </a:tbl>
          </a:graphicData>
        </a:graphic>
      </p:graphicFrame>
    </p:spTree>
    <p:extLst>
      <p:ext uri="{BB962C8B-B14F-4D97-AF65-F5344CB8AC3E}">
        <p14:creationId xmlns:p14="http://schemas.microsoft.com/office/powerpoint/2010/main" xmlns="" val="27698457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5615896"/>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阅读下面的文字，回答后面的问题。</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书房的窗子</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杨振声</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今天又想到了我那书房的窗子。说起窗子，那真是人类穴居之后一点灵机的闪耀才发明了它。它给你清风与明月，它给你晴日与碧空，它给你山光与水色，它给你安安静静地坐窗前，欣赏着宇宙的一切。一句话，它打通了你与天然的界限。</a:t>
            </a:r>
          </a:p>
        </p:txBody>
      </p:sp>
    </p:spTree>
    <p:extLst>
      <p:ext uri="{BB962C8B-B14F-4D97-AF65-F5344CB8AC3E}">
        <p14:creationId xmlns:p14="http://schemas.microsoft.com/office/powerpoint/2010/main" xmlns="" val="24190847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01655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窗子的功用，虽是到处一样，而窗子的方向，却有各人的嗜好不同。我独喜欢北窗，那就全是光的问题了。说到光，我有一个偏向，就是不喜欢强烈的光而喜欢清淡的光，不喜欢敞开的光而喜欢隐约的光，不喜欢直接的光而喜欢反射的光。就拿日光来说罢，我不爱中午的骄阳，而爱“晨光之熹微”与落日的古红。纵使光度一样，也觉得一片平原的光海，总不及山阴水曲间光线的隐翳，或枝叶扶疏的树荫下光波的流动。至于反光更比直光来得委婉。“残夜水明楼”是那般的清虚可爱，而“明月照积雪”使你感到满目清晖。</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12.</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本文语言典雅，请以第②段为例，从词语运用、句式选择、修辞手法三个方面加以简要赏析。</a:t>
            </a:r>
          </a:p>
        </p:txBody>
      </p:sp>
    </p:spTree>
    <p:extLst>
      <p:ext uri="{BB962C8B-B14F-4D97-AF65-F5344CB8AC3E}">
        <p14:creationId xmlns:p14="http://schemas.microsoft.com/office/powerpoint/2010/main" xmlns="" val="2510943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2988742"/>
            <a:ext cx="19645450" cy="86730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23200" y="2988742"/>
            <a:ext cx="19645450" cy="46805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选用了诸如“山阴水曲”“隐翳”“枝叶扶疏”“清虚”“清晖”等有文言色彩的词语，格调典雅。②句式上长短相间，以长句为主，且整散结合，错落有致，具有典雅之美。③使用排比，如接连使用了三个“不喜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喜欢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，显得整齐、工稳、典雅。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或：多处直接引用了古典诗文名句，如“晨光之熹微”“残夜水明楼”“明月照积雪”，使语言具有古典韵味。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本题题干明确给出了赏析的切入点。考生要注意举例说明，切忌空发议论；在说明其特点或作用时要扣住题干“语言典雅”中的“典雅”二字。</a:t>
            </a:r>
          </a:p>
        </p:txBody>
      </p:sp>
    </p:spTree>
    <p:extLst>
      <p:ext uri="{BB962C8B-B14F-4D97-AF65-F5344CB8AC3E}">
        <p14:creationId xmlns:p14="http://schemas.microsoft.com/office/powerpoint/2010/main" xmlns="" val="13414005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6494085"/>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考点五　欣赏散文的形象</a:t>
            </a: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散文是以抒情为宗旨的，但散文抒情多数不是直接抒发的，而是借助一定的形象，或是触景生情，或是托物言志等。阅读散文，首先要感知形象，把握形象的特征，进而体会作品的思想感情。所谓作品的形象指的是作品创造出来的生动具体的、能激发人们思想感情的生活图景，一般指人物形象、景物形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环境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以及情景交融的画面或氛围，甚至是一种意象、一种精神的象征等。</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1800204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3293209"/>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．“形象”的表现形式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在散文作品中，因题材不同，“形象”的表现形式也不尽相同。下表列出了常见的散文类别及其形象：</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aphicFrame>
        <p:nvGraphicFramePr>
          <p:cNvPr id="4" name="表格 3"/>
          <p:cNvGraphicFramePr>
            <a:graphicFrameLocks noGrp="1"/>
          </p:cNvGraphicFramePr>
          <p:nvPr>
            <p:extLst>
              <p:ext uri="{D42A27DB-BD31-4B8C-83A1-F6EECF244321}">
                <p14:modId xmlns:p14="http://schemas.microsoft.com/office/powerpoint/2010/main" xmlns="" val="3017974193"/>
              </p:ext>
            </p:extLst>
          </p:nvPr>
        </p:nvGraphicFramePr>
        <p:xfrm>
          <a:off x="2023200" y="5437014"/>
          <a:ext cx="9570412" cy="4608510"/>
        </p:xfrm>
        <a:graphic>
          <a:graphicData uri="http://schemas.openxmlformats.org/drawingml/2006/table">
            <a:tbl>
              <a:tblPr>
                <a:tableStyleId>{5C22544A-7EE6-4342-B048-85BDC9FD1C3A}</a:tableStyleId>
              </a:tblPr>
              <a:tblGrid>
                <a:gridCol w="5970012">
                  <a:extLst>
                    <a:ext uri="{9D8B030D-6E8A-4147-A177-3AD203B41FA5}">
                      <a16:colId xmlns="" xmlns:a16="http://schemas.microsoft.com/office/drawing/2014/main" val="3535591892"/>
                    </a:ext>
                  </a:extLst>
                </a:gridCol>
                <a:gridCol w="3600400">
                  <a:extLst>
                    <a:ext uri="{9D8B030D-6E8A-4147-A177-3AD203B41FA5}">
                      <a16:colId xmlns="" xmlns:a16="http://schemas.microsoft.com/office/drawing/2014/main" val="407082925"/>
                    </a:ext>
                  </a:extLst>
                </a:gridCol>
              </a:tblGrid>
              <a:tr h="921702">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　材</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形　象</a:t>
                      </a:r>
                    </a:p>
                  </a:txBody>
                  <a:tcPr marL="68580" marR="68580" marT="0" marB="0" anchor="ctr"/>
                </a:tc>
                <a:extLst>
                  <a:ext uri="{0D108BD9-81ED-4DB2-BD59-A6C34878D82A}">
                    <a16:rowId xmlns="" xmlns:a16="http://schemas.microsoft.com/office/drawing/2014/main" val="3069739138"/>
                  </a:ext>
                </a:extLst>
              </a:tr>
              <a:tr h="921702">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山水游记和写景状物散文</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景物、风物</a:t>
                      </a:r>
                    </a:p>
                  </a:txBody>
                  <a:tcPr marL="68580" marR="68580" marT="0" marB="0" anchor="ctr"/>
                </a:tc>
                <a:extLst>
                  <a:ext uri="{0D108BD9-81ED-4DB2-BD59-A6C34878D82A}">
                    <a16:rowId xmlns="" xmlns:a16="http://schemas.microsoft.com/office/drawing/2014/main" val="3830724789"/>
                  </a:ext>
                </a:extLst>
              </a:tr>
              <a:tr h="921702">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托物言志散文</a:t>
                      </a:r>
                    </a:p>
                  </a:txBody>
                  <a:tcPr marL="68580" marR="68580" marT="0" marB="0" anchor="ctr"/>
                </a:tc>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意象、意境</a:t>
                      </a:r>
                    </a:p>
                  </a:txBody>
                  <a:tcPr marL="68580" marR="68580" marT="0" marB="0" anchor="ctr"/>
                </a:tc>
                <a:extLst>
                  <a:ext uri="{0D108BD9-81ED-4DB2-BD59-A6C34878D82A}">
                    <a16:rowId xmlns="" xmlns:a16="http://schemas.microsoft.com/office/drawing/2014/main" val="2615608436"/>
                  </a:ext>
                </a:extLst>
              </a:tr>
              <a:tr h="921702">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写人叙事散文</a:t>
                      </a:r>
                    </a:p>
                  </a:txBody>
                  <a:tcPr marL="68580" marR="68580" marT="0" marB="0" anchor="ctr"/>
                </a:tc>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人物、情趣</a:t>
                      </a:r>
                    </a:p>
                  </a:txBody>
                  <a:tcPr marL="68580" marR="68580" marT="0" marB="0" anchor="ctr"/>
                </a:tc>
                <a:extLst>
                  <a:ext uri="{0D108BD9-81ED-4DB2-BD59-A6C34878D82A}">
                    <a16:rowId xmlns="" xmlns:a16="http://schemas.microsoft.com/office/drawing/2014/main" val="2307738485"/>
                  </a:ext>
                </a:extLst>
              </a:tr>
              <a:tr h="921702">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哲理散文</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事物、理趣</a:t>
                      </a:r>
                    </a:p>
                  </a:txBody>
                  <a:tcPr marL="68580" marR="68580" marT="0" marB="0" anchor="ctr"/>
                </a:tc>
                <a:extLst>
                  <a:ext uri="{0D108BD9-81ED-4DB2-BD59-A6C34878D82A}">
                    <a16:rowId xmlns="" xmlns:a16="http://schemas.microsoft.com/office/drawing/2014/main" val="226569261"/>
                  </a:ext>
                </a:extLst>
              </a:tr>
            </a:tbl>
          </a:graphicData>
        </a:graphic>
      </p:graphicFrame>
    </p:spTree>
    <p:extLst>
      <p:ext uri="{BB962C8B-B14F-4D97-AF65-F5344CB8AC3E}">
        <p14:creationId xmlns:p14="http://schemas.microsoft.com/office/powerpoint/2010/main" xmlns="" val="11218450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649408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形象”的特点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高考命题，主要考查散文形象中的人物形象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含自我形象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和景物形象。这些形象的特点有：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形象的具体可感性。即生动地描绘出人物或事物的特征。</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形象的情感性。文学形象是从生活中提炼出来的，有其客观性，但它更饱含着作者的思想感情，蕴含着个人的褒贬和爱憎，所以有浓烈的主观感情因素。</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形象的典型性。任何文学形象都是作者根据生活素材经过集中、概括而创造出来的，因而它比生活更集中，更典型，更具有普遍性。</a:t>
            </a:r>
          </a:p>
        </p:txBody>
      </p:sp>
    </p:spTree>
    <p:extLst>
      <p:ext uri="{BB962C8B-B14F-4D97-AF65-F5344CB8AC3E}">
        <p14:creationId xmlns:p14="http://schemas.microsoft.com/office/powerpoint/2010/main" xmlns="" val="34178830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1458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主要形象和次要形象</a:t>
            </a:r>
          </a:p>
        </p:txBody>
      </p:sp>
      <p:graphicFrame>
        <p:nvGraphicFramePr>
          <p:cNvPr id="4" name="表格 3"/>
          <p:cNvGraphicFramePr>
            <a:graphicFrameLocks noGrp="1"/>
          </p:cNvGraphicFramePr>
          <p:nvPr>
            <p:extLst>
              <p:ext uri="{D42A27DB-BD31-4B8C-83A1-F6EECF244321}">
                <p14:modId xmlns:p14="http://schemas.microsoft.com/office/powerpoint/2010/main" xmlns="" val="2827927368"/>
              </p:ext>
            </p:extLst>
          </p:nvPr>
        </p:nvGraphicFramePr>
        <p:xfrm>
          <a:off x="2053140" y="4077299"/>
          <a:ext cx="19357612" cy="4140952"/>
        </p:xfrm>
        <a:graphic>
          <a:graphicData uri="http://schemas.openxmlformats.org/drawingml/2006/table">
            <a:tbl>
              <a:tblPr>
                <a:tableStyleId>{5C22544A-7EE6-4342-B048-85BDC9FD1C3A}</a:tableStyleId>
              </a:tblPr>
              <a:tblGrid>
                <a:gridCol w="2813832">
                  <a:extLst>
                    <a:ext uri="{9D8B030D-6E8A-4147-A177-3AD203B41FA5}">
                      <a16:colId xmlns="" xmlns:a16="http://schemas.microsoft.com/office/drawing/2014/main" val="3479495545"/>
                    </a:ext>
                  </a:extLst>
                </a:gridCol>
                <a:gridCol w="4248066">
                  <a:extLst>
                    <a:ext uri="{9D8B030D-6E8A-4147-A177-3AD203B41FA5}">
                      <a16:colId xmlns="" xmlns:a16="http://schemas.microsoft.com/office/drawing/2014/main" val="3373803210"/>
                    </a:ext>
                  </a:extLst>
                </a:gridCol>
                <a:gridCol w="12295714">
                  <a:extLst>
                    <a:ext uri="{9D8B030D-6E8A-4147-A177-3AD203B41FA5}">
                      <a16:colId xmlns="" xmlns:a16="http://schemas.microsoft.com/office/drawing/2014/main" val="2322254122"/>
                    </a:ext>
                  </a:extLst>
                </a:gridCol>
              </a:tblGrid>
              <a:tr h="1035238">
                <a:tc>
                  <a:txBody>
                    <a:bodyPr/>
                    <a:lstStyle/>
                    <a:p>
                      <a:pPr marL="0" algn="ctr" defTabSz="2119122" rtl="0" eaLnBrk="1" latinLnBrk="0" hangingPunct="1">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形象类别</a:t>
                      </a:r>
                    </a:p>
                  </a:txBody>
                  <a:tcPr marL="68580" marR="68580" marT="0" marB="0" anchor="ctr"/>
                </a:tc>
                <a:tc>
                  <a:txBody>
                    <a:bodyPr/>
                    <a:lstStyle/>
                    <a:p>
                      <a:pPr marL="0" algn="ctr" defTabSz="2119122" rtl="0" eaLnBrk="1" latinLnBrk="0" hangingPunct="1">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表现形式</a:t>
                      </a:r>
                    </a:p>
                  </a:txBody>
                  <a:tcPr marL="68580" marR="68580" marT="0" marB="0" anchor="ctr"/>
                </a:tc>
                <a:tc>
                  <a:txBody>
                    <a:bodyPr/>
                    <a:lstStyle/>
                    <a:p>
                      <a:pPr marL="0" algn="ctr"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主要作用</a:t>
                      </a:r>
                    </a:p>
                  </a:txBody>
                  <a:tcPr marL="68580" marR="68580" marT="0" marB="0" anchor="ctr"/>
                </a:tc>
                <a:extLst>
                  <a:ext uri="{0D108BD9-81ED-4DB2-BD59-A6C34878D82A}">
                    <a16:rowId xmlns="" xmlns:a16="http://schemas.microsoft.com/office/drawing/2014/main" val="2119402618"/>
                  </a:ext>
                </a:extLst>
              </a:tr>
              <a:tr h="1035238">
                <a:tc>
                  <a:txBody>
                    <a:bodyPr/>
                    <a:lstStyle/>
                    <a:p>
                      <a:pPr marL="0" algn="l" defTabSz="2119122" rtl="0" eaLnBrk="1" latinLnBrk="0" hangingPunct="1">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主要形象</a:t>
                      </a:r>
                    </a:p>
                  </a:txBody>
                  <a:tcPr marL="68580" marR="68580" marT="0" marB="0" anchor="ctr"/>
                </a:tc>
                <a:tc>
                  <a:txBody>
                    <a:bodyPr/>
                    <a:lstStyle/>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人、事、物、景</a:t>
                      </a:r>
                    </a:p>
                  </a:txBody>
                  <a:tcPr marL="68580" marR="68580" marT="0" marB="0" anchor="ctr"/>
                </a:tc>
                <a:tc>
                  <a:txBody>
                    <a:bodyPr/>
                    <a:lstStyle/>
                    <a:p>
                      <a:pPr marL="0" algn="l" defTabSz="2119122" rtl="0" eaLnBrk="1" latinLnBrk="0" hangingPunct="1">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散文抒情写意的主要凭借，表现散文之</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神</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的</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形</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1792761361"/>
                  </a:ext>
                </a:extLst>
              </a:tr>
              <a:tr h="2070476">
                <a:tc>
                  <a:txBody>
                    <a:bodyPr/>
                    <a:lstStyle/>
                    <a:p>
                      <a:pPr marL="0" algn="l" defTabSz="2119122" rtl="0" eaLnBrk="1" latinLnBrk="0" hangingPunct="1">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次要形象</a:t>
                      </a:r>
                    </a:p>
                  </a:txBody>
                  <a:tcPr marL="68580" marR="68580" marT="0" marB="0" anchor="ctr"/>
                </a:tc>
                <a:tc>
                  <a:txBody>
                    <a:bodyPr/>
                    <a:lstStyle/>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他人、他物</a:t>
                      </a:r>
                    </a:p>
                  </a:txBody>
                  <a:tcPr marL="68580" marR="68580" marT="0" marB="0" anchor="ctr"/>
                </a:tc>
                <a:tc>
                  <a:txBody>
                    <a:bodyPr/>
                    <a:lstStyle/>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散文主要形象的补充，和主要形象构成对比、衬托或类比关系</a:t>
                      </a:r>
                    </a:p>
                  </a:txBody>
                  <a:tcPr marL="68580" marR="68580" marT="0" marB="0" anchor="ctr"/>
                </a:tc>
                <a:extLst>
                  <a:ext uri="{0D108BD9-81ED-4DB2-BD59-A6C34878D82A}">
                    <a16:rowId xmlns="" xmlns:a16="http://schemas.microsoft.com/office/drawing/2014/main" val="3452605163"/>
                  </a:ext>
                </a:extLst>
              </a:tr>
            </a:tbl>
          </a:graphicData>
        </a:graphic>
      </p:graphicFrame>
    </p:spTree>
    <p:extLst>
      <p:ext uri="{BB962C8B-B14F-4D97-AF65-F5344CB8AC3E}">
        <p14:creationId xmlns:p14="http://schemas.microsoft.com/office/powerpoint/2010/main" xmlns="" val="14135739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3293209"/>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热爱来自母亲的舌尖上的声音，应该被视为是一个人的职责，他的伦理的基点。他可以走向天高地阔，但母语是他的出发地，是他不断向前伸延的生命坐标轴线上，那一处不变的原点。</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原载</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光明日报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，有删节</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6766609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894743"/>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题型一　欣赏形象的特点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简要分析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的形象特点。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请简要分析文中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的主要特点及象征意义。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赏析人物形象</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人物形象主要出现在记人叙事类散文中。对人物形象的鉴赏可从以下几个方面进行：</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①从叙事情节中加以分析概括。在阅读时就分析事件，理清情节，进而从中概括出人物形象。</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7831384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729430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②从作品中的人物描写方法的角度加以分析概括。在阅读过程中注意文章如何描写人物的动作、神态、语言、心理等，从人物的身份地位、性格品质等方面加以概括。</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③要结合时代背景，把人物放到特定的时代中去分析概括。</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④要注意作者对人物的介绍和评价，推测作者的情感倾向，进而分析概括。</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赏析物象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景物形象、事物形象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鉴赏作品物象一般要抓住两个方面：一是形象特征，包括外在形象和内在形象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性格、精神品质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；二是它与环境的关系。具体可从以下几个方面来考虑：</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①抓住散文的类别特点，了解物象出现的场合。写景散文，需标记景观，因为景观就是物象；状物散文，需标记事物。</a:t>
            </a:r>
          </a:p>
        </p:txBody>
      </p:sp>
    </p:spTree>
    <p:extLst>
      <p:ext uri="{BB962C8B-B14F-4D97-AF65-F5344CB8AC3E}">
        <p14:creationId xmlns:p14="http://schemas.microsoft.com/office/powerpoint/2010/main" xmlns="" val="3487612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4093428"/>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②明确物象的外在特征，包括形态、声音、色彩、气味等。</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③联系外部环境，把握物象的内在品质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内涵、本质、精神</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，明确它与所象征的意义之间的相似点。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④明确作者借物象所要表达的思想感情，进而说出它在线索、内容、情感等方面对于表现文章主旨的意义和作用。</a:t>
            </a:r>
          </a:p>
        </p:txBody>
      </p:sp>
    </p:spTree>
    <p:extLst>
      <p:ext uri="{BB962C8B-B14F-4D97-AF65-F5344CB8AC3E}">
        <p14:creationId xmlns:p14="http://schemas.microsoft.com/office/powerpoint/2010/main" xmlns="" val="19974630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729430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浣花草堂</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黄　裳</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到四川来以前，在行箧里放进了几册旧书，其中清初朱鹤龄的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杜诗辑注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部头最大的。虽然觉得有些累赘，可是终于还是放进去了。半月以来，枕上灯前，有时间就拿来翻翻，真也给旅途平添了无限趣味。尽管已经是平日熟读了的，可是在蜀道上重读，就会给你带来更为新鲜的感受。诗人的写景抒情、用字遣词，有时候也只有面对真实的山川风物才体会得出那严肃的创作态度和可贵的才华。 </a:t>
            </a:r>
          </a:p>
        </p:txBody>
      </p:sp>
    </p:spTree>
    <p:extLst>
      <p:ext uri="{BB962C8B-B14F-4D97-AF65-F5344CB8AC3E}">
        <p14:creationId xmlns:p14="http://schemas.microsoft.com/office/powerpoint/2010/main" xmlns="" val="3170805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89474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杜甫在成都住过一段不短的时间，在集子里留下了四五卷诗，约占他全部留下来的作品的六分之一。人们就从他的诗里追寻他当日居住的草堂的遗址。从宋代开始，人们就在成都西郊为他建了一座祠堂，这就是“浣花草堂”。 历代经过十次以上大小的修缮，直到今天，更修整得焕然一新，成为游赏的登临胜地。 </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走出西郊，经过青羊宫、百花潭，沿着公路走去，二三里后更左折走上一条田间小径，就可以远远望见一丛浓绿，那就是草堂的所在了。 </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里有好大的一座庭院，四面是连绵不断的围墙，远远绕过去，才看得见那山门。走进去又是照例的几重佛殿，伽蓝，天王，佛像，这些都给迫切想要看到工部祠的人们增添了焦急的心情。一直走到最后的一层大殿，才在一块石碑上看到，这原来是草堂寺，还不是草堂。 </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6265481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89474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大殿里出来，向和尚问了路，才又从右面的一道侧门里穿出去，来到真正要拜谒的地方。从侧门出，迎面就可以看到用青花碎瓷片叠起来的“草堂”两个大字，再转过去，就是一条曲折的、为两堵矮矮的红墙围起来的夹道。那暗红色的夹墙，碎石的泥径，墙外的翠竹幽篁，幽静极了。古建筑里经常使用的这种暗红颜色，不知怎的，自然会产生那样庄严宁静的气韵。 </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从夹墙里穿出去，眼前展开了一个新的天地，几十棵参天的翠柏、香楠矗立在绿草如茵的庭院里。一套四座厅堂，由石径小桥连接起来，这就是草堂的一系列主要建筑了。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穿过花径，走到工部祠去。这是草堂几组厅堂的最后一座。小小的殿宇，前面的院子里散布着几株用石坛围起的大树。洁净无尘。这时候，云影微破，秋天金黄色的太阳洒了下来，穿过翠柏的枝叶，留下了满庭稀疏的日影。 </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6553107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729430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走进祠里去看，厅内一排三龛，当中塑着杜甫的像。虽然是一般化的塑像，却也还清疏，没有怎样的仙气，不能不说是难得的了。旁边两座龛里是陆游和黄庭坚两位宋代诗人的塑像。好像是怕他独居寂寞，所以才陪了一起在这里排排坐的。黄、陆都有石刻像，都比泥塑高明得多。在这间厅堂背后的墙上，还嵌着两块更旧的杜甫石刻画像碑。 </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草堂后身是一座小小的土山，一道溪水从草堂的右侧绕了出去。前面有回廊曲槛，可以凭栏欣赏池里的圆荷。草堂简朴却也不失规模，给人一种清疏而幽峭的感觉，和杜甫当年居处的风格是近似的。这个新修缮的草堂，和几百年前重修的原样相去不远，在最外面一进过厅墙上有一块石刻旧图，看那里勾勒出来的轮廓，和今天是十分相近的。像这种地方，不用说，大红大绿的建筑，大屋顶之类的铺陈，都是完全不合适的。 </a:t>
            </a:r>
          </a:p>
        </p:txBody>
      </p:sp>
    </p:spTree>
    <p:extLst>
      <p:ext uri="{BB962C8B-B14F-4D97-AF65-F5344CB8AC3E}">
        <p14:creationId xmlns:p14="http://schemas.microsoft.com/office/powerpoint/2010/main" xmlns="" val="11553139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09452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这里还新修了一个文物陈列室。在外面的柱子上，看到郭沫若先生所题的一副对联： </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世上疮痍，诗中圣哲</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民间疾苦，笔底波澜</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这是一副出色的对联，它概括了诗人伟大成就的主要方面。人们一直非常喜欢杜甫，说他的作品是“诗史”，在中国文学史上留给他一个最光辉的席位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诗圣。 </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坐在水槛上休息。默默地在心里复诵一下杜甫的草堂诗，会使你像一个梦游者似的走入四时不同、风光各异的如许境界。仿佛看到了在晓雾里沾湿了露水的笼竹，呢喃的定巢燕子，冉冉发出幽香的红蕖，往还追逐的蝴蝶，相并相亲的白鸥，随风的柳絮，逐水的桃花，袅袅有如少女腰肢的垂柳，轻得只禁受得起两三个人的野渡，柴门月色，江路梅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p:txBody>
      </p:sp>
    </p:spTree>
    <p:extLst>
      <p:ext uri="{BB962C8B-B14F-4D97-AF65-F5344CB8AC3E}">
        <p14:creationId xmlns:p14="http://schemas.microsoft.com/office/powerpoint/2010/main" xmlns="" val="41897257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5693866"/>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老杜是一个多么勤恳的诗人！他从不放过一切刻画现实的机会。他的诗里有丰富的人民生活的写照，可是也不缺乏自然风物的描写。因为这一切都出现在祖国的土地上，也都是诗人所挚爱的。杜甫写出了多么美好的自然景色，多么可爱的和平环境！可有人提到杜甫描写自然的草堂诗，总不免有些惴惴然，仿佛这些诗里的“人民性”总看不大清楚，这恰恰把诗人的伟大处缩小了。 </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一九五六年十月十五日，成都</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黄裳散文选集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，有删改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0684518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14582"/>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13.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赏析人物形象的特点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文中作者对杜甫有哪些新的认识？请加以概括。</a:t>
            </a:r>
          </a:p>
        </p:txBody>
      </p:sp>
      <p:sp>
        <p:nvSpPr>
          <p:cNvPr id="8" name="矩形 7"/>
          <p:cNvSpPr/>
          <p:nvPr/>
        </p:nvSpPr>
        <p:spPr>
          <a:xfrm>
            <a:off x="2094638" y="3767442"/>
            <a:ext cx="19645450" cy="78943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71703" y="3767443"/>
            <a:ext cx="19645450" cy="76462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杜甫有惊人的才华和严肃的创作态度。②杜甫具有清疏、朴实的精神气质。③杜甫是一个勤恳的诗人。④杜甫热爱美好的大自然与安宁和平的生活。⑤杜甫描写自然风物的诗歌同样具有巨大成就。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答出其中任意四点即可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本题考查欣赏作品的形象，赏析作品的内涵的能力，能力层级为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本题的答案区间在第一段、第九段和最后一段。第一段开头写在蜀道上重读杜诗给作者带来更加新鲜的感受：“诗人的写景抒情、用字遣词，有时候也只有面对真实的山川风物才体会得出那严肃的创作态度和可贵的才华。”第九段，概括了草堂的环境：“草堂简朴却也不失规模，给人一种清疏而幽峭的感觉，和杜甫当年居处的风格是近似的。”由此作者得到对杜甫的新的认识。最后一段的“老杜是一个多么勤恳的诗人！”“他的诗里有丰富的人民生活的写照，可是也不缺乏自然风物的描写”“杜甫写出了多么美好的自然景色，多么可爱的和平环境！”等语句也是写作者对杜甫的新的认识。</a:t>
            </a:r>
          </a:p>
        </p:txBody>
      </p:sp>
    </p:spTree>
    <p:extLst>
      <p:ext uri="{BB962C8B-B14F-4D97-AF65-F5344CB8AC3E}">
        <p14:creationId xmlns:p14="http://schemas.microsoft.com/office/powerpoint/2010/main" xmlns="" val="38495584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87481" y="3804797"/>
            <a:ext cx="19871438"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下列对文章的理解与分析，不正确的两项是</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．文中引用英语</a:t>
            </a:r>
            <a:r>
              <a:rPr lang="en-US" altLang="zh-CN" sz="4000" dirty="0">
                <a:solidFill>
                  <a:schemeClr val="tx1">
                    <a:lumMod val="50000"/>
                    <a:lumOff val="50000"/>
                  </a:schemeClr>
                </a:solidFill>
                <a:latin typeface="微软雅黑" pitchFamily="34" charset="-122"/>
                <a:ea typeface="微软雅黑" pitchFamily="34" charset="-122"/>
              </a:rPr>
              <a:t>mother tongue</a:t>
            </a:r>
            <a:r>
              <a:rPr lang="zh-CN" altLang="en-US" sz="4000" dirty="0">
                <a:solidFill>
                  <a:schemeClr val="tx1">
                    <a:lumMod val="50000"/>
                    <a:lumOff val="50000"/>
                  </a:schemeClr>
                </a:solidFill>
                <a:latin typeface="微软雅黑" pitchFamily="34" charset="-122"/>
                <a:ea typeface="微软雅黑" pitchFamily="34" charset="-122"/>
              </a:rPr>
              <a:t>，是为了引出“妈妈的舌头”这一形象说法，强调母语的温馨可亲。</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．作者用“羽毛上的光色一样的波动”“青瓷上的釉彩一般的韵味”来形容母语的微妙和玄奥，是说母语宜于意会，难以言传。</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．文中引用阿里巴巴的故事，旨在说明封存在语言中的文化基因如珠宝般珍贵。</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．文中列举“昼夜不舍的流水”“亘古沉默的荒野”“一颗从眼角滑落的泪珠”等意象，意在说明，只有用母语才能准确言说它们的内在情韵。</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a:t>
            </a:r>
            <a:r>
              <a:rPr lang="zh-CN" altLang="en-US" sz="4000" dirty="0">
                <a:solidFill>
                  <a:schemeClr val="tx1">
                    <a:lumMod val="50000"/>
                    <a:lumOff val="50000"/>
                  </a:schemeClr>
                </a:solidFill>
                <a:latin typeface="微软雅黑" pitchFamily="34" charset="-122"/>
                <a:ea typeface="微软雅黑" pitchFamily="34" charset="-122"/>
              </a:rPr>
              <a:t>．文章融记叙、议论、抒情为一体，引经据典，华美而不失厚重，有较深的文化意蕴。</a:t>
            </a:r>
            <a:endParaRPr lang="en-US" altLang="zh-CN" sz="4000" dirty="0">
              <a:solidFill>
                <a:schemeClr val="tx1">
                  <a:lumMod val="50000"/>
                  <a:lumOff val="50000"/>
                </a:schemeClr>
              </a:solidFill>
              <a:latin typeface="微软雅黑" pitchFamily="34" charset="-122"/>
              <a:ea typeface="微软雅黑" pitchFamily="34" charset="-122"/>
            </a:endParaRPr>
          </a:p>
        </p:txBody>
      </p:sp>
      <p:grpSp>
        <p:nvGrpSpPr>
          <p:cNvPr id="10" name="组合 9"/>
          <p:cNvGrpSpPr/>
          <p:nvPr/>
        </p:nvGrpSpPr>
        <p:grpSpPr>
          <a:xfrm>
            <a:off x="2059953" y="2952868"/>
            <a:ext cx="2677891" cy="707886"/>
            <a:chOff x="2074961" y="4276948"/>
            <a:chExt cx="2677891" cy="707886"/>
          </a:xfrm>
        </p:grpSpPr>
        <p:pic>
          <p:nvPicPr>
            <p:cNvPr id="11"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2" name="矩形 11"/>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原味母题</a:t>
              </a:r>
            </a:p>
          </p:txBody>
        </p:sp>
      </p:grpSp>
    </p:spTree>
    <p:extLst>
      <p:ext uri="{BB962C8B-B14F-4D97-AF65-F5344CB8AC3E}">
        <p14:creationId xmlns:p14="http://schemas.microsoft.com/office/powerpoint/2010/main" xmlns="" val="19555587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 calcmode="lin" valueType="num">
                                      <p:cBhvr additive="base">
                                        <p:cTn id="14" dur="500" fill="hold"/>
                                        <p:tgtEl>
                                          <p:spTgt spid="69"/>
                                        </p:tgtEl>
                                        <p:attrNameLst>
                                          <p:attrName>ppt_x</p:attrName>
                                        </p:attrNameLst>
                                      </p:cBhvr>
                                      <p:tavLst>
                                        <p:tav tm="0">
                                          <p:val>
                                            <p:strVal val="#ppt_x"/>
                                          </p:val>
                                        </p:tav>
                                        <p:tav tm="100000">
                                          <p:val>
                                            <p:strVal val="#ppt_x"/>
                                          </p:val>
                                        </p:tav>
                                      </p:tavLst>
                                    </p:anim>
                                    <p:anim calcmode="lin" valueType="num">
                                      <p:cBhvr additive="base">
                                        <p:cTn id="15"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92552"/>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14.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赏析事物形象的特点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杜甫的“草堂”形象有什么特点？试结合文本简要分析。</a:t>
            </a:r>
          </a:p>
        </p:txBody>
      </p:sp>
      <p:sp>
        <p:nvSpPr>
          <p:cNvPr id="8" name="矩形 7"/>
          <p:cNvSpPr/>
          <p:nvPr/>
        </p:nvSpPr>
        <p:spPr>
          <a:xfrm>
            <a:off x="2094638" y="4182344"/>
            <a:ext cx="19645450" cy="74794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00382" y="4231292"/>
            <a:ext cx="19645450" cy="76462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位置深邃、坐落偏僻。②环境幽静、宁静。③院内洁净。④塑像清疏。⑤整体简朴却不失规模。</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要从中间描写草堂的五个段落中筛选、归纳它的特点，包括环境、建筑、塑像等。</a:t>
            </a:r>
          </a:p>
        </p:txBody>
      </p:sp>
    </p:spTree>
    <p:extLst>
      <p:ext uri="{BB962C8B-B14F-4D97-AF65-F5344CB8AC3E}">
        <p14:creationId xmlns:p14="http://schemas.microsoft.com/office/powerpoint/2010/main" xmlns="" val="37796834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894743"/>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题型二　欣赏形象的作用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文章中写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有什么作用？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作者着意描写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的目的是什么？</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请简要分析文中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的主要特点及其象征意义。</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主要物象的作用</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①在内容主旨方面的作用：主要物象是散文主旨之所在。分析主要物象的作用就是揭示散文的“神”。一般说来，写物的要找志，写景的要析情。</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②在艺术构思方面的作用：作为全文的线索，把众多材料组织在一起。</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2210803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649408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次要物象的作用</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对次要物象的作用的考查，应从文章结构形式、内容主旨、对主要形象的彰显意义等方面做多角度的思考。</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①对文章结构的作用的具体的思考角度：开头结尾的策划，主次详略的安排，行文线索的贯穿，过渡照应的勾连，伏笔悬念的设置。</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②对内容主旨的作用的具体的思考角度：对内容的充实作用；对主旨的深化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升华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作用；寄托的作者的思想感情。</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③对主要形象的彰显意义：对比、衬托、类比、虚实相生，使主要形象更加鲜明突出。</a:t>
            </a:r>
          </a:p>
        </p:txBody>
      </p:sp>
    </p:spTree>
    <p:extLst>
      <p:ext uri="{BB962C8B-B14F-4D97-AF65-F5344CB8AC3E}">
        <p14:creationId xmlns:p14="http://schemas.microsoft.com/office/powerpoint/2010/main" xmlns="" val="37173849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2415020"/>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15.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赏析主要物象的作用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浣花草堂”在这篇散文中有怎样的作用？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原文见本考点“题型一”的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浣花草堂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
        <p:nvSpPr>
          <p:cNvPr id="8" name="矩形 7"/>
          <p:cNvSpPr/>
          <p:nvPr/>
        </p:nvSpPr>
        <p:spPr>
          <a:xfrm>
            <a:off x="2094638" y="5704812"/>
            <a:ext cx="19645450" cy="59569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77750" y="5732408"/>
            <a:ext cx="19645450" cy="2066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是行文的线索。散文先围绕“浣花草堂”一步步写，再对草堂所纪念的主人进行描写。②是主旨表达所寄托的物象。作者表面是来游览“浣花草堂”的，实际是拜谒诗人杜甫塑像，赞赏杜甫的伟大精神。</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主要考虑结构上的作用和主题表达上的作用，归纳时要有作用术语的表述，还要有分析。</a:t>
            </a:r>
          </a:p>
        </p:txBody>
      </p:sp>
    </p:spTree>
    <p:extLst>
      <p:ext uri="{BB962C8B-B14F-4D97-AF65-F5344CB8AC3E}">
        <p14:creationId xmlns:p14="http://schemas.microsoft.com/office/powerpoint/2010/main" xmlns="" val="129229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1614801"/>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16.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赏析次要物象的作用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描写“草堂寺”这一次要物象有什么作用？试简要分析。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原文见本考点“题型一”的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浣花草堂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
        <p:nvSpPr>
          <p:cNvPr id="8" name="矩形 7"/>
          <p:cNvSpPr/>
          <p:nvPr/>
        </p:nvSpPr>
        <p:spPr>
          <a:xfrm>
            <a:off x="2094638" y="4959785"/>
            <a:ext cx="19645450" cy="67020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94224" y="4932189"/>
            <a:ext cx="19645450" cy="2066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与草堂形成对比，衬托草堂的偏僻、深邃、幽静、简朴等特点。②表达作者迫切拜见“浣花草堂”的心情。</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要从两个角度思考，一是描写环境的作用，二是对作者心理的表现作用。</a:t>
            </a:r>
          </a:p>
        </p:txBody>
      </p:sp>
    </p:spTree>
    <p:extLst>
      <p:ext uri="{BB962C8B-B14F-4D97-AF65-F5344CB8AC3E}">
        <p14:creationId xmlns:p14="http://schemas.microsoft.com/office/powerpoint/2010/main" xmlns="" val="14814875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094524"/>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考点六　探究</a:t>
            </a: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一、探究的角度</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所谓“不同的角度”，就是要求读者从不同的视角对文本做多侧面的认知和解读。具体来说有作者角度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作者的思想观点、生平经历、写作背景等，都可能对写作产生极大的影响，从而影响作品主题的表现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、作品角度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对作品中的形象、细节描写、语言表达等方面的研究探讨，有助于更好地把握作品主题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、读者角度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主要是读者的阅读感受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二、探究的层面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所谓“不同的层面”，就是要求读者对文本做出深浅度不同的认知和解读，一般可从情感、哲学和审美三个层面进行发掘。</a:t>
            </a:r>
          </a:p>
        </p:txBody>
      </p:sp>
    </p:spTree>
    <p:extLst>
      <p:ext uri="{BB962C8B-B14F-4D97-AF65-F5344CB8AC3E}">
        <p14:creationId xmlns:p14="http://schemas.microsoft.com/office/powerpoint/2010/main" xmlns="" val="334163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5693866"/>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题型一　探究语句含意</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请结合文章，阐释“</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一句的内涵。</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本文结尾中写道“</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，谈谈你对这句话的理解。</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文中说：“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。”你是否赞同这个说法？结合本文和生活实际，谈谈你的思考。</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请根据文本，探析“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这句话的含意。</a:t>
            </a:r>
          </a:p>
        </p:txBody>
      </p:sp>
    </p:spTree>
    <p:extLst>
      <p:ext uri="{BB962C8B-B14F-4D97-AF65-F5344CB8AC3E}">
        <p14:creationId xmlns:p14="http://schemas.microsoft.com/office/powerpoint/2010/main" xmlns="" val="36854501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649408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探究文中重要语句的意蕴：</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第一步，联系上下文研读关键词语、结构层次、表达特色。</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第二步，领会句中所蕴含的主旨、情感内涵。</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第三步，由浅入深、由表层到深层组织答案。一般而言，第一点是该句的表层意思，第二点是背后的意思，第三点是与主旨、情感相关的意思，第四点可能是结合背景或联系现实得出的意思。</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4372693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09452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阅读下面的文章，回答问题。</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翠湖心影</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汪曾祺</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有一个姑娘，牙长得好。有人问她：“姑娘，你多大了？”“十七。”“住在哪里？”“翠湖西。”“爱吃什么？”“辣子鸡。”过了两天，姑娘摔了一跤，磕掉了门牙。有人问她：“姑娘多大了？”“十五。”“住在哪里？”“翠湖。”“爱吃什么？”“麻婆豆腐。”</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②这是我在四十四年前听到的一个笑话。当时觉得很无聊</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是在一个座谈会上听一个本地才子说的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，现在想起来觉得很亲切。</a:t>
            </a:r>
          </a:p>
        </p:txBody>
      </p:sp>
    </p:spTree>
    <p:extLst>
      <p:ext uri="{BB962C8B-B14F-4D97-AF65-F5344CB8AC3E}">
        <p14:creationId xmlns:p14="http://schemas.microsoft.com/office/powerpoint/2010/main" xmlns="" val="8085400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09452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昆明和翠湖分不开。很多城市都有湖，杭州有西湖，济南有大明湖，扬州有瘦西湖，然而这些湖和城市的关系都还不是那样密切。似乎把这些湖挪开，城市也还是城市。翠湖可不能挪开。没有翠湖，昆明就不成其为昆明了。翠湖在城里，而且几乎就挨着市中心。只能说：翠湖是昆明的眼睛。</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翠湖是一片湖，同时也是一条路。湖之中，有一条很整齐的贯通南北的大路。昆明人特意来游翠湖的也有，不多。多数人只是从这里穿过。翠湖中游人少而行人多。但是行人到了翠湖，也就成了游人了。从喧嚣扰攘的闹市和刻板枯燥的机关里，匆匆忙忙地走过来，一进了翠湖，即刻就会觉得浑身轻松下来；生活的重压、柴米油盐、委屈烦恼，就会被冲淡一些。人们不知不觉地放慢了脚步，甚至可以停下来，在路边的石凳上坐一坐，抽一支烟，四边看看。即使仍在匆忙地赶路，人在湖光树影中，精神也很不一样了。</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6703991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23200" y="3132758"/>
            <a:ext cx="19800000" cy="81264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4638" y="3348782"/>
            <a:ext cx="19424404"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本题考查分析作品结构，概括作品主题，分析表现手法，能力层级为分析综合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项，“是说母语宜于意会，难以言传”表述错误。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项，“旨在说明封存在语言中的文化基因如珠宝般珍贵”表述有误。</a:t>
            </a:r>
          </a:p>
        </p:txBody>
      </p:sp>
    </p:spTree>
    <p:extLst>
      <p:ext uri="{BB962C8B-B14F-4D97-AF65-F5344CB8AC3E}">
        <p14:creationId xmlns:p14="http://schemas.microsoft.com/office/powerpoint/2010/main" xmlns="" val="44027723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81677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翠湖每天每日，给了昆明人多少浮世的安慰和精神的疗养啊。因此，昆明人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包括外来的游子，对翠湖充满感激。翠湖这个名字起得好！湖不大，也不小，正合适。小了，不够一游；太大了，游起来怪累。湖的周围和湖中都有堤。堤边密密地栽着树。树都很高大。主要的是垂柳。“秋尽江南草未凋”，昆明的树好像到了冬天也还是绿的。湖水极清，常年盈满。我在昆明住了七年，没有看见过翠湖干得见了底。翠湖的水不深。浅处没膝，深处也不过齐腰。翠湖不种荷花，但是有许多水浮莲。肥厚碧绿的猪耳状的叶子，开着一望无际的粉紫色的蝶形的花，很热闹。我是在翠湖才认识这种水生植物的。我以后再也没看到过这样大片大片的水浮莲。湖中多红鱼，很大，都有一尺多长。这些鱼已经习惯了人声脚步，见人不惊，整天只是安安静静地，悠然地浮沉游动着。有时夜晚从湖中大路上过，会忽然拨剌一声，从湖心跃起一条极大的鱼，吓你一跳。湖水、柳树、粉紫色的水浮莲、红鱼，共同组成一个印象：翠。</a:t>
            </a:r>
          </a:p>
        </p:txBody>
      </p:sp>
    </p:spTree>
    <p:extLst>
      <p:ext uri="{BB962C8B-B14F-4D97-AF65-F5344CB8AC3E}">
        <p14:creationId xmlns:p14="http://schemas.microsoft.com/office/powerpoint/2010/main" xmlns="" val="23966844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81677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⑤一九三九年的夏天，我到昆明来考大学，寄住在同济中学的宿舍里，几乎每天都要到翠湖。学校已经发了榜，还没有开学，我们除了骑马到黑龙潭、金殿，坐船到大观楼，就是到翠湖图书馆去看书。这是我这一生去过次数最多的一个图书馆，也是印象极佳的一个图书馆。图书馆不大，形制有一点像一个道观，非常安静整洁。有一个侧院，院里种了好多盆白茶花。这些白茶花有时整天没有一个人来看它们，就只是安安静静地欣然地开着。图书馆的管理员是一个妙人。他没有准确的上下班时间。有时我们去得早了，他还没有来，门没有开，我们就在外面等着。他来了，谁也不理，开了门，走进阅览室，把壁上一个不走的挂钟的时针“喀拉拉”一拨，拨到八点，这就上班了，开始借书。这个小图书馆藏书似不少，而且有些善本。我们想看的书大都能够借到。过了两三个小时，这位干瘦而沉默的有点像陈老莲画出来的古典的图书管理员站起来，把壁上不走的挂钟的时针“喀拉拉”一拨，拨到十二点：下班！我们对他这种以意为之的计时方法完全</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8326960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9694962"/>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没有意见。因为我们没有一定要看完的书，到这里来只是享受一点安静。我们的看书，是没有目的的，从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南诏国志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到福尔摩斯，逮什么看什么。</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⑥路东伸进湖水，有一个半岛。半岛上有一个两层的楼阁。阁上是个茶馆。茶馆的地势很好，四面有窗，入目都是湖水。夏天，在阁子上喝茶，很凉快。茶馆卖盖碗茶，还卖炒葵花子、南瓜子、花生米，都装在一个白铁敲成的方碟子里，昆明的茶馆计账的方法有点特别：瓜子、花生，都是一个价钱，按碟算。喝完了茶，“收茶钱！”堂倌走过来，数一数碟子，就报出个钱数。我们的同学有时临窗饮茶，嗑完一碟瓜子，随手把铁皮碟往外一扔，“</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pia——”</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碟子就落进了水里。堂倌算账，还是照碟算。这些堂倌们晚上清点时，自然会发现碟子少了，并且也一定会知道这些碟子上哪里去了。但是从来没有一次收茶钱时因此和顾客吵起来过；并且在提着大铜壶用“凤凰三点头”手法为客人续水时也从不拿眼睛“贼”着客人。把瓜子碟扔进水里，自然是不大道德。不过堂倌不那么斤斤计较的风度却是很可佩服的。</a:t>
            </a:r>
          </a:p>
        </p:txBody>
      </p:sp>
    </p:spTree>
    <p:extLst>
      <p:ext uri="{BB962C8B-B14F-4D97-AF65-F5344CB8AC3E}">
        <p14:creationId xmlns:p14="http://schemas.microsoft.com/office/powerpoint/2010/main" xmlns="" val="35047888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9694962"/>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⑦除了到昆明图书馆看书，喝茶，我们更多的时候是到翠湖去“穷遛”。这“穷遛”有两层意思：一是不名一钱地遛，一是无穷无尽地遛。“园日涉以成趣”，我们遛翠湖没有个够的时候。尤其是晚上，踏着斑驳的月光树影，可以在湖里一遛遛好几圈。一面走，一面海阔天空，高谈阔论。我们那时都是二十岁上下的人，似乎有很多话要说，可说，我们都说了些什么呢？我现在一句都记不得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⑧我是一九四六年离开昆明的。一别翠湖，已经三十八年了，时间过得真快！</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⑨我是很想念翠湖的。</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⑩前几年，听说因为搞什么“建设”，挖断了水脉，翠湖没有水了。我听了，觉得怅然，而且，愤怒了。这是怎么搞的！谁搞的？翠湖会成了什么样子呢？那些树呢？那些水浮莲呢？那些鱼呢？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⑪最近听说，翠湖又有水了，我高兴！</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0367654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4093428"/>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⑫但是我又听说，翠湖现在很热闹，经常举办“蛇展”什么的，我又有点担心。这又会成了什么样子呢？我不反对翠湖游人多，甚至可以有游艇，甚至可以设立摊篷卖破酥包子、焖鸡米线、冰激凌、雪糕，但是最好不要搞“蛇展”。我希望还我一个明爽安静的翠湖。我想这也是很多昆明人的希望。</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有删改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38360924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7294305"/>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17.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探究语句意蕴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文中说：“湖水、柳树、粉紫色的水浮莲、红鱼，共同组成一个印象：翠。”“我希望还我一个明爽安静的翠湖。我想这也是很多昆明人的希望。”请结合本文和下面的材料，谈谈人们对翠湖的希望。</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①这里除了有独一无二的美景之外，游客也能感受到非常浓郁的文化氛围，因为中国著名的云南大学就在这里，当年沈从文、朱自清、吴宓等喝茶淘书、谈今说古的地方。</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摘自“百度”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云南昆明翠湖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因其八面水翠，四季竹翠，春夏柳翠，故称翠湖。希望加以保护。</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赵敖</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翠湖生态环境及水质调研</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14999830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149733" y="2935811"/>
            <a:ext cx="19645450" cy="85117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92922" y="2908215"/>
            <a:ext cx="19645450" cy="2066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观点：希望翠湖永远美丽、翠绿。分析：原文作者希望还翠湖以“明爽安静”，是从环境、人文等方面来写的，表明他十分在乎翠湖现状是否继续美丽、翠绿。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云南昆明翠湖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强调翠湖文化含量高，“美景”“文化氛围”，不仅仅是物质文化，也属于精神文化，对大家爱护文化寄予希望。赵敖希望翠湖名副其实，并提出要对其加以保护的建议。</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首先，要理解文中句子的含意。答题时要始终围绕这句话来回答。其次，要根据题干下面所给出的语段，结合相应内容理解。</a:t>
            </a:r>
          </a:p>
        </p:txBody>
      </p:sp>
    </p:spTree>
    <p:extLst>
      <p:ext uri="{BB962C8B-B14F-4D97-AF65-F5344CB8AC3E}">
        <p14:creationId xmlns:p14="http://schemas.microsoft.com/office/powerpoint/2010/main" xmlns="" val="17848655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816773"/>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题型二　探究标题</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请探究题目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蕴含了哪几层深意？</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作者以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为题的意图是什么？</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题目</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在全文的结构中有什么作用？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思考标题自身含义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表层含义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和在文中的含义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引申义、比喻义、象征义等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考题目是否点明了写作对象的特点或写作内容。有的作品的标题，直接点出了作者所写作的对象。解答时要特别关注其对象的特点，探究作者为何写这一对象。有的则在对象前添加了修饰或者限制性词语，组成偏正结构的标题。解答时，更要注意通过对象前面的修饰语，结合文章内容仔细揣摩其内在的含义，明确作者的观点和态度。</a:t>
            </a:r>
          </a:p>
        </p:txBody>
      </p:sp>
    </p:spTree>
    <p:extLst>
      <p:ext uri="{BB962C8B-B14F-4D97-AF65-F5344CB8AC3E}">
        <p14:creationId xmlns:p14="http://schemas.microsoft.com/office/powerpoint/2010/main" xmlns="" val="38840844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81677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思考题目是否表达了作者主观的感情和态度。在这些题目中要特别注意表达感情的词语，这些词语往往是作者对对象的主体特征、内在感情的一种概括，要结合文章内容准确理解其含义。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思考题目是否揭示了文章的主旨或哲理。有些题目是以句子为标题的，常常就是主旨的表达或哲理的启示。</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思考题目是否是文章的线索和结构思路。从构思看，写景状物的散文如果以写作对象为标题，这个写作对象常常就成为文章的线索，并能够设定全文的结构思路。</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18.</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文章以“翠湖心影”为题，记叙了翠湖在作者心中留下的诸多美好回忆。请结合文本选择两个方面来具体谈谈你所理解的“心影”。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原文见本考点“题型一”的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翠湖心影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5351114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2944330"/>
            <a:ext cx="19645450" cy="83253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45229" y="2916734"/>
            <a:ext cx="19645450" cy="2066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翠湖的美让作者难以忘怀。翠湖树多且高大，湖水清浅且常年盈满，粉紫色的水浮莲热闹地开放，红鱼自由地游弋；一切都是那么地和谐，明爽安静。②翠湖给人们带来浮世的安慰和精神的疗养。生活在喧嚣扰攘与刻板枯燥中的人匆匆走进翠湖就会感到轻松，不由自主地放慢脚步，从生活的重压中暂时逃脱出来，享受翠湖的湖光树影。③翠湖让作者享受到了读书的快乐。翠湖图书馆的藏书很丰富，凡是作者想看的书，大多都能借到；在翠湖读书可以没有目的，不计时间，没有外界的干扰，安安静静地享受读书的快乐。④翠湖使作者领略到昆明人的大度。对于有些客人偷偷扔掉瓜子碟的行为，堂倌未必不清楚，却从不为此斤斤计较；堂倌的大度让作者佩服之余也能感到一份人与人之间的温馨与包容。⑤翠湖承载着作者年轻时的梦想。对于生活在抗战期间、囊中羞涩的作者而言，翠湖是包容的；翠湖的每一个角落，都留下了作者当年的足迹，青春的梦想。⑥翠湖一直萦绕在作者心头。即便是分别三十八年后，作者对翠湖的想念也从未停止；作者回忆翠湖的过去，更关注翠湖的现在，为翠湖而喜，为翠湖而忧。</a:t>
            </a:r>
          </a:p>
          <a:p>
            <a:pPr>
              <a:lnSpc>
                <a:spcPct val="130000"/>
              </a:lnSpc>
              <a:spcBef>
                <a:spcPct val="0"/>
              </a:spcBef>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4312145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988742"/>
            <a:ext cx="19871438" cy="814582"/>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2.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作者回忆童年迷路的经历，在文中有什么作用？</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8" name="矩形 7"/>
          <p:cNvSpPr/>
          <p:nvPr/>
        </p:nvSpPr>
        <p:spPr>
          <a:xfrm>
            <a:off x="2023200" y="4203734"/>
            <a:ext cx="19800000" cy="70555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4235863"/>
            <a:ext cx="19424404"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内容上，用孩子迷路比喻游子离开母语，强调母语给人带来的庇护感和安全感。②结构上，呼应题目“屋檐”，引出下面的议论。</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本题考查分析作品结构，能力层级为分析综合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级。考查段落的作用，应该先找到该段落并联系原文，后从“内容”“结构”等方面加以考虑作答。</a:t>
            </a:r>
          </a:p>
        </p:txBody>
      </p:sp>
    </p:spTree>
    <p:extLst>
      <p:ext uri="{BB962C8B-B14F-4D97-AF65-F5344CB8AC3E}">
        <p14:creationId xmlns:p14="http://schemas.microsoft.com/office/powerpoint/2010/main" xmlns="" val="2356550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2944330"/>
            <a:ext cx="19645450" cy="87174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45229" y="2916734"/>
            <a:ext cx="19645450" cy="2066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析标题的含义一般从表层含义和深层含义两个方面来分析。表层含义即标题的字面意义，深层含义即引申义、比喻义、象征义。标题如果是比喻句的，文中往往不是围绕标题的字面含义来展开叙述，那么我们就应该联系文章的具体内容，弄清比喻义，这样我们就可以领悟出标题的深刻含义。</a:t>
            </a:r>
          </a:p>
        </p:txBody>
      </p:sp>
    </p:spTree>
    <p:extLst>
      <p:ext uri="{BB962C8B-B14F-4D97-AF65-F5344CB8AC3E}">
        <p14:creationId xmlns:p14="http://schemas.microsoft.com/office/powerpoint/2010/main" xmlns="" val="18208880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816773"/>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题型三　探究思想情感</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请探究文本中的某一事物包含了哪几层深意。</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在作者心中有怎样的意义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价值、地位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首先，明确答题的思考方向。这类题的探究多在“材料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意义、情感”层面内展开，也就是看散文写了哪些材料，如不同的人、事、物、景，这些材料蕴含了哪些不同的意义及作者的情感态度。</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其次，确定探究的内容。思想意蕴和情感意蕴并不是一回事，思想意蕴探究侧重挖掘作品中蕴含的诸如社会、自然、人生等方面的哲理，重在答出其思想意义或蕴含的道理；答情感意蕴题一般要用带有明显的情感态度的词，如热情、反对、期望等。</a:t>
            </a:r>
          </a:p>
        </p:txBody>
      </p:sp>
    </p:spTree>
    <p:extLst>
      <p:ext uri="{BB962C8B-B14F-4D97-AF65-F5344CB8AC3E}">
        <p14:creationId xmlns:p14="http://schemas.microsoft.com/office/powerpoint/2010/main" xmlns="" val="14951344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2415020"/>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19.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试探究作者在文中对翠湖所要表达的思想感情。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原文见本考点“题型一”的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翠湖心影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
        <p:nvSpPr>
          <p:cNvPr id="8" name="矩形 7"/>
          <p:cNvSpPr/>
          <p:nvPr/>
        </p:nvSpPr>
        <p:spPr>
          <a:xfrm>
            <a:off x="2094638" y="5583133"/>
            <a:ext cx="19645450" cy="60786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94638" y="5555537"/>
            <a:ext cx="19645450" cy="2066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翠湖美丽景色的赞美。②对翠湖充满感激之情。③离别后对翠湖的想念之情。④为翠湖的变化牵肠挂肚，拥有复杂的思想感情，或怅然，或愤怒，或高兴，或担心。⑤日寇侵华之际，作者来到昆明，来到翠湖，借此充分表达了对祖国美丽山河的赞美之情。</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解答这道题关键要正确把握文章中作者感情的落脚点，理解文意、结合文本很重要，还应注意一下答题的层次感、条理性。</a:t>
            </a:r>
          </a:p>
        </p:txBody>
      </p:sp>
    </p:spTree>
    <p:extLst>
      <p:ext uri="{BB962C8B-B14F-4D97-AF65-F5344CB8AC3E}">
        <p14:creationId xmlns:p14="http://schemas.microsoft.com/office/powerpoint/2010/main" xmlns="" val="24822360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9616992"/>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题型四　探究艺术构思</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文中的五个问句，意蕴丰富，设置巧妙。请结合全文谈谈你的认识。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本文在谋篇与立意方面匠心独具。请结合全文加以赏析。</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首先，明确考查特点。艺术构思探究是散文艺术特色探究中的重要内容，其题干多表述为：题为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，文章却写了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，请对此进行探究。</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其次，明确思考方向。这种题型是基于全文主旨、结构思路、艺术手法之间的关系判断来设问的，其探究内容多为材料与材料、材料与主旨、标题与文本等关系的处理意图或原因。</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最后，明确答题要求。答题的核心是联系文本，对二者关系从多个角度做出准确的理解与分析。</a:t>
            </a:r>
          </a:p>
        </p:txBody>
      </p:sp>
    </p:spTree>
    <p:extLst>
      <p:ext uri="{BB962C8B-B14F-4D97-AF65-F5344CB8AC3E}">
        <p14:creationId xmlns:p14="http://schemas.microsoft.com/office/powerpoint/2010/main" xmlns="" val="30852462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1692771"/>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20.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这篇文章是怎样构思的？请简要探析。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原文见本考点“题型一”的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翠湖心影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
        <p:nvSpPr>
          <p:cNvPr id="8" name="矩形 7"/>
          <p:cNvSpPr/>
          <p:nvPr/>
        </p:nvSpPr>
        <p:spPr>
          <a:xfrm>
            <a:off x="2094638" y="4982563"/>
            <a:ext cx="19645450" cy="66792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77750" y="5010159"/>
            <a:ext cx="19645450" cy="2066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文章开端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(①②)</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从一则笑话入题，自然引出汪先生对翠湖亲切的怀念。文章的主体部分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(③</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描写了翠湖及其周围的景观，叙述了自己与翠湖有关的生活和感受。文章结尾</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(⑧</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流露出作者对翠湖的想念与对翠湖现状的丝丝担忧，并充满期望地祝愿翠湖能永远保持明爽安静。</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要对文章的十二个段落内容进行理解，然后进行段落间内容归类，最后解说出它的构思思路。</a:t>
            </a:r>
          </a:p>
        </p:txBody>
      </p:sp>
    </p:spTree>
    <p:extLst>
      <p:ext uri="{BB962C8B-B14F-4D97-AF65-F5344CB8AC3E}">
        <p14:creationId xmlns:p14="http://schemas.microsoft.com/office/powerpoint/2010/main" xmlns="" val="21383455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800000" cy="8894743"/>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阅读下面的文字，完成题目。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流水写意</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彭学明</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①流水总是这样的，从一个山谷整装出发，满山奔走。流水的步态闪闪妩媚。流水的表情清亮秀美。流水的腰肢柔弱坚韧。流水像一个亦歌亦舞的诗人，以青山为题，以音乐为伴，写一首一泻千里的长诗。</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两岸的山谷危崖峭壁，崖壁的树木郁郁葱葱，清新的绿色云诡雾谲，灿烂的花朵儿孙满堂。披红戴绿的流水，犹如一支出嫁的唢呐，踩着宫商角徵羽，一段一段地道白，一程一程地数板，把两岸景物唱得斑斓绚丽，一派温情。花鼓戏的韵律、黄梅戏的节奏、河南梆子的念词，都如飞流直泻的秦腔秦调，在黄土地上高高低低，深深浅浅，信天漫游，这些水底跑动的音乐，常在寂静的山谷哗哗呼啸，清澈的嗓子和音符，成群结队地</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636623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爬上石壁，挂在树梢。叮叮咚咚的流泉，则让我们想起琵琶、吉他、古筝、古笙，想起这些宫弦里楚楚动人的女人。一曲流水，就是一只长袖，飞动深宫欲海，民间衷情。古典的浪花，新鲜的笑脸，千回百转，常转常新。其实，流水本身就是女人柔弱无骨的精灵，摇摆的风姿，绰约秀丽，牵动两岸民俗、两岸风情。</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莺飞草长的时候，流水丰腴得又嫩又胖。一河一河的新绿，既似一锅划不开的米粥，又似一匹扯不断的丝绸，典雅素丽，流淌着胭脂的芬芳。看山山是绿的，看树树是绿的，看天天是绿的，看云云是绿的，整个世界都在绿水里掠过似的，绿淋淋的。滴！顺着流水的源头，我们看到流水插满了桃花和柳条的簪，打马过庄。碰到有炊烟的地方，流水打一个结才走。碰到有果实的地方，流水打一个结才走。流水，总是一个多愁善感的旅人，有打不完的胭脂扣，拧不完的感情结。它恋山，山是它坚强厚实的胸膛。它恋树，</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9451984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01655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树是它灵巧修长的手指。它恋草，草是它飘逸秀美的长发。当然，它也恋村，村是它安居乐业的家园。那些村子与花朵往往就在流水最美的地方绽放着，饭香与落花，漂泊在河床。</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剥开一座又一座青山，流水的肩头不仅落满了四季景色，也落满了风霜雨雪。鱼是流水最负盛名的舞蹈演员，飞翔的舞蹈，带动水乡民情。成群结队的鱼群，自由多变的舞型，像一梭子扫来扫去的子弹，击倒我们。蓄谋已久的渔竿，就在这里纷纷下饵，长一根短一根，诱惑单纯的演员们。跳舞的鱼们被勾引上钩，满街的鱼香，在空中独行。那些船，是一只只远行的鞋子，在流水上面来来回回地跑了多年龙套，此刻歇息了，伴随鱼鹰修身养性，而桨，依然是一支推窗作画的笔，在水中入墨，水中切题，把一河水乡描画得温情丛生。</a:t>
            </a:r>
          </a:p>
        </p:txBody>
      </p:sp>
    </p:spTree>
    <p:extLst>
      <p:ext uri="{BB962C8B-B14F-4D97-AF65-F5344CB8AC3E}">
        <p14:creationId xmlns:p14="http://schemas.microsoft.com/office/powerpoint/2010/main" xmlns="" val="20386936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721633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⑤顺着流水，一个楚国的三闾大夫涉水而来，高高的个儿，飘飞的须，一袭长衫，满目苦泪。求索，碰壁，再求索，再碰壁，金质的思想与水质的灵魂，使得他与整个社会格格不入。世俗只需要愚昧，皇帝只需要昏庸，一切权贵都只需要谗言、媚笑、马屁，他只能选择雷电风雨的时候，把清白的良心投入清白的流水，只能以死做一次不朽的抗争。从此，一尾伤痕累累的鱼，总会在我们不经意的时候游过来，让我们想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离骚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，想起端午龙舟和那颗倔强沉浮、永不屈服的心。所有酷似汨罗的流水，就从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离骚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里流来，千年万年的端午龙舟，在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离骚</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里竞渡。方块的汉字，竹制的书简，都密密麻麻地坐在船上，划着桨，擂着鼓，把一页页历史搅得天翻地覆、欢声雷动。屈原的辞，繁茂地包围着我们，环佩叮当，衣裙窸窣，洗涤我们的肮脏与黑暗。</a:t>
            </a:r>
          </a:p>
        </p:txBody>
      </p:sp>
    </p:spTree>
    <p:extLst>
      <p:ext uri="{BB962C8B-B14F-4D97-AF65-F5344CB8AC3E}">
        <p14:creationId xmlns:p14="http://schemas.microsoft.com/office/powerpoint/2010/main" xmlns="" val="42583421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3215239"/>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⑥无论涉水而过，还是隔水而居，我们都割不开与流水的莫逆亲情。我们可以没衣穿没饭吃，但不能没水喝。因此，让我们热爱流水，珍惜流水，让流水的光华，世世代代，与人相伴。听！流水的歌声，正从我们面前奔跑而过。</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选自中国作家网，有删节</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26941960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988742"/>
            <a:ext cx="19871438" cy="814582"/>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3.</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赏析文中画线的文字。</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11" name="矩形 10"/>
          <p:cNvSpPr/>
          <p:nvPr/>
        </p:nvSpPr>
        <p:spPr>
          <a:xfrm>
            <a:off x="2094638" y="4173429"/>
            <a:ext cx="19645450" cy="74883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00185" y="4203734"/>
            <a:ext cx="19424404"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运用比喻、对比等手法，揭示出人和母语之间生死难离的关系，使事理具象化，生动形象。</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本题考查体会重要语句的丰富含意，品味精彩的语言表达艺术，能力层级为鉴赏评价</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级。鉴赏句子首先要明确鉴赏的角度，比如修辞角度、感官角度、遣词造句角度、选材角度等等。一般先从修辞角度思考，并考虑修辞效果。</a:t>
            </a:r>
          </a:p>
        </p:txBody>
      </p:sp>
    </p:spTree>
    <p:extLst>
      <p:ext uri="{BB962C8B-B14F-4D97-AF65-F5344CB8AC3E}">
        <p14:creationId xmlns:p14="http://schemas.microsoft.com/office/powerpoint/2010/main" xmlns="" val="2568275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92964" y="4019586"/>
            <a:ext cx="19788326" cy="7294305"/>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下列对文章有关内容的分析和概括，最恰当的一项是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文章开头写流水“像一个亦歌亦舞的诗人，以青山为题，以音乐为伴，写一首一泻千里的长诗”，运用拟人、比喻等手法，夸大了流水的人性化魅力。</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叮叮咚咚的流泉，则让我们想起琵琶、吉他、古筝、古笙，想起这些宫弦里楚楚动人的女人。”这是运用联想和想象的表现手法，表达对古代乐器的崇拜、对宫女的同情。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鱼是流水最负盛名的舞蹈演员，飞翔的舞蹈，带动水乡民情”，表达了作者对水中游鱼的欣赏与赞美，因为鱼增添了水的灵动，还带动了水乡民情。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第⑤段塑造了求索后碰壁但倔强、永不屈服的屈原形象，这一仅次于“流水”形象的刻画，使得散文意蕴丰厚，批判性强，具有很高的价值。</a:t>
            </a:r>
          </a:p>
        </p:txBody>
      </p:sp>
      <p:grpSp>
        <p:nvGrpSpPr>
          <p:cNvPr id="8" name="组合 7"/>
          <p:cNvGrpSpPr/>
          <p:nvPr/>
        </p:nvGrpSpPr>
        <p:grpSpPr>
          <a:xfrm>
            <a:off x="2059953" y="2952868"/>
            <a:ext cx="2677891" cy="707886"/>
            <a:chOff x="2074961" y="4276948"/>
            <a:chExt cx="2677891" cy="707886"/>
          </a:xfrm>
        </p:grpSpPr>
        <p:pic>
          <p:nvPicPr>
            <p:cNvPr id="9"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题型专练</a:t>
              </a:r>
            </a:p>
          </p:txBody>
        </p:sp>
      </p:grpSp>
    </p:spTree>
    <p:extLst>
      <p:ext uri="{BB962C8B-B14F-4D97-AF65-F5344CB8AC3E}">
        <p14:creationId xmlns:p14="http://schemas.microsoft.com/office/powerpoint/2010/main" xmlns="" val="13478627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23200" y="2991924"/>
            <a:ext cx="19800000" cy="82777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51762" y="2988742"/>
            <a:ext cx="19942876"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项，“夸大了流水的人性化魅力”解说不完全正确，并未“夸大”，确实描述出流水人性化的一面。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项，“对古代乐器的崇拜、对宫女的同情”有误，文中无据。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项，“批判性强”过于拔高，“具有很高的价值”纯粹是臆测，不正确。</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1717427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2.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分析散文的结构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请简要分析这篇散文的结构特点。</a:t>
            </a:r>
          </a:p>
        </p:txBody>
      </p:sp>
      <p:sp>
        <p:nvSpPr>
          <p:cNvPr id="8" name="矩形 7"/>
          <p:cNvSpPr/>
          <p:nvPr/>
        </p:nvSpPr>
        <p:spPr>
          <a:xfrm>
            <a:off x="2023200" y="4004925"/>
            <a:ext cx="19800000" cy="72647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1072" y="4004925"/>
            <a:ext cx="19942876"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结构特点：层层推进。第一部分写流水的情态。第①段描写流水奔走的状态。第②段描写流水奔走时所处的环境和流水的声音、舞姿。第③段描写流水的形态、情结和恋情。第二部分写流水中的事物与水上的事物。第④段描写流水中的鱼群、流水上的渔竿、流水中的渔船和鱼鹰。第三部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第⑤段</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描写流水中流传的屈原文化。第四部分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第⑥段</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号召人们热爱、珍惜流水。</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要对文章的六个段落内容进行理解，然后对段落内容进行归类，得出结构特点并作答。</a:t>
            </a:r>
          </a:p>
        </p:txBody>
      </p:sp>
    </p:spTree>
    <p:extLst>
      <p:ext uri="{BB962C8B-B14F-4D97-AF65-F5344CB8AC3E}">
        <p14:creationId xmlns:p14="http://schemas.microsoft.com/office/powerpoint/2010/main" xmlns="" val="33624356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3.</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分析散文的基本特征和主要表现手法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第③段运用了什么表现手法？有何表达效果？</a:t>
            </a:r>
          </a:p>
        </p:txBody>
      </p:sp>
      <p:sp>
        <p:nvSpPr>
          <p:cNvPr id="8" name="矩形 7"/>
          <p:cNvSpPr/>
          <p:nvPr/>
        </p:nvSpPr>
        <p:spPr>
          <a:xfrm>
            <a:off x="2023200" y="3833246"/>
            <a:ext cx="19800000" cy="74364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863947"/>
            <a:ext cx="19942876" cy="225292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大量运用比拟、比喻、排比、比兴、借景抒情等手法，描绘了流水的形态、情结和恋情，既形象生动又饱含感情地描绘出流水的静态、动态感。</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先写“又嫩又胖”，又喻“米粥”“丝绸”等，后面还有形象的排比，还特意引出“恋村”。</a:t>
            </a:r>
          </a:p>
        </p:txBody>
      </p:sp>
    </p:spTree>
    <p:extLst>
      <p:ext uri="{BB962C8B-B14F-4D97-AF65-F5344CB8AC3E}">
        <p14:creationId xmlns:p14="http://schemas.microsoft.com/office/powerpoint/2010/main" xmlns="" val="30324922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2415020"/>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体会重要语句的丰富含意，品味精彩的语言艺术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文中说：“屈原的辞，繁茂地包围着我们，环佩叮当，衣裙窸窣，洗涤我们的肮脏与黑暗。”这句话有什么含意？</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4572918"/>
            <a:ext cx="19800000" cy="66967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4569736"/>
            <a:ext cx="19942876"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作者希望后人能从屈原的大量辞赋中得到启发、教训，并进行自我反省：为官者要改变他们的愚昧、昏庸，警惕谗言、媚笑、马屁，以洗涤灵魂深处的污垢。</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首先，要确定文中句子所在的位置；然后，再分析句子前后内容的语境，必要时还要联系全文内容。解这道题应重点解读出“肮脏与黑暗”的内容。</a:t>
            </a:r>
          </a:p>
        </p:txBody>
      </p:sp>
    </p:spTree>
    <p:extLst>
      <p:ext uri="{BB962C8B-B14F-4D97-AF65-F5344CB8AC3E}">
        <p14:creationId xmlns:p14="http://schemas.microsoft.com/office/powerpoint/2010/main" xmlns="" val="20453392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2415020"/>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欣赏散文的形象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散文塑造的“流水”形象十分独特，试简要分析流水所具有的特点。</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4644926"/>
            <a:ext cx="19800000" cy="66247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4641744"/>
            <a:ext cx="19942876"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绰约秀丽、才华横溢。②声音响亮、舞姿优美。③多愁善感。④承载众多内容。⑤富有了文化和历史的意蕴。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分，意思对即可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要结合每个段落的内容，对流水的特点进行归纳。如第①段写了流水的“步态”“表情”“腰肢”和像诗人的特点，前者体现了流水的“绰约秀丽”，后者属于“才华横溢”。</a:t>
            </a:r>
          </a:p>
        </p:txBody>
      </p:sp>
    </p:spTree>
    <p:extLst>
      <p:ext uri="{BB962C8B-B14F-4D97-AF65-F5344CB8AC3E}">
        <p14:creationId xmlns:p14="http://schemas.microsoft.com/office/powerpoint/2010/main" xmlns="" val="8381532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54699" y="2905089"/>
            <a:ext cx="19788326" cy="8816773"/>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6.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下列对文章有关内容的分析和概括，最恰当的一项是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文章开头部分写流水“从一个山谷整装出发”，用抒情的笔调写出了流水的源头。作者从“步态”“表情”“腰肢”三个方面为我们刻画了流水“妩媚”“清亮秀美”“坚韧”的特点。</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古典的浪花，新鲜的笑脸，千回百转，常转常新”，作者善于运用比喻和夸张的修辞手法描写灵动的流水，将流水欢快、活泼的形象印在读者的脑海深处。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第③段中作者写流水“恋山”“恋树”“恋草”“恋村”，将流水拟人化，表达出作者对流水的喜爱之情，极富诗意，读来亲切自然。</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蓄谋已久的渔竿</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诱惑单纯的演员们”中“蓄谋已久”“诱惑”用词准确，把垂钓者阴险、狡诈的丑态刻画得淋漓尽致，同时也表达出作者对流水中鱼儿的遭遇的无限同情。</a:t>
            </a:r>
          </a:p>
        </p:txBody>
      </p:sp>
    </p:spTree>
    <p:extLst>
      <p:ext uri="{BB962C8B-B14F-4D97-AF65-F5344CB8AC3E}">
        <p14:creationId xmlns:p14="http://schemas.microsoft.com/office/powerpoint/2010/main" xmlns="" val="3025391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23200" y="2991924"/>
            <a:ext cx="19800000" cy="82777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51762" y="2988742"/>
            <a:ext cx="19942876"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项，“刻画了流水‘妩媚’‘清亮秀美’‘坚韧’的特点”中的“坚韧”说得不全面，应是“柔弱坚韧”的特点。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项，“作者善于运用比喻和夸张的修辞手法”有误，“新鲜的笑脸”运用了拟人的修辞手法。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项，对用词分析错误，从后文来看，作者所要表达的感情正好与此相反，而是要写水乡渔民的幸福生活。</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029476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7.</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以第②段为例，简要分析本文语言方面的主要特点。</a:t>
            </a:r>
          </a:p>
        </p:txBody>
      </p:sp>
      <p:sp>
        <p:nvSpPr>
          <p:cNvPr id="8" name="矩形 7"/>
          <p:cNvSpPr/>
          <p:nvPr/>
        </p:nvSpPr>
        <p:spPr>
          <a:xfrm>
            <a:off x="2023200" y="3873494"/>
            <a:ext cx="19800000" cy="73961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3876675"/>
            <a:ext cx="19942876"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层次感强。如第一句作者由“山谷”写到“树木”和“绿色”，再写到“花朵”，有条不紊，具体可感。②简明。多使用短句，语言简洁明白。如“一曲流水，就是一只长袖，飞动深宫欲海，民间衷情。古典的浪花，新鲜的笑脸，千回百转，常转常新”等。③生动。作者善于使用多种表现手法，如“披红戴绿的流水，犹如一支出嫁的唢呐”“清澈的嗓子和音符，成群结队地爬上石壁，挂在树梢”等句子，运用了比喻和拟人的手法，形象生动。</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分析文章的语言特色。本文是散文，散文的语言要求凝练、生动、优美，这些特点在这篇文章中有很好的体现。作者紧紧扣住“流水”的特点，文思飞扬，运用多种艺术表现手法，或实或虚，行云流水，再加上文言功底深厚，使得本文语言摇曳多姿。</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41913671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2415020"/>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 你认为本文表达了作者怎样的思想情感？请结合文本做简要分析。</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23200" y="4068862"/>
            <a:ext cx="19800000" cy="7200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4065680"/>
            <a:ext cx="19942876"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生生不息的流水的喜爱之情。作者以优美的笔调描绘出活泼、灵动的流水飞越山川大地的美姿，喜爱之情溢于言表。②对流水哺育水乡百姓的感激之情。文中写流水恋村，写水乡温情丛生，都流露出作者对流水的感激之意。③对流水承载着历史意蕴的深刻反思。以清白的灵魂投入清白之水的屈原的悲剧，让后人不断地反省自我，洗涤我们灵魂深处的污垢。④希望人们喜欢流水，珍惜流水。既然无法割舍与流水的莫逆亲情，我们就应该珍爱流水，让流水永远在心中流淌。</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本题考查探讨作者的创作背景、创作意图和概括主题的能力。探究作品的情感意蕴，要依据文本思路，了解作者的情感倾向，抓住文本中的关键词句进行合理分析。</a:t>
            </a:r>
          </a:p>
        </p:txBody>
      </p:sp>
    </p:spTree>
    <p:extLst>
      <p:ext uri="{BB962C8B-B14F-4D97-AF65-F5344CB8AC3E}">
        <p14:creationId xmlns:p14="http://schemas.microsoft.com/office/powerpoint/2010/main" xmlns="" val="22865950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988742"/>
            <a:ext cx="19871438" cy="1614801"/>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4.</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作者深情地诠释了母语的多重意义，请结合全文加以概括。</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1" name="矩形 10"/>
          <p:cNvSpPr/>
          <p:nvPr/>
        </p:nvSpPr>
        <p:spPr>
          <a:xfrm>
            <a:off x="2094638" y="4068862"/>
            <a:ext cx="19645450" cy="68407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94638" y="4060233"/>
            <a:ext cx="19424404" cy="650389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母语可以拉近彼此关系。</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②母语最早打通人与世界的联系。</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③母语可以自由地抒情状物。</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④母语包蕴文化基因，守卫民族文化。</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⑤母语给人以家的归宿感。</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⑥各民族用自己的母语创造了人类共同的精神财富。</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本题考查从不同的角度和层面发掘作品的意蕴、民族心理和人文精神，能力层级为探究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F</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级。审题时要注意“多重意义”，可见答案不止一点，思考时应多角度思考。考生可以从文中找到写母语的内容，然后结合语境理解其意蕴。</a:t>
            </a:r>
          </a:p>
        </p:txBody>
      </p:sp>
    </p:spTree>
    <p:extLst>
      <p:ext uri="{BB962C8B-B14F-4D97-AF65-F5344CB8AC3E}">
        <p14:creationId xmlns:p14="http://schemas.microsoft.com/office/powerpoint/2010/main" xmlns="" val="18405885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95535" y="3807509"/>
            <a:ext cx="19871438"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5.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分析散文的结构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这篇散文是怎样构思的？请简要分析。</a:t>
            </a:r>
          </a:p>
        </p:txBody>
      </p:sp>
      <p:grpSp>
        <p:nvGrpSpPr>
          <p:cNvPr id="8" name="组合 7"/>
          <p:cNvGrpSpPr/>
          <p:nvPr/>
        </p:nvGrpSpPr>
        <p:grpSpPr>
          <a:xfrm>
            <a:off x="2059953" y="2952868"/>
            <a:ext cx="2677891" cy="707886"/>
            <a:chOff x="2074961" y="4276948"/>
            <a:chExt cx="2677891" cy="707886"/>
          </a:xfrm>
        </p:grpSpPr>
        <p:pic>
          <p:nvPicPr>
            <p:cNvPr id="9"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对点子题</a:t>
              </a:r>
            </a:p>
          </p:txBody>
        </p:sp>
      </p:grpSp>
      <p:sp>
        <p:nvSpPr>
          <p:cNvPr id="11" name="矩形 10"/>
          <p:cNvSpPr/>
          <p:nvPr/>
        </p:nvSpPr>
        <p:spPr>
          <a:xfrm>
            <a:off x="2111301" y="4879930"/>
            <a:ext cx="19645450" cy="67611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71291" y="4883121"/>
            <a:ext cx="19693554"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首先，通过友人国外归来互相用家乡话长谈获得满足感引出对母语的议论；其次，描绘母语的几个特点，“最有情感温度，也最能准确地贴近本质”、“诗作为浓缩提炼过的语言，是语言的极致”、宝贵</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即“都连接着一种文化，通向一种共同的记忆”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；再次，写了洞察和把握一种语言的奥秘、母语有魅力和魄力、骄傲于自己母语的强大的生命力；再其次，介绍了母语的三大作用是保护，“返归家园之感”，“创造”“传播”；最后呼唤热爱母语。</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要对文章的十六个段落内容进行理解，然后进行段落间内容归类，最后说明构思思路。</a:t>
            </a:r>
          </a:p>
        </p:txBody>
      </p:sp>
    </p:spTree>
    <p:extLst>
      <p:ext uri="{BB962C8B-B14F-4D97-AF65-F5344CB8AC3E}">
        <p14:creationId xmlns:p14="http://schemas.microsoft.com/office/powerpoint/2010/main" xmlns="" val="9679954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 calcmode="lin" valueType="num">
                                      <p:cBhvr additive="base">
                                        <p:cTn id="14" dur="500" fill="hold"/>
                                        <p:tgtEl>
                                          <p:spTgt spid="69"/>
                                        </p:tgtEl>
                                        <p:attrNameLst>
                                          <p:attrName>ppt_x</p:attrName>
                                        </p:attrNameLst>
                                      </p:cBhvr>
                                      <p:tavLst>
                                        <p:tav tm="0">
                                          <p:val>
                                            <p:strVal val="#ppt_x"/>
                                          </p:val>
                                        </p:tav>
                                        <p:tav tm="100000">
                                          <p:val>
                                            <p:strVal val="#ppt_x"/>
                                          </p:val>
                                        </p:tav>
                                      </p:tavLst>
                                    </p:anim>
                                    <p:anim calcmode="lin" valueType="num">
                                      <p:cBhvr additive="base">
                                        <p:cTn id="15"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6.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概括主题</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作者借“母语”抒发了哪些思想感情？</a:t>
            </a:r>
          </a:p>
        </p:txBody>
      </p:sp>
      <p:sp>
        <p:nvSpPr>
          <p:cNvPr id="8" name="矩形 7"/>
          <p:cNvSpPr/>
          <p:nvPr/>
        </p:nvSpPr>
        <p:spPr>
          <a:xfrm>
            <a:off x="2111301" y="3976122"/>
            <a:ext cx="19645450" cy="76649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22736" y="3951959"/>
            <a:ext cx="19693554"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赞美了母语的宝贵、丰富、神奇和伟大的创造性。②抒发了作者敬仰语言文化的真挚情感。③通过写骄傲于自己母语的强大的生命力，表达了作者热爱祖国、热爱民族的崇高情怀。</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解答这一题，关键要正确把握文章中作者感情的落脚点。母语是作者感情的基点，它连着“文化”“祖国”“民族”等。此为以小见大的手法。</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8227959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7.</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分析散文的基本特征和主要表现手法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第八段运用了什么表现手法？有何表达效果？</a:t>
            </a:r>
          </a:p>
        </p:txBody>
      </p:sp>
      <p:sp>
        <p:nvSpPr>
          <p:cNvPr id="8" name="矩形 7"/>
          <p:cNvSpPr/>
          <p:nvPr/>
        </p:nvSpPr>
        <p:spPr>
          <a:xfrm>
            <a:off x="2111301" y="3976122"/>
            <a:ext cx="19645450" cy="76649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29646" y="3976122"/>
            <a:ext cx="19693554"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运用联想、比喻、排比等手法，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具体地介绍了把握一种语言的条件，既形象生动又饱含感情地描绘了语言所拥有的精妙之处。</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先比喻成“窖藏老酒”，再联想到“瓜熟蒂落”，最后四个句子的形象化表达是排比，不仅语言上生动，作者情感上也是真挚的。</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1726040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2415020"/>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8 .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体会重要语句的丰富含意，品味精彩的语言艺术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文中说：“他可以走向天高地阔，但母语是他的出发地，是他不断向前伸延的生命坐标轴线上，那一处不变的原点。”这句话有怎样的含意？</a:t>
            </a:r>
          </a:p>
        </p:txBody>
      </p:sp>
      <p:sp>
        <p:nvSpPr>
          <p:cNvPr id="8" name="矩形 7"/>
          <p:cNvSpPr/>
          <p:nvPr/>
        </p:nvSpPr>
        <p:spPr>
          <a:xfrm>
            <a:off x="2111301" y="5576560"/>
            <a:ext cx="19645450" cy="60645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40533" y="5586593"/>
            <a:ext cx="19693554"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人们可以不断地发展、进步，但不论一个人出发到何处，他使用的母语永远是他的最初的起点，是他文化的根基，甚至超过一切其他事物，始终与他生死相依，这一点永远不会改变。</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首先，要确定文中句子所在位置；再分析句子前后内容的语境，必要时还要联系全文内容。这道题要表达的是对母语重要性的赞美。</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6088268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1614801"/>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9.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欣赏散文的形象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散文描述了独特的“母语”形象，它有哪些特点？试列举三点并简要分析。</a:t>
            </a:r>
          </a:p>
        </p:txBody>
      </p:sp>
      <p:sp>
        <p:nvSpPr>
          <p:cNvPr id="8" name="矩形 7"/>
          <p:cNvSpPr/>
          <p:nvPr/>
        </p:nvSpPr>
        <p:spPr>
          <a:xfrm>
            <a:off x="2111301" y="4776340"/>
            <a:ext cx="19645450" cy="6864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40704" y="4776341"/>
            <a:ext cx="19693554"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抽象。如第五段叙述，表明“它们宜于意会，难以言传”。②珍贵。如第六段中仿佛“藏着稀世的珍宝”的比喻。③精妙。如第八段中的比喻和“音调”“笔画”的阐述；再如第九段中所说的魅力和魄力。④有强大的生命力。如第十段“一块块砖石”的比喻。⑤优美。如第十四段对母语形象的赞美。⑥牢固。如第十六段“不变的原点”的比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答对三点即可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要先归纳特点，再从文章中举例分析。</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3799779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814582"/>
          </a:xfrm>
          <a:prstGeom prst="rect">
            <a:avLst/>
          </a:prstGeom>
          <a:noFill/>
        </p:spPr>
        <p:txBody>
          <a:bodyPr wrap="square" rtlCol="0">
            <a:spAutoFit/>
          </a:bodyPr>
          <a:lstStyle/>
          <a:p>
            <a:pPr>
              <a:lnSpc>
                <a:spcPct val="130000"/>
              </a:lnSpc>
            </a:pPr>
            <a:r>
              <a:rPr lang="en-US" altLang="zh-CN" sz="4000" dirty="0">
                <a:solidFill>
                  <a:srgbClr val="EF8340"/>
                </a:solidFill>
                <a:latin typeface="微软雅黑" pitchFamily="34" charset="-122"/>
                <a:ea typeface="微软雅黑" pitchFamily="34" charset="-122"/>
              </a:rPr>
              <a:t>10.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探究</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请探究题目“在母语的屋檐下”蕴含了哪几层深意？</a:t>
            </a:r>
          </a:p>
        </p:txBody>
      </p:sp>
      <p:sp>
        <p:nvSpPr>
          <p:cNvPr id="8" name="矩形 7"/>
          <p:cNvSpPr/>
          <p:nvPr/>
        </p:nvSpPr>
        <p:spPr>
          <a:xfrm>
            <a:off x="2111301" y="3976122"/>
            <a:ext cx="19645450" cy="76649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2773" y="4006537"/>
            <a:ext cx="19693554"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母语有亲切感、温馨感。“屋檐”就表明是“家”，有了“家”自然就亲切、温暖、温馨，母语也一样，与发小倾心交谈、在异国他乡用母语交流，就有亲切感。②母语有保护、庇护的作用。犹如“屋檐”保护着小鸟、迷途的小孩。③母语有守卫的功能。母语时刻守卫着民族文化，就像屋檐自觉地守护着家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如有言之有理的答案可酌情给分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要结合文意，看标题所在的不同层次的含意，实际也是标题的意蕴。</a:t>
            </a:r>
          </a:p>
        </p:txBody>
      </p:sp>
    </p:spTree>
    <p:extLst>
      <p:ext uri="{BB962C8B-B14F-4D97-AF65-F5344CB8AC3E}">
        <p14:creationId xmlns:p14="http://schemas.microsoft.com/office/powerpoint/2010/main" xmlns="" val="29217646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95626" y="2916734"/>
            <a:ext cx="20002640" cy="4893647"/>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散文的考查与小说的考查涉及的考点虽然相同，但侧重点不同，下面就来重点讲解一下散文的主要考点与题型。</a:t>
            </a:r>
          </a:p>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考点一　分析散文结构</a:t>
            </a: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作品的结构是作者行文思路的外在表现，包括标题，线索，开头、结尾，材料组织，过渡、照应等要素。就高考来看，主要考查文章思路、行文线索和关键语段的作用。</a:t>
            </a:r>
          </a:p>
        </p:txBody>
      </p:sp>
    </p:spTree>
    <p:extLst>
      <p:ext uri="{BB962C8B-B14F-4D97-AF65-F5344CB8AC3E}">
        <p14:creationId xmlns:p14="http://schemas.microsoft.com/office/powerpoint/2010/main" xmlns="" val="12560807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2415020"/>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文章思路</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文章的思路是指文章的脉络，因为文章的脉络是作者思路的直接体现。文章的思路大致可以分为纵向和横向两种。</a:t>
            </a:r>
          </a:p>
        </p:txBody>
      </p:sp>
      <p:graphicFrame>
        <p:nvGraphicFramePr>
          <p:cNvPr id="5" name="表格 4"/>
          <p:cNvGraphicFramePr>
            <a:graphicFrameLocks noGrp="1"/>
          </p:cNvGraphicFramePr>
          <p:nvPr/>
        </p:nvGraphicFramePr>
        <p:xfrm>
          <a:off x="2057464" y="5399192"/>
          <a:ext cx="16736947" cy="5870470"/>
        </p:xfrm>
        <a:graphic>
          <a:graphicData uri="http://schemas.openxmlformats.org/drawingml/2006/table">
            <a:tbl>
              <a:tblPr>
                <a:tableStyleId>{5C22544A-7EE6-4342-B048-85BDC9FD1C3A}</a:tableStyleId>
              </a:tblPr>
              <a:tblGrid>
                <a:gridCol w="2509174">
                  <a:extLst>
                    <a:ext uri="{9D8B030D-6E8A-4147-A177-3AD203B41FA5}">
                      <a16:colId xmlns="" xmlns:a16="http://schemas.microsoft.com/office/drawing/2014/main" val="18195572"/>
                    </a:ext>
                  </a:extLst>
                </a:gridCol>
                <a:gridCol w="3827732">
                  <a:extLst>
                    <a:ext uri="{9D8B030D-6E8A-4147-A177-3AD203B41FA5}">
                      <a16:colId xmlns="" xmlns:a16="http://schemas.microsoft.com/office/drawing/2014/main" val="3977884845"/>
                    </a:ext>
                  </a:extLst>
                </a:gridCol>
                <a:gridCol w="10400041">
                  <a:extLst>
                    <a:ext uri="{9D8B030D-6E8A-4147-A177-3AD203B41FA5}">
                      <a16:colId xmlns="" xmlns:a16="http://schemas.microsoft.com/office/drawing/2014/main" val="1330375170"/>
                    </a:ext>
                  </a:extLst>
                </a:gridCol>
              </a:tblGrid>
              <a:tr h="1068376">
                <a:tc>
                  <a:txBody>
                    <a:bodyPr/>
                    <a:lstStyle/>
                    <a:p>
                      <a:pPr algn="ctr">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分类</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特点</a:t>
                      </a:r>
                    </a:p>
                  </a:txBody>
                  <a:tcPr marL="68580" marR="68580" marT="0" marB="0" anchor="ctr"/>
                </a:tc>
                <a:extLst>
                  <a:ext uri="{0D108BD9-81ED-4DB2-BD59-A6C34878D82A}">
                    <a16:rowId xmlns="" xmlns:a16="http://schemas.microsoft.com/office/drawing/2014/main" val="4050982855"/>
                  </a:ext>
                </a:extLst>
              </a:tr>
              <a:tr h="800349">
                <a:tc rowSpan="3">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纵向思路</a:t>
                      </a:r>
                    </a:p>
                  </a:txBody>
                  <a:tcPr marL="68580" marR="68580" marT="0" marB="0"/>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时间顺序</a:t>
                      </a:r>
                    </a:p>
                  </a:txBody>
                  <a:tcPr marL="68580" marR="68580" marT="0" marB="0" anchor="ctr"/>
                </a:tc>
                <a:tc rowSpan="3">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按照一定的顺序组织材料，重在反映过程</a:t>
                      </a:r>
                    </a:p>
                  </a:txBody>
                  <a:tcPr marL="68580" marR="68580" marT="0" marB="0" anchor="ctr"/>
                </a:tc>
                <a:extLst>
                  <a:ext uri="{0D108BD9-81ED-4DB2-BD59-A6C34878D82A}">
                    <a16:rowId xmlns="" xmlns:a16="http://schemas.microsoft.com/office/drawing/2014/main" val="2454966419"/>
                  </a:ext>
                </a:extLst>
              </a:tr>
              <a:tr h="800349">
                <a:tc vMerge="1">
                  <a:txBody>
                    <a:bodyPr/>
                    <a:lstStyle/>
                    <a:p>
                      <a:endParaRPr lang="zh-CN" altLang="en-US"/>
                    </a:p>
                  </a:txBody>
                  <a:tcP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空间顺序</a:t>
                      </a:r>
                    </a:p>
                  </a:txBody>
                  <a:tcPr marL="68580" marR="68580" marT="0" marB="0" anchor="ctr"/>
                </a:tc>
                <a:tc vMerge="1">
                  <a:txBody>
                    <a:bodyPr/>
                    <a:lstStyle/>
                    <a:p>
                      <a:endParaRPr lang="zh-CN" altLang="en-US"/>
                    </a:p>
                  </a:txBody>
                  <a:tcPr/>
                </a:tc>
                <a:extLst>
                  <a:ext uri="{0D108BD9-81ED-4DB2-BD59-A6C34878D82A}">
                    <a16:rowId xmlns="" xmlns:a16="http://schemas.microsoft.com/office/drawing/2014/main" val="1339903297"/>
                  </a:ext>
                </a:extLst>
              </a:tr>
              <a:tr h="800349">
                <a:tc vMerge="1">
                  <a:txBody>
                    <a:bodyPr/>
                    <a:lstStyle/>
                    <a:p>
                      <a:endParaRPr lang="zh-CN" altLang="en-US"/>
                    </a:p>
                  </a:txBody>
                  <a:tcP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逻辑顺序</a:t>
                      </a:r>
                    </a:p>
                  </a:txBody>
                  <a:tcPr marL="68580" marR="68580" marT="0" marB="0" anchor="ctr"/>
                </a:tc>
                <a:tc vMerge="1">
                  <a:txBody>
                    <a:bodyPr/>
                    <a:lstStyle/>
                    <a:p>
                      <a:endParaRPr lang="zh-CN" altLang="en-US"/>
                    </a:p>
                  </a:txBody>
                  <a:tcPr/>
                </a:tc>
                <a:extLst>
                  <a:ext uri="{0D108BD9-81ED-4DB2-BD59-A6C34878D82A}">
                    <a16:rowId xmlns="" xmlns:a16="http://schemas.microsoft.com/office/drawing/2014/main" val="4293010543"/>
                  </a:ext>
                </a:extLst>
              </a:tr>
              <a:tr h="800349">
                <a:tc rowSpan="3">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横向思路</a:t>
                      </a:r>
                    </a:p>
                  </a:txBody>
                  <a:tcPr marL="68580" marR="68580" marT="0" marB="0"/>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总分式</a:t>
                      </a:r>
                    </a:p>
                  </a:txBody>
                  <a:tcPr marL="68580" marR="68580" marT="0" marB="0" anchor="ctr"/>
                </a:tc>
                <a:tc rowSpan="3">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围绕一个中心，多角度、多侧面地分别加以叙写</a:t>
                      </a:r>
                    </a:p>
                  </a:txBody>
                  <a:tcPr marL="68580" marR="68580" marT="0" marB="0" anchor="ctr"/>
                </a:tc>
                <a:extLst>
                  <a:ext uri="{0D108BD9-81ED-4DB2-BD59-A6C34878D82A}">
                    <a16:rowId xmlns="" xmlns:a16="http://schemas.microsoft.com/office/drawing/2014/main" val="241173381"/>
                  </a:ext>
                </a:extLst>
              </a:tr>
              <a:tr h="800349">
                <a:tc vMerge="1">
                  <a:txBody>
                    <a:bodyPr/>
                    <a:lstStyle/>
                    <a:p>
                      <a:endParaRPr lang="zh-CN" altLang="en-US"/>
                    </a:p>
                  </a:txBody>
                  <a:tcP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对比式</a:t>
                      </a:r>
                    </a:p>
                  </a:txBody>
                  <a:tcPr marL="68580" marR="68580" marT="0" marB="0" anchor="ctr"/>
                </a:tc>
                <a:tc vMerge="1">
                  <a:txBody>
                    <a:bodyPr/>
                    <a:lstStyle/>
                    <a:p>
                      <a:endParaRPr lang="zh-CN" altLang="en-US"/>
                    </a:p>
                  </a:txBody>
                  <a:tcPr/>
                </a:tc>
                <a:extLst>
                  <a:ext uri="{0D108BD9-81ED-4DB2-BD59-A6C34878D82A}">
                    <a16:rowId xmlns="" xmlns:a16="http://schemas.microsoft.com/office/drawing/2014/main" val="322882297"/>
                  </a:ext>
                </a:extLst>
              </a:tr>
              <a:tr h="800349">
                <a:tc vMerge="1">
                  <a:txBody>
                    <a:bodyPr/>
                    <a:lstStyle/>
                    <a:p>
                      <a:endParaRPr lang="zh-CN" altLang="en-US"/>
                    </a:p>
                  </a:txBody>
                  <a:tcP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纵横交错式</a:t>
                      </a:r>
                    </a:p>
                  </a:txBody>
                  <a:tcPr marL="68580" marR="68580" marT="0" marB="0" anchor="ctr"/>
                </a:tc>
                <a:tc vMerge="1">
                  <a:txBody>
                    <a:bodyPr/>
                    <a:lstStyle/>
                    <a:p>
                      <a:endParaRPr lang="zh-CN" altLang="en-US"/>
                    </a:p>
                  </a:txBody>
                  <a:tcPr/>
                </a:tc>
                <a:extLst>
                  <a:ext uri="{0D108BD9-81ED-4DB2-BD59-A6C34878D82A}">
                    <a16:rowId xmlns="" xmlns:a16="http://schemas.microsoft.com/office/drawing/2014/main" val="1078403467"/>
                  </a:ext>
                </a:extLst>
              </a:tr>
            </a:tbl>
          </a:graphicData>
        </a:graphic>
      </p:graphicFrame>
    </p:spTree>
    <p:extLst>
      <p:ext uri="{BB962C8B-B14F-4D97-AF65-F5344CB8AC3E}">
        <p14:creationId xmlns:p14="http://schemas.microsoft.com/office/powerpoint/2010/main" xmlns="" val="9905140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729430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行文线索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行文的线索是贯穿全文的“红线”，如能准确找出线索，就能很快理清文章的思路。行文线索的主要类型有：具体事物线、人物线、中心事件线、思想感情变化线、时间推移或空间变化线、作者的所见所闻线等。具体运用情况如下：</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以情感变化为线索，多见于抒情散文，在一些怀人叙事散文中也常常碰到；以事理为线索，偏重于内在逻辑性，多见于以事明理的议论散文；以物件为线索，多见于一些托物言志、寄情于物的抒情散文；以时间先后顺序为线索，常常为叙事散文所用，这样叙事有头有尾，来龙去脉清楚明了，作者和读者都容易把握；以空间变化为线索，常常为一些游记散文所用。在一些较为复杂的文章中，线索可能不止一条。</a:t>
            </a:r>
          </a:p>
        </p:txBody>
      </p:sp>
    </p:spTree>
    <p:extLst>
      <p:ext uri="{BB962C8B-B14F-4D97-AF65-F5344CB8AC3E}">
        <p14:creationId xmlns:p14="http://schemas.microsoft.com/office/powerpoint/2010/main" xmlns="" val="8127851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1692771"/>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关键语段的作用</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结构上，不同位置、类型的段落</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在全文中所起的作用往往不同。</a:t>
            </a:r>
          </a:p>
        </p:txBody>
      </p:sp>
      <p:graphicFrame>
        <p:nvGraphicFramePr>
          <p:cNvPr id="6" name="表格 5"/>
          <p:cNvGraphicFramePr>
            <a:graphicFrameLocks noGrp="1"/>
          </p:cNvGraphicFramePr>
          <p:nvPr>
            <p:extLst>
              <p:ext uri="{D42A27DB-BD31-4B8C-83A1-F6EECF244321}">
                <p14:modId xmlns:p14="http://schemas.microsoft.com/office/powerpoint/2010/main" xmlns="" val="2135478445"/>
              </p:ext>
            </p:extLst>
          </p:nvPr>
        </p:nvGraphicFramePr>
        <p:xfrm>
          <a:off x="2023200" y="4689334"/>
          <a:ext cx="19800000" cy="5932255"/>
        </p:xfrm>
        <a:graphic>
          <a:graphicData uri="http://schemas.openxmlformats.org/drawingml/2006/table">
            <a:tbl>
              <a:tblPr>
                <a:tableStyleId>{5C22544A-7EE6-4342-B048-85BDC9FD1C3A}</a:tableStyleId>
              </a:tblPr>
              <a:tblGrid>
                <a:gridCol w="1452118">
                  <a:extLst>
                    <a:ext uri="{9D8B030D-6E8A-4147-A177-3AD203B41FA5}">
                      <a16:colId xmlns="" xmlns:a16="http://schemas.microsoft.com/office/drawing/2014/main" val="3796126758"/>
                    </a:ext>
                  </a:extLst>
                </a:gridCol>
                <a:gridCol w="18347882">
                  <a:extLst>
                    <a:ext uri="{9D8B030D-6E8A-4147-A177-3AD203B41FA5}">
                      <a16:colId xmlns="" xmlns:a16="http://schemas.microsoft.com/office/drawing/2014/main" val="868005229"/>
                    </a:ext>
                  </a:extLst>
                </a:gridCol>
              </a:tblGrid>
              <a:tr h="847465">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位置</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作用</a:t>
                      </a:r>
                    </a:p>
                  </a:txBody>
                  <a:tcPr marL="68580" marR="68580" marT="0" marB="0" anchor="ctr"/>
                </a:tc>
                <a:extLst>
                  <a:ext uri="{0D108BD9-81ED-4DB2-BD59-A6C34878D82A}">
                    <a16:rowId xmlns="" xmlns:a16="http://schemas.microsoft.com/office/drawing/2014/main" val="3088241390"/>
                  </a:ext>
                </a:extLst>
              </a:tr>
              <a:tr h="847465">
                <a:tc rowSpan="4">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开头</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开篇点题，往往是总领全文，点明主旨，或表达与主旨相关的某种情感</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奠定感情基调</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318055210"/>
                  </a:ext>
                </a:extLst>
              </a:tr>
              <a:tr h="1694930">
                <a:tc vMerge="1">
                  <a:txBody>
                    <a:bodyPr/>
                    <a:lstStyle/>
                    <a:p>
                      <a:endParaRPr lang="zh-CN" altLang="en-US"/>
                    </a:p>
                  </a:txBody>
                  <a:tcP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开篇不点题，那么，开头句段的作用就是引出下文，或与下文形成对照，或为下文做铺垫</a:t>
                      </a:r>
                    </a:p>
                  </a:txBody>
                  <a:tcPr marL="68580" marR="68580" marT="0" marB="0" anchor="ctr"/>
                </a:tc>
                <a:extLst>
                  <a:ext uri="{0D108BD9-81ED-4DB2-BD59-A6C34878D82A}">
                    <a16:rowId xmlns="" xmlns:a16="http://schemas.microsoft.com/office/drawing/2014/main" val="1713984393"/>
                  </a:ext>
                </a:extLst>
              </a:tr>
              <a:tr h="1694930">
                <a:tc vMerge="1">
                  <a:txBody>
                    <a:bodyPr/>
                    <a:lstStyle/>
                    <a:p>
                      <a:endParaRPr lang="zh-CN" altLang="en-US"/>
                    </a:p>
                  </a:txBody>
                  <a:tcP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开篇描写景物，那么，首段的作用，从结构上看，它可能是铺垫；从景物描写上看，它可能是衬托、勾勒环境、提供背景、营造</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渲染</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某种气氛等</a:t>
                      </a:r>
                    </a:p>
                  </a:txBody>
                  <a:tcPr marL="68580" marR="68580" marT="0" marB="0" anchor="ctr"/>
                </a:tc>
                <a:extLst>
                  <a:ext uri="{0D108BD9-81ED-4DB2-BD59-A6C34878D82A}">
                    <a16:rowId xmlns="" xmlns:a16="http://schemas.microsoft.com/office/drawing/2014/main" val="1295272886"/>
                  </a:ext>
                </a:extLst>
              </a:tr>
              <a:tr h="847465">
                <a:tc vMerge="1">
                  <a:txBody>
                    <a:bodyPr/>
                    <a:lstStyle/>
                    <a:p>
                      <a:endParaRPr lang="zh-CN" altLang="en-US"/>
                    </a:p>
                  </a:txBody>
                  <a:tcP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开篇设置悬念，吸引读者；开篇抒情，引起读者共鸣；抑扬开篇，强化读者印象</a:t>
                      </a:r>
                    </a:p>
                  </a:txBody>
                  <a:tcPr marL="68580" marR="68580" marT="0" marB="0" anchor="ctr"/>
                </a:tc>
                <a:extLst>
                  <a:ext uri="{0D108BD9-81ED-4DB2-BD59-A6C34878D82A}">
                    <a16:rowId xmlns="" xmlns:a16="http://schemas.microsoft.com/office/drawing/2014/main" val="17448589"/>
                  </a:ext>
                </a:extLst>
              </a:tr>
            </a:tbl>
          </a:graphicData>
        </a:graphic>
      </p:graphicFrame>
    </p:spTree>
    <p:extLst>
      <p:ext uri="{BB962C8B-B14F-4D97-AF65-F5344CB8AC3E}">
        <p14:creationId xmlns:p14="http://schemas.microsoft.com/office/powerpoint/2010/main" xmlns="" val="20703689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6" name="表格 5"/>
          <p:cNvGraphicFramePr>
            <a:graphicFrameLocks noGrp="1"/>
          </p:cNvGraphicFramePr>
          <p:nvPr>
            <p:extLst>
              <p:ext uri="{D42A27DB-BD31-4B8C-83A1-F6EECF244321}">
                <p14:modId xmlns:p14="http://schemas.microsoft.com/office/powerpoint/2010/main" xmlns="" val="3205691752"/>
              </p:ext>
            </p:extLst>
          </p:nvPr>
        </p:nvGraphicFramePr>
        <p:xfrm>
          <a:off x="2034944" y="3060750"/>
          <a:ext cx="19800000" cy="8558784"/>
        </p:xfrm>
        <a:graphic>
          <a:graphicData uri="http://schemas.openxmlformats.org/drawingml/2006/table">
            <a:tbl>
              <a:tblPr>
                <a:tableStyleId>{5C22544A-7EE6-4342-B048-85BDC9FD1C3A}</a:tableStyleId>
              </a:tblPr>
              <a:tblGrid>
                <a:gridCol w="1452118">
                  <a:extLst>
                    <a:ext uri="{9D8B030D-6E8A-4147-A177-3AD203B41FA5}">
                      <a16:colId xmlns="" xmlns:a16="http://schemas.microsoft.com/office/drawing/2014/main" val="3796126758"/>
                    </a:ext>
                  </a:extLst>
                </a:gridCol>
                <a:gridCol w="18347882">
                  <a:extLst>
                    <a:ext uri="{9D8B030D-6E8A-4147-A177-3AD203B41FA5}">
                      <a16:colId xmlns="" xmlns:a16="http://schemas.microsoft.com/office/drawing/2014/main" val="868005229"/>
                    </a:ext>
                  </a:extLst>
                </a:gridCol>
              </a:tblGrid>
              <a:tr h="0">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位置</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作用</a:t>
                      </a:r>
                    </a:p>
                  </a:txBody>
                  <a:tcPr marL="68580" marR="68580" marT="0" marB="0" anchor="ctr"/>
                </a:tc>
                <a:extLst>
                  <a:ext uri="{0D108BD9-81ED-4DB2-BD59-A6C34878D82A}">
                    <a16:rowId xmlns="" xmlns:a16="http://schemas.microsoft.com/office/drawing/2014/main" val="3088241390"/>
                  </a:ext>
                </a:extLst>
              </a:tr>
              <a:tr h="0">
                <a:tc rowSpan="2">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中间</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中间句段如果比较短，那么，它在结构上的作用可能是承上启下</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过渡</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物</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　景</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情　事</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理　实</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虚</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3617979033"/>
                  </a:ext>
                </a:extLst>
              </a:tr>
              <a:tr h="0">
                <a:tc vMerge="1">
                  <a:txBody>
                    <a:bodyPr/>
                    <a:lstStyle/>
                    <a:p>
                      <a:endParaRPr lang="zh-CN" altLang="en-US"/>
                    </a:p>
                  </a:txBody>
                  <a:tcPr/>
                </a:tc>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篇幅较长且描写主要物象，则考虑其作用是拓展思路，丰富内涵，深化主题，具体展示或照应前文</a:t>
                      </a:r>
                    </a:p>
                  </a:txBody>
                  <a:tcPr marL="68580" marR="68580" marT="0" marB="0" anchor="ctr"/>
                </a:tc>
                <a:extLst>
                  <a:ext uri="{0D108BD9-81ED-4DB2-BD59-A6C34878D82A}">
                    <a16:rowId xmlns="" xmlns:a16="http://schemas.microsoft.com/office/drawing/2014/main" val="2112181773"/>
                  </a:ext>
                </a:extLst>
              </a:tr>
              <a:tr h="0">
                <a:tc rowSpan="3">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结尾</a:t>
                      </a:r>
                    </a:p>
                  </a:txBody>
                  <a:tcPr marL="68580" marR="68580" marT="0" marB="0" anchor="ctr"/>
                </a:tc>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总结全文，点明主旨，升华感情，深化主题，照应题目，呼应开头，或兼而有之</a:t>
                      </a:r>
                    </a:p>
                  </a:txBody>
                  <a:tcPr marL="68580" marR="68580" marT="0" marB="0" anchor="ctr"/>
                </a:tc>
                <a:extLst>
                  <a:ext uri="{0D108BD9-81ED-4DB2-BD59-A6C34878D82A}">
                    <a16:rowId xmlns="" xmlns:a16="http://schemas.microsoft.com/office/drawing/2014/main" val="655963495"/>
                  </a:ext>
                </a:extLst>
              </a:tr>
              <a:tr h="0">
                <a:tc vMerge="1">
                  <a:txBody>
                    <a:bodyPr/>
                    <a:lstStyle/>
                    <a:p>
                      <a:endParaRPr lang="zh-CN" altLang="en-US"/>
                    </a:p>
                  </a:txBody>
                  <a:tcP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委婉含蓄，意在言外，发人深思</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给读者留下思考、回味的空间</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1944856903"/>
                  </a:ext>
                </a:extLst>
              </a:tr>
              <a:tr h="0">
                <a:tc vMerge="1">
                  <a:txBody>
                    <a:bodyPr/>
                    <a:lstStyle/>
                    <a:p>
                      <a:endParaRPr lang="zh-CN" altLang="en-US"/>
                    </a:p>
                  </a:txBody>
                  <a:tcPr/>
                </a:tc>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暗示主题或强化情感的作用</a:t>
                      </a:r>
                    </a:p>
                  </a:txBody>
                  <a:tcPr marL="68580" marR="68580" marT="0" marB="0" anchor="ctr"/>
                </a:tc>
                <a:extLst>
                  <a:ext uri="{0D108BD9-81ED-4DB2-BD59-A6C34878D82A}">
                    <a16:rowId xmlns="" xmlns:a16="http://schemas.microsoft.com/office/drawing/2014/main" val="2795295550"/>
                  </a:ext>
                </a:extLst>
              </a:tr>
              <a:tr h="0">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特殊</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在文中反复出现的句子，在内容上，有突出内容</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主旨</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、强化感情等作用；在结构上，有交代线索、前后呼应等作用。另外，它在表达上运用了反复的修辞手法，有强化或一唱三叹之效。</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插入性内容</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补叙或回忆性内容</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，主要起补充或解释作用</a:t>
                      </a:r>
                    </a:p>
                  </a:txBody>
                  <a:tcPr marL="68580" marR="68580" marT="0" marB="0" anchor="ctr"/>
                </a:tc>
                <a:extLst>
                  <a:ext uri="{0D108BD9-81ED-4DB2-BD59-A6C34878D82A}">
                    <a16:rowId xmlns="" xmlns:a16="http://schemas.microsoft.com/office/drawing/2014/main" val="1426204194"/>
                  </a:ext>
                </a:extLst>
              </a:tr>
            </a:tbl>
          </a:graphicData>
        </a:graphic>
      </p:graphicFrame>
    </p:spTree>
    <p:extLst>
      <p:ext uri="{BB962C8B-B14F-4D97-AF65-F5344CB8AC3E}">
        <p14:creationId xmlns:p14="http://schemas.microsoft.com/office/powerpoint/2010/main" xmlns="" val="33404568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89474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分析作品结构，一是能够分析全篇、段内的结构层次；二是能够分析作品谋篇布局的特点；三是能够分析谋篇布局的妙处，尤其是词、句、段在文中的作用。</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题型一　分析散文结构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文章主要写了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，请就此梳理作者的写作思路。</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作者描写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的景色，却从另一面写起，这样安排材料好不好？请说明理由。</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本文主要写了几幅画面？这些画面是如何组织到一起的？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作者围绕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写了哪些事？</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这篇文章是怎样构思的？请简要分析。</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2280245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729430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通过阅读明确散文题材，是写人叙事、写景状物，还是阐发哲理，概括文章主要叙述了什么事情或者谈的是什么问题，不同的文章题材，行文思路有所不同。</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圈点勾画，抓关键语。在通读时要善于捕捉文本中体现时间、空间、人物、事件、感情的句子，以及总起句、中心句、总结句、过渡句等。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抓</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抓住线索，理清思路。思路是作者思维的轨迹，如能找出贯穿全文的线索，就能很快理清文章的思路。散文的线索类型主要有：具体事物线、人物线、中心事件线、思想感情变化线、时间推移或空间变化线、作者的所见所闻线等。</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1590263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935580" y="6430312"/>
            <a:ext cx="10520578" cy="2084073"/>
            <a:chOff x="12815919" y="5875332"/>
            <a:chExt cx="10520578" cy="2084073"/>
          </a:xfrm>
        </p:grpSpPr>
        <p:sp>
          <p:nvSpPr>
            <p:cNvPr id="16" name="TextBox 15"/>
            <p:cNvSpPr txBox="1"/>
            <p:nvPr/>
          </p:nvSpPr>
          <p:spPr>
            <a:xfrm>
              <a:off x="12881776" y="5875332"/>
              <a:ext cx="9513036" cy="861774"/>
            </a:xfrm>
            <a:prstGeom prst="rect">
              <a:avLst/>
            </a:prstGeom>
            <a:noFill/>
          </p:spPr>
          <p:txBody>
            <a:bodyPr wrap="square" rtlCol="0">
              <a:spAutoFit/>
            </a:bodyPr>
            <a:lstStyle/>
            <a:p>
              <a:r>
                <a:rPr lang="zh-CN" altLang="en-US" sz="5000" b="1" dirty="0">
                  <a:solidFill>
                    <a:srgbClr val="EF8340"/>
                  </a:solidFill>
                  <a:latin typeface="微软雅黑" pitchFamily="34" charset="-122"/>
                  <a:ea typeface="微软雅黑" pitchFamily="34" charset="-122"/>
                </a:rPr>
                <a:t>专题十二    </a:t>
              </a:r>
              <a:r>
                <a:rPr lang="en-US" altLang="zh-CN" sz="5000" b="1" dirty="0">
                  <a:solidFill>
                    <a:srgbClr val="EF8340"/>
                  </a:solidFill>
                  <a:latin typeface="微软雅黑" pitchFamily="34" charset="-122"/>
                  <a:ea typeface="微软雅黑" pitchFamily="34" charset="-122"/>
                </a:rPr>
                <a:t>PART 12 </a:t>
              </a:r>
              <a:r>
                <a:rPr lang="zh-CN" altLang="en-US" sz="5000" b="1" dirty="0">
                  <a:solidFill>
                    <a:srgbClr val="EF8340"/>
                  </a:solidFill>
                  <a:latin typeface="微软雅黑" pitchFamily="34" charset="-122"/>
                  <a:ea typeface="微软雅黑" pitchFamily="34" charset="-122"/>
                </a:rPr>
                <a:t>　</a:t>
              </a:r>
            </a:p>
          </p:txBody>
        </p:sp>
        <p:sp>
          <p:nvSpPr>
            <p:cNvPr id="17" name="TextBox 16"/>
            <p:cNvSpPr txBox="1"/>
            <p:nvPr/>
          </p:nvSpPr>
          <p:spPr>
            <a:xfrm>
              <a:off x="12815919" y="6789854"/>
              <a:ext cx="10520578" cy="1169551"/>
            </a:xfrm>
            <a:prstGeom prst="rect">
              <a:avLst/>
            </a:prstGeom>
            <a:noFill/>
          </p:spPr>
          <p:txBody>
            <a:bodyPr wrap="square" rtlCol="0">
              <a:spAutoFit/>
            </a:bodyPr>
            <a:lstStyle/>
            <a:p>
              <a:r>
                <a:rPr lang="zh-CN" altLang="en-US" sz="7000" b="1" dirty="0">
                  <a:solidFill>
                    <a:srgbClr val="404040"/>
                  </a:solidFill>
                  <a:latin typeface="微软雅黑" pitchFamily="34" charset="-122"/>
                  <a:ea typeface="微软雅黑" pitchFamily="34" charset="-122"/>
                </a:rPr>
                <a:t>文学类文本阅读</a:t>
              </a:r>
              <a:r>
                <a:rPr lang="en-US" altLang="zh-CN" sz="7000" b="1" dirty="0">
                  <a:solidFill>
                    <a:srgbClr val="404040"/>
                  </a:solidFill>
                  <a:latin typeface="微软雅黑" pitchFamily="34" charset="-122"/>
                  <a:ea typeface="微软雅黑" pitchFamily="34" charset="-122"/>
                </a:rPr>
                <a:t>——</a:t>
              </a:r>
              <a:r>
                <a:rPr lang="zh-CN" altLang="en-US" sz="7000" b="1" dirty="0">
                  <a:solidFill>
                    <a:srgbClr val="404040"/>
                  </a:solidFill>
                  <a:latin typeface="微软雅黑" pitchFamily="34" charset="-122"/>
                  <a:ea typeface="微软雅黑" pitchFamily="34" charset="-122"/>
                </a:rPr>
                <a:t>散文</a:t>
              </a: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2"/>
          <p:cNvSpPr txBox="1"/>
          <p:nvPr/>
        </p:nvSpPr>
        <p:spPr>
          <a:xfrm>
            <a:off x="12935580" y="8742746"/>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子母题型变式</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7">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7">
                                            <p:txEl>
                                              <p:pRg st="0" end="0"/>
                                            </p:txEl>
                                          </p:spTgt>
                                        </p:tgtEl>
                                        <p:attrNameLst>
                                          <p:attrName>style.color</p:attrName>
                                        </p:attrNameLst>
                                      </p:cBhvr>
                                      <p:to>
                                        <p:clrVal>
                                          <a:schemeClr val="accent2"/>
                                        </p:clrVal>
                                      </p:to>
                                    </p:set>
                                    <p:set>
                                      <p:cBhvr>
                                        <p:cTn id="10" dur="1000" fill="hold"/>
                                        <p:tgtEl>
                                          <p:spTgt spid="7">
                                            <p:txEl>
                                              <p:pRg st="0" end="0"/>
                                            </p:txEl>
                                          </p:spTgt>
                                        </p:tgtEl>
                                        <p:attrNameLst>
                                          <p:attrName>fillcolor</p:attrName>
                                        </p:attrNameLst>
                                      </p:cBhvr>
                                      <p:to>
                                        <p:clrVal>
                                          <a:schemeClr val="accent2"/>
                                        </p:clrVal>
                                      </p:to>
                                    </p:set>
                                    <p:set>
                                      <p:cBhvr>
                                        <p:cTn id="11" dur="1000" fill="hold"/>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09452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合并段落，概括要点。要针对文章的内容进行认真思考，逐段分析文章的段意，再看哪些段落集中表达一个意思，划分出层次，理清文章各个段落之间的联系等内容。具体做法是寻找段落中的明显信息，如总起句、中心句、总结句、过渡句等，它们往往就是段意的提示。另外，段落中的议论抒情句往往有助于我们进一步理解段意，因此需要加以关注。无明显信息的段落，应该通读全段，找出概括性语句或关键词语，分析合成段意。这些都没有时，要考虑句间的关系，先划分层次，概括出各层意思，再综合成段意。当然分类合并时要明确题干要求的方向，然后理清每一段的主要内容，进而理清段落层次关系。</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0445612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09452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燃烧的木棉花</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杨春山</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在滇西北的高山峡谷里，从罅隙中穿透过来的风，总是会在不经意间带来远方的热烈气息。而在金沙江、怒江、澜沧江三江并流的地带，木棉花就如一位清逸的隐士，不时把它孤傲的身影投射在江畔的某个地带。金沙江在高山峡谷里穿行。湍急时，江水激荡岸石，雷霆万钧，滚泄奔腾，形成了虎跳峡等壮美的奇观；平缓时，江水波澜不惊，莹碧如玉，悠悠徐行，衍生了金江古渡等柔和的景致。在一疾一缓之间，具有神性和自由意味的金沙江，让滇西北高原具有了重叠的层次和流动的质感。</a:t>
            </a:r>
          </a:p>
        </p:txBody>
      </p:sp>
    </p:spTree>
    <p:extLst>
      <p:ext uri="{BB962C8B-B14F-4D97-AF65-F5344CB8AC3E}">
        <p14:creationId xmlns:p14="http://schemas.microsoft.com/office/powerpoint/2010/main" xmlns="" val="26568328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729430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一条江的奔流，会让江岸承受无处不在的冲击；而一条江的静滞，会让江畔拥有云蒸霞蔚的江花。在金沙江沿线绽放的木棉花，聚成了一道绝美的风景。挺立在江岸边的木棉花树，不离不弃地依偎着金沙江，用自己的身影，点缀着江水的寂寞。有了木棉花的点缀，金沙江就拥有了明媚的色彩与春光。木棉花的俊逸挺拔和金沙江的激情交织碰撞，滇西北高原停驻在人们的视野里。</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春会让木棉花隐忍了一年的生机在瞬间绽放，满树的鲜红与艳丽成就了木棉花，成就了它英雄树和木棉树的称谓。一树木棉花，就是一树春天里绽放的火红与希望。有了木棉花娇艳的容颜，滇西北高原就有了亮丽的底色。有了木棉花的陪伴，一路奔行的金沙江就不再感到疲惫。在金沙江的穿行路线图里，始终有木棉花若隐若现的身影。</a:t>
            </a:r>
          </a:p>
        </p:txBody>
      </p:sp>
    </p:spTree>
    <p:extLst>
      <p:ext uri="{BB962C8B-B14F-4D97-AF65-F5344CB8AC3E}">
        <p14:creationId xmlns:p14="http://schemas.microsoft.com/office/powerpoint/2010/main" xmlns="" val="12342682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89474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除了金沙江边的干热河谷地带，在滇西北的一个个村庄，木棉花依然有着挺拔不凡的气度。在乡村，一只只在花朵旁驻足的小鸟，一只只在硕大花瓣里穿行的蜜蜂，会让木棉花变得更加生动和温情。五星形的花瓣，紧紧簇拥着蕊的花瓣，让木棉花充满了凝聚的象征意味。选择了乡村的木棉花，把自己的根深深扎进红土地里，用俊俏而大气的容颜，和村庄两相厮守。那些硕大而肥厚的花朵，在喧闹了春光之后，便会被摘下、晒干，成为味蕾上的诱惑。</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⑤有了木棉花，乡村就拥有了另一副容颜。在木棉花的绿荫下纳凉、聊天，或是做些手里的活计，是村人的最爱。爷爷在世时，曾守过生产队的窝棚多年，院里长着一棵高大的木棉花树。每年春天木棉花如期绽放，他会把木棉花摘下，晒干后当作枕芯，或是用来做菜，让我们在儿时便享受到了来自木棉花的诱惑。这缕鲜香，至今让我回味，是我在外打拼的日子里一缕不断的乡愁。</a:t>
            </a:r>
          </a:p>
        </p:txBody>
      </p:sp>
    </p:spTree>
    <p:extLst>
      <p:ext uri="{BB962C8B-B14F-4D97-AF65-F5344CB8AC3E}">
        <p14:creationId xmlns:p14="http://schemas.microsoft.com/office/powerpoint/2010/main" xmlns="" val="19277377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89474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⑥没有了木棉花，滇西北的金沙江肯定会失去不少美。河湾里的一树木棉花，倒映在河水里，与天空的云彩互相唱和；江岸边的一树木棉花，把笑脸展示在崖畔上，与山林中的飞鸟和鸣；村庄里的一树木棉花，用它的静默付出，温馨农人的朴素生活。给予、奉献、朴实、隐忍，是木棉花的气度，也应该是乡村的气度。</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⑦木棉花始终在提醒着乡村，只有不断地张扬美好，摒弃丑陋，才能获得踏实的幸福生活。木棉花的美，在目光所及之内，也在目光所及之外，当它们的一树花朵开始凋零，褪去了原有的繁华，失去了原有的光泽，它作为美食的历程却才刚刚开始。我们的生命，也应该如木棉花一样，勇敢绽放。</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⑧蛰居小城二十多年的时光里，我会在夜晚不时地怀念木棉花。怀念木棉花，其实也是在怀念曾经拥有的乡村生活与气度。那在味蕾上逐渐洇开的淡淡乡愁，那散发出木棉花瓣清香的睡梦，陪伴着我们在人生的路途上不断跋涉、前行。</a:t>
            </a:r>
          </a:p>
        </p:txBody>
      </p:sp>
    </p:spTree>
    <p:extLst>
      <p:ext uri="{BB962C8B-B14F-4D97-AF65-F5344CB8AC3E}">
        <p14:creationId xmlns:p14="http://schemas.microsoft.com/office/powerpoint/2010/main" xmlns="" val="6804978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4093428"/>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⑨被木棉花染红的春天是幸福的，有了木棉花的滇西北是幸福的。我们在外行走时略显踉跄的脚步，和故乡的明媚春光里的木棉花遭遇之后，开始变得坚实，如同我们凝望故乡时的深情目光。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人民日报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，略有删改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文章由木棉花而展开，请梳理作者的写作思路。</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94638" y="7254968"/>
            <a:ext cx="19645450" cy="44068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94638" y="7254968"/>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按照纵向思路的逻辑顺序展开，①～⑦段写物，⑧⑨段则借物抒情。具体说来：第①段介绍木棉花生长的大环境；第②③④段描写木棉花的特点；第⑤段介绍木棉花的作用；第⑥⑦段刻画木棉花的精神品质；第⑧⑨段拓展对家乡的怀念，对人生追求的坚定。</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要对文章有充分、具体的理解，实际就是“借物抒情”，抒发对家乡的怀念，表达对美好生活的追求，以及追求过程中的精神寄托。</a:t>
            </a:r>
          </a:p>
        </p:txBody>
      </p:sp>
    </p:spTree>
    <p:extLst>
      <p:ext uri="{BB962C8B-B14F-4D97-AF65-F5344CB8AC3E}">
        <p14:creationId xmlns:p14="http://schemas.microsoft.com/office/powerpoint/2010/main" xmlns="" val="30618374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6494085"/>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题型二　分析段落作用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作者这样写有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好处、效果、目的、用意、妙处等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说说画线句子在文中的好处。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作者为什么要写这一段</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段</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删去行不行？为什么？</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简析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段在文中的作用。</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0309712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81677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第一步，审清题干要求，明确答题方向。</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审题要关注四点：①句段位置；②答题方向；③提示或暗示性语言；④变式提问，如“为什么要从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写起”“为什么要引用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文章用了较大篇幅叙述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，请谈谈作者这样写的用意”。其中“答题方向”最重要，如笼统地问有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妙处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或为什么要从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写起，这是综合问，需要从内容、结构、表达技巧、读者感受等多角度回答；如只问结构上的作用，则只从结构上作答即可。</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第二步，根据句段位置，结合句段本身内容初拟答案。</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熟记处于不同位置的句段的一般作用，然后在整体把握全文思路的基础上认真阅读所给的句段本身，通过阅读，明确它写了什么，主要包括陈述对象是什么、怎样陈述的、作者表达的感情是什么、在表达技巧上有何突出特点等，初步拟出答案。</a:t>
            </a:r>
          </a:p>
        </p:txBody>
      </p:sp>
    </p:spTree>
    <p:extLst>
      <p:ext uri="{BB962C8B-B14F-4D97-AF65-F5344CB8AC3E}">
        <p14:creationId xmlns:p14="http://schemas.microsoft.com/office/powerpoint/2010/main" xmlns="" val="28884984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4093428"/>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答题模板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结构方面的作用＋内容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或主旨，或情感，或读者感受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方面的作用。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文章开头第①段写金沙江对描写木棉花有什么作用？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原文见本考点“题型一”的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燃烧的木棉花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9" name="矩形 8"/>
          <p:cNvSpPr/>
          <p:nvPr/>
        </p:nvSpPr>
        <p:spPr>
          <a:xfrm>
            <a:off x="2094638" y="6949182"/>
            <a:ext cx="19645450" cy="47126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180804" y="7059057"/>
            <a:ext cx="19645450" cy="3888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金沙江是木棉花生长的环境，描写它也是从侧面描写了木棉花；金沙江的奔流汹涌的壮美、悠然徐行的柔美特点也能烘托出木棉花所具有的特点。</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本题考查段落内容在内容、结构方面的作用。要体味出作者营造环境的写作目的，作答的语言要简洁。</a:t>
            </a:r>
          </a:p>
        </p:txBody>
      </p:sp>
    </p:spTree>
    <p:extLst>
      <p:ext uri="{BB962C8B-B14F-4D97-AF65-F5344CB8AC3E}">
        <p14:creationId xmlns:p14="http://schemas.microsoft.com/office/powerpoint/2010/main" xmlns="" val="30911392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1614801"/>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3.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分析句段的作用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分析第⑧段在全文中的作用。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原文见本考点“题型一”的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燃烧的木棉花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
        <p:nvSpPr>
          <p:cNvPr id="14" name="矩形 13"/>
          <p:cNvSpPr/>
          <p:nvPr/>
        </p:nvSpPr>
        <p:spPr>
          <a:xfrm>
            <a:off x="2094638" y="4779523"/>
            <a:ext cx="19645450" cy="68822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内容占位符 2"/>
          <p:cNvSpPr>
            <a:spLocks/>
          </p:cNvSpPr>
          <p:nvPr/>
        </p:nvSpPr>
        <p:spPr bwMode="auto">
          <a:xfrm>
            <a:off x="1988107" y="4776341"/>
            <a:ext cx="19645450" cy="752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内容结构上，写了作者对木棉花的怀念及木棉花对作者的人生路的陪伴，与标题相照应，也是对前面所写内容的总结。②情感上，在前面的基础上，感情得到升华，自然地将木棉花与“乡村生活”“乡愁”相融合，并借物抒情、言志。</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从结构上、情感上等方面思考，不难看出存在“照应”“抒情”等方面的作用。</a:t>
            </a:r>
          </a:p>
        </p:txBody>
      </p:sp>
    </p:spTree>
    <p:extLst>
      <p:ext uri="{BB962C8B-B14F-4D97-AF65-F5344CB8AC3E}">
        <p14:creationId xmlns:p14="http://schemas.microsoft.com/office/powerpoint/2010/main" xmlns="" val="20857701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8734699"/>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在“散文阅读”中对该考点提出的要求与小说一致，具体如下：</a:t>
            </a:r>
          </a:p>
          <a:p>
            <a:pPr>
              <a:lnSpc>
                <a:spcPct val="130000"/>
              </a:lnSpc>
            </a:pPr>
            <a:r>
              <a:rPr lang="en-US" altLang="zh-CN" sz="3600" dirty="0">
                <a:solidFill>
                  <a:schemeClr val="tx1">
                    <a:lumMod val="50000"/>
                    <a:lumOff val="50000"/>
                  </a:schemeClr>
                </a:solidFill>
                <a:latin typeface="微软雅黑" pitchFamily="34" charset="-122"/>
                <a:ea typeface="微软雅黑" pitchFamily="34" charset="-122"/>
              </a:rPr>
              <a:t>1. </a:t>
            </a:r>
            <a:r>
              <a:rPr lang="zh-CN" altLang="en-US" sz="3600" dirty="0">
                <a:solidFill>
                  <a:schemeClr val="tx1">
                    <a:lumMod val="50000"/>
                    <a:lumOff val="50000"/>
                  </a:schemeClr>
                </a:solidFill>
                <a:latin typeface="微软雅黑" pitchFamily="34" charset="-122"/>
                <a:ea typeface="微软雅黑" pitchFamily="34" charset="-122"/>
              </a:rPr>
              <a:t>分析综合　</a:t>
            </a:r>
            <a:r>
              <a:rPr lang="en-US" altLang="zh-CN" sz="3600" dirty="0">
                <a:solidFill>
                  <a:schemeClr val="tx1">
                    <a:lumMod val="50000"/>
                    <a:lumOff val="50000"/>
                  </a:schemeClr>
                </a:solidFill>
                <a:latin typeface="微软雅黑" pitchFamily="34" charset="-122"/>
                <a:ea typeface="微软雅黑" pitchFamily="34" charset="-122"/>
              </a:rPr>
              <a:t>C</a:t>
            </a:r>
          </a:p>
          <a:p>
            <a:pPr>
              <a:lnSpc>
                <a:spcPct val="130000"/>
              </a:lnSpc>
            </a:pP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分析作品结构，概括作品主题。</a:t>
            </a:r>
          </a:p>
          <a:p>
            <a:pPr>
              <a:lnSpc>
                <a:spcPct val="130000"/>
              </a:lnSpc>
            </a:pP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分析作品体裁的基本特征和表现手法。</a:t>
            </a:r>
          </a:p>
          <a:p>
            <a:pPr>
              <a:lnSpc>
                <a:spcPct val="130000"/>
              </a:lnSpc>
            </a:pPr>
            <a:r>
              <a:rPr lang="en-US" altLang="zh-CN" sz="3600" dirty="0">
                <a:solidFill>
                  <a:schemeClr val="tx1">
                    <a:lumMod val="50000"/>
                    <a:lumOff val="50000"/>
                  </a:schemeClr>
                </a:solidFill>
                <a:latin typeface="微软雅黑" pitchFamily="34" charset="-122"/>
                <a:ea typeface="微软雅黑" pitchFamily="34" charset="-122"/>
              </a:rPr>
              <a:t>2. </a:t>
            </a:r>
            <a:r>
              <a:rPr lang="zh-CN" altLang="en-US" sz="3600" dirty="0">
                <a:solidFill>
                  <a:schemeClr val="tx1">
                    <a:lumMod val="50000"/>
                    <a:lumOff val="50000"/>
                  </a:schemeClr>
                </a:solidFill>
                <a:latin typeface="微软雅黑" pitchFamily="34" charset="-122"/>
                <a:ea typeface="微软雅黑" pitchFamily="34" charset="-122"/>
              </a:rPr>
              <a:t>鉴赏评价　</a:t>
            </a:r>
            <a:r>
              <a:rPr lang="en-US" altLang="zh-CN" sz="3600" dirty="0">
                <a:solidFill>
                  <a:schemeClr val="tx1">
                    <a:lumMod val="50000"/>
                    <a:lumOff val="50000"/>
                  </a:schemeClr>
                </a:solidFill>
                <a:latin typeface="微软雅黑" pitchFamily="34" charset="-122"/>
                <a:ea typeface="微软雅黑" pitchFamily="34" charset="-122"/>
              </a:rPr>
              <a:t>D</a:t>
            </a:r>
          </a:p>
          <a:p>
            <a:pPr>
              <a:lnSpc>
                <a:spcPct val="130000"/>
              </a:lnSpc>
            </a:pP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体会重要语句的丰富含意，品味精彩的语言表达艺术。</a:t>
            </a:r>
          </a:p>
          <a:p>
            <a:pPr>
              <a:lnSpc>
                <a:spcPct val="130000"/>
              </a:lnSpc>
            </a:pP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欣赏作品的文学形象，领悟作品的艺术魅力。</a:t>
            </a:r>
          </a:p>
          <a:p>
            <a:pPr>
              <a:lnSpc>
                <a:spcPct val="130000"/>
              </a:lnSpc>
            </a:pP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评价作品表现出的价值判断和审美取向。</a:t>
            </a:r>
          </a:p>
          <a:p>
            <a:pPr>
              <a:lnSpc>
                <a:spcPct val="130000"/>
              </a:lnSpc>
            </a:pPr>
            <a:r>
              <a:rPr lang="en-US" altLang="zh-CN" sz="3600" dirty="0">
                <a:solidFill>
                  <a:schemeClr val="tx1">
                    <a:lumMod val="50000"/>
                    <a:lumOff val="50000"/>
                  </a:schemeClr>
                </a:solidFill>
                <a:latin typeface="微软雅黑" pitchFamily="34" charset="-122"/>
                <a:ea typeface="微软雅黑" pitchFamily="34" charset="-122"/>
              </a:rPr>
              <a:t>3. </a:t>
            </a:r>
            <a:r>
              <a:rPr lang="zh-CN" altLang="en-US" sz="3600" dirty="0">
                <a:solidFill>
                  <a:schemeClr val="tx1">
                    <a:lumMod val="50000"/>
                    <a:lumOff val="50000"/>
                  </a:schemeClr>
                </a:solidFill>
                <a:latin typeface="微软雅黑" pitchFamily="34" charset="-122"/>
                <a:ea typeface="微软雅黑" pitchFamily="34" charset="-122"/>
              </a:rPr>
              <a:t>探究　</a:t>
            </a:r>
            <a:r>
              <a:rPr lang="en-US" altLang="zh-CN" sz="3600" dirty="0">
                <a:solidFill>
                  <a:schemeClr val="tx1">
                    <a:lumMod val="50000"/>
                    <a:lumOff val="50000"/>
                  </a:schemeClr>
                </a:solidFill>
                <a:latin typeface="微软雅黑" pitchFamily="34" charset="-122"/>
                <a:ea typeface="微软雅黑" pitchFamily="34" charset="-122"/>
              </a:rPr>
              <a:t>F</a:t>
            </a:r>
          </a:p>
          <a:p>
            <a:pPr>
              <a:lnSpc>
                <a:spcPct val="130000"/>
              </a:lnSpc>
            </a:pP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从不同角度和层面发掘作品的意蕴、民族心理和人文精神。</a:t>
            </a:r>
          </a:p>
          <a:p>
            <a:pPr>
              <a:lnSpc>
                <a:spcPct val="130000"/>
              </a:lnSpc>
            </a:pP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探讨作者的创作背景和创作意图。</a:t>
            </a:r>
          </a:p>
          <a:p>
            <a:pPr>
              <a:lnSpc>
                <a:spcPct val="130000"/>
              </a:lnSpc>
            </a:pP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对作品进行个性化阅读和有创意的解读。</a:t>
            </a:r>
          </a:p>
        </p:txBody>
      </p:sp>
    </p:spTree>
    <p:extLst>
      <p:ext uri="{BB962C8B-B14F-4D97-AF65-F5344CB8AC3E}">
        <p14:creationId xmlns:p14="http://schemas.microsoft.com/office/powerpoint/2010/main" xmlns="" val="30807359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2415020"/>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有人认为文章最后一段作用不大，可以删去；也有人认为这一段很重要，不可删去。你认同哪一种观点？请说明具体理由。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原文见本考点“题型一”的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燃烧的木棉花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4" name="矩形 13"/>
          <p:cNvSpPr/>
          <p:nvPr/>
        </p:nvSpPr>
        <p:spPr>
          <a:xfrm>
            <a:off x="2094638" y="4630260"/>
            <a:ext cx="19645450" cy="7031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内容占位符 2"/>
          <p:cNvSpPr>
            <a:spLocks/>
          </p:cNvSpPr>
          <p:nvPr/>
        </p:nvSpPr>
        <p:spPr bwMode="auto">
          <a:xfrm>
            <a:off x="2069909" y="4630260"/>
            <a:ext cx="19645450" cy="752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示例一：不能删。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结构上，第⑨段说“我们在外行走时略显踉跄的脚步，和故乡的明媚春光里的木棉花遭遇之后，开始变得坚实”紧承第⑧段“陪伴着我们在人生的路途上不断跋涉、前行”而来，衔接顺畅自然。“被木棉花染红的春天”一句还有点题的作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内容上，这一段反复出现“幸福”一词，是对前一段写“怀念”木棉花的感情的升华，丰富了内容，深化了主题。</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示例二：可以删。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内容上，第⑧段反复强调“我”对木棉花的“怀念”，木棉花对“我”的“陪伴”，神完意足。第⑨段可以看作“陪伴”的表现之一，并没有给文章增添新的内容。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结构上，删去第⑨段后，文章在“陪伴着我们在人生的路途上不断跋涉、前行”中结束，言简意赅，令人回味，避免了拖泥带水、画蛇添足之嫌。</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探究时，先要摆观点，再分析理由。可以从内容、结构等方面，结合文本的实际加以阐述。</a:t>
            </a:r>
          </a:p>
        </p:txBody>
      </p:sp>
    </p:spTree>
    <p:extLst>
      <p:ext uri="{BB962C8B-B14F-4D97-AF65-F5344CB8AC3E}">
        <p14:creationId xmlns:p14="http://schemas.microsoft.com/office/powerpoint/2010/main" xmlns="" val="14994007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7294305"/>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题型三　分析线索及其作用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文章的叙述线索是什么？设置这一线索有什么作用？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联系全文，简要分析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在文章谋篇布局中的作用。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文章的情感线索是怎样的？请分条列出文章情感发展变化的情况。</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文中多次写到</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，有什么艺术效果？</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第一步，点明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是文章的线索。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第二步，指出它在全文中的作用，然后结合全文内容或上下文内容做具体分析。</a:t>
            </a:r>
          </a:p>
        </p:txBody>
      </p:sp>
    </p:spTree>
    <p:extLst>
      <p:ext uri="{BB962C8B-B14F-4D97-AF65-F5344CB8AC3E}">
        <p14:creationId xmlns:p14="http://schemas.microsoft.com/office/powerpoint/2010/main" xmlns="" val="34447100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2415020"/>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联系全文，简要分析“木棉花”在文章谋篇布局中的作用。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原文见本考点“题型一”的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燃烧的木棉花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
        <p:nvSpPr>
          <p:cNvPr id="8" name="矩形 7"/>
          <p:cNvSpPr/>
          <p:nvPr/>
        </p:nvSpPr>
        <p:spPr>
          <a:xfrm>
            <a:off x="2094638" y="5732408"/>
            <a:ext cx="19645450" cy="59294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44372" y="5694430"/>
            <a:ext cx="19645450" cy="36724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叙述线索。木棉花是这篇散文叙述内容的线索，它将其他材料融为一个有机的整体。②抒情线索。木棉花有诸多特点、品质，是触发作者情感的物象，通过赞美这一物象，既寄托了作者对故乡的怀念，又增强了作者在人生路上前进的信心和动力。</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注意是答出线索的作用，必须要联系全文的内容、结构、主旨等作答。</a:t>
            </a:r>
          </a:p>
        </p:txBody>
      </p:sp>
    </p:spTree>
    <p:extLst>
      <p:ext uri="{BB962C8B-B14F-4D97-AF65-F5344CB8AC3E}">
        <p14:creationId xmlns:p14="http://schemas.microsoft.com/office/powerpoint/2010/main" xmlns="" val="10182798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6494085"/>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考点二　概括散文主题</a:t>
            </a: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作品的主题就是文章的中心思想，它是通过文学作品的各个要素表现出来的作者的观点、倾向、思想和情感。概括作品的主题，是在理清结构、把握思路的基础上，对作品的中心意思</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主旨、主题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用简明扼要的语言加以概括。概括主题是针对整篇散文来说的，在高考试题中，除了对主题的概括的考查外，还有对某段、某几段内容的概括的考查，通常以文中一个重要问题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或作者的一个重要观点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领起对文章较大区域乃至全文的信息筛选、提取和概括的形式出现，即“原因概括题”。</a:t>
            </a:r>
          </a:p>
        </p:txBody>
      </p:sp>
    </p:spTree>
    <p:extLst>
      <p:ext uri="{BB962C8B-B14F-4D97-AF65-F5344CB8AC3E}">
        <p14:creationId xmlns:p14="http://schemas.microsoft.com/office/powerpoint/2010/main" xmlns="" val="37791638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094524"/>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请根据文本，分析标题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的含义。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结合全文，分析标题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的内涵和作用。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概括全文主旨，并联系现实谈谈你的看法。</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主旨概括“四方法”</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解读题目法。很多题目直接点明了主旨，是文章中心思想最精练的概括，如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年四川卷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负重的河流</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。有的题目即使没有点明主旨，也往往与中心意思有着千丝万缕的联系，是最佳的思考切入点。</a:t>
            </a:r>
          </a:p>
        </p:txBody>
      </p:sp>
    </p:spTree>
    <p:extLst>
      <p:ext uri="{BB962C8B-B14F-4D97-AF65-F5344CB8AC3E}">
        <p14:creationId xmlns:p14="http://schemas.microsoft.com/office/powerpoint/2010/main" xmlns="" val="187013473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729430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分析首尾法。很多文章的首尾往往揭示或暗含中心意思，所以一定要对首尾的语句进行重点品悟，这样往往有助于理解文章的主旨。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分析议论抒情语句法。散文中的议论抒情语句，往往直接反映了作者的观点态度，抓住了这些语句，就抓住了文章主旨。</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因文而异法。写人叙事类散文要对人物做出评价或赞美，或揭示、评价事件的意义，或从人物事件中生发出对人生等问题的感悟和认识。本考点“针对训练”中的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粮食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文就是写人叙事散文，可针对粮食来概括，可针对具体事件来概括。写景状物类散文则是借景或物抒发作者对社会、人生的某种感悟。哲理性散文的主旨，往往是作者对人生或社会、生活的某一方面的揭示或评价。</a:t>
            </a:r>
          </a:p>
        </p:txBody>
      </p:sp>
    </p:spTree>
    <p:extLst>
      <p:ext uri="{BB962C8B-B14F-4D97-AF65-F5344CB8AC3E}">
        <p14:creationId xmlns:p14="http://schemas.microsoft.com/office/powerpoint/2010/main" xmlns="" val="26242157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2492990"/>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答题模板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本文记叙了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描写了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的故事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事迹、经过、事件、景物等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，表现了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反映了、歌颂了、揭露了、批判了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的思想</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性格、精神、实质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，抒发了作者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的感情。</a:t>
            </a:r>
          </a:p>
        </p:txBody>
      </p:sp>
    </p:spTree>
    <p:extLst>
      <p:ext uri="{BB962C8B-B14F-4D97-AF65-F5344CB8AC3E}">
        <p14:creationId xmlns:p14="http://schemas.microsoft.com/office/powerpoint/2010/main" xmlns="" val="9003668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969496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阅读下面的文章，完成题目。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粮　食</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学　群</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和人见面，会问上一句：吃饭了吗？后来人们认为这样的问法很土，多半不这样问了。可是在乡下，那些种粮食的人，依旧这样问着。种粮食的人知道，他们问的是天底下最重要的一桩事，是生命中不可或缺的事情。</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阳光在泥地上扎根生长，那便是生命。在这个世界上，有许多植物动物，用不同的方式获取阳光，最后又把它们身上的阳光传递给我们。它们就是我们的粮食。人类的一切，无不根植于粮食之中。无处不在的粮食，恰恰又是最容易被忽略被蔑视被糟蹋甚至被篡改的东西。</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8713213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09452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农业时代，就是将一些植物和动物生长直至走向餐桌的过程完整地置于人的面前，让人参与其中。一粒稻谷，从发芽到分蘖抽穗，到最后长成谷粒，那是天和地还有人一同来到一株稻秧上的结果。为了这，你需要一块合适的土地，需要将人与畜的劳作连同肥料一起加入泥土，还需要一份阳光、一份雨水。稻子长成了，鸟会飞过来啄走一些，还有一些，会从人的收获中悄悄溜走，逃进泥土的怀抱。这样一粒经历了艰辛曲折甚至是传奇一生的稻子，当它来到餐桌上时，人怎么会随随便便对待呢？农夫和他们的妻儿都相信，糟蹋粮食会遭电打雷劈。</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养一头猪是一个家庭屋顶下的大事件。一个“家”字早就说出了一头猪在家庭中的地位。一家人就像对待命根子一样对待它，喂它养它，为它搔痒，为它梳理毛发，清除上头的虱子。当年，我的爷爷奶奶就这样在家里养猪。</a:t>
            </a:r>
          </a:p>
        </p:txBody>
      </p:sp>
    </p:spTree>
    <p:extLst>
      <p:ext uri="{BB962C8B-B14F-4D97-AF65-F5344CB8AC3E}">
        <p14:creationId xmlns:p14="http://schemas.microsoft.com/office/powerpoint/2010/main" xmlns="" val="25679532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89474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猪养大养肥了，整个村子都知道。一头猪大了，就得送往肉食站，就像男儿大了就得出门，女儿大了就得出嫁一样。送猪的头天晚上，奶奶特意往猪潲里多放了些红薯皮和糠，爷爷奶奶一齐过去，看着它吃。看它吃得那样开心，两位老人都有些于心不忍：它不知道这是它的最后晚餐。</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送猪用的独轮车已经备好，奶奶特意在上头垫了一只麻袋，这是她能够为她的猪做的最后一件事情了。独轮车转动起来，一路上的坎坷，全都通过那只上了辐条的木轮来到猪身上，在它腹部和臀部的肥膘上颤动、晃荡。猪跟着颠簸一路哼哼唧唧，起伏大叫得也响，叫得响肥膘也荡得汹涌一些。那不是一般的肥膘，那是春荒时的粮食，一家人的命根。路的一端传来奶奶的呼唤：</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“猪娃子耶，回来哟！”</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像是招魂，又像在呼喊着粮食。</a:t>
            </a:r>
          </a:p>
        </p:txBody>
      </p:sp>
    </p:spTree>
    <p:extLst>
      <p:ext uri="{BB962C8B-B14F-4D97-AF65-F5344CB8AC3E}">
        <p14:creationId xmlns:p14="http://schemas.microsoft.com/office/powerpoint/2010/main" xmlns="" val="36438109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8734699"/>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考情透析</a:t>
            </a:r>
            <a:r>
              <a:rPr lang="zh-CN" altLang="en-US" sz="3600" dirty="0">
                <a:solidFill>
                  <a:schemeClr val="tx1">
                    <a:lumMod val="50000"/>
                    <a:lumOff val="50000"/>
                  </a:schemeClr>
                </a:solidFill>
                <a:latin typeface="微软雅黑" pitchFamily="34" charset="-122"/>
                <a:ea typeface="微软雅黑" pitchFamily="34" charset="-122"/>
              </a:rPr>
              <a:t>   自新课标全国卷开考以来，文学类文本阅读一直在考查小说阅读，但散文作为一种重要的文学体裁，也不能忽视，其命题特点有：</a:t>
            </a:r>
          </a:p>
          <a:p>
            <a:pPr>
              <a:lnSpc>
                <a:spcPct val="130000"/>
              </a:lnSpc>
            </a:pPr>
            <a:r>
              <a:rPr lang="en-US" altLang="zh-CN" sz="3600" dirty="0">
                <a:solidFill>
                  <a:schemeClr val="tx1">
                    <a:lumMod val="50000"/>
                    <a:lumOff val="50000"/>
                  </a:schemeClr>
                </a:solidFill>
                <a:latin typeface="微软雅黑" pitchFamily="34" charset="-122"/>
                <a:ea typeface="微软雅黑" pitchFamily="34" charset="-122"/>
              </a:rPr>
              <a:t>1. </a:t>
            </a:r>
            <a:r>
              <a:rPr lang="zh-CN" altLang="en-US" sz="3600" dirty="0">
                <a:solidFill>
                  <a:schemeClr val="tx1">
                    <a:lumMod val="50000"/>
                    <a:lumOff val="50000"/>
                  </a:schemeClr>
                </a:solidFill>
                <a:latin typeface="微软雅黑" pitchFamily="34" charset="-122"/>
                <a:ea typeface="微软雅黑" pitchFamily="34" charset="-122"/>
              </a:rPr>
              <a:t>命题材料以中国现当代散文为主，作者以现当代一流的名家为主，题型、分值和小说阅读一样。</a:t>
            </a:r>
          </a:p>
          <a:p>
            <a:pPr>
              <a:lnSpc>
                <a:spcPct val="130000"/>
              </a:lnSpc>
            </a:pPr>
            <a:r>
              <a:rPr lang="en-US" altLang="zh-CN" sz="3600" dirty="0">
                <a:solidFill>
                  <a:schemeClr val="tx1">
                    <a:lumMod val="50000"/>
                    <a:lumOff val="50000"/>
                  </a:schemeClr>
                </a:solidFill>
                <a:latin typeface="微软雅黑" pitchFamily="34" charset="-122"/>
                <a:ea typeface="微软雅黑" pitchFamily="34" charset="-122"/>
              </a:rPr>
              <a:t>2. </a:t>
            </a:r>
            <a:r>
              <a:rPr lang="zh-CN" altLang="en-US" sz="3600" dirty="0">
                <a:solidFill>
                  <a:schemeClr val="tx1">
                    <a:lumMod val="50000"/>
                    <a:lumOff val="50000"/>
                  </a:schemeClr>
                </a:solidFill>
                <a:latin typeface="微软雅黑" pitchFamily="34" charset="-122"/>
                <a:ea typeface="微软雅黑" pitchFamily="34" charset="-122"/>
              </a:rPr>
              <a:t>主要考查分析综合能力、鉴赏评价能力。侧重于考查理解文意，赏析语言，鉴赏</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艺术、人物</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形象，分析结构思路，赏析表达技巧，阐释和评价，思考与探究等。主要以考查分析结构、理解内容、理解词句含意和赏析语言表达艺术为主。尽管如此，散文命题都坚持“主题辐射”原则。所谓主题辐射原则，就是散文阅读的命题，不论是有关内容，或是有关结构，还是有关表达技巧，都从文章主旨的角度出发，也就是说，所设置的问题都与文章的主旨有着密不可分的联系。</a:t>
            </a:r>
          </a:p>
          <a:p>
            <a:pPr>
              <a:lnSpc>
                <a:spcPct val="130000"/>
              </a:lnSpc>
            </a:pPr>
            <a:r>
              <a:rPr lang="en-US" altLang="zh-CN" sz="3600" dirty="0">
                <a:solidFill>
                  <a:schemeClr val="tx1">
                    <a:lumMod val="50000"/>
                    <a:lumOff val="50000"/>
                  </a:schemeClr>
                </a:solidFill>
                <a:latin typeface="微软雅黑" pitchFamily="34" charset="-122"/>
                <a:ea typeface="微软雅黑" pitchFamily="34" charset="-122"/>
              </a:rPr>
              <a:t>3. </a:t>
            </a:r>
            <a:r>
              <a:rPr lang="zh-CN" altLang="en-US" sz="3600" dirty="0">
                <a:solidFill>
                  <a:schemeClr val="tx1">
                    <a:lumMod val="50000"/>
                    <a:lumOff val="50000"/>
                  </a:schemeClr>
                </a:solidFill>
                <a:latin typeface="微软雅黑" pitchFamily="34" charset="-122"/>
                <a:ea typeface="微软雅黑" pitchFamily="34" charset="-122"/>
              </a:rPr>
              <a:t>选文注重文质兼美。命题材料字数在</a:t>
            </a:r>
            <a:r>
              <a:rPr lang="en-US" altLang="zh-CN" sz="3600" dirty="0">
                <a:solidFill>
                  <a:schemeClr val="tx1">
                    <a:lumMod val="50000"/>
                    <a:lumOff val="50000"/>
                  </a:schemeClr>
                </a:solidFill>
                <a:latin typeface="微软雅黑" pitchFamily="34" charset="-122"/>
                <a:ea typeface="微软雅黑" pitchFamily="34" charset="-122"/>
              </a:rPr>
              <a:t>1500</a:t>
            </a:r>
            <a:r>
              <a:rPr lang="zh-CN" altLang="en-US" sz="3600" dirty="0">
                <a:solidFill>
                  <a:schemeClr val="tx1">
                    <a:lumMod val="50000"/>
                    <a:lumOff val="50000"/>
                  </a:schemeClr>
                </a:solidFill>
                <a:latin typeface="微软雅黑" pitchFamily="34" charset="-122"/>
                <a:ea typeface="微软雅黑" pitchFamily="34" charset="-122"/>
              </a:rPr>
              <a:t>左右，一般选用内容厚实、时代感强、技法多样的散文，其底蕴深厚，文情并茂，具有很高的文化品位。设题者在注意考查考生基本阅读能力的同时，还着力引导考生披文入情，发掘文本的人文精神。</a:t>
            </a:r>
          </a:p>
          <a:p>
            <a:pPr>
              <a:lnSpc>
                <a:spcPct val="130000"/>
              </a:lnSpc>
            </a:pPr>
            <a:endParaRPr lang="zh-CN" altLang="en-US" sz="3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0168004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649408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大机器时代，人与食物，生命与他的源头被切断。来到人们面前的，只剩下大米、面粉和肉食，甚至连这些都不是，只是米饭、面包和精美的菜肴，或者干脆就是一包包袋装的食品。一头接一头的猪或牛，被倒挂在流水线上，就那么嗞的一下，顷刻被一分为二，分别流向两边的生产线，被切割被包装，成为食品流向市场。轰鸣的机器对食物对生命不再怀有敬意，只有喧腾与暴力，再加上冷血与不可一世的狂妄。机器颠覆了粮食，也在颠覆吃粮的人和吃本身。吃饭成了工作，成了闲暇，成了友谊，成了角力场，成了我们的出发点和目的地。</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6720127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729430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化肥和激素应运而生，改写了季节，改写了雨水，改写了大地和太阳的行期，改写了生命的密码，通往食物的路变得简单快捷，变得容易。农药又恰好可以代表人类的贪婪与凶恶在这个世界上出席，删改本属于上天的事情。人对于食物不再怀有敬意，有的只是贪婪的占有，只是吞噬撕咬带来的快感。饥饿已经远去，食物因多而贱，没有了饥饿，我们拿什么去尊敬食物呢？对食物的敬意没有了，我们拿什么去尊敬自己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的时候，看到我的老祖父拾掇撒落的饭粒放进嘴里，一粒，两粒，缓缓地咀嚼，仿佛在从事一项极其庄严、极其神圣的事业。是啊，这是我们一生都要从事的事业。我们一生中的哪一天停了下来，生命也会随之停顿。</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12951024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09452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现在还清楚地记得，一家人围着一张桌子晚餐的情景：整个屋子只为这样一件事情而存在，油灯因为它而照耀，地球为了它从白天转到了夜晚！那时候，我们吃得最多的是红薯；那时候，我们讨厌红薯。但恰恰是这些红薯，还有少量稻米把我们喂养成人。红薯、麦子和稻米，正是它们决定了我后来的人生。后来我们看事物想问题，都带上它们的痕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一粒稻米身上，我听到一条江的流声，听到雪山在冬眠，又听到阳光在催它上路，听到云在飘，风在吹，雨水和泥土在窃窃私语。由此我知道，世间万事，人心的重量，全都可以用一颗麦子或是一粒稻米来称量。我知道，粮食不但进入血肉，也成了我们的灵魂。</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选自</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散文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期。有删节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19405266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776318"/>
            <a:ext cx="19645450" cy="78854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23624" y="3748722"/>
            <a:ext cx="19645450" cy="83850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文章充满温情地叙写了农业时代粮食与人的血肉联系，并以之与大机器时代粮食生产、消费方式进行对比，表明了粮食是我们生命的源头和全部，表达了应珍爱粮食、尊重自然、敬畏生命的思想感情。②可以从珍爱粮食、尊重自然、敬畏生命等角度来联系现实谈自己的看法。</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概括作品主题”“探讨作者的创作意图”“对作品进行个性化阅读和有创意的解读”。“概括作品主题”时首先要注意农耕时代和大机器时代人们对于粮食不同态度的对比；其次要逐层梳理表达作者的观点态度的语句，再进行整合。如粮食“是生命中不可或缺的”“人类的一切，无不根植于粮食之中”“人与食物，生命与他的源头”等指出了粮食的重要性，粮食是我们生命的源头和全部；“对食物的敬意没有了，我们拿什么去尊敬自己呢？”表明了作者对粮食的态度，敬畏粮食，敬畏生命；而作者肯定农耕时代，否定了大机器时代表明应顺应自然、尊重自然的主旨。</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联系现实一要紧扣主旨谈，二要注意与生活的对接，切忌重复原文内容。</a:t>
            </a:r>
          </a:p>
        </p:txBody>
      </p:sp>
      <p:sp>
        <p:nvSpPr>
          <p:cNvPr id="10" name="TextBox 15"/>
          <p:cNvSpPr txBox="1"/>
          <p:nvPr/>
        </p:nvSpPr>
        <p:spPr>
          <a:xfrm>
            <a:off x="2023200" y="2952860"/>
            <a:ext cx="19638992" cy="814582"/>
          </a:xfrm>
          <a:prstGeom prst="rect">
            <a:avLst/>
          </a:prstGeom>
          <a:noFill/>
        </p:spPr>
        <p:txBody>
          <a:bodyPr wrap="square" rtlCol="0">
            <a:spAutoFit/>
          </a:bodyPr>
          <a:lstStyle/>
          <a:p>
            <a:pPr algn="just">
              <a:lnSpc>
                <a:spcPct val="130000"/>
              </a:lnSpc>
              <a:spcAft>
                <a:spcPts val="0"/>
              </a:spcAft>
            </a:pPr>
            <a:r>
              <a:rPr lang="zh-CN" altLang="en-US" sz="4000" kern="100" dirty="0">
                <a:solidFill>
                  <a:srgbClr val="EF8340"/>
                </a:solidFill>
                <a:latin typeface="微软雅黑" pitchFamily="34" charset="-122"/>
                <a:ea typeface="微软雅黑" pitchFamily="34" charset="-122"/>
                <a:cs typeface="Courier New" panose="02070309020205020404" pitchFamily="49" charset="0"/>
              </a:rPr>
              <a:t> </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6.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概括全文主旨，并联系现实谈谈你的看法。</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4962506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8894743"/>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考点三　分析散文的基本特征和主要表现手法</a:t>
            </a: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一、基本特征</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散文是用凝练、生动、优美的文学语言写成的叙事、记人、状物、写景的短小精悍的文章。</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散文最基本的特征就是“形散神聚”。“形”主要指散文中用来表情达意的人物、事物、景物、器物等写入作品中的材料和结构方式，“形散”体现在联想的广泛、时空的纵横、结构的自由等方面；“神”主要指文章的主旨，即贯穿文章始终的作者的思想感情，它可以是作者抒发的情感、阐述的哲理、表达的志趣，也可以是作品中寄寓的情趣。散文的材料虽散，但万变不离其宗，它必须围绕作者的思想感情展开。此外散文还有情感浓烈、真实自然、以小见大等基本特征。散文没有小说那种曲折生动的故事情节和典型化</a:t>
            </a:r>
          </a:p>
        </p:txBody>
      </p:sp>
    </p:spTree>
    <p:extLst>
      <p:ext uri="{BB962C8B-B14F-4D97-AF65-F5344CB8AC3E}">
        <p14:creationId xmlns:p14="http://schemas.microsoft.com/office/powerpoint/2010/main" xmlns="" val="210610423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5693866"/>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人物形象，也没有戏剧那种高潮迭起的矛盾冲突。该考点不说“鉴赏”而说“分析”，降低了考查的难度；“基本特征”的意思是常规的样式，而“基本”强调了不进行更深层次的研究，即从文体入手分析作品写人叙事、表情达意、阐述说理的基本特点及方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二、表现手法</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表现手法，从广义上讲就是作者在行文措辞和表达思想感情时所使用的特殊的语句组织方式。它包括表达方式、表现手法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狭义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、行文技巧、修辞手法等。</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2320966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2492990"/>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在散文中常用的表达方式为记叙、描写、议论、抒情：</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．记叙</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可以从以下方面掌握：</a:t>
            </a:r>
          </a:p>
        </p:txBody>
      </p:sp>
      <p:graphicFrame>
        <p:nvGraphicFramePr>
          <p:cNvPr id="4" name="表格 3"/>
          <p:cNvGraphicFramePr>
            <a:graphicFrameLocks noGrp="1"/>
          </p:cNvGraphicFramePr>
          <p:nvPr>
            <p:extLst>
              <p:ext uri="{D42A27DB-BD31-4B8C-83A1-F6EECF244321}">
                <p14:modId xmlns:p14="http://schemas.microsoft.com/office/powerpoint/2010/main" xmlns="" val="2922492454"/>
              </p:ext>
            </p:extLst>
          </p:nvPr>
        </p:nvGraphicFramePr>
        <p:xfrm>
          <a:off x="2023200" y="5445850"/>
          <a:ext cx="19800000" cy="5679796"/>
        </p:xfrm>
        <a:graphic>
          <a:graphicData uri="http://schemas.openxmlformats.org/drawingml/2006/table">
            <a:tbl>
              <a:tblPr>
                <a:tableStyleId>{5C22544A-7EE6-4342-B048-85BDC9FD1C3A}</a:tableStyleId>
              </a:tblPr>
              <a:tblGrid>
                <a:gridCol w="2081580">
                  <a:extLst>
                    <a:ext uri="{9D8B030D-6E8A-4147-A177-3AD203B41FA5}">
                      <a16:colId xmlns="" xmlns:a16="http://schemas.microsoft.com/office/drawing/2014/main" val="1093614196"/>
                    </a:ext>
                  </a:extLst>
                </a:gridCol>
                <a:gridCol w="3757188">
                  <a:extLst>
                    <a:ext uri="{9D8B030D-6E8A-4147-A177-3AD203B41FA5}">
                      <a16:colId xmlns="" xmlns:a16="http://schemas.microsoft.com/office/drawing/2014/main" val="2383868171"/>
                    </a:ext>
                  </a:extLst>
                </a:gridCol>
                <a:gridCol w="13961232">
                  <a:extLst>
                    <a:ext uri="{9D8B030D-6E8A-4147-A177-3AD203B41FA5}">
                      <a16:colId xmlns="" xmlns:a16="http://schemas.microsoft.com/office/drawing/2014/main" val="2713695499"/>
                    </a:ext>
                  </a:extLst>
                </a:gridCol>
              </a:tblGrid>
              <a:tr h="811399">
                <a:tc>
                  <a:txBody>
                    <a:bodyPr/>
                    <a:lstStyle/>
                    <a:p>
                      <a:pPr marL="0" algn="just" defTabSz="2117725" rtl="0" eaLnBrk="1" fontAlgn="base" latinLnBrk="0" hangingPunct="1">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考查角度</a:t>
                      </a:r>
                    </a:p>
                  </a:txBody>
                  <a:tcPr marL="68580" marR="68580" marT="0" marB="0" anchor="ctr"/>
                </a:tc>
                <a:tc>
                  <a:txBody>
                    <a:bodyPr/>
                    <a:lstStyle/>
                    <a:p>
                      <a:pPr marL="0" algn="ctr" defTabSz="2117725" rtl="0" eaLnBrk="1" fontAlgn="base" latinLnBrk="0" hangingPunct="1">
                        <a:lnSpc>
                          <a:spcPct val="130000"/>
                        </a:lnSpc>
                        <a:spcBef>
                          <a:spcPct val="0"/>
                        </a:spcBef>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分类</a:t>
                      </a:r>
                    </a:p>
                  </a:txBody>
                  <a:tcPr marL="68580" marR="68580" marT="0" marB="0" anchor="ctr"/>
                </a:tc>
                <a:tc>
                  <a:txBody>
                    <a:bodyPr/>
                    <a:lstStyle/>
                    <a:p>
                      <a:pPr marL="0" algn="ctr" defTabSz="2117725" rtl="0" eaLnBrk="1" fontAlgn="base" latinLnBrk="0" hangingPunct="1">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作用</a:t>
                      </a:r>
                    </a:p>
                  </a:txBody>
                  <a:tcPr marL="68580" marR="68580" marT="0" marB="0" anchor="ctr"/>
                </a:tc>
                <a:extLst>
                  <a:ext uri="{0D108BD9-81ED-4DB2-BD59-A6C34878D82A}">
                    <a16:rowId xmlns="" xmlns:a16="http://schemas.microsoft.com/office/drawing/2014/main" val="1449811331"/>
                  </a:ext>
                </a:extLst>
              </a:tr>
              <a:tr h="1622799">
                <a:tc rowSpan="3">
                  <a:txBody>
                    <a:bodyPr/>
                    <a:lstStyle/>
                    <a:p>
                      <a:pPr marL="0" algn="just" defTabSz="2117725" rtl="0" eaLnBrk="1" fontAlgn="base" latinLnBrk="0" hangingPunct="1">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记叙角度</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第一人称</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叙述亲切自然，便于直接抒情，能自由地表达思想感情，给读者以真实、生动之感</a:t>
                      </a:r>
                    </a:p>
                  </a:txBody>
                  <a:tcPr marL="68580" marR="68580" marT="0" marB="0" anchor="ctr"/>
                </a:tc>
                <a:extLst>
                  <a:ext uri="{0D108BD9-81ED-4DB2-BD59-A6C34878D82A}">
                    <a16:rowId xmlns="" xmlns:a16="http://schemas.microsoft.com/office/drawing/2014/main" val="3664283932"/>
                  </a:ext>
                </a:extLst>
              </a:tr>
              <a:tr h="1622799">
                <a:tc vMerge="1">
                  <a:txBody>
                    <a:bodyPr/>
                    <a:lstStyle/>
                    <a:p>
                      <a:endParaRPr lang="zh-CN" altLang="en-US"/>
                    </a:p>
                  </a:txBody>
                  <a:tcPr/>
                </a:tc>
                <a:tc>
                  <a:txBody>
                    <a:bodyPr/>
                    <a:lstStyle/>
                    <a:p>
                      <a:pPr algn="just" defTabSz="2117725" rtl="0" fontAlgn="base">
                        <a:lnSpc>
                          <a:spcPct val="130000"/>
                        </a:lnSpc>
                        <a:spcBef>
                          <a:spcPct val="0"/>
                        </a:spcBef>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第二人称</a:t>
                      </a:r>
                    </a:p>
                  </a:txBody>
                  <a:tcPr marL="68580" marR="68580" marT="0" marB="0" anchor="ctr"/>
                </a:tc>
                <a:tc>
                  <a:txBody>
                    <a:bodyPr/>
                    <a:lstStyle/>
                    <a:p>
                      <a:pPr algn="just" defTabSz="2117725" rtl="0" fontAlgn="base">
                        <a:lnSpc>
                          <a:spcPct val="130000"/>
                        </a:lnSpc>
                        <a:spcBef>
                          <a:spcPct val="0"/>
                        </a:spcBef>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便于感情交流，有对话效果，增强文章的亲切感和感染力。用于物时，往往能产生拟人化效果</a:t>
                      </a:r>
                    </a:p>
                  </a:txBody>
                  <a:tcPr marL="68580" marR="68580" marT="0" marB="0" anchor="ctr"/>
                </a:tc>
                <a:extLst>
                  <a:ext uri="{0D108BD9-81ED-4DB2-BD59-A6C34878D82A}">
                    <a16:rowId xmlns="" xmlns:a16="http://schemas.microsoft.com/office/drawing/2014/main" val="2660129885"/>
                  </a:ext>
                </a:extLst>
              </a:tr>
              <a:tr h="1622799">
                <a:tc vMerge="1">
                  <a:txBody>
                    <a:bodyPr/>
                    <a:lstStyle/>
                    <a:p>
                      <a:endParaRPr lang="zh-CN" altLang="en-US"/>
                    </a:p>
                  </a:txBody>
                  <a:tcPr/>
                </a:tc>
                <a:tc>
                  <a:txBody>
                    <a:bodyPr/>
                    <a:lstStyle/>
                    <a:p>
                      <a:pPr algn="just" defTabSz="2117725" rtl="0" fontAlgn="base">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第三人称</a:t>
                      </a:r>
                    </a:p>
                  </a:txBody>
                  <a:tcPr marL="68580" marR="68580" marT="0" marB="0" anchor="ctr"/>
                </a:tc>
                <a:tc>
                  <a:txBody>
                    <a:bodyPr/>
                    <a:lstStyle/>
                    <a:p>
                      <a:pPr algn="just" defTabSz="2117725" rtl="0" fontAlgn="base">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多用于叙事散文中，它不受时空限制，灵活自如，可以全面地反映生活</a:t>
                      </a:r>
                    </a:p>
                  </a:txBody>
                  <a:tcPr marL="68580" marR="68580" marT="0" marB="0" anchor="ctr"/>
                </a:tc>
                <a:extLst>
                  <a:ext uri="{0D108BD9-81ED-4DB2-BD59-A6C34878D82A}">
                    <a16:rowId xmlns="" xmlns:a16="http://schemas.microsoft.com/office/drawing/2014/main" val="1214272654"/>
                  </a:ext>
                </a:extLst>
              </a:tr>
            </a:tbl>
          </a:graphicData>
        </a:graphic>
      </p:graphicFrame>
    </p:spTree>
    <p:extLst>
      <p:ext uri="{BB962C8B-B14F-4D97-AF65-F5344CB8AC3E}">
        <p14:creationId xmlns:p14="http://schemas.microsoft.com/office/powerpoint/2010/main" xmlns="" val="208392323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3160206020"/>
              </p:ext>
            </p:extLst>
          </p:nvPr>
        </p:nvGraphicFramePr>
        <p:xfrm>
          <a:off x="2034904" y="2988742"/>
          <a:ext cx="19800000" cy="7436035"/>
        </p:xfrm>
        <a:graphic>
          <a:graphicData uri="http://schemas.openxmlformats.org/drawingml/2006/table">
            <a:tbl>
              <a:tblPr>
                <a:tableStyleId>{5C22544A-7EE6-4342-B048-85BDC9FD1C3A}</a:tableStyleId>
              </a:tblPr>
              <a:tblGrid>
                <a:gridCol w="2081580">
                  <a:extLst>
                    <a:ext uri="{9D8B030D-6E8A-4147-A177-3AD203B41FA5}">
                      <a16:colId xmlns="" xmlns:a16="http://schemas.microsoft.com/office/drawing/2014/main" val="1093614196"/>
                    </a:ext>
                  </a:extLst>
                </a:gridCol>
                <a:gridCol w="1224136">
                  <a:extLst>
                    <a:ext uri="{9D8B030D-6E8A-4147-A177-3AD203B41FA5}">
                      <a16:colId xmlns="" xmlns:a16="http://schemas.microsoft.com/office/drawing/2014/main" val="2383868171"/>
                    </a:ext>
                  </a:extLst>
                </a:gridCol>
                <a:gridCol w="16494284">
                  <a:extLst>
                    <a:ext uri="{9D8B030D-6E8A-4147-A177-3AD203B41FA5}">
                      <a16:colId xmlns="" xmlns:a16="http://schemas.microsoft.com/office/drawing/2014/main" val="2713695499"/>
                    </a:ext>
                  </a:extLst>
                </a:gridCol>
              </a:tblGrid>
              <a:tr h="826226">
                <a:tc>
                  <a:txBody>
                    <a:bodyPr/>
                    <a:lstStyle/>
                    <a:p>
                      <a:pPr marL="0" algn="just" defTabSz="2117725" rtl="0" eaLnBrk="1" fontAlgn="base" latinLnBrk="0" hangingPunct="1">
                        <a:lnSpc>
                          <a:spcPct val="130000"/>
                        </a:lnSpc>
                        <a:spcBef>
                          <a:spcPct val="0"/>
                        </a:spcBef>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考查角度</a:t>
                      </a:r>
                    </a:p>
                  </a:txBody>
                  <a:tcPr marL="68580" marR="68580" marT="0" marB="0" anchor="ctr"/>
                </a:tc>
                <a:tc>
                  <a:txBody>
                    <a:bodyPr/>
                    <a:lstStyle/>
                    <a:p>
                      <a:pPr marL="0" algn="ctr" defTabSz="2117725" rtl="0" eaLnBrk="1" fontAlgn="base" latinLnBrk="0" hangingPunct="1">
                        <a:lnSpc>
                          <a:spcPct val="130000"/>
                        </a:lnSpc>
                        <a:spcBef>
                          <a:spcPct val="0"/>
                        </a:spcBef>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分类</a:t>
                      </a:r>
                    </a:p>
                  </a:txBody>
                  <a:tcPr marL="68580" marR="68580" marT="0" marB="0" anchor="ctr"/>
                </a:tc>
                <a:tc>
                  <a:txBody>
                    <a:bodyPr/>
                    <a:lstStyle/>
                    <a:p>
                      <a:pPr marL="0" algn="ctr" defTabSz="2117725" rtl="0" eaLnBrk="1" fontAlgn="base" latinLnBrk="0" hangingPunct="1">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作用</a:t>
                      </a:r>
                    </a:p>
                  </a:txBody>
                  <a:tcPr marL="68580" marR="68580" marT="0" marB="0" anchor="ctr"/>
                </a:tc>
                <a:extLst>
                  <a:ext uri="{0D108BD9-81ED-4DB2-BD59-A6C34878D82A}">
                    <a16:rowId xmlns="" xmlns:a16="http://schemas.microsoft.com/office/drawing/2014/main" val="1449811331"/>
                  </a:ext>
                </a:extLst>
              </a:tr>
              <a:tr h="826226">
                <a:tc rowSpan="2">
                  <a:txBody>
                    <a:bodyPr/>
                    <a:lstStyle/>
                    <a:p>
                      <a:pPr algn="just" defTabSz="2117725" rtl="0" fontAlgn="base">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记叙详略</a:t>
                      </a:r>
                    </a:p>
                  </a:txBody>
                  <a:tcPr marL="68580" marR="68580" marT="0" marB="0" anchor="ctr"/>
                </a:tc>
                <a:tc>
                  <a:txBody>
                    <a:bodyPr/>
                    <a:lstStyle/>
                    <a:p>
                      <a:pPr algn="just" defTabSz="2117725" rtl="0" fontAlgn="base">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详写</a:t>
                      </a:r>
                    </a:p>
                  </a:txBody>
                  <a:tcPr marL="68580" marR="68580" marT="0" marB="0" anchor="ctr"/>
                </a:tc>
                <a:tc>
                  <a:txBody>
                    <a:bodyPr/>
                    <a:lstStyle/>
                    <a:p>
                      <a:pPr algn="just" defTabSz="2117725" rtl="0" fontAlgn="base">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往往突出细节，渲染气氛，多用铺陈手法，突出中心</a:t>
                      </a:r>
                    </a:p>
                  </a:txBody>
                  <a:tcPr marL="68580" marR="68580" marT="0" marB="0" anchor="ctr"/>
                </a:tc>
                <a:extLst>
                  <a:ext uri="{0D108BD9-81ED-4DB2-BD59-A6C34878D82A}">
                    <a16:rowId xmlns="" xmlns:a16="http://schemas.microsoft.com/office/drawing/2014/main" val="467882566"/>
                  </a:ext>
                </a:extLst>
              </a:tr>
              <a:tr h="826226">
                <a:tc vMerge="1">
                  <a:txBody>
                    <a:bodyPr/>
                    <a:lstStyle/>
                    <a:p>
                      <a:endParaRPr lang="zh-CN" altLang="en-US"/>
                    </a:p>
                  </a:txBody>
                  <a:tcPr/>
                </a:tc>
                <a:tc>
                  <a:txBody>
                    <a:bodyPr/>
                    <a:lstStyle/>
                    <a:p>
                      <a:pPr algn="just" defTabSz="2117725" rtl="0" fontAlgn="base">
                        <a:lnSpc>
                          <a:spcPct val="130000"/>
                        </a:lnSpc>
                        <a:spcBef>
                          <a:spcPct val="0"/>
                        </a:spcBef>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略写</a:t>
                      </a:r>
                    </a:p>
                  </a:txBody>
                  <a:tcPr marL="68580" marR="68580" marT="0" marB="0" anchor="ctr"/>
                </a:tc>
                <a:tc>
                  <a:txBody>
                    <a:bodyPr/>
                    <a:lstStyle/>
                    <a:p>
                      <a:pPr algn="just" defTabSz="2117725" rtl="0" fontAlgn="base">
                        <a:lnSpc>
                          <a:spcPct val="130000"/>
                        </a:lnSpc>
                        <a:spcBef>
                          <a:spcPct val="0"/>
                        </a:spcBef>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从侧面烘托中心</a:t>
                      </a:r>
                    </a:p>
                  </a:txBody>
                  <a:tcPr marL="68580" marR="68580" marT="0" marB="0" anchor="ctr"/>
                </a:tc>
                <a:extLst>
                  <a:ext uri="{0D108BD9-81ED-4DB2-BD59-A6C34878D82A}">
                    <a16:rowId xmlns="" xmlns:a16="http://schemas.microsoft.com/office/drawing/2014/main" val="4152904591"/>
                  </a:ext>
                </a:extLst>
              </a:tr>
              <a:tr h="826226">
                <a:tc rowSpan="4">
                  <a:txBody>
                    <a:bodyPr/>
                    <a:lstStyle/>
                    <a:p>
                      <a:pPr algn="just" defTabSz="2117725" rtl="0" fontAlgn="base">
                        <a:lnSpc>
                          <a:spcPct val="130000"/>
                        </a:lnSpc>
                        <a:spcBef>
                          <a:spcPct val="0"/>
                        </a:spcBef>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记叙方法</a:t>
                      </a:r>
                    </a:p>
                  </a:txBody>
                  <a:tcPr marL="68580" marR="68580" marT="0" marB="0" anchor="ctr"/>
                </a:tc>
                <a:tc>
                  <a:txBody>
                    <a:bodyPr/>
                    <a:lstStyle/>
                    <a:p>
                      <a:pPr algn="just" defTabSz="2117725" rtl="0" fontAlgn="base">
                        <a:lnSpc>
                          <a:spcPct val="130000"/>
                        </a:lnSpc>
                        <a:spcBef>
                          <a:spcPct val="0"/>
                        </a:spcBef>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顺叙</a:t>
                      </a:r>
                    </a:p>
                  </a:txBody>
                  <a:tcPr marL="68580" marR="68580" marT="0" marB="0" anchor="ctr"/>
                </a:tc>
                <a:tc>
                  <a:txBody>
                    <a:bodyPr/>
                    <a:lstStyle/>
                    <a:p>
                      <a:pPr algn="just" defTabSz="2117725" rtl="0" fontAlgn="base">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叙述有头有尾，条理清晰</a:t>
                      </a:r>
                    </a:p>
                  </a:txBody>
                  <a:tcPr marL="68580" marR="68580" marT="0" marB="0" anchor="ctr"/>
                </a:tc>
                <a:extLst>
                  <a:ext uri="{0D108BD9-81ED-4DB2-BD59-A6C34878D82A}">
                    <a16:rowId xmlns="" xmlns:a16="http://schemas.microsoft.com/office/drawing/2014/main" val="1112029804"/>
                  </a:ext>
                </a:extLst>
              </a:tr>
              <a:tr h="826226">
                <a:tc vMerge="1">
                  <a:txBody>
                    <a:bodyPr/>
                    <a:lstStyle/>
                    <a:p>
                      <a:endParaRPr lang="zh-CN" altLang="en-US"/>
                    </a:p>
                  </a:txBody>
                  <a:tcPr/>
                </a:tc>
                <a:tc>
                  <a:txBody>
                    <a:bodyPr/>
                    <a:lstStyle/>
                    <a:p>
                      <a:pPr algn="just" defTabSz="2117725" rtl="0" fontAlgn="base">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倒叙</a:t>
                      </a:r>
                    </a:p>
                  </a:txBody>
                  <a:tcPr marL="68580" marR="68580" marT="0" marB="0" anchor="ctr"/>
                </a:tc>
                <a:tc>
                  <a:txBody>
                    <a:bodyPr/>
                    <a:lstStyle/>
                    <a:p>
                      <a:pPr algn="just" defTabSz="2117725" rtl="0" fontAlgn="base">
                        <a:lnSpc>
                          <a:spcPct val="130000"/>
                        </a:lnSpc>
                        <a:spcBef>
                          <a:spcPct val="0"/>
                        </a:spcBef>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造成悬念，增强文章的吸引力，使文章引人入胜</a:t>
                      </a:r>
                    </a:p>
                  </a:txBody>
                  <a:tcPr marL="68580" marR="68580" marT="0" marB="0" anchor="ctr"/>
                </a:tc>
                <a:extLst>
                  <a:ext uri="{0D108BD9-81ED-4DB2-BD59-A6C34878D82A}">
                    <a16:rowId xmlns="" xmlns:a16="http://schemas.microsoft.com/office/drawing/2014/main" val="574236661"/>
                  </a:ext>
                </a:extLst>
              </a:tr>
              <a:tr h="826226">
                <a:tc vMerge="1">
                  <a:txBody>
                    <a:bodyPr/>
                    <a:lstStyle/>
                    <a:p>
                      <a:endParaRPr lang="zh-CN" altLang="en-US"/>
                    </a:p>
                  </a:txBody>
                  <a:tcPr/>
                </a:tc>
                <a:tc>
                  <a:txBody>
                    <a:bodyPr/>
                    <a:lstStyle/>
                    <a:p>
                      <a:pPr algn="just" defTabSz="2117725" rtl="0" fontAlgn="base">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插叙</a:t>
                      </a:r>
                    </a:p>
                  </a:txBody>
                  <a:tcPr marL="68580" marR="68580" marT="0" marB="0" anchor="ctr"/>
                </a:tc>
                <a:tc>
                  <a:txBody>
                    <a:bodyPr/>
                    <a:lstStyle/>
                    <a:p>
                      <a:pPr algn="just" defTabSz="2117725" rtl="0" fontAlgn="base">
                        <a:lnSpc>
                          <a:spcPct val="130000"/>
                        </a:lnSpc>
                        <a:spcBef>
                          <a:spcPct val="0"/>
                        </a:spcBef>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对中心内容起补充、解释或衬托作用</a:t>
                      </a:r>
                    </a:p>
                  </a:txBody>
                  <a:tcPr marL="68580" marR="68580" marT="0" marB="0" anchor="ctr"/>
                </a:tc>
                <a:extLst>
                  <a:ext uri="{0D108BD9-81ED-4DB2-BD59-A6C34878D82A}">
                    <a16:rowId xmlns="" xmlns:a16="http://schemas.microsoft.com/office/drawing/2014/main" val="1840531817"/>
                  </a:ext>
                </a:extLst>
              </a:tr>
              <a:tr h="2478679">
                <a:tc vMerge="1">
                  <a:txBody>
                    <a:bodyPr/>
                    <a:lstStyle/>
                    <a:p>
                      <a:endParaRPr lang="zh-CN" altLang="en-US"/>
                    </a:p>
                  </a:txBody>
                  <a:tcPr/>
                </a:tc>
                <a:tc>
                  <a:txBody>
                    <a:bodyPr/>
                    <a:lstStyle/>
                    <a:p>
                      <a:pPr algn="just" defTabSz="2117725" rtl="0" fontAlgn="base">
                        <a:lnSpc>
                          <a:spcPct val="130000"/>
                        </a:lnSpc>
                        <a:spcBef>
                          <a:spcPct val="0"/>
                        </a:spcBef>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补叙</a:t>
                      </a:r>
                    </a:p>
                  </a:txBody>
                  <a:tcPr marL="68580" marR="68580" marT="0" marB="0" anchor="ctr"/>
                </a:tc>
                <a:tc>
                  <a:txBody>
                    <a:bodyPr/>
                    <a:lstStyle/>
                    <a:p>
                      <a:pPr algn="just" defTabSz="2117725" rtl="0" fontAlgn="base">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补叙实际上是在叙述时，故意</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藏</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去若干片段，到后面适当的地方再把这些片段</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亮</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出来，使读者恍然大悟。通过这一</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藏</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亮</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，造成叙事的波澜</a:t>
                      </a:r>
                    </a:p>
                  </a:txBody>
                  <a:tcPr marL="68580" marR="68580" marT="0" marB="0" anchor="ctr"/>
                </a:tc>
                <a:extLst>
                  <a:ext uri="{0D108BD9-81ED-4DB2-BD59-A6C34878D82A}">
                    <a16:rowId xmlns="" xmlns:a16="http://schemas.microsoft.com/office/drawing/2014/main" val="300987119"/>
                  </a:ext>
                </a:extLst>
              </a:tr>
            </a:tbl>
          </a:graphicData>
        </a:graphic>
      </p:graphicFrame>
    </p:spTree>
    <p:extLst>
      <p:ext uri="{BB962C8B-B14F-4D97-AF65-F5344CB8AC3E}">
        <p14:creationId xmlns:p14="http://schemas.microsoft.com/office/powerpoint/2010/main" xmlns="" val="1526945537"/>
      </p:ext>
    </p:extLst>
  </p:cSld>
  <p:clrMapOvr>
    <a:masterClrMapping/>
  </p:clrMapOvr>
  <p:transition>
    <p:pull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1692771"/>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描写</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写景、状物散文，描写可以从以下方面掌握：</a:t>
            </a:r>
          </a:p>
        </p:txBody>
      </p:sp>
      <p:graphicFrame>
        <p:nvGraphicFramePr>
          <p:cNvPr id="4" name="表格 3"/>
          <p:cNvGraphicFramePr>
            <a:graphicFrameLocks noGrp="1"/>
          </p:cNvGraphicFramePr>
          <p:nvPr>
            <p:extLst>
              <p:ext uri="{D42A27DB-BD31-4B8C-83A1-F6EECF244321}">
                <p14:modId xmlns:p14="http://schemas.microsoft.com/office/powerpoint/2010/main" xmlns="" val="755851827"/>
              </p:ext>
            </p:extLst>
          </p:nvPr>
        </p:nvGraphicFramePr>
        <p:xfrm>
          <a:off x="2023200" y="4761342"/>
          <a:ext cx="19800001" cy="5500208"/>
        </p:xfrm>
        <a:graphic>
          <a:graphicData uri="http://schemas.openxmlformats.org/drawingml/2006/table">
            <a:tbl>
              <a:tblPr>
                <a:tableStyleId>{5C22544A-7EE6-4342-B048-85BDC9FD1C3A}</a:tableStyleId>
              </a:tblPr>
              <a:tblGrid>
                <a:gridCol w="2109249">
                  <a:extLst>
                    <a:ext uri="{9D8B030D-6E8A-4147-A177-3AD203B41FA5}">
                      <a16:colId xmlns="" xmlns:a16="http://schemas.microsoft.com/office/drawing/2014/main" val="613183513"/>
                    </a:ext>
                  </a:extLst>
                </a:gridCol>
                <a:gridCol w="1902981">
                  <a:extLst>
                    <a:ext uri="{9D8B030D-6E8A-4147-A177-3AD203B41FA5}">
                      <a16:colId xmlns="" xmlns:a16="http://schemas.microsoft.com/office/drawing/2014/main" val="3387517575"/>
                    </a:ext>
                  </a:extLst>
                </a:gridCol>
                <a:gridCol w="5996318">
                  <a:extLst>
                    <a:ext uri="{9D8B030D-6E8A-4147-A177-3AD203B41FA5}">
                      <a16:colId xmlns="" xmlns:a16="http://schemas.microsoft.com/office/drawing/2014/main" val="2641341981"/>
                    </a:ext>
                  </a:extLst>
                </a:gridCol>
                <a:gridCol w="9791453">
                  <a:extLst>
                    <a:ext uri="{9D8B030D-6E8A-4147-A177-3AD203B41FA5}">
                      <a16:colId xmlns="" xmlns:a16="http://schemas.microsoft.com/office/drawing/2014/main" val="2026325515"/>
                    </a:ext>
                  </a:extLst>
                </a:gridCol>
              </a:tblGrid>
              <a:tr h="785744">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考查角度</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分类</a:t>
                      </a:r>
                    </a:p>
                  </a:txBody>
                  <a:tcPr marL="68580" marR="68580" marT="0" marB="0" anchor="ctr"/>
                </a:tc>
                <a:tc>
                  <a:txBody>
                    <a:bodyPr/>
                    <a:lstStyle/>
                    <a:p>
                      <a:pPr algn="ctr">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作用</a:t>
                      </a:r>
                    </a:p>
                  </a:txBody>
                  <a:tcPr marL="68580" marR="68580" marT="0" marB="0" anchor="ctr"/>
                </a:tc>
                <a:extLst>
                  <a:ext uri="{0D108BD9-81ED-4DB2-BD59-A6C34878D82A}">
                    <a16:rowId xmlns="" xmlns:a16="http://schemas.microsoft.com/office/drawing/2014/main" val="2353709602"/>
                  </a:ext>
                </a:extLst>
              </a:tr>
              <a:tr h="1571488">
                <a:tc rowSpan="3">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描写</a:t>
                      </a:r>
                    </a:p>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角度</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感觉</a:t>
                      </a:r>
                    </a:p>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角度</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视觉、听觉、嗅觉、味觉等</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形、声、色角度</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rowSpan="3">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能多侧面、立体化地展现景物，使景物展现出不同的特征，呈现出千姿百态，最终又组合成多样统一的艺术整体，从而展现景物的全貌、基调和总体特征，进而蕴蓄情趣和理趣</a:t>
                      </a:r>
                    </a:p>
                  </a:txBody>
                  <a:tcPr marL="68580" marR="68580" marT="0" marB="0" anchor="ctr"/>
                </a:tc>
                <a:extLst>
                  <a:ext uri="{0D108BD9-81ED-4DB2-BD59-A6C34878D82A}">
                    <a16:rowId xmlns="" xmlns:a16="http://schemas.microsoft.com/office/drawing/2014/main" val="1808353249"/>
                  </a:ext>
                </a:extLst>
              </a:tr>
              <a:tr h="1571488">
                <a:tc vMerge="1">
                  <a:txBody>
                    <a:bodyPr/>
                    <a:lstStyle/>
                    <a:p>
                      <a:endParaRPr lang="zh-CN" altLang="en-US"/>
                    </a:p>
                  </a:txBody>
                  <a:tcP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观察</a:t>
                      </a:r>
                    </a:p>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角度</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定点观察、移步换景</a:t>
                      </a:r>
                    </a:p>
                  </a:txBody>
                  <a:tcPr marL="68580" marR="68580" marT="0" marB="0" anchor="ctr"/>
                </a:tc>
                <a:tc vMerge="1">
                  <a:txBody>
                    <a:bodyPr/>
                    <a:lstStyle/>
                    <a:p>
                      <a:endParaRPr lang="zh-CN" altLang="en-US"/>
                    </a:p>
                  </a:txBody>
                  <a:tcPr/>
                </a:tc>
                <a:extLst>
                  <a:ext uri="{0D108BD9-81ED-4DB2-BD59-A6C34878D82A}">
                    <a16:rowId xmlns="" xmlns:a16="http://schemas.microsoft.com/office/drawing/2014/main" val="4288479777"/>
                  </a:ext>
                </a:extLst>
              </a:tr>
              <a:tr h="1571488">
                <a:tc vMerge="1">
                  <a:txBody>
                    <a:bodyPr/>
                    <a:lstStyle/>
                    <a:p>
                      <a:endParaRPr lang="zh-CN" altLang="en-US"/>
                    </a:p>
                  </a:txBody>
                  <a:tcP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写景</a:t>
                      </a:r>
                    </a:p>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角度</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远近结合、高低结合、内外结合</a:t>
                      </a:r>
                    </a:p>
                  </a:txBody>
                  <a:tcPr marL="68580" marR="68580" marT="0" marB="0" anchor="ctr"/>
                </a:tc>
                <a:tc vMerge="1">
                  <a:txBody>
                    <a:bodyPr/>
                    <a:lstStyle/>
                    <a:p>
                      <a:endParaRPr lang="zh-CN" altLang="en-US"/>
                    </a:p>
                  </a:txBody>
                  <a:tcPr/>
                </a:tc>
                <a:extLst>
                  <a:ext uri="{0D108BD9-81ED-4DB2-BD59-A6C34878D82A}">
                    <a16:rowId xmlns="" xmlns:a16="http://schemas.microsoft.com/office/drawing/2014/main" val="86932201"/>
                  </a:ext>
                </a:extLst>
              </a:tr>
            </a:tbl>
          </a:graphicData>
        </a:graphic>
      </p:graphicFrame>
    </p:spTree>
    <p:extLst>
      <p:ext uri="{BB962C8B-B14F-4D97-AF65-F5344CB8AC3E}">
        <p14:creationId xmlns:p14="http://schemas.microsoft.com/office/powerpoint/2010/main" xmlns="" val="39827553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2908585735"/>
              </p:ext>
            </p:extLst>
          </p:nvPr>
        </p:nvGraphicFramePr>
        <p:xfrm>
          <a:off x="2023200" y="3060750"/>
          <a:ext cx="19800001" cy="7845552"/>
        </p:xfrm>
        <a:graphic>
          <a:graphicData uri="http://schemas.openxmlformats.org/drawingml/2006/table">
            <a:tbl>
              <a:tblPr>
                <a:tableStyleId>{5C22544A-7EE6-4342-B048-85BDC9FD1C3A}</a:tableStyleId>
              </a:tblPr>
              <a:tblGrid>
                <a:gridCol w="2109249">
                  <a:extLst>
                    <a:ext uri="{9D8B030D-6E8A-4147-A177-3AD203B41FA5}">
                      <a16:colId xmlns="" xmlns:a16="http://schemas.microsoft.com/office/drawing/2014/main" val="613183513"/>
                    </a:ext>
                  </a:extLst>
                </a:gridCol>
                <a:gridCol w="1902981">
                  <a:extLst>
                    <a:ext uri="{9D8B030D-6E8A-4147-A177-3AD203B41FA5}">
                      <a16:colId xmlns="" xmlns:a16="http://schemas.microsoft.com/office/drawing/2014/main" val="3387517575"/>
                    </a:ext>
                  </a:extLst>
                </a:gridCol>
                <a:gridCol w="5996318">
                  <a:extLst>
                    <a:ext uri="{9D8B030D-6E8A-4147-A177-3AD203B41FA5}">
                      <a16:colId xmlns="" xmlns:a16="http://schemas.microsoft.com/office/drawing/2014/main" val="2641341981"/>
                    </a:ext>
                  </a:extLst>
                </a:gridCol>
                <a:gridCol w="9791453">
                  <a:extLst>
                    <a:ext uri="{9D8B030D-6E8A-4147-A177-3AD203B41FA5}">
                      <a16:colId xmlns="" xmlns:a16="http://schemas.microsoft.com/office/drawing/2014/main" val="2026325515"/>
                    </a:ext>
                  </a:extLst>
                </a:gridCol>
              </a:tblGrid>
              <a:tr h="0">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考查角度</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分类</a:t>
                      </a:r>
                    </a:p>
                  </a:txBody>
                  <a:tcPr marL="68580" marR="68580" marT="0" marB="0" anchor="ctr"/>
                </a:tc>
                <a:tc>
                  <a:txBody>
                    <a:bodyPr/>
                    <a:lstStyle/>
                    <a:p>
                      <a:pPr algn="ctr">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作用</a:t>
                      </a:r>
                    </a:p>
                  </a:txBody>
                  <a:tcPr marL="68580" marR="68580" marT="0" marB="0" anchor="ctr"/>
                </a:tc>
                <a:extLst>
                  <a:ext uri="{0D108BD9-81ED-4DB2-BD59-A6C34878D82A}">
                    <a16:rowId xmlns="" xmlns:a16="http://schemas.microsoft.com/office/drawing/2014/main" val="2353709602"/>
                  </a:ext>
                </a:extLst>
              </a:tr>
              <a:tr h="0">
                <a:tc rowSpan="3">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描写</a:t>
                      </a: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方法</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工笔与</a:t>
                      </a:r>
                    </a:p>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白描</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工笔又称细描，白描又称粗笔勾勒</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工笔，能突出主要景物特征，浓墨重彩的描绘能感染读者，更利于表现主题。</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白描，简练、生动传神。</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二者结合，形成对比，相互映衬，更能全方位地表现景物的特征，为主题服务</a:t>
                      </a:r>
                    </a:p>
                  </a:txBody>
                  <a:tcPr marL="68580" marR="68580" marT="0" marB="0" anchor="ctr"/>
                </a:tc>
                <a:extLst>
                  <a:ext uri="{0D108BD9-81ED-4DB2-BD59-A6C34878D82A}">
                    <a16:rowId xmlns="" xmlns:a16="http://schemas.microsoft.com/office/drawing/2014/main" val="1413001357"/>
                  </a:ext>
                </a:extLst>
              </a:tr>
              <a:tr h="0">
                <a:tc vMerge="1">
                  <a:txBody>
                    <a:bodyPr/>
                    <a:lstStyle/>
                    <a:p>
                      <a:endParaRPr lang="zh-CN" altLang="en-US"/>
                    </a:p>
                  </a:txBody>
                  <a:tcP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动静</a:t>
                      </a:r>
                    </a:p>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描写</a:t>
                      </a:r>
                    </a:p>
                  </a:txBody>
                  <a:tcPr marL="68580" marR="68580" marT="0" marB="0" anchor="ctr"/>
                </a:tc>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又可分为动静结合、以动衬静、以静衬动</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使景物更生动，更鲜活，更富有感染力</a:t>
                      </a:r>
                    </a:p>
                  </a:txBody>
                  <a:tcPr marL="68580" marR="68580" marT="0" marB="0" anchor="ctr"/>
                </a:tc>
                <a:extLst>
                  <a:ext uri="{0D108BD9-81ED-4DB2-BD59-A6C34878D82A}">
                    <a16:rowId xmlns="" xmlns:a16="http://schemas.microsoft.com/office/drawing/2014/main" val="56424250"/>
                  </a:ext>
                </a:extLst>
              </a:tr>
              <a:tr h="0">
                <a:tc vMerge="1">
                  <a:txBody>
                    <a:bodyPr/>
                    <a:lstStyle/>
                    <a:p>
                      <a:endParaRPr lang="zh-CN" altLang="en-US"/>
                    </a:p>
                  </a:txBody>
                  <a:tcP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虚实</a:t>
                      </a:r>
                    </a:p>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描写</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又可分为虚实结合、以实写虚、以虚写实</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或激发了读者的联想、想象，或突出了景物的特点，或拓展了表现空间，或扩大了意境，或深化了主题</a:t>
                      </a:r>
                    </a:p>
                  </a:txBody>
                  <a:tcPr marL="68580" marR="68580" marT="0" marB="0" anchor="ctr"/>
                </a:tc>
                <a:extLst>
                  <a:ext uri="{0D108BD9-81ED-4DB2-BD59-A6C34878D82A}">
                    <a16:rowId xmlns="" xmlns:a16="http://schemas.microsoft.com/office/drawing/2014/main" val="1079251787"/>
                  </a:ext>
                </a:extLst>
              </a:tr>
            </a:tbl>
          </a:graphicData>
        </a:graphic>
      </p:graphicFrame>
    </p:spTree>
    <p:extLst>
      <p:ext uri="{BB962C8B-B14F-4D97-AF65-F5344CB8AC3E}">
        <p14:creationId xmlns:p14="http://schemas.microsoft.com/office/powerpoint/2010/main" xmlns="" val="10704494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46204" y="3060750"/>
            <a:ext cx="19716888" cy="8094524"/>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天津卷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阅读下面的文章，完成题目。</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在母语的屋檐下</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彭　程</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少年时代的伙伴自大洋彼岸归来探亲，多年未见，把盏竟夜长谈。我们聊到故乡种种情形，特别谈到了家乡方言，兴之所至，后来两人干脆用家乡话谈起来。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本来以为这么多年不使用，很多方言都已忘记，不料却在此时鲜明地复活了。恍惚中，甚至忆起了听到这些话时的具体情境，眼前浮现出了说话人的模样。友人感慨：真过瘾。</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在一种语言中浸润得深入长久，才有资格进入它的内部，感知它的种种微妙和玄奥，那些羽毛上的光色一样的波动，青瓷上的釉彩一般的韵味。几乎只有母语，我们从牙牙学语时就亲吻的语言，才应允我们做到这一点。</a:t>
            </a:r>
          </a:p>
        </p:txBody>
      </p:sp>
    </p:spTree>
    <p:extLst>
      <p:ext uri="{BB962C8B-B14F-4D97-AF65-F5344CB8AC3E}">
        <p14:creationId xmlns:p14="http://schemas.microsoft.com/office/powerpoint/2010/main" xmlns="" val="23581354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additive="base">
                                        <p:cTn id="11" dur="500" fill="hold"/>
                                        <p:tgtEl>
                                          <p:spTgt spid="69"/>
                                        </p:tgtEl>
                                        <p:attrNameLst>
                                          <p:attrName>ppt_x</p:attrName>
                                        </p:attrNameLst>
                                      </p:cBhvr>
                                      <p:tavLst>
                                        <p:tav tm="0">
                                          <p:val>
                                            <p:strVal val="#ppt_x"/>
                                          </p:val>
                                        </p:tav>
                                        <p:tav tm="100000">
                                          <p:val>
                                            <p:strVal val="#ppt_x"/>
                                          </p:val>
                                        </p:tav>
                                      </p:tavLst>
                                    </p:anim>
                                    <p:anim calcmode="lin" valueType="num">
                                      <p:cBhvr additive="base">
                                        <p:cTn id="12"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969496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人物描写：人物描写可分为正面描写和侧面描写。正面描写又可分为外貌描写、语言描写、行动描写和心理描写；侧面描写可以是次要人物烘托或环境烘托描写。</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议论</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散文中的议论，是在记叙的过程中自然融入自己的倾向和评价，形成夹叙夹议的特色，往往是揭示文章的主题，或和抒情结合在一起表达作者的思想情感。</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抒情</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是直接或间接地抒发内心感情的一种表达方式。分为直接抒情和间接抒情。</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直接抒情，作者或作品中的人物，不借助任何别的手段，直接地表白和倾吐自己的思想感情，以感染读者，引起共鸣。直抒胸臆的特点是：不需要任何“附着物”，使思想感情直截了当地宣泄；不讲究含蓄委婉，使思想感情毫无遮掩地表露。这种直陈肺腑的抒情方式，往往显得坦率真挚，质朴诚恳，很能打动人心。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记念刘和珍君</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中的第四部分，作者在记叙刘和珍牺牲后就直抒胸臆：“惨象，已使我</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4805727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1458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间接抒情：</a:t>
            </a:r>
          </a:p>
        </p:txBody>
      </p:sp>
      <p:graphicFrame>
        <p:nvGraphicFramePr>
          <p:cNvPr id="4" name="表格 3"/>
          <p:cNvGraphicFramePr>
            <a:graphicFrameLocks noGrp="1"/>
          </p:cNvGraphicFramePr>
          <p:nvPr>
            <p:extLst>
              <p:ext uri="{D42A27DB-BD31-4B8C-83A1-F6EECF244321}">
                <p14:modId xmlns:p14="http://schemas.microsoft.com/office/powerpoint/2010/main" xmlns="" val="3188302269"/>
              </p:ext>
            </p:extLst>
          </p:nvPr>
        </p:nvGraphicFramePr>
        <p:xfrm>
          <a:off x="2023200" y="4037234"/>
          <a:ext cx="19816039" cy="7880500"/>
        </p:xfrm>
        <a:graphic>
          <a:graphicData uri="http://schemas.openxmlformats.org/drawingml/2006/table">
            <a:tbl>
              <a:tblPr>
                <a:tableStyleId>{5C22544A-7EE6-4342-B048-85BDC9FD1C3A}</a:tableStyleId>
              </a:tblPr>
              <a:tblGrid>
                <a:gridCol w="1521556">
                  <a:extLst>
                    <a:ext uri="{9D8B030D-6E8A-4147-A177-3AD203B41FA5}">
                      <a16:colId xmlns="" xmlns:a16="http://schemas.microsoft.com/office/drawing/2014/main" val="225388880"/>
                    </a:ext>
                  </a:extLst>
                </a:gridCol>
                <a:gridCol w="12169352">
                  <a:extLst>
                    <a:ext uri="{9D8B030D-6E8A-4147-A177-3AD203B41FA5}">
                      <a16:colId xmlns="" xmlns:a16="http://schemas.microsoft.com/office/drawing/2014/main" val="1758512750"/>
                    </a:ext>
                  </a:extLst>
                </a:gridCol>
                <a:gridCol w="6125131">
                  <a:extLst>
                    <a:ext uri="{9D8B030D-6E8A-4147-A177-3AD203B41FA5}">
                      <a16:colId xmlns="" xmlns:a16="http://schemas.microsoft.com/office/drawing/2014/main" val="3432174810"/>
                    </a:ext>
                  </a:extLst>
                </a:gridCol>
              </a:tblGrid>
              <a:tr h="788050">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方式</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内涵</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举例</a:t>
                      </a:r>
                    </a:p>
                  </a:txBody>
                  <a:tcPr marL="68580" marR="68580" marT="0" marB="0" anchor="ctr"/>
                </a:tc>
                <a:extLst>
                  <a:ext uri="{0D108BD9-81ED-4DB2-BD59-A6C34878D82A}">
                    <a16:rowId xmlns="" xmlns:a16="http://schemas.microsoft.com/office/drawing/2014/main" val="2686508524"/>
                  </a:ext>
                </a:extLst>
              </a:tr>
              <a:tr h="3940250">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借景</a:t>
                      </a:r>
                    </a:p>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抒情</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又称寓情于景，是指作者带着强烈的主观感情去描写客观景物，通过景物来抒情。它的特点是</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景生情，情生景</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，情景交融，浑然一体。在文章中只写景，不直接抒情，以景物描写代替感情抒发，也就是王国维说的</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一切景语，皆情语也</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朱自清</a:t>
                      </a:r>
                      <a:r>
                        <a:rPr lang="en-US" alt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春</a:t>
                      </a:r>
                      <a:r>
                        <a:rPr lang="en-US" alt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中借盼春、描春、颂春的描写，描绘了春草、春花、春风、春雨的自然美，抒发对春天的憧憬和向往</a:t>
                      </a:r>
                    </a:p>
                  </a:txBody>
                  <a:tcPr marL="68580" marR="68580" marT="0" marB="0" anchor="ctr"/>
                </a:tc>
                <a:extLst>
                  <a:ext uri="{0D108BD9-81ED-4DB2-BD59-A6C34878D82A}">
                    <a16:rowId xmlns="" xmlns:a16="http://schemas.microsoft.com/office/drawing/2014/main" val="903581624"/>
                  </a:ext>
                </a:extLst>
              </a:tr>
              <a:tr h="3152200">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触景</a:t>
                      </a:r>
                    </a:p>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生情</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受到眼前景物的触动而引起联想，感叹述怀的方法。这种方法可以先写景，再抒情；也可以先抒发对景物的感受，然后再描写景物；还可以把二者交织起来，一边写景，一边抒情。写景是为了抒情，笔在写景，却应当</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字字关情</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紫藤罗瀑布</a:t>
                      </a:r>
                      <a:r>
                        <a:rPr lang="en-US" alt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中作者通过紫藤罗的变迁，联想到类似的家庭境况和人生际遇，触景生情</a:t>
                      </a:r>
                    </a:p>
                  </a:txBody>
                  <a:tcPr marL="68580" marR="68580" marT="0" marB="0" anchor="ctr"/>
                </a:tc>
                <a:extLst>
                  <a:ext uri="{0D108BD9-81ED-4DB2-BD59-A6C34878D82A}">
                    <a16:rowId xmlns="" xmlns:a16="http://schemas.microsoft.com/office/drawing/2014/main" val="277786474"/>
                  </a:ext>
                </a:extLst>
              </a:tr>
            </a:tbl>
          </a:graphicData>
        </a:graphic>
      </p:graphicFrame>
    </p:spTree>
    <p:extLst>
      <p:ext uri="{BB962C8B-B14F-4D97-AF65-F5344CB8AC3E}">
        <p14:creationId xmlns:p14="http://schemas.microsoft.com/office/powerpoint/2010/main" xmlns="" val="640165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3730030989"/>
              </p:ext>
            </p:extLst>
          </p:nvPr>
        </p:nvGraphicFramePr>
        <p:xfrm>
          <a:off x="2023200" y="3060750"/>
          <a:ext cx="19816039" cy="5705856"/>
        </p:xfrm>
        <a:graphic>
          <a:graphicData uri="http://schemas.openxmlformats.org/drawingml/2006/table">
            <a:tbl>
              <a:tblPr>
                <a:tableStyleId>{5C22544A-7EE6-4342-B048-85BDC9FD1C3A}</a:tableStyleId>
              </a:tblPr>
              <a:tblGrid>
                <a:gridCol w="1521556">
                  <a:extLst>
                    <a:ext uri="{9D8B030D-6E8A-4147-A177-3AD203B41FA5}">
                      <a16:colId xmlns="" xmlns:a16="http://schemas.microsoft.com/office/drawing/2014/main" val="225388880"/>
                    </a:ext>
                  </a:extLst>
                </a:gridCol>
                <a:gridCol w="10281104">
                  <a:extLst>
                    <a:ext uri="{9D8B030D-6E8A-4147-A177-3AD203B41FA5}">
                      <a16:colId xmlns="" xmlns:a16="http://schemas.microsoft.com/office/drawing/2014/main" val="1758512750"/>
                    </a:ext>
                  </a:extLst>
                </a:gridCol>
                <a:gridCol w="8013379">
                  <a:extLst>
                    <a:ext uri="{9D8B030D-6E8A-4147-A177-3AD203B41FA5}">
                      <a16:colId xmlns="" xmlns:a16="http://schemas.microsoft.com/office/drawing/2014/main" val="3432174810"/>
                    </a:ext>
                  </a:extLst>
                </a:gridCol>
              </a:tblGrid>
              <a:tr h="0">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方式</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内涵</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举例</a:t>
                      </a:r>
                    </a:p>
                  </a:txBody>
                  <a:tcPr marL="68580" marR="68580" marT="0" marB="0" anchor="ctr"/>
                </a:tc>
                <a:extLst>
                  <a:ext uri="{0D108BD9-81ED-4DB2-BD59-A6C34878D82A}">
                    <a16:rowId xmlns="" xmlns:a16="http://schemas.microsoft.com/office/drawing/2014/main" val="2686508524"/>
                  </a:ext>
                </a:extLst>
              </a:tr>
              <a:tr h="0">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融情</a:t>
                      </a: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于事</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通过叙述事件来抒发感情，让感情从对具体事件的叙述中自然地流露出来，感染读者。这种渗透着感情的叙述，使读者品味起来就更觉得真诚可亲</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背影</a:t>
                      </a:r>
                      <a:r>
                        <a:rPr lang="en-US" alt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中写父亲送别儿子时为儿子买橘子的那一段叙述性文字，情真意切，感人至深</a:t>
                      </a:r>
                    </a:p>
                  </a:txBody>
                  <a:tcPr marL="68580" marR="68580" marT="0" marB="0" anchor="ctr"/>
                </a:tc>
                <a:extLst>
                  <a:ext uri="{0D108BD9-81ED-4DB2-BD59-A6C34878D82A}">
                    <a16:rowId xmlns="" xmlns:a16="http://schemas.microsoft.com/office/drawing/2014/main" val="2775065702"/>
                  </a:ext>
                </a:extLst>
              </a:tr>
              <a:tr h="0">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托物</a:t>
                      </a:r>
                    </a:p>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言志</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通过咏物来抒情，常常借助于某些具体植物、动物、物品等的一些特性，委婉曲折地将作者的感情表达出来</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陆蠡的</a:t>
                      </a:r>
                      <a:r>
                        <a:rPr lang="en-US" alt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囚绿记</a:t>
                      </a:r>
                      <a:r>
                        <a:rPr lang="en-US" alt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中，作者借助窗前的一株不属于黑暗、向往光明的常春藤，颂扬坚贞不屈的民族气节和对光明自由的向往</a:t>
                      </a:r>
                    </a:p>
                  </a:txBody>
                  <a:tcPr marL="68580" marR="68580" marT="0" marB="0" anchor="ctr"/>
                </a:tc>
                <a:extLst>
                  <a:ext uri="{0D108BD9-81ED-4DB2-BD59-A6C34878D82A}">
                    <a16:rowId xmlns="" xmlns:a16="http://schemas.microsoft.com/office/drawing/2014/main" val="1168789643"/>
                  </a:ext>
                </a:extLst>
              </a:tr>
            </a:tbl>
          </a:graphicData>
        </a:graphic>
      </p:graphicFrame>
    </p:spTree>
    <p:extLst>
      <p:ext uri="{BB962C8B-B14F-4D97-AF65-F5344CB8AC3E}">
        <p14:creationId xmlns:p14="http://schemas.microsoft.com/office/powerpoint/2010/main" xmlns="" val="2751326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1458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高考常见表现手法及其艺术效果：</a:t>
            </a:r>
          </a:p>
        </p:txBody>
      </p:sp>
      <p:graphicFrame>
        <p:nvGraphicFramePr>
          <p:cNvPr id="4" name="表格 3"/>
          <p:cNvGraphicFramePr>
            <a:graphicFrameLocks noGrp="1"/>
          </p:cNvGraphicFramePr>
          <p:nvPr>
            <p:extLst>
              <p:ext uri="{D42A27DB-BD31-4B8C-83A1-F6EECF244321}">
                <p14:modId xmlns:p14="http://schemas.microsoft.com/office/powerpoint/2010/main" xmlns="" val="148702271"/>
              </p:ext>
            </p:extLst>
          </p:nvPr>
        </p:nvGraphicFramePr>
        <p:xfrm>
          <a:off x="2023200" y="4131970"/>
          <a:ext cx="19800000" cy="6517967"/>
        </p:xfrm>
        <a:graphic>
          <a:graphicData uri="http://schemas.openxmlformats.org/drawingml/2006/table">
            <a:tbl>
              <a:tblPr>
                <a:tableStyleId>{5C22544A-7EE6-4342-B048-85BDC9FD1C3A}</a:tableStyleId>
              </a:tblPr>
              <a:tblGrid>
                <a:gridCol w="1358509">
                  <a:extLst>
                    <a:ext uri="{9D8B030D-6E8A-4147-A177-3AD203B41FA5}">
                      <a16:colId xmlns="" xmlns:a16="http://schemas.microsoft.com/office/drawing/2014/main" val="3055789467"/>
                    </a:ext>
                  </a:extLst>
                </a:gridCol>
                <a:gridCol w="6483711">
                  <a:extLst>
                    <a:ext uri="{9D8B030D-6E8A-4147-A177-3AD203B41FA5}">
                      <a16:colId xmlns="" xmlns:a16="http://schemas.microsoft.com/office/drawing/2014/main" val="2571420671"/>
                    </a:ext>
                  </a:extLst>
                </a:gridCol>
                <a:gridCol w="11957780">
                  <a:extLst>
                    <a:ext uri="{9D8B030D-6E8A-4147-A177-3AD203B41FA5}">
                      <a16:colId xmlns="" xmlns:a16="http://schemas.microsoft.com/office/drawing/2014/main" val="1831541042"/>
                    </a:ext>
                  </a:extLst>
                </a:gridCol>
              </a:tblGrid>
              <a:tr h="875654">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手法</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内涵</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艺术效果</a:t>
                      </a:r>
                    </a:p>
                  </a:txBody>
                  <a:tcPr marL="68580" marR="68580" marT="0" marB="0" anchor="ctr"/>
                </a:tc>
                <a:extLst>
                  <a:ext uri="{0D108BD9-81ED-4DB2-BD59-A6C34878D82A}">
                    <a16:rowId xmlns="" xmlns:a16="http://schemas.microsoft.com/office/drawing/2014/main" val="27054398"/>
                  </a:ext>
                </a:extLst>
              </a:tr>
              <a:tr h="1751309">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对比</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对比，是把具有明显差异、矛盾和对应的双方安排在一起，进行对照比较的表现手法</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这种手法可以突出好与坏、善与恶、美与丑的对立，给人极鲜明的形象和极强烈的感受</a:t>
                      </a:r>
                    </a:p>
                  </a:txBody>
                  <a:tcPr marL="68580" marR="68580" marT="0" marB="0" anchor="ctr"/>
                </a:tc>
                <a:extLst>
                  <a:ext uri="{0D108BD9-81ED-4DB2-BD59-A6C34878D82A}">
                    <a16:rowId xmlns="" xmlns:a16="http://schemas.microsoft.com/office/drawing/2014/main" val="2347164266"/>
                  </a:ext>
                </a:extLst>
              </a:tr>
              <a:tr h="3502617">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象征</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象征就是借用某种具体的形象，来表现某种概念、思想和感情的一种表现手法</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可以使文章立意高远，含蓄深刻；可以把某些比较抽象的精神品质，化为具体的可以感知的形象，从而给读者留下深刻的印象，赋予文章以深意，从而给读者留下咀嚼回味的余地</a:t>
                      </a:r>
                    </a:p>
                  </a:txBody>
                  <a:tcPr marL="68580" marR="68580" marT="0" marB="0" anchor="ctr"/>
                </a:tc>
                <a:extLst>
                  <a:ext uri="{0D108BD9-81ED-4DB2-BD59-A6C34878D82A}">
                    <a16:rowId xmlns="" xmlns:a16="http://schemas.microsoft.com/office/drawing/2014/main" val="2917270015"/>
                  </a:ext>
                </a:extLst>
              </a:tr>
            </a:tbl>
          </a:graphicData>
        </a:graphic>
      </p:graphicFrame>
    </p:spTree>
    <p:extLst>
      <p:ext uri="{BB962C8B-B14F-4D97-AF65-F5344CB8AC3E}">
        <p14:creationId xmlns:p14="http://schemas.microsoft.com/office/powerpoint/2010/main" xmlns="" val="20899886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130241675"/>
              </p:ext>
            </p:extLst>
          </p:nvPr>
        </p:nvGraphicFramePr>
        <p:xfrm>
          <a:off x="2023200" y="3132758"/>
          <a:ext cx="19800000" cy="7632848"/>
        </p:xfrm>
        <a:graphic>
          <a:graphicData uri="http://schemas.openxmlformats.org/drawingml/2006/table">
            <a:tbl>
              <a:tblPr>
                <a:tableStyleId>{5C22544A-7EE6-4342-B048-85BDC9FD1C3A}</a:tableStyleId>
              </a:tblPr>
              <a:tblGrid>
                <a:gridCol w="1358509">
                  <a:extLst>
                    <a:ext uri="{9D8B030D-6E8A-4147-A177-3AD203B41FA5}">
                      <a16:colId xmlns="" xmlns:a16="http://schemas.microsoft.com/office/drawing/2014/main" val="3055789467"/>
                    </a:ext>
                  </a:extLst>
                </a:gridCol>
                <a:gridCol w="12028327">
                  <a:extLst>
                    <a:ext uri="{9D8B030D-6E8A-4147-A177-3AD203B41FA5}">
                      <a16:colId xmlns="" xmlns:a16="http://schemas.microsoft.com/office/drawing/2014/main" val="2571420671"/>
                    </a:ext>
                  </a:extLst>
                </a:gridCol>
                <a:gridCol w="6413164">
                  <a:extLst>
                    <a:ext uri="{9D8B030D-6E8A-4147-A177-3AD203B41FA5}">
                      <a16:colId xmlns="" xmlns:a16="http://schemas.microsoft.com/office/drawing/2014/main" val="1831541042"/>
                    </a:ext>
                  </a:extLst>
                </a:gridCol>
              </a:tblGrid>
              <a:tr h="763285">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手法</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内涵</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艺术效果</a:t>
                      </a:r>
                    </a:p>
                  </a:txBody>
                  <a:tcPr marL="68580" marR="68580" marT="0" marB="0" anchor="ctr"/>
                </a:tc>
                <a:extLst>
                  <a:ext uri="{0D108BD9-81ED-4DB2-BD59-A6C34878D82A}">
                    <a16:rowId xmlns="" xmlns:a16="http://schemas.microsoft.com/office/drawing/2014/main" val="27054398"/>
                  </a:ext>
                </a:extLst>
              </a:tr>
              <a:tr h="3816424">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联想</a:t>
                      </a: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和想象</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联想，由一种事物想到另一种有关的事物，或由眼前的事物回忆起以前的有关事物。</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联想与想象的相似点都是</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想</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，联想是想起关联的事，而想象则是重新组合编排头脑中的形象、材料，创造出新的内容来</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这两种手法经常一起使用，可以使文章内容更为丰富，形象更丰满、生动，增强文章的艺术表现力</a:t>
                      </a:r>
                    </a:p>
                  </a:txBody>
                  <a:tcPr marL="68580" marR="68580" marT="0" marB="0" anchor="ctr"/>
                </a:tc>
                <a:extLst>
                  <a:ext uri="{0D108BD9-81ED-4DB2-BD59-A6C34878D82A}">
                    <a16:rowId xmlns="" xmlns:a16="http://schemas.microsoft.com/office/drawing/2014/main" val="208172814"/>
                  </a:ext>
                </a:extLst>
              </a:tr>
              <a:tr h="3053139">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衬托</a:t>
                      </a:r>
                    </a:p>
                  </a:txBody>
                  <a:tcPr marL="68580" marR="68580" marT="0" marB="0" anchor="ctr"/>
                </a:tc>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为了突出主要事物，用类似的事物或反面的、有差别的事物做陪衬，这种</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烘云托月</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的手法叫衬托。衬托可分为正衬与反衬。正衬，用类似的事物衬托所描绘的事物；反衬，用相反或相异的事物衬托所描绘的事物</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能突出主体，或渲染主体，使之形象鲜明，给人以深刻的感受</a:t>
                      </a:r>
                    </a:p>
                  </a:txBody>
                  <a:tcPr marL="68580" marR="68580" marT="0" marB="0" anchor="ctr"/>
                </a:tc>
                <a:extLst>
                  <a:ext uri="{0D108BD9-81ED-4DB2-BD59-A6C34878D82A}">
                    <a16:rowId xmlns="" xmlns:a16="http://schemas.microsoft.com/office/drawing/2014/main" val="2459713791"/>
                  </a:ext>
                </a:extLst>
              </a:tr>
            </a:tbl>
          </a:graphicData>
        </a:graphic>
      </p:graphicFrame>
    </p:spTree>
    <p:extLst>
      <p:ext uri="{BB962C8B-B14F-4D97-AF65-F5344CB8AC3E}">
        <p14:creationId xmlns:p14="http://schemas.microsoft.com/office/powerpoint/2010/main" xmlns="" val="4932024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4244666626"/>
              </p:ext>
            </p:extLst>
          </p:nvPr>
        </p:nvGraphicFramePr>
        <p:xfrm>
          <a:off x="2023200" y="3132758"/>
          <a:ext cx="19800000" cy="5705856"/>
        </p:xfrm>
        <a:graphic>
          <a:graphicData uri="http://schemas.openxmlformats.org/drawingml/2006/table">
            <a:tbl>
              <a:tblPr>
                <a:tableStyleId>{5C22544A-7EE6-4342-B048-85BDC9FD1C3A}</a:tableStyleId>
              </a:tblPr>
              <a:tblGrid>
                <a:gridCol w="1358509">
                  <a:extLst>
                    <a:ext uri="{9D8B030D-6E8A-4147-A177-3AD203B41FA5}">
                      <a16:colId xmlns="" xmlns:a16="http://schemas.microsoft.com/office/drawing/2014/main" val="3055789467"/>
                    </a:ext>
                  </a:extLst>
                </a:gridCol>
                <a:gridCol w="10300135">
                  <a:extLst>
                    <a:ext uri="{9D8B030D-6E8A-4147-A177-3AD203B41FA5}">
                      <a16:colId xmlns="" xmlns:a16="http://schemas.microsoft.com/office/drawing/2014/main" val="2571420671"/>
                    </a:ext>
                  </a:extLst>
                </a:gridCol>
                <a:gridCol w="8141356">
                  <a:extLst>
                    <a:ext uri="{9D8B030D-6E8A-4147-A177-3AD203B41FA5}">
                      <a16:colId xmlns="" xmlns:a16="http://schemas.microsoft.com/office/drawing/2014/main" val="1831541042"/>
                    </a:ext>
                  </a:extLst>
                </a:gridCol>
              </a:tblGrid>
              <a:tr h="0">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手法</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内涵</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艺术效果</a:t>
                      </a:r>
                    </a:p>
                  </a:txBody>
                  <a:tcPr marL="68580" marR="68580" marT="0" marB="0" anchor="ctr"/>
                </a:tc>
                <a:extLst>
                  <a:ext uri="{0D108BD9-81ED-4DB2-BD59-A6C34878D82A}">
                    <a16:rowId xmlns="" xmlns:a16="http://schemas.microsoft.com/office/drawing/2014/main" val="27054398"/>
                  </a:ext>
                </a:extLst>
              </a:tr>
              <a:tr h="0">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抑扬</a:t>
                      </a: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结合</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抑扬通常是正说从反说开始，或反说从正说开始，侧重于其中的某一方面，以达到使人信服、突出要点的目的。抑扬一般可分为先扬后抑、先抑后扬、扬中有抑、抑中有扬、明扬实抑等几种</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在抑扬中形成反差，两相对照，突出中心；出乎读者意料，引起新奇的审美效果</a:t>
                      </a:r>
                    </a:p>
                  </a:txBody>
                  <a:tcPr marL="68580" marR="68580" marT="0" marB="0" anchor="ctr"/>
                </a:tc>
                <a:extLst>
                  <a:ext uri="{0D108BD9-81ED-4DB2-BD59-A6C34878D82A}">
                    <a16:rowId xmlns="" xmlns:a16="http://schemas.microsoft.com/office/drawing/2014/main" val="488404624"/>
                  </a:ext>
                </a:extLst>
              </a:tr>
              <a:tr h="0">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虚实</a:t>
                      </a:r>
                    </a:p>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结合</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抓住重点，以实衬虚，或以虚衬实，突出事物的本质特征</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更能突出事物的本质特征，更能鲜明地刻画出人物的性格，凸现事物、景物特点，更能集中地揭示主旨</a:t>
                      </a:r>
                    </a:p>
                  </a:txBody>
                  <a:tcPr marL="68580" marR="68580" marT="0" marB="0" anchor="ctr"/>
                </a:tc>
                <a:extLst>
                  <a:ext uri="{0D108BD9-81ED-4DB2-BD59-A6C34878D82A}">
                    <a16:rowId xmlns="" xmlns:a16="http://schemas.microsoft.com/office/drawing/2014/main" val="1438466889"/>
                  </a:ext>
                </a:extLst>
              </a:tr>
            </a:tbl>
          </a:graphicData>
        </a:graphic>
      </p:graphicFrame>
    </p:spTree>
    <p:extLst>
      <p:ext uri="{BB962C8B-B14F-4D97-AF65-F5344CB8AC3E}">
        <p14:creationId xmlns:p14="http://schemas.microsoft.com/office/powerpoint/2010/main" xmlns="" val="9643967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1458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高考常考“行文技巧”：</a:t>
            </a:r>
          </a:p>
        </p:txBody>
      </p:sp>
      <p:graphicFrame>
        <p:nvGraphicFramePr>
          <p:cNvPr id="4" name="表格 3"/>
          <p:cNvGraphicFramePr>
            <a:graphicFrameLocks noGrp="1"/>
          </p:cNvGraphicFramePr>
          <p:nvPr>
            <p:extLst>
              <p:ext uri="{D42A27DB-BD31-4B8C-83A1-F6EECF244321}">
                <p14:modId xmlns:p14="http://schemas.microsoft.com/office/powerpoint/2010/main" xmlns="" val="864096236"/>
              </p:ext>
            </p:extLst>
          </p:nvPr>
        </p:nvGraphicFramePr>
        <p:xfrm>
          <a:off x="2023200" y="4104374"/>
          <a:ext cx="19800000" cy="7669345"/>
        </p:xfrm>
        <a:graphic>
          <a:graphicData uri="http://schemas.openxmlformats.org/drawingml/2006/table">
            <a:tbl>
              <a:tblPr>
                <a:tableStyleId>{5C22544A-7EE6-4342-B048-85BDC9FD1C3A}</a:tableStyleId>
              </a:tblPr>
              <a:tblGrid>
                <a:gridCol w="1488117">
                  <a:extLst>
                    <a:ext uri="{9D8B030D-6E8A-4147-A177-3AD203B41FA5}">
                      <a16:colId xmlns="" xmlns:a16="http://schemas.microsoft.com/office/drawing/2014/main" val="230396855"/>
                    </a:ext>
                  </a:extLst>
                </a:gridCol>
                <a:gridCol w="5506031">
                  <a:extLst>
                    <a:ext uri="{9D8B030D-6E8A-4147-A177-3AD203B41FA5}">
                      <a16:colId xmlns="" xmlns:a16="http://schemas.microsoft.com/office/drawing/2014/main" val="2249226179"/>
                    </a:ext>
                  </a:extLst>
                </a:gridCol>
                <a:gridCol w="12805852">
                  <a:extLst>
                    <a:ext uri="{9D8B030D-6E8A-4147-A177-3AD203B41FA5}">
                      <a16:colId xmlns="" xmlns:a16="http://schemas.microsoft.com/office/drawing/2014/main" val="4286970313"/>
                    </a:ext>
                  </a:extLst>
                </a:gridCol>
              </a:tblGrid>
              <a:tr h="852149">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名称</a:t>
                      </a:r>
                    </a:p>
                  </a:txBody>
                  <a:tcPr marL="68580" marR="68580" marT="0" marB="0" anchor="ct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内涵</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艺术效果</a:t>
                      </a:r>
                    </a:p>
                  </a:txBody>
                  <a:tcPr marL="68580" marR="68580" marT="0" marB="0" anchor="ctr"/>
                </a:tc>
                <a:extLst>
                  <a:ext uri="{0D108BD9-81ED-4DB2-BD59-A6C34878D82A}">
                    <a16:rowId xmlns="" xmlns:a16="http://schemas.microsoft.com/office/drawing/2014/main" val="1155869571"/>
                  </a:ext>
                </a:extLst>
              </a:tr>
              <a:tr h="1704299">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开门</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见山</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开篇直入正题，不拐弯抹角、拖泥带水</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强调突出中心，使主题鲜明突出；</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总领全文；</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总起下文；</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行文不蔓不枝，干脆利落</a:t>
                      </a:r>
                    </a:p>
                  </a:txBody>
                  <a:tcPr marL="68580" marR="68580" marT="0" marB="0" anchor="ctr"/>
                </a:tc>
                <a:extLst>
                  <a:ext uri="{0D108BD9-81ED-4DB2-BD59-A6C34878D82A}">
                    <a16:rowId xmlns="" xmlns:a16="http://schemas.microsoft.com/office/drawing/2014/main" val="685117402"/>
                  </a:ext>
                </a:extLst>
              </a:tr>
              <a:tr h="1704299">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卒章</a:t>
                      </a:r>
                    </a:p>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显志</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结尾点明文章主旨或作者的思想感情</a:t>
                      </a:r>
                    </a:p>
                  </a:txBody>
                  <a:tcPr marL="68580" marR="68580" marT="0" marB="0" anchor="ctr"/>
                </a:tc>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深化中心，升华主题；</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总结全文，使结构完整；</a:t>
                      </a: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有水到渠成之感，有强调之效</a:t>
                      </a:r>
                    </a:p>
                  </a:txBody>
                  <a:tcPr marL="68580" marR="68580" marT="0" marB="0" anchor="ctr"/>
                </a:tc>
                <a:extLst>
                  <a:ext uri="{0D108BD9-81ED-4DB2-BD59-A6C34878D82A}">
                    <a16:rowId xmlns="" xmlns:a16="http://schemas.microsoft.com/office/drawing/2014/main" val="1967905662"/>
                  </a:ext>
                </a:extLst>
              </a:tr>
              <a:tr h="1704299">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照应</a:t>
                      </a:r>
                    </a:p>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题目</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文章正文与题目照应</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紧扣中心写作，不蔓不枝，行文紧凑集中；</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反复点扣题目，对中心有强调突出之效</a:t>
                      </a:r>
                    </a:p>
                  </a:txBody>
                  <a:tcPr marL="68580" marR="68580" marT="0" marB="0" anchor="ctr"/>
                </a:tc>
                <a:extLst>
                  <a:ext uri="{0D108BD9-81ED-4DB2-BD59-A6C34878D82A}">
                    <a16:rowId xmlns="" xmlns:a16="http://schemas.microsoft.com/office/drawing/2014/main" val="3722119789"/>
                  </a:ext>
                </a:extLst>
              </a:tr>
              <a:tr h="1704299">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首尾</a:t>
                      </a:r>
                    </a:p>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呼应</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文章开头与结尾照应</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重复开头内容，强调突出中心、深化主题；</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首尾遥相呼应，使结构完整、严谨</a:t>
                      </a:r>
                    </a:p>
                  </a:txBody>
                  <a:tcPr marL="68580" marR="68580" marT="0" marB="0" anchor="ctr"/>
                </a:tc>
                <a:extLst>
                  <a:ext uri="{0D108BD9-81ED-4DB2-BD59-A6C34878D82A}">
                    <a16:rowId xmlns="" xmlns:a16="http://schemas.microsoft.com/office/drawing/2014/main" val="3144602438"/>
                  </a:ext>
                </a:extLst>
              </a:tr>
            </a:tbl>
          </a:graphicData>
        </a:graphic>
      </p:graphicFrame>
    </p:spTree>
    <p:extLst>
      <p:ext uri="{BB962C8B-B14F-4D97-AF65-F5344CB8AC3E}">
        <p14:creationId xmlns:p14="http://schemas.microsoft.com/office/powerpoint/2010/main" xmlns="" val="20806170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862220036"/>
              </p:ext>
            </p:extLst>
          </p:nvPr>
        </p:nvGraphicFramePr>
        <p:xfrm>
          <a:off x="1990678" y="2988742"/>
          <a:ext cx="19832520" cy="9272016"/>
        </p:xfrm>
        <a:graphic>
          <a:graphicData uri="http://schemas.openxmlformats.org/drawingml/2006/table">
            <a:tbl>
              <a:tblPr>
                <a:tableStyleId>{5C22544A-7EE6-4342-B048-85BDC9FD1C3A}</a:tableStyleId>
              </a:tblPr>
              <a:tblGrid>
                <a:gridCol w="1528918">
                  <a:extLst>
                    <a:ext uri="{9D8B030D-6E8A-4147-A177-3AD203B41FA5}">
                      <a16:colId xmlns="" xmlns:a16="http://schemas.microsoft.com/office/drawing/2014/main" val="230396855"/>
                    </a:ext>
                  </a:extLst>
                </a:gridCol>
                <a:gridCol w="5708253">
                  <a:extLst>
                    <a:ext uri="{9D8B030D-6E8A-4147-A177-3AD203B41FA5}">
                      <a16:colId xmlns="" xmlns:a16="http://schemas.microsoft.com/office/drawing/2014/main" val="2249226179"/>
                    </a:ext>
                  </a:extLst>
                </a:gridCol>
                <a:gridCol w="12595349">
                  <a:extLst>
                    <a:ext uri="{9D8B030D-6E8A-4147-A177-3AD203B41FA5}">
                      <a16:colId xmlns="" xmlns:a16="http://schemas.microsoft.com/office/drawing/2014/main" val="4286970313"/>
                    </a:ext>
                  </a:extLst>
                </a:gridCol>
              </a:tblGrid>
              <a:tr h="396536">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名称</a:t>
                      </a:r>
                    </a:p>
                  </a:txBody>
                  <a:tcPr marL="68580" marR="68580" marT="0" marB="0" anchor="ct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内涵</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艺术效果</a:t>
                      </a:r>
                    </a:p>
                  </a:txBody>
                  <a:tcPr marL="68580" marR="68580" marT="0" marB="0" anchor="ctr"/>
                </a:tc>
                <a:extLst>
                  <a:ext uri="{0D108BD9-81ED-4DB2-BD59-A6C34878D82A}">
                    <a16:rowId xmlns="" xmlns:a16="http://schemas.microsoft.com/office/drawing/2014/main" val="1155869571"/>
                  </a:ext>
                </a:extLst>
              </a:tr>
              <a:tr h="0">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前后</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照应</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上下文内容的前伏后应</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使文章内容完整，真实可信；</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构思精巧，行文缜密，结构圆合严密</a:t>
                      </a:r>
                    </a:p>
                  </a:txBody>
                  <a:tcPr marL="68580" marR="68580" marT="0" marB="0" anchor="ctr"/>
                </a:tc>
                <a:extLst>
                  <a:ext uri="{0D108BD9-81ED-4DB2-BD59-A6C34878D82A}">
                    <a16:rowId xmlns="" xmlns:a16="http://schemas.microsoft.com/office/drawing/2014/main" val="3654108597"/>
                  </a:ext>
                </a:extLst>
              </a:tr>
              <a:tr h="0">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伏笔</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叙事性作品中为下文情节内容的出现预设的埋伏</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使文章内容完整，真实可信；</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构思精巧，行文缜密，耐人寻味；</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结构圆合严密</a:t>
                      </a:r>
                    </a:p>
                  </a:txBody>
                  <a:tcPr marL="68580" marR="68580" marT="0" marB="0" anchor="ctr"/>
                </a:tc>
                <a:extLst>
                  <a:ext uri="{0D108BD9-81ED-4DB2-BD59-A6C34878D82A}">
                    <a16:rowId xmlns="" xmlns:a16="http://schemas.microsoft.com/office/drawing/2014/main" val="3986152360"/>
                  </a:ext>
                </a:extLst>
              </a:tr>
              <a:tr h="0">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铺垫</a:t>
                      </a:r>
                    </a:p>
                  </a:txBody>
                  <a:tcPr marL="68580" marR="68580" marT="0" marB="0" anchor="ctr"/>
                </a:tc>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在一个人物出场前或者一个事件发生前，预先布置局势，安排一些情节场景作为征兆，制造气氛</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通过铺垫，可以渲染气氛，形成</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山雨欲来</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的情势，促使读者产生期待、盼望的急迫心情，这样就大大增强了作品的吸引力</a:t>
                      </a:r>
                    </a:p>
                  </a:txBody>
                  <a:tcPr marL="68580" marR="68580" marT="0" marB="0" anchor="ctr"/>
                </a:tc>
                <a:extLst>
                  <a:ext uri="{0D108BD9-81ED-4DB2-BD59-A6C34878D82A}">
                    <a16:rowId xmlns="" xmlns:a16="http://schemas.microsoft.com/office/drawing/2014/main" val="252203955"/>
                  </a:ext>
                </a:extLst>
              </a:tr>
              <a:tr h="0">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线索</a:t>
                      </a:r>
                    </a:p>
                  </a:txBody>
                  <a:tcPr marL="68580" marR="68580" marT="0" marB="0" anchor="ctr"/>
                </a:tc>
                <a:tc>
                  <a:txBody>
                    <a:bodyPr/>
                    <a:lstStyle/>
                    <a:p>
                      <a:pPr algn="l">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是作者组织材料的思路在文章中的反映，是把文章的全部材料贯穿成一个有机整体的脉络</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使文章叙述的事情更简洁明了，更容易突出主题，使中心明确；</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使读者有更清晰的观感；</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使文章有更清晰的逻辑，容易做到围绕中心组织材料，条理井然，显得内容集中，脉络清晰 </a:t>
                      </a:r>
                    </a:p>
                  </a:txBody>
                  <a:tcPr marL="68580" marR="68580" marT="0" marB="0" anchor="ctr"/>
                </a:tc>
                <a:extLst>
                  <a:ext uri="{0D108BD9-81ED-4DB2-BD59-A6C34878D82A}">
                    <a16:rowId xmlns="" xmlns:a16="http://schemas.microsoft.com/office/drawing/2014/main" val="2105027446"/>
                  </a:ext>
                </a:extLst>
              </a:tr>
            </a:tbl>
          </a:graphicData>
        </a:graphic>
      </p:graphicFrame>
    </p:spTree>
    <p:extLst>
      <p:ext uri="{BB962C8B-B14F-4D97-AF65-F5344CB8AC3E}">
        <p14:creationId xmlns:p14="http://schemas.microsoft.com/office/powerpoint/2010/main" xmlns="" val="200957064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1458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四</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高考常考的修辞手法及其效果，以及赏析方法如下：</a:t>
            </a:r>
          </a:p>
        </p:txBody>
      </p:sp>
      <p:graphicFrame>
        <p:nvGraphicFramePr>
          <p:cNvPr id="4" name="表格 3"/>
          <p:cNvGraphicFramePr>
            <a:graphicFrameLocks noGrp="1"/>
          </p:cNvGraphicFramePr>
          <p:nvPr>
            <p:extLst>
              <p:ext uri="{D42A27DB-BD31-4B8C-83A1-F6EECF244321}">
                <p14:modId xmlns:p14="http://schemas.microsoft.com/office/powerpoint/2010/main" xmlns="" val="2374671469"/>
              </p:ext>
            </p:extLst>
          </p:nvPr>
        </p:nvGraphicFramePr>
        <p:xfrm>
          <a:off x="1903408" y="3924846"/>
          <a:ext cx="19919792" cy="7885368"/>
        </p:xfrm>
        <a:graphic>
          <a:graphicData uri="http://schemas.openxmlformats.org/drawingml/2006/table">
            <a:tbl>
              <a:tblPr>
                <a:tableStyleId>{5C22544A-7EE6-4342-B048-85BDC9FD1C3A}</a:tableStyleId>
              </a:tblPr>
              <a:tblGrid>
                <a:gridCol w="1337276">
                  <a:extLst>
                    <a:ext uri="{9D8B030D-6E8A-4147-A177-3AD203B41FA5}">
                      <a16:colId xmlns="" xmlns:a16="http://schemas.microsoft.com/office/drawing/2014/main" val="926407748"/>
                    </a:ext>
                  </a:extLst>
                </a:gridCol>
                <a:gridCol w="11706289">
                  <a:extLst>
                    <a:ext uri="{9D8B030D-6E8A-4147-A177-3AD203B41FA5}">
                      <a16:colId xmlns="" xmlns:a16="http://schemas.microsoft.com/office/drawing/2014/main" val="3016528999"/>
                    </a:ext>
                  </a:extLst>
                </a:gridCol>
                <a:gridCol w="6876227">
                  <a:extLst>
                    <a:ext uri="{9D8B030D-6E8A-4147-A177-3AD203B41FA5}">
                      <a16:colId xmlns="" xmlns:a16="http://schemas.microsoft.com/office/drawing/2014/main" val="3149882701"/>
                    </a:ext>
                  </a:extLst>
                </a:gridCol>
              </a:tblGrid>
              <a:tr h="1092379">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名称</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艺术效果</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赏析方法</a:t>
                      </a:r>
                    </a:p>
                  </a:txBody>
                  <a:tcPr marL="68580" marR="68580" marT="0" marB="0" anchor="ctr"/>
                </a:tc>
                <a:extLst>
                  <a:ext uri="{0D108BD9-81ED-4DB2-BD59-A6C34878D82A}">
                    <a16:rowId xmlns="" xmlns:a16="http://schemas.microsoft.com/office/drawing/2014/main" val="752673380"/>
                  </a:ext>
                </a:extLst>
              </a:tr>
              <a:tr h="3019106">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比喻</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用打比方的方式对事物的特征进行描绘或渲染，使事物生动形象，给人以鲜明深刻的印象。常用浅显常见的事物对深奥的道理加以说明，化平淡为生动，化深奥为浅显，化抽象为具体，深入浅出</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引出比喻句，分析本体、喻体和二者的相似点，指出所突出特征，综述其好处</a:t>
                      </a:r>
                    </a:p>
                  </a:txBody>
                  <a:tcPr marL="68580" marR="68580" marT="0" marB="0" anchor="ctr"/>
                </a:tc>
                <a:extLst>
                  <a:ext uri="{0D108BD9-81ED-4DB2-BD59-A6C34878D82A}">
                    <a16:rowId xmlns="" xmlns:a16="http://schemas.microsoft.com/office/drawing/2014/main" val="3152260505"/>
                  </a:ext>
                </a:extLst>
              </a:tr>
              <a:tr h="2264330">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借代</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突出特征，强调重点，增强形象性；</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委婉含蓄，幽默俏皮；</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有时具有回避掩饰作用</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引用借代句，找出借体，指出特征，综述其表达效果</a:t>
                      </a:r>
                    </a:p>
                  </a:txBody>
                  <a:tcPr marL="68580" marR="68580" marT="0" marB="0" anchor="ctr"/>
                </a:tc>
                <a:extLst>
                  <a:ext uri="{0D108BD9-81ED-4DB2-BD59-A6C34878D82A}">
                    <a16:rowId xmlns="" xmlns:a16="http://schemas.microsoft.com/office/drawing/2014/main" val="2961040399"/>
                  </a:ext>
                </a:extLst>
              </a:tr>
              <a:tr h="1509553">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比拟</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使被描摹的物</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拟人</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或人</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拟物</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生动形象，表达亲切，有情趣，给人以鲜明深刻的印象</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引出比拟句，分析所突出特征，说明比拟的好处</a:t>
                      </a:r>
                    </a:p>
                  </a:txBody>
                  <a:tcPr marL="68580" marR="68580" marT="0" marB="0" anchor="ctr"/>
                </a:tc>
                <a:extLst>
                  <a:ext uri="{0D108BD9-81ED-4DB2-BD59-A6C34878D82A}">
                    <a16:rowId xmlns="" xmlns:a16="http://schemas.microsoft.com/office/drawing/2014/main" val="85454086"/>
                  </a:ext>
                </a:extLst>
              </a:tr>
            </a:tbl>
          </a:graphicData>
        </a:graphic>
      </p:graphicFrame>
    </p:spTree>
    <p:extLst>
      <p:ext uri="{BB962C8B-B14F-4D97-AF65-F5344CB8AC3E}">
        <p14:creationId xmlns:p14="http://schemas.microsoft.com/office/powerpoint/2010/main" xmlns="" val="7080820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3382717263"/>
              </p:ext>
            </p:extLst>
          </p:nvPr>
        </p:nvGraphicFramePr>
        <p:xfrm>
          <a:off x="2023200" y="2988742"/>
          <a:ext cx="19919792" cy="8164572"/>
        </p:xfrm>
        <a:graphic>
          <a:graphicData uri="http://schemas.openxmlformats.org/drawingml/2006/table">
            <a:tbl>
              <a:tblPr>
                <a:tableStyleId>{5C22544A-7EE6-4342-B048-85BDC9FD1C3A}</a:tableStyleId>
              </a:tblPr>
              <a:tblGrid>
                <a:gridCol w="1337276">
                  <a:extLst>
                    <a:ext uri="{9D8B030D-6E8A-4147-A177-3AD203B41FA5}">
                      <a16:colId xmlns="" xmlns:a16="http://schemas.microsoft.com/office/drawing/2014/main" val="926407748"/>
                    </a:ext>
                  </a:extLst>
                </a:gridCol>
                <a:gridCol w="12049560">
                  <a:extLst>
                    <a:ext uri="{9D8B030D-6E8A-4147-A177-3AD203B41FA5}">
                      <a16:colId xmlns="" xmlns:a16="http://schemas.microsoft.com/office/drawing/2014/main" val="3016528999"/>
                    </a:ext>
                  </a:extLst>
                </a:gridCol>
                <a:gridCol w="6532956">
                  <a:extLst>
                    <a:ext uri="{9D8B030D-6E8A-4147-A177-3AD203B41FA5}">
                      <a16:colId xmlns="" xmlns:a16="http://schemas.microsoft.com/office/drawing/2014/main" val="3149882701"/>
                    </a:ext>
                  </a:extLst>
                </a:gridCol>
              </a:tblGrid>
              <a:tr h="1032252">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名称</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艺术效果</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赏析方法</a:t>
                      </a:r>
                    </a:p>
                  </a:txBody>
                  <a:tcPr marL="68580" marR="68580" marT="0" marB="0" anchor="ctr"/>
                </a:tc>
                <a:extLst>
                  <a:ext uri="{0D108BD9-81ED-4DB2-BD59-A6C34878D82A}">
                    <a16:rowId xmlns="" xmlns:a16="http://schemas.microsoft.com/office/drawing/2014/main" val="752673380"/>
                  </a:ext>
                </a:extLst>
              </a:tr>
              <a:tr h="0">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夸张</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鲜明地突出事物的特征，激发联想；</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鲜明地表达褒贬好恶，引起共鸣；</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生动形象，幽默风趣</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引出夸张句，分析所突出特征，说明其好处</a:t>
                      </a:r>
                    </a:p>
                  </a:txBody>
                  <a:tcPr marL="68580" marR="68580" marT="0" marB="0" anchor="ctr"/>
                </a:tc>
                <a:extLst>
                  <a:ext uri="{0D108BD9-81ED-4DB2-BD59-A6C34878D82A}">
                    <a16:rowId xmlns="" xmlns:a16="http://schemas.microsoft.com/office/drawing/2014/main" val="3722328038"/>
                  </a:ext>
                </a:extLst>
              </a:tr>
              <a:tr h="0">
                <a:tc>
                  <a:txBody>
                    <a:bodyPr/>
                    <a:lstStyle/>
                    <a:p>
                      <a:pPr algn="ctr">
                        <a:lnSpc>
                          <a:spcPct val="130000"/>
                        </a:lnSpc>
                        <a:spcAft>
                          <a:spcPts val="0"/>
                        </a:spcAft>
                      </a:pPr>
                      <a: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a:r>
                      <a:br>
                        <a:rPr 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b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对偶</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句式整齐，音节匀称，抑扬顿挫，音乐感强；</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表意凝练，概括力强，具警策之美；</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读来朗朗上口，悦耳动听，便于吟诵与记忆</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引出对偶句，细析对称美和音韵美</a:t>
                      </a:r>
                    </a:p>
                  </a:txBody>
                  <a:tcPr marL="68580" marR="68580" marT="0" marB="0" anchor="ctr"/>
                </a:tc>
                <a:extLst>
                  <a:ext uri="{0D108BD9-81ED-4DB2-BD59-A6C34878D82A}">
                    <a16:rowId xmlns="" xmlns:a16="http://schemas.microsoft.com/office/drawing/2014/main" val="223499505"/>
                  </a:ext>
                </a:extLst>
              </a:tr>
              <a:tr h="0">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排比</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强调内容，增强说服力；</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强化抒情，增强感染力；</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造成气势，增强表现力；</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层层递进，逐层深入地阐说事理，有深化内容之效</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引出排比句，说明其效用</a:t>
                      </a:r>
                    </a:p>
                  </a:txBody>
                  <a:tcPr marL="68580" marR="68580" marT="0" marB="0" anchor="ctr"/>
                </a:tc>
                <a:extLst>
                  <a:ext uri="{0D108BD9-81ED-4DB2-BD59-A6C34878D82A}">
                    <a16:rowId xmlns="" xmlns:a16="http://schemas.microsoft.com/office/drawing/2014/main" val="830064752"/>
                  </a:ext>
                </a:extLst>
              </a:tr>
            </a:tbl>
          </a:graphicData>
        </a:graphic>
      </p:graphicFrame>
    </p:spTree>
    <p:extLst>
      <p:ext uri="{BB962C8B-B14F-4D97-AF65-F5344CB8AC3E}">
        <p14:creationId xmlns:p14="http://schemas.microsoft.com/office/powerpoint/2010/main" xmlns="" val="38354020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9694962"/>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关于母语，英文里的一个说法，最有情感温度，也最能准确地贴近本质：</a:t>
            </a:r>
            <a:r>
              <a:rPr lang="en-US" altLang="zh-CN" sz="4000" dirty="0">
                <a:solidFill>
                  <a:schemeClr val="tx1">
                    <a:lumMod val="50000"/>
                    <a:lumOff val="50000"/>
                  </a:schemeClr>
                </a:solidFill>
                <a:latin typeface="微软雅黑" pitchFamily="34" charset="-122"/>
                <a:ea typeface="微软雅黑" pitchFamily="34" charset="-122"/>
              </a:rPr>
              <a:t>mother tongue</a:t>
            </a:r>
            <a:r>
              <a:rPr lang="zh-CN" altLang="en-US" sz="4000" dirty="0">
                <a:solidFill>
                  <a:schemeClr val="tx1">
                    <a:lumMod val="50000"/>
                    <a:lumOff val="50000"/>
                  </a:schemeClr>
                </a:solidFill>
                <a:latin typeface="微软雅黑" pitchFamily="34" charset="-122"/>
                <a:ea typeface="微软雅黑" pitchFamily="34" charset="-122"/>
              </a:rPr>
              <a:t>。直译就是“妈妈的舌头”。从妈妈舌头上发出的声音，是生命降临时听到的最初的声音，浸润着爱的声音。多么深邃动人的诗意！在母语的呼唤、吟唱和诵读中，我们张开眼睛，看到万物，理解生活，认识生命。</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诗作为浓缩提炼过的语言，是语言的极致。它可以作为标尺，衡量一个人对一种语言熟悉和理解的程度。“眼看他起高楼，眼看他宴宾客，眼看他楼坍了”，说的是世事沧桑，人生无常。“而今识尽愁滋味，欲说还休。欲说还休，却道天凉好个秋”，说的是心绪流转，昨日迢遥。没有历史文化为之打底，没有人生经历作为铺垫，就难以深入地感受和理解其间的沉痛和哀伤，无奈和迷茫。它们宜于意会，难以言传。</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每一种语言都连接着一种文化，通向一种共同的记忆。文化有着自己的基因，被封存在作为载体和符号的特有的语言中。仿佛一千零一夜的故事中，阿里巴巴的山洞里，藏着稀世的珍宝。</a:t>
            </a:r>
          </a:p>
        </p:txBody>
      </p:sp>
    </p:spTree>
    <p:extLst>
      <p:ext uri="{BB962C8B-B14F-4D97-AF65-F5344CB8AC3E}">
        <p14:creationId xmlns:p14="http://schemas.microsoft.com/office/powerpoint/2010/main" xmlns="" val="22376801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3197661996"/>
              </p:ext>
            </p:extLst>
          </p:nvPr>
        </p:nvGraphicFramePr>
        <p:xfrm>
          <a:off x="2023200" y="2988742"/>
          <a:ext cx="19919792" cy="8164572"/>
        </p:xfrm>
        <a:graphic>
          <a:graphicData uri="http://schemas.openxmlformats.org/drawingml/2006/table">
            <a:tbl>
              <a:tblPr>
                <a:tableStyleId>{5C22544A-7EE6-4342-B048-85BDC9FD1C3A}</a:tableStyleId>
              </a:tblPr>
              <a:tblGrid>
                <a:gridCol w="1337276">
                  <a:extLst>
                    <a:ext uri="{9D8B030D-6E8A-4147-A177-3AD203B41FA5}">
                      <a16:colId xmlns="" xmlns:a16="http://schemas.microsoft.com/office/drawing/2014/main" val="926407748"/>
                    </a:ext>
                  </a:extLst>
                </a:gridCol>
                <a:gridCol w="11706289">
                  <a:extLst>
                    <a:ext uri="{9D8B030D-6E8A-4147-A177-3AD203B41FA5}">
                      <a16:colId xmlns="" xmlns:a16="http://schemas.microsoft.com/office/drawing/2014/main" val="3016528999"/>
                    </a:ext>
                  </a:extLst>
                </a:gridCol>
                <a:gridCol w="6876227">
                  <a:extLst>
                    <a:ext uri="{9D8B030D-6E8A-4147-A177-3AD203B41FA5}">
                      <a16:colId xmlns="" xmlns:a16="http://schemas.microsoft.com/office/drawing/2014/main" val="3149882701"/>
                    </a:ext>
                  </a:extLst>
                </a:gridCol>
              </a:tblGrid>
              <a:tr h="1032252">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名称</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艺术效果</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赏析方法</a:t>
                      </a:r>
                    </a:p>
                  </a:txBody>
                  <a:tcPr marL="68580" marR="68580" marT="0" marB="0" anchor="ctr"/>
                </a:tc>
                <a:extLst>
                  <a:ext uri="{0D108BD9-81ED-4DB2-BD59-A6C34878D82A}">
                    <a16:rowId xmlns="" xmlns:a16="http://schemas.microsoft.com/office/drawing/2014/main" val="752673380"/>
                  </a:ext>
                </a:extLst>
              </a:tr>
              <a:tr h="0">
                <a:tc>
                  <a:txBody>
                    <a:bodyPr/>
                    <a:lstStyle/>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a:t>
                      </a:r>
                    </a:p>
                  </a:txBody>
                  <a:tcPr marL="68580" marR="68580" marT="0" marB="0" anchor="ctr"/>
                </a:tc>
                <a:tc>
                  <a:txBody>
                    <a:bodyPr/>
                    <a:lstStyle/>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通过自问自答，强调思想内容或情感态度；</a:t>
                      </a:r>
                    </a:p>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引起人们注意，令人深思，发人深省；</a:t>
                      </a:r>
                    </a:p>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能辅助反映思维过程，起理清思路、提纲挈领之作用</a:t>
                      </a:r>
                    </a:p>
                  </a:txBody>
                  <a:tcPr marL="68580" marR="68580" marT="0" marB="0" anchor="ctr"/>
                </a:tc>
                <a:tc>
                  <a:txBody>
                    <a:bodyPr/>
                    <a:lstStyle/>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引出设问句，辨明类别，说明答案，分析其效用</a:t>
                      </a:r>
                    </a:p>
                  </a:txBody>
                  <a:tcPr marL="68580" marR="68580" marT="0" marB="0" anchor="ctr"/>
                </a:tc>
                <a:extLst>
                  <a:ext uri="{0D108BD9-81ED-4DB2-BD59-A6C34878D82A}">
                    <a16:rowId xmlns="" xmlns:a16="http://schemas.microsoft.com/office/drawing/2014/main" val="3692626079"/>
                  </a:ext>
                </a:extLst>
              </a:tr>
              <a:tr h="1356076">
                <a:tc>
                  <a:txBody>
                    <a:bodyPr/>
                    <a:lstStyle/>
                    <a:p>
                      <a:pPr marL="0" algn="l" defTabSz="2119122" rtl="0" eaLnBrk="1" latinLnBrk="0" hangingPunct="1">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反问</a:t>
                      </a:r>
                    </a:p>
                  </a:txBody>
                  <a:tcPr marL="68580" marR="68580" marT="0" marB="0" anchor="ctr"/>
                </a:tc>
                <a:tc>
                  <a:txBody>
                    <a:bodyPr/>
                    <a:lstStyle/>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加强语气，显得义正词严，引起读者注意，增强表达效果；</a:t>
                      </a:r>
                    </a:p>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掀起波澜，引人深思</a:t>
                      </a:r>
                    </a:p>
                  </a:txBody>
                  <a:tcPr marL="68580" marR="68580" marT="0" marB="0" anchor="ctr"/>
                </a:tc>
                <a:tc>
                  <a:txBody>
                    <a:bodyPr/>
                    <a:lstStyle/>
                    <a:p>
                      <a:pPr marL="0" algn="l" defTabSz="2119122" rtl="0" eaLnBrk="1" latinLnBrk="0" hangingPunct="1">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引出反问句，明确反问句式，说明其要表达的真实意思，分析其效用</a:t>
                      </a:r>
                    </a:p>
                  </a:txBody>
                  <a:tcPr marL="68580" marR="68580" marT="0" marB="0" anchor="ctr"/>
                </a:tc>
                <a:extLst>
                  <a:ext uri="{0D108BD9-81ED-4DB2-BD59-A6C34878D82A}">
                    <a16:rowId xmlns="" xmlns:a16="http://schemas.microsoft.com/office/drawing/2014/main" val="4211834030"/>
                  </a:ext>
                </a:extLst>
              </a:tr>
              <a:tr h="0">
                <a:tc>
                  <a:txBody>
                    <a:bodyPr/>
                    <a:lstStyle/>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反复</a:t>
                      </a:r>
                    </a:p>
                  </a:txBody>
                  <a:tcPr marL="68580" marR="68580" marT="0" marB="0" anchor="ctr"/>
                </a:tc>
                <a:tc>
                  <a:txBody>
                    <a:bodyPr/>
                    <a:lstStyle/>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强调突出所反复的内容；</a:t>
                      </a:r>
                    </a:p>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一唱三叹，能增强节奏感和抒情效果；</a:t>
                      </a:r>
                    </a:p>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间隔反复还具有串接文句文段、连接内容、分清层次之用，不断强化内容</a:t>
                      </a:r>
                    </a:p>
                  </a:txBody>
                  <a:tcPr marL="68580" marR="68580" marT="0" marB="0" anchor="ctr"/>
                </a:tc>
                <a:tc>
                  <a:txBody>
                    <a:bodyPr/>
                    <a:lstStyle/>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引出反复句，说明是属于直接反复，还是间接反复，分析反复效用</a:t>
                      </a:r>
                    </a:p>
                  </a:txBody>
                  <a:tcPr marL="68580" marR="68580" marT="0" marB="0" anchor="ctr"/>
                </a:tc>
                <a:extLst>
                  <a:ext uri="{0D108BD9-81ED-4DB2-BD59-A6C34878D82A}">
                    <a16:rowId xmlns="" xmlns:a16="http://schemas.microsoft.com/office/drawing/2014/main" val="3896200394"/>
                  </a:ext>
                </a:extLst>
              </a:tr>
            </a:tbl>
          </a:graphicData>
        </a:graphic>
      </p:graphicFrame>
    </p:spTree>
    <p:extLst>
      <p:ext uri="{BB962C8B-B14F-4D97-AF65-F5344CB8AC3E}">
        <p14:creationId xmlns:p14="http://schemas.microsoft.com/office/powerpoint/2010/main" xmlns="" val="20626797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ext uri="{D42A27DB-BD31-4B8C-83A1-F6EECF244321}">
                <p14:modId xmlns:p14="http://schemas.microsoft.com/office/powerpoint/2010/main" xmlns="" val="490884892"/>
              </p:ext>
            </p:extLst>
          </p:nvPr>
        </p:nvGraphicFramePr>
        <p:xfrm>
          <a:off x="2023200" y="2988742"/>
          <a:ext cx="19919792" cy="6738108"/>
        </p:xfrm>
        <a:graphic>
          <a:graphicData uri="http://schemas.openxmlformats.org/drawingml/2006/table">
            <a:tbl>
              <a:tblPr>
                <a:tableStyleId>{5C22544A-7EE6-4342-B048-85BDC9FD1C3A}</a:tableStyleId>
              </a:tblPr>
              <a:tblGrid>
                <a:gridCol w="1337276">
                  <a:extLst>
                    <a:ext uri="{9D8B030D-6E8A-4147-A177-3AD203B41FA5}">
                      <a16:colId xmlns="" xmlns:a16="http://schemas.microsoft.com/office/drawing/2014/main" val="926407748"/>
                    </a:ext>
                  </a:extLst>
                </a:gridCol>
                <a:gridCol w="11706289">
                  <a:extLst>
                    <a:ext uri="{9D8B030D-6E8A-4147-A177-3AD203B41FA5}">
                      <a16:colId xmlns="" xmlns:a16="http://schemas.microsoft.com/office/drawing/2014/main" val="3016528999"/>
                    </a:ext>
                  </a:extLst>
                </a:gridCol>
                <a:gridCol w="6876227">
                  <a:extLst>
                    <a:ext uri="{9D8B030D-6E8A-4147-A177-3AD203B41FA5}">
                      <a16:colId xmlns="" xmlns:a16="http://schemas.microsoft.com/office/drawing/2014/main" val="3149882701"/>
                    </a:ext>
                  </a:extLst>
                </a:gridCol>
              </a:tblGrid>
              <a:tr h="1032252">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名称</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艺术效果</a:t>
                      </a:r>
                    </a:p>
                  </a:txBody>
                  <a:tcPr marL="68580" marR="68580" marT="0" marB="0" anchor="ctr"/>
                </a:tc>
                <a:tc>
                  <a:txBody>
                    <a:bodyPr/>
                    <a:lstStyle/>
                    <a:p>
                      <a:pPr algn="ctr">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赏析方法</a:t>
                      </a:r>
                    </a:p>
                  </a:txBody>
                  <a:tcPr marL="68580" marR="68580" marT="0" marB="0" anchor="ctr"/>
                </a:tc>
                <a:extLst>
                  <a:ext uri="{0D108BD9-81ED-4DB2-BD59-A6C34878D82A}">
                    <a16:rowId xmlns="" xmlns:a16="http://schemas.microsoft.com/office/drawing/2014/main" val="752673380"/>
                  </a:ext>
                </a:extLst>
              </a:tr>
              <a:tr h="0">
                <a:tc>
                  <a:txBody>
                    <a:bodyPr/>
                    <a:lstStyle/>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反语</a:t>
                      </a:r>
                    </a:p>
                  </a:txBody>
                  <a:tcPr marL="68580" marR="68580" marT="0" marB="0" anchor="ctr"/>
                </a:tc>
                <a:tc>
                  <a:txBody>
                    <a:bodyPr/>
                    <a:lstStyle/>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多用于批判对象，揭露对象本质，进行讽刺嘲笑，语中含刺，能增强批判性；</a:t>
                      </a:r>
                    </a:p>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具有幽默感</a:t>
                      </a:r>
                    </a:p>
                  </a:txBody>
                  <a:tcPr marL="68580" marR="68580" marT="0" marB="0" anchor="ctr"/>
                </a:tc>
                <a:tc>
                  <a:txBody>
                    <a:bodyPr/>
                    <a:lstStyle/>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引出反语句，解释其本意，分析其效用</a:t>
                      </a:r>
                    </a:p>
                  </a:txBody>
                  <a:tcPr marL="68580" marR="68580" marT="0" marB="0" anchor="ctr"/>
                </a:tc>
                <a:extLst>
                  <a:ext uri="{0D108BD9-81ED-4DB2-BD59-A6C34878D82A}">
                    <a16:rowId xmlns="" xmlns:a16="http://schemas.microsoft.com/office/drawing/2014/main" val="2006704279"/>
                  </a:ext>
                </a:extLst>
              </a:tr>
              <a:tr h="0">
                <a:tc>
                  <a:txBody>
                    <a:bodyPr/>
                    <a:lstStyle/>
                    <a:p>
                      <a:pPr marL="0" algn="l" defTabSz="2119122" rtl="0" eaLnBrk="1" latinLnBrk="0" hangingPunct="1">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双关</a:t>
                      </a:r>
                    </a:p>
                  </a:txBody>
                  <a:tcPr marL="68580" marR="68580" marT="0" marB="0" anchor="ctr"/>
                </a:tc>
                <a:tc>
                  <a:txBody>
                    <a:bodyPr/>
                    <a:lstStyle/>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言在此而意在彼，表意委婉；</a:t>
                      </a:r>
                    </a:p>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含蓄隽永，耐人寻味，能增强抒情效果；</a:t>
                      </a:r>
                    </a:p>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生动、活泼、幽默、风趣</a:t>
                      </a:r>
                    </a:p>
                  </a:txBody>
                  <a:tcPr marL="68580" marR="68580" marT="0" marB="0" anchor="ctr"/>
                </a:tc>
                <a:tc>
                  <a:txBody>
                    <a:bodyPr/>
                    <a:lstStyle/>
                    <a:p>
                      <a:pPr marL="0" algn="l" defTabSz="2119122" rtl="0" eaLnBrk="1" latinLnBrk="0" hangingPunct="1">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　引出双关句，说明其双重含意，分析其作用</a:t>
                      </a:r>
                    </a:p>
                  </a:txBody>
                  <a:tcPr marL="68580" marR="68580" marT="0" marB="0" anchor="ctr"/>
                </a:tc>
                <a:extLst>
                  <a:ext uri="{0D108BD9-81ED-4DB2-BD59-A6C34878D82A}">
                    <a16:rowId xmlns="" xmlns:a16="http://schemas.microsoft.com/office/drawing/2014/main" val="3970836796"/>
                  </a:ext>
                </a:extLst>
              </a:tr>
              <a:tr h="0">
                <a:tc>
                  <a:txBody>
                    <a:bodyPr/>
                    <a:lstStyle/>
                    <a:p>
                      <a:pPr marL="0" algn="l" defTabSz="2119122" rtl="0" eaLnBrk="1" latinLnBrk="0" hangingPunct="1">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通感</a:t>
                      </a:r>
                    </a:p>
                  </a:txBody>
                  <a:tcPr marL="68580" marR="68580" marT="0" marB="0" anchor="ctr"/>
                </a:tc>
                <a:tc>
                  <a:txBody>
                    <a:bodyPr/>
                    <a:lstStyle/>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化抽象为具体形象，突出特征，增强表达效果；</a:t>
                      </a:r>
                    </a:p>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调动读者的多种感觉，激发联想，耐人寻味</a:t>
                      </a:r>
                    </a:p>
                  </a:txBody>
                  <a:tcPr marL="68580" marR="68580" marT="0" marB="0" anchor="ctr"/>
                </a:tc>
                <a:tc>
                  <a:txBody>
                    <a:bodyPr/>
                    <a:lstStyle/>
                    <a:p>
                      <a:pPr marL="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引出通感句，分析移觉情况，说明表达效用</a:t>
                      </a:r>
                    </a:p>
                  </a:txBody>
                  <a:tcPr marL="68580" marR="68580" marT="0" marB="0" anchor="ctr"/>
                </a:tc>
                <a:extLst>
                  <a:ext uri="{0D108BD9-81ED-4DB2-BD59-A6C34878D82A}">
                    <a16:rowId xmlns="" xmlns:a16="http://schemas.microsoft.com/office/drawing/2014/main" val="2533007955"/>
                  </a:ext>
                </a:extLst>
              </a:tr>
            </a:tbl>
          </a:graphicData>
        </a:graphic>
      </p:graphicFrame>
    </p:spTree>
    <p:extLst>
      <p:ext uri="{BB962C8B-B14F-4D97-AF65-F5344CB8AC3E}">
        <p14:creationId xmlns:p14="http://schemas.microsoft.com/office/powerpoint/2010/main" xmlns="" val="11486602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4893647"/>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段运用了什么表现手法？有何表达效果？</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文章运用了哪些修辞手法来描写</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？请简要分析。</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本文采用了什么叙述方式？有何好处？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本文细节描写十分精彩，请举两例加以评析。</a:t>
            </a:r>
          </a:p>
        </p:txBody>
      </p:sp>
    </p:spTree>
    <p:extLst>
      <p:ext uri="{BB962C8B-B14F-4D97-AF65-F5344CB8AC3E}">
        <p14:creationId xmlns:p14="http://schemas.microsoft.com/office/powerpoint/2010/main" xmlns="" val="6353955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649408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作答时分成两步：①确认该句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段、篇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所用的表达技巧</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若问“哪些”，不可只答出一种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。②依据表达技巧的作用，紧扣文章内容作答。在分析作用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表达效果、好处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时，一定要把它自身的作用和它在文中的作用结合起来分析。作用一般包括内容和结构两个方面，要看清具体要求分析的是哪个方面。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表述可采用三段式：技巧、内容、效果。也就是运用了什么技巧，表达了什么内容，达到了什么效果。</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5364890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09452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阅读下面的文字，完成题目。</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桐花满地</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雪小禅</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起初，我是不喜欢桐花的。</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桐花命贱，粉不粉艳不艳的，大朵大朵地开着，形状也散，因为大，觉得没了形似的。更有那颜色，有灰败的暗在里面，所以，我初见桐花，便觉得不是我的花。只因为它没有灵性，好像一个呆滞的乡下女子。</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后来喜欢了看电影，发现电影院里有几棵泡桐，高大健硕，足有几十年了吧？三四月间，一树一树的花开，粉灰的桐花开遍了天空，我恰是十五六岁的年龄，一下子怔住了。</a:t>
            </a:r>
          </a:p>
        </p:txBody>
      </p:sp>
    </p:spTree>
    <p:extLst>
      <p:ext uri="{BB962C8B-B14F-4D97-AF65-F5344CB8AC3E}">
        <p14:creationId xmlns:p14="http://schemas.microsoft.com/office/powerpoint/2010/main" xmlns="" val="423201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89474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那是故乡的老电影院，院子里因为有几棵泡桐，显得鬼魅而虚幻，我常常和同学跑去看电影，当然是要逃课的。电影票两毛钱一张，今天是粉的明天是蓝的，细细的长条，前面印了座位，多少排多少号，后面是日期。我们偶尔也逃票，如果当天恰好是蓝色的票，而我们前几天恰好用过蓝色的票，于是混进去，感觉占了极大便宜，无限地快乐，贼地快乐。</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那时的玲是我的密友，她总是与我一起跳过一中的墙去看电影，有时去得早，就捡几朵桐花放到书里。玲说，这花要是不败该多好啊。这句话多傻啊，我笑话她总是说傻话，她又说，花无百日红。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后来她转学走了，我一个人再去看电影时总是会想起她。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我把桐花夹在信里寄给她。我问她，你那里有桐花吗？问她的时候，她就哭了，因为我发现，信纸是被打湿过的。</a:t>
            </a:r>
          </a:p>
        </p:txBody>
      </p:sp>
    </p:spTree>
    <p:extLst>
      <p:ext uri="{BB962C8B-B14F-4D97-AF65-F5344CB8AC3E}">
        <p14:creationId xmlns:p14="http://schemas.microsoft.com/office/powerpoint/2010/main" xmlns="" val="17433715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89474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每天上学都要路过电影院，我总是不经意地扭头看那些泡桐，春去春回，看了三年。我离开了故乡，从此再也没有回去。</a:t>
            </a:r>
            <a:r>
              <a:rPr lang="zh-CN" altLang="en-US" sz="4000" u="sng"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小城的桐花，已散落在记忆的河岸上，桐花穿过两岸光阴，只是无比的凄美。惨绿的少年就那样一挥而去。</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再回故乡，却不见了桐花。</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电影院早就黄了，于是拆掉，盖了商城，里面无限地热闹。电影院不复存在，当然也没有桐花了。正是人间四月天，我却惶惶然，好像失去了什么，无限地惆怅。</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后来同学聚会，说起那时偷着去看电影，有个男生说，我那时暗恋一个女生，送了票给她，站在梧桐树下等着她，说好了七点见的，她一直没有来，真是叫我立尽了梧桐影。然后他转脸问我：你记得那里有好几棵泡桐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我差点泪湿。</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5125398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89474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后来，我发现我所在的城市里，教育局院里有一棵巨大的梧桐树，大到快要占半个院子，就一棵，在门口，枝繁叶茂。四月天里，我每天刻意去看它，今天还是花骨朵，明天就开了一朵，过不了几天，满树的花全开了，一片片的花在风中摆动着。那么一树桐花，近乎招摇。</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可惜花期是这样短，没有几天，就纷纷地落了，落了一地，到处是大朵的花，如果再有雨，那一片桐花满地是让人惊艳的。</a:t>
            </a:r>
          </a:p>
          <a:p>
            <a:pPr algn="just">
              <a:lnSpc>
                <a:spcPct val="130000"/>
              </a:lnSpc>
              <a:spcAft>
                <a:spcPts val="0"/>
              </a:spcAft>
            </a:pPr>
            <a:r>
              <a:rPr lang="zh-CN" altLang="en-US" sz="4000" u="wavyHeavy"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年之后，我和玲再度联系上。她没有考上大学，一个人在异乡奔波，不停地在路上奔波。下岗失业，做生意赔本，失恋离婚，玲的命运一波三折，但她却没有抱怨过。我想起桐花，那样努力地开着，不好看，可是，为了春天的到来，一直努力着。</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我问玲还记得我寄给她的桐花吗？她在电话中说，已经干掉了，没了颜色，可是，她一直留着。因为，上面有光阴的痕迹。</a:t>
            </a:r>
          </a:p>
        </p:txBody>
      </p:sp>
    </p:spTree>
    <p:extLst>
      <p:ext uri="{BB962C8B-B14F-4D97-AF65-F5344CB8AC3E}">
        <p14:creationId xmlns:p14="http://schemas.microsoft.com/office/powerpoint/2010/main" xmlns="" val="22045692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09452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还有一次去开会，我觉得闷，出来透气，在窗口，忽然看到了桐花。一枝枝伸展着，在三楼的窗前，那些桐花几乎伸手可及。天正在下雨，落花人独立，微雨燕双飞。地上有一片落花，真是桐花万里路。我伸出手去，摘下一朵，那朵又软又绵的桐花，就在我的手上，上面有雨露儿，颤抖着，微张着，这是一朵还没有完全开的花，还有着青涩的美。我捧着它，想起与桐花的初见，我并不喜欢它。如今，与君再相见，我心中，俱是欢喜的花儿，一朵、两朵地开着，桐花满地。我记得故乡的桐花，也更喜这眼前的一朵。</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我给玲发了一条短信：玲，有空回来看桐花吧，它们又开了呢。</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玲很快回了短信。她说，人生若只如初见，我们还当去跳墙偷看电影的少年吧。因为，那里，有我和你的桐花万里路。</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有删改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21536837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14582"/>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7.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分析表现手法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文中画波浪线的段落运用了什么表现手法？说说它的好处。</a:t>
            </a:r>
          </a:p>
        </p:txBody>
      </p:sp>
      <p:sp>
        <p:nvSpPr>
          <p:cNvPr id="8" name="矩形 7"/>
          <p:cNvSpPr/>
          <p:nvPr/>
        </p:nvSpPr>
        <p:spPr>
          <a:xfrm>
            <a:off x="2094638" y="4104374"/>
            <a:ext cx="19645450" cy="75574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92104" y="4136356"/>
            <a:ext cx="19645450" cy="14446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手法：运用了以物喻人、借物抒情的表现手法。好处：由人到物，便于抒发情感。</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要结合段落内容，答出具体的表现手法，再联系作者的情感态度进行答题。</a:t>
            </a:r>
          </a:p>
          <a:p>
            <a:pPr>
              <a:lnSpc>
                <a:spcPct val="130000"/>
              </a:lnSpc>
              <a:spcBef>
                <a:spcPct val="0"/>
              </a:spcBef>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6960990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8094524"/>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“芝麻开门吧！”咒语念起，山洞石门訇然敞开，堆积的珠宝浮光跃彩。</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但洞察和把握一种语言的奥秘，不需要咒语。时间是最重要的条件。在一种语言中沉浸得足够久了，自然就会了解其精妙。有如窖藏老酒，被时光层层堆叠，然后醇香。瓜熟蒂落，风生水起，到了一定的时候，语言中的神秘和魅惑，次第显影。音调的升降平仄中，笔画的横竖撇捺里，有花朵摇曳的姿态，水波被风吹拂出的纹路，阳光下明媚的笑容，暗夜里隐忍的啜泣。</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对绝大多数人来说，只有母语，才有这样的魅力和魄力，承担和覆盖。日升月落，春秋代序；昼夜不舍的流水，亘古沉默的荒野；鹰隼呼啸着射向天空，羊群蠕动成地上的云团；一颗从眼角滑落的泪珠有怎样的哀怨，一声自喉咙迸发的呐喊有怎样的愤懑。一切，都被母语捕捉和绾结，表达和诉说。</a:t>
            </a:r>
          </a:p>
        </p:txBody>
      </p:sp>
    </p:spTree>
    <p:extLst>
      <p:ext uri="{BB962C8B-B14F-4D97-AF65-F5344CB8AC3E}">
        <p14:creationId xmlns:p14="http://schemas.microsoft.com/office/powerpoint/2010/main" xmlns="" val="9340591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14582"/>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8.</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分析表达方式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这篇散文主要采用了什么的叙述顺序？试简要分析其好处。</a:t>
            </a:r>
          </a:p>
        </p:txBody>
      </p:sp>
      <p:sp>
        <p:nvSpPr>
          <p:cNvPr id="8" name="矩形 7"/>
          <p:cNvSpPr/>
          <p:nvPr/>
        </p:nvSpPr>
        <p:spPr>
          <a:xfrm>
            <a:off x="2094638" y="3996854"/>
            <a:ext cx="19645450" cy="76649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34087" y="3996854"/>
            <a:ext cx="19645450" cy="752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顺叙。作者记叙事件主要是按时间先后进行叙述的，有“起初”“后来”“多年之后”等，中间插入了部分段落或内容，如“那是故乡的老电影院”一段的插叙，又如“有个男生说”后面部分内容的插入。好处：①总体叙述上文章脉络清晰；②过去的事情、现在的事情结合在一起，显现出散文“形散神聚”的特点。</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要分析出具体的写作顺序，再结合文本内容分析这一顺序所具有的实际运用上的好处。</a:t>
            </a: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a:p>
            <a:pPr>
              <a:lnSpc>
                <a:spcPct val="130000"/>
              </a:lnSpc>
              <a:spcBef>
                <a:spcPct val="0"/>
              </a:spcBef>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40573626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14582"/>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9.</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分析修辞手法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从修辞角度赏析文中画横线句子的表达效果。</a:t>
            </a:r>
          </a:p>
        </p:txBody>
      </p:sp>
      <p:sp>
        <p:nvSpPr>
          <p:cNvPr id="9" name="矩形 8"/>
          <p:cNvSpPr/>
          <p:nvPr/>
        </p:nvSpPr>
        <p:spPr>
          <a:xfrm>
            <a:off x="2094638" y="3996854"/>
            <a:ext cx="19645450" cy="76649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34087" y="3996854"/>
            <a:ext cx="19645450" cy="752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运用比喻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记忆的河岸”“惨绿的少年”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、拟人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桐花穿过两岸光阴”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、夸张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一挥而去”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等修辞手法，描绘了桐花凋落的悲凉，留存记忆的寥落，少年时代的短暂。</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要准确地理解句子的内容大意，再分析出具体所运用的修辞手法，再结合作者所要表达的情感分析其效果。</a:t>
            </a:r>
          </a:p>
          <a:p>
            <a:pPr>
              <a:lnSpc>
                <a:spcPct val="130000"/>
              </a:lnSpc>
              <a:spcBef>
                <a:spcPct val="0"/>
              </a:spcBef>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30233822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816773"/>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考点四　体会重要语句的丰富含意，品味精彩的语言表达艺术</a:t>
            </a:r>
          </a:p>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知识储备</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一、理解重要语句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重要语句，包括重要的词语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短语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和重要的句子。</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重要词语</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文章中的“重要词语”，通常指的是那些或含义深刻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关涉主旨意蕴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，或有特定义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关涉语境临时之义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，或有指代义的词语；同时要注意词语的特殊性，即运用了该词语的比喻义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要搞清楚其比喻的对象，即本体</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、双关义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谐音双关还是语意双关</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、象征义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象征的对象是什么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、反语义、色彩义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褒贬互换</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等。这些词语的含义往往不是词典中所解释的普通含义，而是在具体语境中的特殊含义。</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6910884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9694962"/>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时需要注意两点：第一，文中有指代意义的词语，可能是指示代词，也可能是具有指代作用的非指示代词；第二，考试涉及的有些词语是文章的标题，同时也是文章描写的对象。对这类词语含义的理解关涉主旨、意蕴、形象，并非单纯的词语理解。</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重要句子</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重要句子”，是指在文中起重要作用的关键性语句，它或揭示文章主旨，或表达作者情感，或有着丰富的内涵。常见的有如下几类：意蕴丰富的哲理句、揭旨明理的议论句、观点鲜明的抒情句、语意深长的双关句、生动形象的修辞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体会句子含意的原则：①从词语到句子，即根据句子中的关键词语、词语与词语之间的关系来理解；②从形式到内容，即根据句子的结构特点、修辞手法以及句子的语言气势，针对它表达的内容来理解与把握；③从篇章到语句，即联系文章主旨对句子的真实含意进行领会。</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132757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729430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二、品味语言表达艺术</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本考点侧重从欣赏的角度来品味语言的艺术表现力，命题者一般会选择在表达上富有特色的语句，往往一句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语段</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三考，即含意、作用、赏析。赏析时主要从表达技巧和表达效果两方面入手。</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表达技巧可从以下几个方面分析：</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一是从表达方式的角度分析，如人称的使用、描写方式。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二是从表现手法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狭义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的角度分析，如衬托、对比等。</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三是从修辞手法的角度分析。</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四是从遣词造句的角度分析，如词语的准确、鲜明、生动、形象，句式的整散等。</a:t>
            </a:r>
          </a:p>
        </p:txBody>
      </p:sp>
    </p:spTree>
    <p:extLst>
      <p:ext uri="{BB962C8B-B14F-4D97-AF65-F5344CB8AC3E}">
        <p14:creationId xmlns:p14="http://schemas.microsoft.com/office/powerpoint/2010/main" xmlns="" val="26692609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4893647"/>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五是从语言风格入手，如平实、华丽、清新、典雅、幽默、辛辣、简洁明快、含蓄深沉、寓庄于谐、生动形象、富有情趣、地方色彩鲜明等等。</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在指出表达技巧的同时，一定要结合具体语段分析，即具体是怎么使用的。</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分析表达效果时，一是要注意表达技巧本身的表达效果，二是要注意它在文中具体的表达效果。</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2670989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7294305"/>
          </a:xfrm>
          <a:prstGeom prst="rect">
            <a:avLst/>
          </a:prstGeom>
          <a:noFill/>
        </p:spPr>
        <p:txBody>
          <a:bodyPr wrap="square" rtlCol="0">
            <a:spAutoFit/>
          </a:bodyPr>
          <a:lstStyle/>
          <a:p>
            <a:pPr algn="ctr">
              <a:lnSpc>
                <a:spcPct val="130000"/>
              </a:lnSpc>
              <a:spcAft>
                <a:spcPts val="0"/>
              </a:spcAft>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类题指津</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题型一　理解重要词语</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文中画线部分中的“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指什么？</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文中以“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词来比喻什么？其中的含义是什么？</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一词强调的是什么？</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请结合文章内容，说明第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段中“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的含义。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综观全文，简析文中加点词“</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的内涵。</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3531615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10495181"/>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三联一依托</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三联</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联”，联系词语所在的句子的内容及前后文。理解词语必须联系语境，做到“词不离句”，一般有临时性词义的词语、有特殊用法的词语等要这样来理解。</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联”，联系文章的主题或作者的情感态度揣摩词语的含义。一般分析具有深层含义或特定意义的词语、能点明中心或主旨的词语等依据此法。</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联”，联系作者写作时的写作意图和社会背景理解词语的含义。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一依托</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依托手法挖掘。为了突出表达效果，使语言生动形象，散文写作往往使用一些修辞手法、描写手法。因此可以依托修辞、描写手法挖掘其背后作者要表达什么意思，要达到什么效果。</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22205478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3293209"/>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答题模板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手法＋内容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本句意思，本句所写内容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＋效果</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情感、形象、主旨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。即本句采用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手法，写出了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内容，表达了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情感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主旨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，或写出了人物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景物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特点。</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4480943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9694962"/>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阅读下面的文字，回答问题。</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老根底子</a:t>
            </a:r>
          </a:p>
          <a:p>
            <a:pPr algn="ctr">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刘亮程</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①李家门前只有不成行的几棵白杨树，细细的，没几个枝叶，连个麻雀都不愿落脚。尤其大一点的鸟， 或许看都不会看他们家一眼，直端端飞过来，落到我们家树上。</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②像鹞鹰、喜鹊、猫头鹰这些大鸟，大都住在村外的野滩里，有时飞到村子上头转几圈，大叫几声，往哪棵树上落不往哪棵树上落，都是看人家的。它不会随便落到一棵树上，一般都选上了年纪的老榆树落脚。老榆树大都长在几个老户人家的院子里。邱老二家、张保福家、王多家和我们家树上，就经常落大鸟。李家树上从没有这种福气，连鸟都知道那几棵小树底下的人家是新来的，不可靠。</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689316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子母题型变式</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10495181"/>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骄傲于自己母语的强大的生命力。五千年的漫长历史，灾祸连绵，兵燹不绝，而一个个方块汉字，就是一块块砖石，当它们排列衔接时，便仿佛垒砌了一个广阔而坚固的壁垒，牢牢守卫了一种古老的文化，庇护了一代代呼吸沐浴着它的气息的亿兆的灵魂。</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童年在农村度过。记事不久的年龄，有一年夏天，大人在睡午觉，我独自走出屋门到外面玩，追着一只蹦蹦跳跳的兔子，不小心走远了，一直走进村外一片茂密的树林中，迷路了，害怕得大哭。但四周没有人听到，只好在林子里乱走。过了好久，终于从树干的缝隙间，望见了村头一户人家的屋檐。</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一颗悬空的心倏地落地了。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对于长期漂泊在外的人，母语熟悉的音调，带给他的正应该是这样的一种返归家园之感。一个汉语的子民，寄居他乡，母语便是故乡的方言土语；置身异国，母语便是方块的中文汉字。“官秩加身应谬得，乡音到耳是真归”，故乡的语言，母语的最为具体直观的形式，甚至关联到了存在的确凿感。</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2716674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649408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③一户人家新到一个地方，谁都不清楚他会干出些啥事。</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④老鼠都不太敢进新来人家的房子。蚂蚁得三年后才敢把家搬到新来人家的墙根，再过三年才敢把洞打进新来人家的房子。鸟在天空把啥事都看得清楚，院子里的鸡、鸡窝、狗洞、屋檐下的燕子窠、檐上的鸽子。鸟会想，能让这么多动物和睦共居的家园，肯定也会让一只过路的鸟安安心心歇会儿脚。在大树顶上，大鸟看见很多年前另一只大鸟压弯的枝，另一只大鸟踩伤的一块树皮。一棵被大鸟踩弯树头的榆树，最后可能比任何一棵树都长得高大结实。</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0059195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9694962"/>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⑤我们家是黄沙梁有数的几家老户之一，尽管我们来的时间不算长，但后父他们家在这里生活了好几辈人，老庄子住旧了又搬到新庄子。新庄子又快住旧了。在这片荒野上人们已经住旧了两个庄子，像穿破的两只鞋，一只扔在西边的沙沟梁，一只扔在更西边的河湾里。人们住旧一个庄子便往西移一两里，盖起一个新庄子。地大得很，谁都不愿在老地方再盖新房子。房子住破时，路也走坏了，井也喝枯了，地毁得坑坑洼洼，人也死了一大茬，总之，都可以</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扔掉</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了。往前走一两里，对一个村庄来说，只是迈了一小步。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⑥有些东西却会留下来，一些留在人的记忆里，更多的留在木头、土块、车辕、筐子、麻袋及一截皮绳上。这些东西十分齐全地放在老户人家的院子里。新来的人家顶多有两把新锨，和一把别人</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扔掉</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的破锄头，锄刃上的豁口跟他没一点关系，锄背上的那个裂缝也不认识他。用旧一样东西得好几年的时间。尤其一个院子，它像扔一把旧锄头或一截破草绳一样，</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扔掉</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好几辈人，才能轮到人抛弃它。</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0492208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5615896"/>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⑦老户人家都有许多扔不掉的老东西。</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⑧老户人家的柴垛底下压着几十年前的老柴火，或上百年前的一截歪榆木。全朽了，没用了。这叫柴垛底子。有了它新垛的柴才不会潮，不会朽掉。</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⑨老户人家粮仓里能挖出上辈人吃剩的面和米。老户人家有几头老牲口，牙豁了，腿有点儿瘸，干活慢腾腾的，却再没人抽它鞭子。</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⑩老户人家羊圈底下都有几米厚的一层肥土。那是几十年上百年的羊粪尿浸泡出来的，挖出来比羊粪还值钱，却从不挖出来，肥肥地放着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除非万不得已。那就叫老根底子。</a:t>
            </a:r>
          </a:p>
        </p:txBody>
      </p:sp>
    </p:spTree>
    <p:extLst>
      <p:ext uri="{BB962C8B-B14F-4D97-AF65-F5344CB8AC3E}">
        <p14:creationId xmlns:p14="http://schemas.microsoft.com/office/powerpoint/2010/main" xmlns="" val="25212746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4015458"/>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⑪在黄沙梁我们接着后父家的茬往下生活，那是我们的老根底子。在东刮西刮的风和明明暗暗的日月中，我们看见他们上辈人留下的茬头，像一根断开长绳的一头找到了另一头。</a:t>
            </a:r>
            <a:r>
              <a:rPr lang="zh-CN" altLang="en-US" sz="4000" u="sng"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我们握住他们从黑暗中伸过来的手，接住他们从地底下喘上来的气，从满院子的旧东西中我们找到自己的新生活。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他们握着那锨，使那架犁时的感觉又渐渐地、全部地回到我们手里。这些全新的旧日子让我们觉得生活几乎能够完整地、没有尽头地过下去。</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5328654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14582"/>
          </a:xfrm>
          <a:prstGeom prst="rect">
            <a:avLst/>
          </a:prstGeom>
          <a:noFill/>
        </p:spPr>
        <p:txBody>
          <a:bodyPr wrap="square" rtlCol="0">
            <a:spAutoFit/>
          </a:bodyPr>
          <a:lstStyle/>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10.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理解词语的含义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结合相关内容，说明第⑤⑥段中“扔掉”一词的含义。</a:t>
            </a:r>
          </a:p>
        </p:txBody>
      </p:sp>
      <p:sp>
        <p:nvSpPr>
          <p:cNvPr id="8" name="矩形 7"/>
          <p:cNvSpPr/>
          <p:nvPr/>
        </p:nvSpPr>
        <p:spPr>
          <a:xfrm>
            <a:off x="2094638" y="4131970"/>
            <a:ext cx="19645450" cy="75298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94638" y="4104374"/>
            <a:ext cx="19645450" cy="2066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扔掉”表明放弃，既包括老户人家放弃过往的生活的一些痕迹，如住过的房子、用过的农具，也包括老院子不得不放弃曾经住过的离世的主人。②一代代放弃不合时宜的生存环境和生活方式。</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结合第⑤⑥段中出现“扔掉”一词句子的意思，结合上下文语境，特别要清楚作者放弃的是什么，然后作答。</a:t>
            </a:r>
          </a:p>
        </p:txBody>
      </p:sp>
    </p:spTree>
    <p:extLst>
      <p:ext uri="{BB962C8B-B14F-4D97-AF65-F5344CB8AC3E}">
        <p14:creationId xmlns:p14="http://schemas.microsoft.com/office/powerpoint/2010/main" xmlns="" val="13458273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5615896"/>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题型二　理解重要句子</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联系上下文，应该怎样理解这句话？</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请说说这句话在文中的含意。</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请简析该句的内涵。</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请联系全文，说说你对某句的理解。</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7270133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816773"/>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句子的含意一般有表层含意、深层含意、警策含意。体会语句的含意，要注意“句内三看”和“句外三看”。</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内三看：①看句中的关键词。关键词常常是有多重意义的词语，理解句意首先要理解这些关键词的具体含义。②看句子内部结构关系，语句所指的对象是什么。要把该对象由具体抽象为一般，个体扩大为类型，明白句子的表层含意。③看句子本身表达的特点，是否使用了修辞，表达了怎样的情与理。</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句外三看：①看该句位置特点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或在段首、开头，或在段尾、文末等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，明确其在结构上的作用。②看相邻句，主要是上下文。根据语境，句子的含意就会相对明朗。③看段、章的中心。联系文章主旨与写作目的，弄清其深层含意，有时句子还有警策意义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类似于名言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，注意提炼概括。</a:t>
            </a:r>
          </a:p>
        </p:txBody>
      </p:sp>
    </p:spTree>
    <p:extLst>
      <p:ext uri="{BB962C8B-B14F-4D97-AF65-F5344CB8AC3E}">
        <p14:creationId xmlns:p14="http://schemas.microsoft.com/office/powerpoint/2010/main" xmlns="" val="4189529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2492990"/>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rgbClr val="EF8340"/>
                </a:solidFill>
                <a:latin typeface="微软雅黑" pitchFamily="34" charset="-122"/>
                <a:ea typeface="微软雅黑" pitchFamily="34" charset="-122"/>
                <a:cs typeface="Courier New" panose="02070309020205020404" pitchFamily="49" charset="0"/>
              </a:rPr>
              <a:t>11.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结合全文理解第⑪段画横线句子的含意。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原文见本考点“题型一”的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老根底子</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94638" y="5608321"/>
            <a:ext cx="19645450" cy="60534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98183" y="5580725"/>
            <a:ext cx="19645450" cy="2066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后辈接过前辈在长期的艰难困苦中积淀而留存下来的有价值的东西，吸取前辈生活中有意义的精神源泉，来寻找到自己适合时代的新生活。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意思对即可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解答此题，关键是对“黑暗中伸过来的手”“从地底下喘上来的气”的理解。前者是物质的，后者是精神层面的，必须要将句子放在语境中理解。</a:t>
            </a:r>
          </a:p>
        </p:txBody>
      </p:sp>
    </p:spTree>
    <p:extLst>
      <p:ext uri="{BB962C8B-B14F-4D97-AF65-F5344CB8AC3E}">
        <p14:creationId xmlns:p14="http://schemas.microsoft.com/office/powerpoint/2010/main" xmlns="" val="20995182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4093428"/>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题型三　品味语言表达艺术</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设问方式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指出</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句所体现的人物语言特色并分析它的表达效果。</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赏析第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段中的画线句。</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简要分析本文语言的两个主要特点。</a:t>
            </a:r>
          </a:p>
        </p:txBody>
      </p:sp>
    </p:spTree>
    <p:extLst>
      <p:ext uri="{BB962C8B-B14F-4D97-AF65-F5344CB8AC3E}">
        <p14:creationId xmlns:p14="http://schemas.microsoft.com/office/powerpoint/2010/main" xmlns="" val="16835441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1692771"/>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答题思路</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语言特点</a:t>
            </a:r>
          </a:p>
        </p:txBody>
      </p:sp>
      <p:graphicFrame>
        <p:nvGraphicFramePr>
          <p:cNvPr id="4" name="表格 3"/>
          <p:cNvGraphicFramePr>
            <a:graphicFrameLocks noGrp="1"/>
          </p:cNvGraphicFramePr>
          <p:nvPr>
            <p:extLst>
              <p:ext uri="{D42A27DB-BD31-4B8C-83A1-F6EECF244321}">
                <p14:modId xmlns:p14="http://schemas.microsoft.com/office/powerpoint/2010/main" xmlns="" val="4106294984"/>
              </p:ext>
            </p:extLst>
          </p:nvPr>
        </p:nvGraphicFramePr>
        <p:xfrm>
          <a:off x="2031072" y="4645630"/>
          <a:ext cx="19792128" cy="7272102"/>
        </p:xfrm>
        <a:graphic>
          <a:graphicData uri="http://schemas.openxmlformats.org/drawingml/2006/table">
            <a:tbl>
              <a:tblPr>
                <a:tableStyleId>{5C22544A-7EE6-4342-B048-85BDC9FD1C3A}</a:tableStyleId>
              </a:tblPr>
              <a:tblGrid>
                <a:gridCol w="1252742">
                  <a:extLst>
                    <a:ext uri="{9D8B030D-6E8A-4147-A177-3AD203B41FA5}">
                      <a16:colId xmlns="" xmlns:a16="http://schemas.microsoft.com/office/drawing/2014/main" val="1901853480"/>
                    </a:ext>
                  </a:extLst>
                </a:gridCol>
                <a:gridCol w="2837190">
                  <a:extLst>
                    <a:ext uri="{9D8B030D-6E8A-4147-A177-3AD203B41FA5}">
                      <a16:colId xmlns="" xmlns:a16="http://schemas.microsoft.com/office/drawing/2014/main" val="1732431948"/>
                    </a:ext>
                  </a:extLst>
                </a:gridCol>
                <a:gridCol w="15702196">
                  <a:extLst>
                    <a:ext uri="{9D8B030D-6E8A-4147-A177-3AD203B41FA5}">
                      <a16:colId xmlns="" xmlns:a16="http://schemas.microsoft.com/office/drawing/2014/main" val="4012050136"/>
                    </a:ext>
                  </a:extLst>
                </a:gridCol>
              </a:tblGrid>
              <a:tr h="808011">
                <a:tc gridSpan="2">
                  <a:txBody>
                    <a:bodyPr/>
                    <a:lstStyle/>
                    <a:p>
                      <a:pPr marL="0" algn="ctr" defTabSz="2117725" rtl="0" eaLnBrk="1" fontAlgn="base" latinLnBrk="0" hangingPunct="1">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特点的具体内容</a:t>
                      </a:r>
                    </a:p>
                  </a:txBody>
                  <a:tcPr marL="68580" marR="68580" marT="0" marB="0"/>
                </a:tc>
                <a:tc hMerge="1">
                  <a:txBody>
                    <a:bodyPr/>
                    <a:lstStyle/>
                    <a:p>
                      <a:endParaRPr lang="zh-CN" altLang="en-US"/>
                    </a:p>
                  </a:txBody>
                  <a:tcPr/>
                </a:tc>
                <a:tc>
                  <a:txBody>
                    <a:bodyPr/>
                    <a:lstStyle/>
                    <a:p>
                      <a:pPr marL="0" algn="ctr" defTabSz="2117725" rtl="0" eaLnBrk="1" fontAlgn="base" latinLnBrk="0" hangingPunct="1">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特点的角度及作用</a:t>
                      </a:r>
                    </a:p>
                  </a:txBody>
                  <a:tcPr marL="68580" marR="68580" marT="0" marB="0" anchor="ctr"/>
                </a:tc>
                <a:extLst>
                  <a:ext uri="{0D108BD9-81ED-4DB2-BD59-A6C34878D82A}">
                    <a16:rowId xmlns="" xmlns:a16="http://schemas.microsoft.com/office/drawing/2014/main" val="1005979269"/>
                  </a:ext>
                </a:extLst>
              </a:tr>
              <a:tr h="1616023">
                <a:tc rowSpan="4">
                  <a:txBody>
                    <a:bodyPr/>
                    <a:lstStyle/>
                    <a:p>
                      <a:pPr marL="0" algn="just" defTabSz="2117725" rtl="0" eaLnBrk="1" fontAlgn="base" latinLnBrk="0" hangingPunct="1">
                        <a:lnSpc>
                          <a:spcPct val="130000"/>
                        </a:lnSpc>
                        <a:spcBef>
                          <a:spcPct val="0"/>
                        </a:spcBef>
                        <a:spcAft>
                          <a:spcPts val="0"/>
                        </a:spcAft>
                      </a:pPr>
                      <a:endParaRPr lang="en-US" alt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marL="0" algn="just" defTabSz="2117725" rtl="0" eaLnBrk="1" fontAlgn="base" latinLnBrk="0" hangingPunct="1">
                        <a:lnSpc>
                          <a:spcPct val="130000"/>
                        </a:lnSpc>
                        <a:spcBef>
                          <a:spcPct val="0"/>
                        </a:spcBef>
                        <a:spcAft>
                          <a:spcPts val="0"/>
                        </a:spcAft>
                      </a:pPr>
                      <a:endParaRPr lang="en-US" alt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marL="0" algn="just" defTabSz="2117725" rtl="0" eaLnBrk="1" fontAlgn="base" latinLnBrk="0" hangingPunct="1">
                        <a:lnSpc>
                          <a:spcPct val="130000"/>
                        </a:lnSpc>
                        <a:spcBef>
                          <a:spcPct val="0"/>
                        </a:spcBef>
                        <a:spcAft>
                          <a:spcPts val="0"/>
                        </a:spcAft>
                      </a:pPr>
                      <a:endParaRPr lang="en-US" altLang="zh-CN"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marL="0" algn="just" defTabSz="2117725" rtl="0" eaLnBrk="1" fontAlgn="base" latinLnBrk="0" hangingPunct="1">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用词</a:t>
                      </a:r>
                    </a:p>
                    <a:p>
                      <a:pPr marL="0" algn="just" defTabSz="2117725" rtl="0" eaLnBrk="1" fontAlgn="base" latinLnBrk="0" hangingPunct="1">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之美</a:t>
                      </a:r>
                    </a:p>
                  </a:txBody>
                  <a:tcPr marL="68580" marR="68580" marT="0" marB="0"/>
                </a:tc>
                <a:tc>
                  <a:txBody>
                    <a:bodyPr/>
                    <a:lstStyle/>
                    <a:p>
                      <a:pPr marL="0" algn="just" defTabSz="2117725" rtl="0" eaLnBrk="1" fontAlgn="base" latinLnBrk="0" hangingPunct="1">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炼字</a:t>
                      </a:r>
                    </a:p>
                  </a:txBody>
                  <a:tcPr marL="68580" marR="68580" marT="0" marB="0" anchor="ctr"/>
                </a:tc>
                <a:tc>
                  <a:txBody>
                    <a:bodyPr/>
                    <a:lstStyle/>
                    <a:p>
                      <a:pPr marL="0" algn="just" defTabSz="2117725" rtl="0" eaLnBrk="1" fontAlgn="base" latinLnBrk="0" hangingPunct="1">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动词、形容词的使用，准确、简练、深刻、含蓄、直白、突出、生动、形象、传神、充满动感、充满想象等等</a:t>
                      </a:r>
                    </a:p>
                  </a:txBody>
                  <a:tcPr marL="68580" marR="68580" marT="0" marB="0" anchor="ctr"/>
                </a:tc>
                <a:extLst>
                  <a:ext uri="{0D108BD9-81ED-4DB2-BD59-A6C34878D82A}">
                    <a16:rowId xmlns="" xmlns:a16="http://schemas.microsoft.com/office/drawing/2014/main" val="160302472"/>
                  </a:ext>
                </a:extLst>
              </a:tr>
              <a:tr h="3232046">
                <a:tc vMerge="1">
                  <a:txBody>
                    <a:bodyPr/>
                    <a:lstStyle/>
                    <a:p>
                      <a:endParaRPr lang="zh-CN" altLang="en-US"/>
                    </a:p>
                  </a:txBody>
                  <a:tcPr/>
                </a:tc>
                <a:tc>
                  <a:txBody>
                    <a:bodyPr/>
                    <a:lstStyle/>
                    <a:p>
                      <a:pPr algn="just" defTabSz="2117725" rtl="0" fontAlgn="base">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叠字</a:t>
                      </a:r>
                    </a:p>
                  </a:txBody>
                  <a:tcPr marL="68580" marR="68580" marT="0" marB="0" anchor="ctr"/>
                </a:tc>
                <a:tc>
                  <a:txBody>
                    <a:bodyPr/>
                    <a:lstStyle/>
                    <a:p>
                      <a:pPr algn="just" defTabSz="2117725" rtl="0" fontAlgn="base">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①</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叠字能使描绘的景色或人物更加生动、形象，从而增强艺术表现力，具有绘画美；②叠字能使韵律铿锵，富有音乐美；③叠字可以组成整齐的句式，具有形式美；④叠字能使意思强化，起到强调作用；⑤叠字能使上下文联系紧密，有一气呵成之感</a:t>
                      </a:r>
                    </a:p>
                  </a:txBody>
                  <a:tcPr marL="68580" marR="68580" marT="0" marB="0" anchor="ctr"/>
                </a:tc>
                <a:extLst>
                  <a:ext uri="{0D108BD9-81ED-4DB2-BD59-A6C34878D82A}">
                    <a16:rowId xmlns="" xmlns:a16="http://schemas.microsoft.com/office/drawing/2014/main" val="2142086727"/>
                  </a:ext>
                </a:extLst>
              </a:tr>
              <a:tr h="808011">
                <a:tc vMerge="1">
                  <a:txBody>
                    <a:bodyPr/>
                    <a:lstStyle/>
                    <a:p>
                      <a:endParaRPr lang="zh-CN" altLang="en-US"/>
                    </a:p>
                  </a:txBody>
                  <a:tcPr/>
                </a:tc>
                <a:tc>
                  <a:txBody>
                    <a:bodyPr/>
                    <a:lstStyle/>
                    <a:p>
                      <a:pPr algn="just" defTabSz="2117725" rtl="0" fontAlgn="base">
                        <a:lnSpc>
                          <a:spcPct val="130000"/>
                        </a:lnSpc>
                        <a:spcBef>
                          <a:spcPct val="0"/>
                        </a:spcBef>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反复</a:t>
                      </a:r>
                    </a:p>
                  </a:txBody>
                  <a:tcPr marL="68580" marR="68580" marT="0" marB="0" anchor="ctr"/>
                </a:tc>
                <a:tc>
                  <a:txBody>
                    <a:bodyPr/>
                    <a:lstStyle/>
                    <a:p>
                      <a:pPr algn="just" defTabSz="2117725" rtl="0" fontAlgn="base">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突出某种意思，强调某种情感，具有强烈的抒情性和感染力</a:t>
                      </a:r>
                    </a:p>
                  </a:txBody>
                  <a:tcPr marL="68580" marR="68580" marT="0" marB="0" anchor="ctr"/>
                </a:tc>
                <a:extLst>
                  <a:ext uri="{0D108BD9-81ED-4DB2-BD59-A6C34878D82A}">
                    <a16:rowId xmlns="" xmlns:a16="http://schemas.microsoft.com/office/drawing/2014/main" val="3403930691"/>
                  </a:ext>
                </a:extLst>
              </a:tr>
              <a:tr h="808011">
                <a:tc vMerge="1">
                  <a:txBody>
                    <a:bodyPr/>
                    <a:lstStyle/>
                    <a:p>
                      <a:endParaRPr lang="zh-CN" altLang="en-US"/>
                    </a:p>
                  </a:txBody>
                  <a:tcPr/>
                </a:tc>
                <a:tc>
                  <a:txBody>
                    <a:bodyPr/>
                    <a:lstStyle/>
                    <a:p>
                      <a:pPr algn="just" defTabSz="2117725" rtl="0" fontAlgn="base">
                        <a:lnSpc>
                          <a:spcPct val="130000"/>
                        </a:lnSpc>
                        <a:spcBef>
                          <a:spcPct val="0"/>
                        </a:spcBef>
                        <a:spcAft>
                          <a:spcPts val="0"/>
                        </a:spcAft>
                      </a:pPr>
                      <a:r>
                        <a:rPr lang="zh-CN" altLang="en-US" sz="3600" kern="100">
                          <a:solidFill>
                            <a:schemeClr val="tx1">
                              <a:lumMod val="50000"/>
                              <a:lumOff val="50000"/>
                            </a:schemeClr>
                          </a:solidFill>
                          <a:latin typeface="微软雅黑" pitchFamily="34" charset="-122"/>
                          <a:ea typeface="微软雅黑" pitchFamily="34" charset="-122"/>
                          <a:cs typeface="Courier New" panose="02070309020205020404" pitchFamily="49" charset="0"/>
                        </a:rPr>
                        <a:t>化用成语</a:t>
                      </a:r>
                    </a:p>
                  </a:txBody>
                  <a:tcPr marL="68580" marR="68580" marT="0" marB="0" anchor="ctr"/>
                </a:tc>
                <a:tc>
                  <a:txBody>
                    <a:bodyPr/>
                    <a:lstStyle/>
                    <a:p>
                      <a:pPr algn="just" defTabSz="2117725" rtl="0" fontAlgn="base">
                        <a:lnSpc>
                          <a:spcPct val="130000"/>
                        </a:lnSpc>
                        <a:spcBef>
                          <a:spcPct val="0"/>
                        </a:spcBef>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选用文言词语</a:t>
                      </a:r>
                      <a:r>
                        <a:rPr 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富有文采，典雅优美</a:t>
                      </a:r>
                    </a:p>
                  </a:txBody>
                  <a:tcPr marL="68580" marR="68580" marT="0" marB="0" anchor="ctr"/>
                </a:tc>
                <a:extLst>
                  <a:ext uri="{0D108BD9-81ED-4DB2-BD59-A6C34878D82A}">
                    <a16:rowId xmlns="" xmlns:a16="http://schemas.microsoft.com/office/drawing/2014/main" val="668622017"/>
                  </a:ext>
                </a:extLst>
              </a:tr>
            </a:tbl>
          </a:graphicData>
        </a:graphic>
      </p:graphicFrame>
    </p:spTree>
    <p:extLst>
      <p:ext uri="{BB962C8B-B14F-4D97-AF65-F5344CB8AC3E}">
        <p14:creationId xmlns:p14="http://schemas.microsoft.com/office/powerpoint/2010/main" xmlns="" val="17778969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3967</TotalTime>
  <Words>19416</Words>
  <Application>Microsoft Office PowerPoint</Application>
  <PresentationFormat>自定义</PresentationFormat>
  <Paragraphs>1040</Paragraphs>
  <Slides>159</Slides>
  <Notes>1</Notes>
  <HiddenSlides>0</HiddenSlides>
  <MMClips>0</MMClips>
  <ScaleCrop>false</ScaleCrop>
  <HeadingPairs>
    <vt:vector size="4" baseType="variant">
      <vt:variant>
        <vt:lpstr>主题</vt:lpstr>
      </vt:variant>
      <vt:variant>
        <vt:i4>1</vt:i4>
      </vt:variant>
      <vt:variant>
        <vt:lpstr>幻灯片标题</vt:lpstr>
      </vt:variant>
      <vt:variant>
        <vt:i4>159</vt:i4>
      </vt:variant>
    </vt:vector>
  </HeadingPairs>
  <TitlesOfParts>
    <vt:vector size="16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User</cp:lastModifiedBy>
  <cp:revision>618</cp:revision>
  <dcterms:created xsi:type="dcterms:W3CDTF">2016-01-31T01:38:40Z</dcterms:created>
  <dcterms:modified xsi:type="dcterms:W3CDTF">2017-03-17T08:16:44Z</dcterms:modified>
</cp:coreProperties>
</file>