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emf" ContentType="image/x-emf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4"/>
  </p:notesMasterIdLst>
  <p:sldIdLst>
    <p:sldId id="299" r:id="rId2"/>
    <p:sldId id="278" r:id="rId3"/>
    <p:sldId id="257" r:id="rId4"/>
    <p:sldId id="258" r:id="rId5"/>
    <p:sldId id="266" r:id="rId6"/>
    <p:sldId id="268" r:id="rId7"/>
    <p:sldId id="269" r:id="rId8"/>
    <p:sldId id="270" r:id="rId9"/>
    <p:sldId id="272" r:id="rId10"/>
    <p:sldId id="274" r:id="rId11"/>
    <p:sldId id="277" r:id="rId12"/>
    <p:sldId id="310" r:id="rId13"/>
    <p:sldId id="259" r:id="rId14"/>
    <p:sldId id="306" r:id="rId15"/>
    <p:sldId id="311" r:id="rId16"/>
    <p:sldId id="312" r:id="rId17"/>
    <p:sldId id="261" r:id="rId18"/>
    <p:sldId id="313" r:id="rId19"/>
    <p:sldId id="304" r:id="rId20"/>
    <p:sldId id="314" r:id="rId21"/>
    <p:sldId id="262" r:id="rId22"/>
    <p:sldId id="264" r:id="rId23"/>
    <p:sldId id="307" r:id="rId24"/>
    <p:sldId id="308" r:id="rId25"/>
    <p:sldId id="289" r:id="rId26"/>
    <p:sldId id="290" r:id="rId27"/>
    <p:sldId id="294" r:id="rId28"/>
    <p:sldId id="315" r:id="rId29"/>
    <p:sldId id="296" r:id="rId30"/>
    <p:sldId id="309" r:id="rId31"/>
    <p:sldId id="316" r:id="rId32"/>
    <p:sldId id="300" r:id="rId33"/>
  </p:sldIdLst>
  <p:sldSz cx="12190413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33FF"/>
    <a:srgbClr val="0066FF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4802" autoAdjust="0"/>
    <p:restoredTop sz="94660"/>
  </p:normalViewPr>
  <p:slideViewPr>
    <p:cSldViewPr>
      <p:cViewPr varScale="1">
        <p:scale>
          <a:sx n="49" d="100"/>
          <a:sy n="49" d="100"/>
        </p:scale>
        <p:origin x="-114" y="-56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79083A5-0E0C-4557-B55C-DA2F9E5E05C7}" type="datetimeFigureOut">
              <a:rPr lang="zh-CN" altLang="en-US" smtClean="0"/>
              <a:pPr/>
              <a:t>2018-6-5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96A5A97-1D6B-49BC-8079-63C680F0D70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5113266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6A5A97-1D6B-49BC-8079-63C680F0D703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6682993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281" y="2130426"/>
            <a:ext cx="10361851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562" y="3886200"/>
            <a:ext cx="8533289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  <a:pPr/>
              <a:t>2018-6-5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0655010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  <a:pPr/>
              <a:t>2018-6-5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7010105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11784067" y="274639"/>
            <a:ext cx="3655008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12694" y="274639"/>
            <a:ext cx="10768198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  <a:pPr/>
              <a:t>2018-6-5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80431886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382340923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  <a:pPr/>
              <a:t>2018-6-5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2036946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2959" y="4406901"/>
            <a:ext cx="10361851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2959" y="2906713"/>
            <a:ext cx="10361851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  <a:pPr/>
              <a:t>2018-6-5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41426421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12695" y="1600201"/>
            <a:ext cx="721054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226413" y="1600201"/>
            <a:ext cx="7212661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  <a:pPr/>
              <a:t>2018-6-5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352655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21" y="274638"/>
            <a:ext cx="10971372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521" y="1535113"/>
            <a:ext cx="5386216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521" y="2174875"/>
            <a:ext cx="5386216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561" y="1535113"/>
            <a:ext cx="538833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561" y="2174875"/>
            <a:ext cx="538833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  <a:pPr/>
              <a:t>2018-6-5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7205085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  <a:pPr/>
              <a:t>2018-6-5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5570397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  <a:pPr/>
              <a:t>2018-6-5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7445926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21" y="273050"/>
            <a:ext cx="4010562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113" y="273051"/>
            <a:ext cx="681477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521" y="1435101"/>
            <a:ext cx="4010562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  <a:pPr/>
              <a:t>2018-6-5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5539720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406" y="4800600"/>
            <a:ext cx="7314248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406" y="612775"/>
            <a:ext cx="7314248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406" y="5367338"/>
            <a:ext cx="7314248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  <a:pPr/>
              <a:t>2018-6-5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42052360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521" y="274638"/>
            <a:ext cx="10971372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521" y="1600201"/>
            <a:ext cx="10971372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520" y="6356351"/>
            <a:ext cx="284443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AF8EAA-C5BF-4496-BB41-11877E7CA3C8}" type="datetimeFigureOut">
              <a:rPr lang="zh-CN" altLang="en-US" smtClean="0"/>
              <a:pPr/>
              <a:t>2018-6-5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058" y="6356351"/>
            <a:ext cx="386029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6463" y="6356351"/>
            <a:ext cx="284443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D37EAF-6AA8-45D2-8A63-92BD463EBD7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3592295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1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2007___1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" Target="slide29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" Target="slide30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Relationship Id="rId5" Type="http://schemas.openxmlformats.org/officeDocument/2006/relationships/slide" Target="slide26.xml"/><Relationship Id="rId4" Type="http://schemas.openxmlformats.org/officeDocument/2006/relationships/slide" Target="slide2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" Target="slide31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2350790" y="2368724"/>
            <a:ext cx="3959225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600" i="1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第三单元</a:t>
            </a:r>
            <a:r>
              <a:rPr lang="zh-CN" altLang="en-US" sz="1600" i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　</a:t>
            </a:r>
            <a:endParaRPr lang="en-US" altLang="zh-CN" sz="1600" i="1" dirty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350790" y="2792939"/>
            <a:ext cx="835978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b="1" dirty="0" smtClean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12     </a:t>
            </a:r>
            <a:r>
              <a:rPr lang="zh-CN" altLang="en-US" sz="6000" b="1" dirty="0" smtClean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寄</a:t>
            </a:r>
            <a:r>
              <a:rPr lang="zh-CN" altLang="en-US" sz="6000" b="1" dirty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欧阳舍人</a:t>
            </a:r>
            <a:r>
              <a:rPr lang="zh-CN" altLang="en-US" sz="6000" b="1" dirty="0" smtClean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书</a:t>
            </a:r>
            <a:endParaRPr lang="en-US" altLang="zh-CN" sz="6000" b="1" dirty="0">
              <a:solidFill>
                <a:schemeClr val="accent6">
                  <a:lumMod val="75000"/>
                </a:schemeClr>
              </a:solidFill>
              <a:effectLst>
                <a:reflection blurRad="6350" stA="55000" endA="300" endPos="45500" dir="5400000" sy="-100000" algn="bl" rotWithShape="0"/>
              </a:effectLst>
              <a:latin typeface="Times New Roman" pitchFamily="18" charset="0"/>
              <a:ea typeface="微软雅黑" pitchFamily="34" charset="-122"/>
              <a:cs typeface="Times New Roman" pitchFamily="18" charset="0"/>
            </a:endParaRPr>
          </a:p>
        </p:txBody>
      </p:sp>
      <p:pic>
        <p:nvPicPr>
          <p:cNvPr id="5" name="Picture 2" descr="F:\下图\创新人教1 幻灯片\写作3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88644" y="-11386"/>
            <a:ext cx="4102634" cy="272030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7531929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矩形 22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06574" y="1117711"/>
            <a:ext cx="11344407" cy="2677656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通假字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则必铭而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/>
                <a:ea typeface="华文细黑"/>
                <a:cs typeface="Times New Roman"/>
              </a:rPr>
              <a:t>见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	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		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同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至于通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/>
                <a:ea typeface="华文细黑"/>
                <a:cs typeface="Times New Roman"/>
              </a:rPr>
              <a:t>材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达识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	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		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同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(3)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非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/>
                <a:ea typeface="华文细黑"/>
                <a:cs typeface="Times New Roman"/>
              </a:rPr>
              <a:t>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道德而能文章者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	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	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同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406574" y="476672"/>
            <a:ext cx="1517956" cy="432048"/>
          </a:xfrm>
          <a:prstGeom prst="rect">
            <a:avLst/>
          </a:prstGeom>
          <a:solidFill>
            <a:srgbClr val="00A7E2"/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lvl="0">
              <a:defRPr/>
            </a:pPr>
            <a:r>
              <a:rPr lang="zh-CN" altLang="en-US" sz="2400" kern="0" dirty="0" smtClean="0">
                <a:solidFill>
                  <a:sysClr val="window" lastClr="FFFFFF"/>
                </a:solidFill>
                <a:latin typeface="微软雅黑" pitchFamily="34" charset="-122"/>
                <a:ea typeface="微软雅黑"/>
              </a:rPr>
              <a:t>基础梳理</a:t>
            </a:r>
            <a:endParaRPr lang="zh-CN" altLang="en-US" sz="2400" kern="0" dirty="0">
              <a:solidFill>
                <a:sysClr val="window" lastClr="FFFFFF"/>
              </a:solidFill>
              <a:latin typeface="微软雅黑" pitchFamily="34" charset="-122"/>
              <a:ea typeface="微软雅黑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-2526" y="476672"/>
            <a:ext cx="458955" cy="432048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/>
            <a:r>
              <a:rPr lang="zh-CN" altLang="en-US" sz="2400" kern="0" dirty="0" smtClean="0">
                <a:solidFill>
                  <a:sysClr val="window" lastClr="FFFFFF"/>
                </a:solidFill>
                <a:latin typeface="微软雅黑" pitchFamily="34" charset="-122"/>
                <a:ea typeface="微软雅黑"/>
              </a:rPr>
              <a:t>三</a:t>
            </a:r>
            <a:endParaRPr lang="zh-CN" altLang="en-US" sz="2400" kern="0" dirty="0">
              <a:solidFill>
                <a:sysClr val="window" lastClr="FFFFFF"/>
              </a:solidFill>
              <a:latin typeface="微软雅黑" pitchFamily="34" charset="-122"/>
              <a:ea typeface="微软雅黑"/>
            </a:endParaRPr>
          </a:p>
        </p:txBody>
      </p:sp>
      <p:sp>
        <p:nvSpPr>
          <p:cNvPr id="21" name="圆角矩形 20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255624" y="1844824"/>
            <a:ext cx="135165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itchFamily="18" charset="0"/>
                <a:ea typeface="华文细黑" pitchFamily="2" charset="-122"/>
                <a:cs typeface="Times New Roman" pitchFamily="18" charset="0"/>
              </a:rPr>
              <a:t> </a:t>
            </a:r>
            <a:r>
              <a:rPr lang="en-US" altLang="zh-CN" sz="2800" kern="100" dirty="0">
                <a:solidFill>
                  <a:srgbClr val="3333FF"/>
                </a:solidFill>
                <a:latin typeface="+mj-ea"/>
                <a:ea typeface="+mj-ea"/>
                <a:cs typeface="Times New Roman" pitchFamily="18" charset="0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 pitchFamily="18" charset="0"/>
                <a:ea typeface="华文细黑" pitchFamily="2" charset="-122"/>
                <a:cs typeface="Times New Roman" pitchFamily="18" charset="0"/>
              </a:rPr>
              <a:t>现</a:t>
            </a:r>
            <a:r>
              <a:rPr lang="en-US" altLang="zh-CN" sz="2800" kern="100" dirty="0">
                <a:solidFill>
                  <a:srgbClr val="3333FF"/>
                </a:solidFill>
                <a:latin typeface="+mj-ea"/>
                <a:ea typeface="+mj-ea"/>
                <a:cs typeface="Times New Roman" pitchFamily="18" charset="0"/>
              </a:rPr>
              <a:t>”</a:t>
            </a:r>
            <a:endParaRPr lang="zh-CN" altLang="en-US" sz="2800" dirty="0">
              <a:solidFill>
                <a:srgbClr val="3333FF"/>
              </a:solidFill>
              <a:latin typeface="+mj-ea"/>
              <a:ea typeface="+mj-ea"/>
              <a:cs typeface="Times New Roman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779473" y="1844824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itchFamily="18" charset="0"/>
                <a:ea typeface="华文细黑" pitchFamily="2" charset="-122"/>
                <a:cs typeface="Times New Roman" pitchFamily="18" charset="0"/>
              </a:rPr>
              <a:t>显现，表彰</a:t>
            </a:r>
            <a:endParaRPr lang="zh-CN" altLang="en-US" sz="2800" kern="100" dirty="0">
              <a:solidFill>
                <a:srgbClr val="3333FF"/>
              </a:solidFill>
              <a:latin typeface="Times New Roman" pitchFamily="18" charset="0"/>
              <a:ea typeface="华文细黑" pitchFamily="2" charset="-122"/>
              <a:cs typeface="Times New Roman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303118" y="2492896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>
                <a:solidFill>
                  <a:srgbClr val="3333FF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才</a:t>
            </a:r>
            <a:r>
              <a:rPr lang="en-US" altLang="zh-CN" sz="2800" kern="100" dirty="0">
                <a:solidFill>
                  <a:srgbClr val="3333FF"/>
                </a:solidFill>
                <a:latin typeface="宋体"/>
                <a:ea typeface="华文细黑"/>
                <a:cs typeface="Times New Roman"/>
              </a:rPr>
              <a:t>”</a:t>
            </a:r>
            <a:endParaRPr lang="zh-CN" altLang="en-US" sz="2800" dirty="0">
              <a:solidFill>
                <a:srgbClr val="3333FF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779473" y="2473732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>
                <a:solidFill>
                  <a:srgbClr val="3333FF"/>
                </a:solidFill>
                <a:latin typeface="Times New Roman" pitchFamily="18" charset="0"/>
                <a:ea typeface="华文细黑" pitchFamily="2" charset="-122"/>
                <a:cs typeface="Times New Roman" pitchFamily="18" charset="0"/>
              </a:rPr>
              <a:t>才学，才能</a:t>
            </a:r>
            <a:endParaRPr lang="zh-CN" altLang="en-US" sz="2800" kern="100">
              <a:solidFill>
                <a:srgbClr val="3333FF"/>
              </a:solidFill>
              <a:latin typeface="Times New Roman" pitchFamily="18" charset="0"/>
              <a:ea typeface="华文细黑" pitchFamily="2" charset="-122"/>
              <a:cs typeface="Times New Roman" pitchFamily="18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337378" y="3140968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>
                <a:solidFill>
                  <a:srgbClr val="3333FF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蓄</a:t>
            </a:r>
            <a:r>
              <a:rPr lang="en-US" altLang="zh-CN" sz="2800" kern="100" dirty="0">
                <a:solidFill>
                  <a:srgbClr val="3333FF"/>
                </a:solidFill>
                <a:latin typeface="宋体"/>
                <a:ea typeface="华文细黑"/>
                <a:cs typeface="Times New Roman"/>
              </a:rPr>
              <a:t>”</a:t>
            </a:r>
            <a:endParaRPr lang="zh-CN" altLang="en-US" sz="2800" dirty="0">
              <a:solidFill>
                <a:srgbClr val="3333FF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815286" y="3121804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itchFamily="18" charset="0"/>
                <a:ea typeface="华文细黑" pitchFamily="2" charset="-122"/>
                <a:cs typeface="Times New Roman" pitchFamily="18" charset="0"/>
              </a:rPr>
              <a:t>积蓄，富于</a:t>
            </a:r>
            <a:endParaRPr lang="zh-CN" altLang="en-US" sz="2800" kern="100" dirty="0">
              <a:solidFill>
                <a:srgbClr val="3333FF"/>
              </a:solidFill>
              <a:latin typeface="Times New Roman" pitchFamily="18" charset="0"/>
              <a:ea typeface="华文细黑" pitchFamily="2" charset="-122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0737815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8" grpId="0"/>
      <p:bldP spid="8" grpId="1"/>
      <p:bldP spid="10" grpId="0"/>
      <p:bldP spid="10" grpId="1"/>
      <p:bldP spid="11" grpId="0"/>
      <p:bldP spid="11" grpId="1"/>
      <p:bldP spid="13" grpId="0"/>
      <p:bldP spid="13" grpId="1"/>
      <p:bldP spid="14" grpId="0"/>
      <p:bldP spid="14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99440" y="116632"/>
            <a:ext cx="11572430" cy="6555641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古今异义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于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/>
                <a:ea typeface="华文细黑"/>
                <a:cs typeface="Times New Roman"/>
              </a:rPr>
              <a:t>众人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则能辨焉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古义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Times New Roman"/>
              </a:rPr>
              <a:t>	</a:t>
            </a:r>
            <a:r>
              <a:rPr lang="zh-CN" altLang="zh-CN" sz="2800" kern="100" dirty="0" smtClean="0">
                <a:latin typeface="宋体"/>
                <a:ea typeface="Times New Roman"/>
                <a:cs typeface="Courier New"/>
              </a:rPr>
              <a:t> 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今义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Times New Roman"/>
              </a:rPr>
              <a:t>		</a:t>
            </a:r>
            <a:r>
              <a:rPr lang="zh-CN" altLang="zh-CN" sz="2800" kern="100" dirty="0" smtClean="0">
                <a:latin typeface="宋体"/>
                <a:ea typeface="Times New Roman"/>
                <a:cs typeface="Courier New"/>
              </a:rPr>
              <a:t> 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而世之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/>
                <a:ea typeface="华文细黑"/>
                <a:cs typeface="Times New Roman"/>
              </a:rPr>
              <a:t>学者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古义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Times New Roman"/>
              </a:rPr>
              <a:t>		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今义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Times New Roman"/>
              </a:rPr>
              <a:t>					</a:t>
            </a:r>
            <a:r>
              <a:rPr lang="zh-CN" altLang="zh-CN" sz="2800" kern="100" dirty="0" smtClean="0">
                <a:latin typeface="宋体"/>
                <a:ea typeface="Times New Roman"/>
                <a:cs typeface="Courier New"/>
              </a:rPr>
              <a:t> </a:t>
            </a:r>
            <a:endParaRPr lang="en-US" altLang="zh-CN" sz="1050" kern="100" dirty="0" smtClean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(3)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则勇于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/>
                <a:ea typeface="华文细黑"/>
                <a:cs typeface="Times New Roman"/>
              </a:rPr>
              <a:t>自立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古义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Times New Roman"/>
              </a:rPr>
              <a:t>		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今义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 smtClean="0">
                <a:latin typeface="+mj-ea"/>
                <a:ea typeface="+mj-ea"/>
                <a:cs typeface="Times New Roman"/>
              </a:rPr>
              <a:t>____________</a:t>
            </a:r>
            <a:r>
              <a:rPr lang="zh-CN" altLang="zh-CN" sz="2800" kern="100" dirty="0" smtClean="0">
                <a:latin typeface="宋体"/>
                <a:ea typeface="Times New Roman"/>
                <a:cs typeface="Courier New"/>
              </a:rPr>
              <a:t> </a:t>
            </a:r>
            <a:endParaRPr lang="zh-CN" altLang="zh-CN" sz="1050" kern="100" dirty="0">
              <a:latin typeface="宋体"/>
              <a:cs typeface="Courier New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596831" y="1465620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kern="100" dirty="0">
                <a:solidFill>
                  <a:srgbClr val="3333FF"/>
                </a:solidFill>
                <a:latin typeface="宋体"/>
                <a:ea typeface="华文细黑"/>
                <a:cs typeface="Times New Roman"/>
              </a:rPr>
              <a:t>一般人。</a:t>
            </a:r>
          </a:p>
        </p:txBody>
      </p:sp>
      <p:sp>
        <p:nvSpPr>
          <p:cNvPr id="16" name="矩形 15"/>
          <p:cNvSpPr/>
          <p:nvPr/>
        </p:nvSpPr>
        <p:spPr>
          <a:xfrm>
            <a:off x="1602636" y="2104814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kern="100" dirty="0">
                <a:solidFill>
                  <a:srgbClr val="3333FF"/>
                </a:solidFill>
                <a:latin typeface="宋体"/>
                <a:ea typeface="华文细黑"/>
                <a:cs typeface="Times New Roman"/>
              </a:rPr>
              <a:t>众多的人。</a:t>
            </a:r>
          </a:p>
        </p:txBody>
      </p:sp>
      <p:sp>
        <p:nvSpPr>
          <p:cNvPr id="18" name="矩形 17"/>
          <p:cNvSpPr/>
          <p:nvPr/>
        </p:nvSpPr>
        <p:spPr>
          <a:xfrm>
            <a:off x="1630710" y="3402839"/>
            <a:ext cx="2101839" cy="5755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kern="100" dirty="0">
                <a:solidFill>
                  <a:srgbClr val="3333FF"/>
                </a:solidFill>
                <a:latin typeface="宋体"/>
                <a:ea typeface="华文细黑"/>
                <a:cs typeface="Times New Roman"/>
              </a:rPr>
              <a:t>求学的人。</a:t>
            </a:r>
          </a:p>
        </p:txBody>
      </p:sp>
      <p:sp>
        <p:nvSpPr>
          <p:cNvPr id="19" name="矩形 18"/>
          <p:cNvSpPr/>
          <p:nvPr/>
        </p:nvSpPr>
        <p:spPr>
          <a:xfrm>
            <a:off x="1630710" y="4040625"/>
            <a:ext cx="4493538" cy="5755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kern="100" dirty="0">
                <a:solidFill>
                  <a:srgbClr val="3333FF"/>
                </a:solidFill>
                <a:latin typeface="宋体"/>
                <a:ea typeface="华文细黑"/>
                <a:cs typeface="Times New Roman"/>
              </a:rPr>
              <a:t>在学术上有一定成就的人。</a:t>
            </a:r>
          </a:p>
        </p:txBody>
      </p:sp>
      <p:sp>
        <p:nvSpPr>
          <p:cNvPr id="20" name="矩形 19"/>
          <p:cNvSpPr/>
          <p:nvPr/>
        </p:nvSpPr>
        <p:spPr>
          <a:xfrm>
            <a:off x="1558702" y="5282044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kern="100" dirty="0">
                <a:solidFill>
                  <a:srgbClr val="3333FF"/>
                </a:solidFill>
                <a:latin typeface="宋体"/>
                <a:ea typeface="华文细黑"/>
                <a:cs typeface="Times New Roman"/>
              </a:rPr>
              <a:t>建立功业。</a:t>
            </a:r>
          </a:p>
        </p:txBody>
      </p:sp>
      <p:sp>
        <p:nvSpPr>
          <p:cNvPr id="21" name="矩形 20"/>
          <p:cNvSpPr/>
          <p:nvPr/>
        </p:nvSpPr>
        <p:spPr>
          <a:xfrm>
            <a:off x="1595864" y="5930116"/>
            <a:ext cx="23391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kern="100" dirty="0">
                <a:solidFill>
                  <a:srgbClr val="3333FF"/>
                </a:solidFill>
                <a:latin typeface="宋体"/>
                <a:ea typeface="华文细黑"/>
                <a:cs typeface="Times New Roman"/>
              </a:rPr>
              <a:t>不依赖别人。</a:t>
            </a:r>
          </a:p>
        </p:txBody>
      </p:sp>
    </p:spTree>
    <p:extLst>
      <p:ext uri="{BB962C8B-B14F-4D97-AF65-F5344CB8AC3E}">
        <p14:creationId xmlns="" xmlns:p14="http://schemas.microsoft.com/office/powerpoint/2010/main" val="19254040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16" grpId="0"/>
      <p:bldP spid="16" grpId="1"/>
      <p:bldP spid="18" grpId="0"/>
      <p:bldP spid="18" grpId="1"/>
      <p:bldP spid="19" grpId="0"/>
      <p:bldP spid="19" grpId="1"/>
      <p:bldP spid="20" grpId="0"/>
      <p:bldP spid="20" grpId="1"/>
      <p:bldP spid="21" grpId="0"/>
      <p:bldP spid="21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99440" y="1192229"/>
            <a:ext cx="11572430" cy="2031325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(4)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公卿大夫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/>
                <a:ea typeface="华文细黑"/>
                <a:cs typeface="Times New Roman"/>
              </a:rPr>
              <a:t>至于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里巷之士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古义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Times New Roman"/>
              </a:rPr>
              <a:t>	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	</a:t>
            </a:r>
            <a:r>
              <a:rPr lang="zh-CN" altLang="zh-CN" sz="2800" kern="100" dirty="0" smtClean="0">
                <a:latin typeface="宋体"/>
                <a:ea typeface="Times New Roman"/>
                <a:cs typeface="Courier New"/>
              </a:rPr>
              <a:t> 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今义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Times New Roman"/>
              </a:rPr>
              <a:t>							</a:t>
            </a:r>
            <a:r>
              <a:rPr lang="zh-CN" altLang="zh-CN" sz="2800" kern="100" dirty="0" smtClean="0">
                <a:latin typeface="宋体"/>
                <a:ea typeface="Times New Roman"/>
                <a:cs typeface="Courier New"/>
              </a:rPr>
              <a:t> 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736978" y="1897668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kern="100" dirty="0">
                <a:solidFill>
                  <a:srgbClr val="3333FF"/>
                </a:solidFill>
                <a:latin typeface="宋体"/>
                <a:ea typeface="华文细黑"/>
                <a:cs typeface="Times New Roman"/>
              </a:rPr>
              <a:t>以及。</a:t>
            </a:r>
          </a:p>
        </p:txBody>
      </p:sp>
      <p:sp>
        <p:nvSpPr>
          <p:cNvPr id="16" name="矩形 15"/>
          <p:cNvSpPr/>
          <p:nvPr/>
        </p:nvSpPr>
        <p:spPr>
          <a:xfrm>
            <a:off x="1606505" y="2545740"/>
            <a:ext cx="628890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kern="100" dirty="0">
                <a:solidFill>
                  <a:srgbClr val="3333FF"/>
                </a:solidFill>
                <a:latin typeface="宋体"/>
                <a:ea typeface="华文细黑"/>
                <a:cs typeface="Times New Roman"/>
              </a:rPr>
              <a:t>表示达到某种程度，也表示另提一事。</a:t>
            </a:r>
          </a:p>
        </p:txBody>
      </p:sp>
    </p:spTree>
    <p:extLst>
      <p:ext uri="{BB962C8B-B14F-4D97-AF65-F5344CB8AC3E}">
        <p14:creationId xmlns="" xmlns:p14="http://schemas.microsoft.com/office/powerpoint/2010/main" val="27472463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16" grpId="0"/>
      <p:bldP spid="16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-452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34566" y="332656"/>
            <a:ext cx="11232086" cy="656077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一词多义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1" name="圆角矩形 10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34566" y="2060848"/>
            <a:ext cx="1140343" cy="656077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一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4" name="左大括号 3"/>
          <p:cNvSpPr/>
          <p:nvPr/>
        </p:nvSpPr>
        <p:spPr>
          <a:xfrm>
            <a:off x="1342678" y="1307221"/>
            <a:ext cx="360040" cy="2220710"/>
          </a:xfrm>
          <a:prstGeom prst="leftBrac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785261" y="1044731"/>
            <a:ext cx="9422513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或纳于庙，或存于墓，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/>
                <a:ea typeface="华文细黑"/>
                <a:cs typeface="Times New Roman"/>
              </a:rPr>
              <a:t>一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也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_____________</a:t>
            </a:r>
            <a:r>
              <a:rPr lang="zh-CN" altLang="zh-CN" sz="2800" u="sng" kern="100" dirty="0">
                <a:latin typeface="Times New Roman"/>
                <a:ea typeface="华文细黑"/>
                <a:cs typeface="Times New Roman"/>
              </a:rPr>
              <a:t>　　　　　　</a:t>
            </a:r>
            <a:endParaRPr lang="en-US" altLang="zh-CN" sz="2800" u="sng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solidFill>
                  <a:srgbClr val="FF0000"/>
                </a:solidFill>
                <a:latin typeface="Times New Roman"/>
                <a:ea typeface="华文细黑"/>
                <a:cs typeface="Times New Roman"/>
              </a:rPr>
              <a:t>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欲褒扬其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亲</a:t>
            </a:r>
            <a:r>
              <a:rPr lang="en-US" altLang="zh-CN" sz="2800" kern="100" dirty="0">
                <a:latin typeface="Times New Roman"/>
                <a:ea typeface="华文细黑"/>
                <a:cs typeface="Times New Roman"/>
              </a:rPr>
              <a:t>_____________ </a:t>
            </a:r>
            <a:r>
              <a:rPr lang="zh-CN" altLang="zh-CN" sz="2800" u="sng" kern="100" dirty="0">
                <a:latin typeface="Times New Roman"/>
                <a:ea typeface="华文细黑"/>
                <a:cs typeface="Times New Roman"/>
              </a:rPr>
              <a:t>　　　　　　</a:t>
            </a:r>
            <a:endParaRPr lang="en-US" altLang="zh-CN" sz="2800" u="sng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则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知先生推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/>
                <a:ea typeface="华文细黑"/>
                <a:cs typeface="Times New Roman"/>
              </a:rPr>
              <a:t>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赐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于巩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________________ </a:t>
            </a:r>
            <a:r>
              <a:rPr lang="zh-CN" altLang="zh-CN" sz="2800" u="sng" kern="100" dirty="0">
                <a:latin typeface="Times New Roman"/>
                <a:ea typeface="华文细黑"/>
                <a:cs typeface="Times New Roman"/>
              </a:rPr>
              <a:t>　　　　　　</a:t>
            </a:r>
            <a:endParaRPr lang="en-US" altLang="zh-CN" sz="2800" u="sng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六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王毕，四海</a:t>
            </a:r>
            <a:r>
              <a:rPr lang="zh-CN" altLang="zh-CN" sz="2800" kern="100" dirty="0" smtClean="0">
                <a:solidFill>
                  <a:srgbClr val="FF0000"/>
                </a:solidFill>
                <a:latin typeface="Times New Roman"/>
                <a:ea typeface="华文细黑"/>
                <a:cs typeface="Times New Roman"/>
              </a:rPr>
              <a:t>一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____________</a:t>
            </a:r>
            <a:r>
              <a:rPr lang="zh-CN" altLang="zh-CN" sz="2800" u="sng" kern="100" dirty="0">
                <a:latin typeface="Times New Roman"/>
                <a:ea typeface="华文细黑"/>
                <a:cs typeface="Times New Roman"/>
              </a:rPr>
              <a:t>　　　　　　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34566" y="4573123"/>
            <a:ext cx="1140343" cy="656077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进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4" name="左大括号 13"/>
          <p:cNvSpPr/>
          <p:nvPr/>
        </p:nvSpPr>
        <p:spPr>
          <a:xfrm>
            <a:off x="1342678" y="4048496"/>
            <a:ext cx="360040" cy="2079999"/>
          </a:xfrm>
          <a:prstGeom prst="leftBrac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1785261" y="3773939"/>
            <a:ext cx="9278497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且敢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/>
                <a:ea typeface="华文细黑"/>
                <a:cs typeface="Times New Roman"/>
              </a:rPr>
              <a:t>进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其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所以然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___________ </a:t>
            </a:r>
            <a:r>
              <a:rPr lang="zh-CN" altLang="zh-CN" sz="2800" u="sng" kern="100" dirty="0">
                <a:latin typeface="Times New Roman"/>
                <a:ea typeface="华文细黑"/>
                <a:cs typeface="Times New Roman"/>
              </a:rPr>
              <a:t>　　　　　　</a:t>
            </a:r>
            <a:endParaRPr lang="en-US" altLang="zh-CN" sz="2800" u="sng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而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先生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/>
                <a:ea typeface="华文细黑"/>
                <a:cs typeface="Times New Roman"/>
              </a:rPr>
              <a:t>进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之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___________ </a:t>
            </a:r>
            <a:r>
              <a:rPr lang="zh-CN" altLang="zh-CN" sz="2800" u="sng" kern="100" dirty="0">
                <a:latin typeface="Times New Roman"/>
                <a:ea typeface="华文细黑"/>
                <a:cs typeface="Times New Roman"/>
              </a:rPr>
              <a:t>　　　　　　</a:t>
            </a:r>
            <a:endParaRPr lang="en-US" altLang="zh-CN" sz="2800" u="sng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是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/>
                <a:ea typeface="华文细黑"/>
                <a:cs typeface="Times New Roman"/>
              </a:rPr>
              <a:t>进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亦忧，退亦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忧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_________________ </a:t>
            </a:r>
            <a:r>
              <a:rPr lang="zh-CN" altLang="zh-CN" sz="2800" u="sng" kern="100" dirty="0">
                <a:latin typeface="Times New Roman"/>
                <a:ea typeface="华文细黑"/>
                <a:cs typeface="Times New Roman"/>
              </a:rPr>
              <a:t>　　　　　　</a:t>
            </a:r>
            <a:endParaRPr lang="en-US" altLang="zh-CN" sz="2800" u="sng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臣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之所好者道也，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/>
                <a:ea typeface="华文细黑"/>
                <a:cs typeface="Times New Roman"/>
              </a:rPr>
              <a:t>进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乎技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矣</a:t>
            </a:r>
            <a:r>
              <a:rPr lang="en-US" altLang="zh-CN" sz="2800" kern="100" dirty="0">
                <a:latin typeface="Times New Roman"/>
                <a:ea typeface="华文细黑"/>
                <a:cs typeface="Times New Roman"/>
              </a:rPr>
              <a:t>_____________ </a:t>
            </a:r>
            <a:r>
              <a:rPr lang="zh-CN" altLang="zh-CN" sz="2800" u="sng" kern="100" dirty="0">
                <a:latin typeface="Times New Roman"/>
                <a:ea typeface="华文细黑"/>
                <a:cs typeface="Times New Roman"/>
              </a:rPr>
              <a:t>　　　　　　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6132368" y="1124744"/>
            <a:ext cx="23391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itchFamily="18" charset="0"/>
                <a:ea typeface="华文细黑" pitchFamily="2" charset="-122"/>
                <a:cs typeface="Times New Roman" pitchFamily="18" charset="0"/>
              </a:rPr>
              <a:t>动词，是一样</a:t>
            </a:r>
            <a:endParaRPr lang="zh-CN" altLang="en-US" sz="2800" kern="100" dirty="0">
              <a:solidFill>
                <a:srgbClr val="3333FF"/>
              </a:solidFill>
              <a:latin typeface="Times New Roman" pitchFamily="18" charset="0"/>
              <a:ea typeface="华文细黑" pitchFamily="2" charset="-122"/>
              <a:cs typeface="Times New Roman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006974" y="1772816"/>
            <a:ext cx="23391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>
                <a:solidFill>
                  <a:srgbClr val="3333FF"/>
                </a:solidFill>
                <a:latin typeface="Times New Roman" pitchFamily="18" charset="0"/>
                <a:ea typeface="华文细黑" pitchFamily="2" charset="-122"/>
                <a:cs typeface="Times New Roman" pitchFamily="18" charset="0"/>
              </a:rPr>
              <a:t>形容词，一心</a:t>
            </a:r>
            <a:endParaRPr lang="zh-CN" altLang="en-US" sz="2800" kern="100">
              <a:solidFill>
                <a:srgbClr val="3333FF"/>
              </a:solidFill>
              <a:latin typeface="Times New Roman" pitchFamily="18" charset="0"/>
              <a:ea typeface="华文细黑" pitchFamily="2" charset="-122"/>
              <a:cs typeface="Times New Roman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159102" y="2420888"/>
            <a:ext cx="26981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itchFamily="18" charset="0"/>
                <a:ea typeface="华文细黑" pitchFamily="2" charset="-122"/>
                <a:cs typeface="Times New Roman" pitchFamily="18" charset="0"/>
              </a:rPr>
              <a:t>名词，一篇文章</a:t>
            </a:r>
            <a:endParaRPr lang="zh-CN" altLang="en-US" sz="2800" kern="100" dirty="0">
              <a:solidFill>
                <a:srgbClr val="3333FF"/>
              </a:solidFill>
              <a:latin typeface="Times New Roman" pitchFamily="18" charset="0"/>
              <a:ea typeface="华文细黑" pitchFamily="2" charset="-122"/>
              <a:cs typeface="Times New Roman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538347" y="3051204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itchFamily="18" charset="0"/>
                <a:ea typeface="华文细黑" pitchFamily="2" charset="-122"/>
                <a:cs typeface="Times New Roman" pitchFamily="18" charset="0"/>
              </a:rPr>
              <a:t>动词，统一</a:t>
            </a:r>
            <a:endParaRPr lang="zh-CN" altLang="en-US" sz="2800" kern="100" dirty="0">
              <a:solidFill>
                <a:srgbClr val="3333FF"/>
              </a:solidFill>
              <a:latin typeface="Times New Roman" pitchFamily="18" charset="0"/>
              <a:ea typeface="华文细黑" pitchFamily="2" charset="-122"/>
              <a:cs typeface="Times New Roman" pitchFamily="18" charset="0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4340079" y="3861048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itchFamily="18" charset="0"/>
                <a:ea typeface="华文细黑" pitchFamily="2" charset="-122"/>
                <a:cs typeface="Times New Roman" pitchFamily="18" charset="0"/>
              </a:rPr>
              <a:t>动词，进言</a:t>
            </a:r>
            <a:endParaRPr lang="zh-CN" altLang="en-US" sz="2800" kern="100" dirty="0">
              <a:solidFill>
                <a:srgbClr val="3333FF"/>
              </a:solidFill>
              <a:latin typeface="Times New Roman" pitchFamily="18" charset="0"/>
              <a:ea typeface="华文细黑" pitchFamily="2" charset="-122"/>
              <a:cs typeface="Times New Roman" pitchFamily="18" charset="0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3637755" y="4498834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itchFamily="18" charset="0"/>
                <a:ea typeface="华文细黑" pitchFamily="2" charset="-122"/>
                <a:cs typeface="Times New Roman" pitchFamily="18" charset="0"/>
              </a:rPr>
              <a:t>动词，提携</a:t>
            </a:r>
            <a:endParaRPr lang="zh-CN" altLang="en-US" sz="2800" kern="100" dirty="0">
              <a:solidFill>
                <a:srgbClr val="3333FF"/>
              </a:solidFill>
              <a:latin typeface="Times New Roman" pitchFamily="18" charset="0"/>
              <a:ea typeface="华文细黑" pitchFamily="2" charset="-122"/>
              <a:cs typeface="Times New Roman" pitchFamily="18" charset="0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4709298" y="5146906"/>
            <a:ext cx="30572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itchFamily="18" charset="0"/>
                <a:ea typeface="华文细黑" pitchFamily="2" charset="-122"/>
                <a:cs typeface="Times New Roman" pitchFamily="18" charset="0"/>
              </a:rPr>
              <a:t>动词，出仕，晋升</a:t>
            </a:r>
            <a:endParaRPr lang="zh-CN" altLang="en-US" sz="2800" kern="100" dirty="0">
              <a:solidFill>
                <a:srgbClr val="3333FF"/>
              </a:solidFill>
              <a:latin typeface="Times New Roman" pitchFamily="18" charset="0"/>
              <a:ea typeface="华文细黑" pitchFamily="2" charset="-122"/>
              <a:cs typeface="Times New Roman" pitchFamily="18" charset="0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6383238" y="5777222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itchFamily="18" charset="0"/>
                <a:ea typeface="华文细黑" pitchFamily="2" charset="-122"/>
                <a:cs typeface="Times New Roman" pitchFamily="18" charset="0"/>
              </a:rPr>
              <a:t>动词，超过</a:t>
            </a:r>
            <a:endParaRPr lang="zh-CN" altLang="en-US" sz="2800" kern="100" dirty="0">
              <a:solidFill>
                <a:srgbClr val="3333FF"/>
              </a:solidFill>
              <a:latin typeface="Times New Roman" pitchFamily="18" charset="0"/>
              <a:ea typeface="华文细黑" pitchFamily="2" charset="-122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7571080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6" grpId="0"/>
      <p:bldP spid="6" grpId="1"/>
      <p:bldP spid="7" grpId="0"/>
      <p:bldP spid="7" grpId="1"/>
      <p:bldP spid="8" grpId="0"/>
      <p:bldP spid="8" grpId="1"/>
      <p:bldP spid="21" grpId="0"/>
      <p:bldP spid="21" grpId="1"/>
      <p:bldP spid="22" grpId="0"/>
      <p:bldP spid="22" grpId="1"/>
      <p:bldP spid="23" grpId="0"/>
      <p:bldP spid="23" grpId="1"/>
      <p:bldP spid="24" grpId="0"/>
      <p:bldP spid="24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1" name="圆角矩形 10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34566" y="1260755"/>
            <a:ext cx="1140343" cy="656077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</a:rPr>
              <a:t>(3)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见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4" name="左大括号 3"/>
          <p:cNvSpPr/>
          <p:nvPr/>
        </p:nvSpPr>
        <p:spPr>
          <a:xfrm>
            <a:off x="1342678" y="608121"/>
            <a:ext cx="360040" cy="2100799"/>
          </a:xfrm>
          <a:prstGeom prst="leftBrac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785261" y="332656"/>
            <a:ext cx="8990465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则必铭而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/>
                <a:ea typeface="华文细黑"/>
                <a:cs typeface="Times New Roman"/>
              </a:rPr>
              <a:t>见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之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___________________________ </a:t>
            </a:r>
            <a:r>
              <a:rPr lang="zh-CN" altLang="zh-CN" sz="2800" u="sng" kern="100" dirty="0">
                <a:latin typeface="Times New Roman"/>
                <a:ea typeface="华文细黑"/>
                <a:cs typeface="Times New Roman"/>
              </a:rPr>
              <a:t>　　　　　　</a:t>
            </a:r>
            <a:endParaRPr lang="en-US" altLang="zh-CN" sz="2800" u="sng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而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善人喜于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/>
                <a:ea typeface="华文细黑"/>
                <a:cs typeface="Times New Roman"/>
              </a:rPr>
              <a:t>见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传</a:t>
            </a:r>
            <a:r>
              <a:rPr lang="en-US" altLang="zh-CN" sz="2800" kern="100" dirty="0">
                <a:latin typeface="Times New Roman"/>
                <a:ea typeface="华文细黑"/>
                <a:cs typeface="Times New Roman"/>
              </a:rPr>
              <a:t>_____________ </a:t>
            </a:r>
            <a:r>
              <a:rPr lang="zh-CN" altLang="zh-CN" sz="2800" u="sng" kern="100" dirty="0">
                <a:latin typeface="Times New Roman"/>
                <a:ea typeface="华文细黑"/>
                <a:cs typeface="Times New Roman"/>
              </a:rPr>
              <a:t>　　　　　　</a:t>
            </a:r>
            <a:endParaRPr lang="en-US" altLang="zh-CN" sz="2800" u="sng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事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不目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/>
                <a:ea typeface="华文细黑"/>
                <a:cs typeface="Times New Roman"/>
              </a:rPr>
              <a:t>见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耳闻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___________ </a:t>
            </a:r>
            <a:r>
              <a:rPr lang="zh-CN" altLang="zh-CN" sz="2800" u="sng" kern="100" dirty="0">
                <a:latin typeface="Times New Roman"/>
                <a:ea typeface="华文细黑"/>
                <a:cs typeface="Times New Roman"/>
              </a:rPr>
              <a:t>　　　　　　</a:t>
            </a:r>
            <a:endParaRPr lang="en-US" altLang="zh-CN" sz="2800" u="sng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真女子之</a:t>
            </a:r>
            <a:r>
              <a:rPr lang="zh-CN" altLang="zh-CN" sz="2800" kern="100" dirty="0" smtClean="0">
                <a:solidFill>
                  <a:srgbClr val="FF0000"/>
                </a:solidFill>
                <a:latin typeface="Times New Roman"/>
                <a:ea typeface="华文细黑"/>
                <a:cs typeface="Times New Roman"/>
              </a:rPr>
              <a:t>见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_________________ </a:t>
            </a:r>
            <a:r>
              <a:rPr lang="zh-CN" altLang="zh-CN" sz="2800" u="sng" kern="100" dirty="0">
                <a:latin typeface="Times New Roman"/>
                <a:ea typeface="华文细黑"/>
                <a:cs typeface="Times New Roman"/>
              </a:rPr>
              <a:t>　　　　　　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34566" y="4156176"/>
            <a:ext cx="1140343" cy="656077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</a:rPr>
              <a:t>(4)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7" name="左大括号 16"/>
          <p:cNvSpPr/>
          <p:nvPr/>
        </p:nvSpPr>
        <p:spPr>
          <a:xfrm>
            <a:off x="1342678" y="3225124"/>
            <a:ext cx="360040" cy="2796164"/>
          </a:xfrm>
          <a:prstGeom prst="leftBrac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1785261" y="2924944"/>
            <a:ext cx="10214601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后之作铭者，常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/>
                <a:ea typeface="华文细黑"/>
                <a:cs typeface="Times New Roman"/>
              </a:rPr>
              <a:t>观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其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人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_________________ </a:t>
            </a:r>
            <a:r>
              <a:rPr lang="zh-CN" altLang="zh-CN" sz="2800" u="sng" kern="100" dirty="0">
                <a:latin typeface="Times New Roman"/>
                <a:ea typeface="华文细黑"/>
                <a:cs typeface="Times New Roman"/>
              </a:rPr>
              <a:t>　　　　　　</a:t>
            </a:r>
            <a:endParaRPr lang="en-US" altLang="zh-CN" sz="2800" kern="100" dirty="0" smtClean="0">
              <a:latin typeface="Times New Roman"/>
              <a:ea typeface="华文细黑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古人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之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/>
                <a:ea typeface="华文细黑"/>
                <a:cs typeface="Times New Roman"/>
              </a:rPr>
              <a:t>观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于天地、山川、草木、虫鱼、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鸟兽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___________ </a:t>
            </a:r>
            <a:r>
              <a:rPr lang="zh-CN" altLang="zh-CN" sz="2800" u="sng" kern="100" dirty="0">
                <a:latin typeface="Times New Roman"/>
                <a:ea typeface="华文细黑"/>
                <a:cs typeface="Times New Roman"/>
              </a:rPr>
              <a:t>　　　　</a:t>
            </a:r>
            <a:endParaRPr lang="en-US" altLang="zh-CN" sz="2800" u="sng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可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远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/>
                <a:ea typeface="华文细黑"/>
                <a:cs typeface="Times New Roman"/>
              </a:rPr>
              <a:t>观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而不可亵玩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焉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___________ </a:t>
            </a:r>
            <a:r>
              <a:rPr lang="zh-CN" altLang="zh-CN" sz="2800" u="sng" kern="100" dirty="0">
                <a:latin typeface="Times New Roman"/>
                <a:ea typeface="华文细黑"/>
                <a:cs typeface="Times New Roman"/>
              </a:rPr>
              <a:t>　　　　　　</a:t>
            </a:r>
            <a:endParaRPr lang="en-US" altLang="zh-CN" sz="2800" u="sng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而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世之奇伟、瑰怪、非常之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/>
                <a:ea typeface="华文细黑"/>
                <a:cs typeface="Times New Roman"/>
              </a:rPr>
              <a:t>观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，常在于险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远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________________ </a:t>
            </a:r>
            <a:r>
              <a:rPr lang="zh-CN" altLang="zh-CN" sz="2800" u="sng" kern="100" dirty="0">
                <a:latin typeface="Times New Roman"/>
                <a:ea typeface="华文细黑"/>
                <a:cs typeface="Times New Roman"/>
              </a:rPr>
              <a:t>　　　</a:t>
            </a:r>
            <a:endParaRPr lang="en-US" altLang="zh-CN" sz="2800" u="sng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余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因得遍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/>
                <a:ea typeface="华文细黑"/>
                <a:cs typeface="Times New Roman"/>
              </a:rPr>
              <a:t>观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群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书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___________ </a:t>
            </a:r>
            <a:r>
              <a:rPr lang="zh-CN" altLang="zh-CN" sz="2800" u="sng" kern="100" dirty="0">
                <a:latin typeface="Times New Roman"/>
                <a:ea typeface="华文细黑"/>
                <a:cs typeface="Times New Roman"/>
              </a:rPr>
              <a:t>　　　　　　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3934966" y="404664"/>
            <a:ext cx="485261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动词，同</a:t>
            </a:r>
            <a:r>
              <a:rPr lang="en-US" altLang="zh-CN" sz="2800" kern="100" dirty="0">
                <a:solidFill>
                  <a:srgbClr val="3333FF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现</a:t>
            </a:r>
            <a:r>
              <a:rPr lang="en-US" altLang="zh-CN" sz="2800" kern="100" dirty="0">
                <a:solidFill>
                  <a:srgbClr val="3333FF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，显现，表彰</a:t>
            </a:r>
            <a:endParaRPr lang="zh-CN" altLang="en-US" sz="2800" dirty="0">
              <a:solidFill>
                <a:srgbClr val="3333FF"/>
              </a:solidFill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4321640" y="1070492"/>
            <a:ext cx="23391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itchFamily="18" charset="0"/>
                <a:ea typeface="华文细黑" pitchFamily="2" charset="-122"/>
                <a:cs typeface="Times New Roman" pitchFamily="18" charset="0"/>
              </a:rPr>
              <a:t>动词，表被动</a:t>
            </a:r>
            <a:endParaRPr lang="zh-CN" altLang="en-US" sz="2800" kern="100" dirty="0">
              <a:solidFill>
                <a:srgbClr val="3333FF"/>
              </a:solidFill>
              <a:latin typeface="Times New Roman" pitchFamily="18" charset="0"/>
              <a:ea typeface="华文细黑" pitchFamily="2" charset="-122"/>
              <a:cs typeface="Times New Roman" pitchFamily="18" charset="0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4006974" y="1700808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>
                <a:solidFill>
                  <a:srgbClr val="3333FF"/>
                </a:solidFill>
                <a:latin typeface="Times New Roman" pitchFamily="18" charset="0"/>
                <a:ea typeface="华文细黑" pitchFamily="2" charset="-122"/>
                <a:cs typeface="Times New Roman" pitchFamily="18" charset="0"/>
              </a:rPr>
              <a:t>动词，看见</a:t>
            </a:r>
            <a:endParaRPr lang="zh-CN" altLang="en-US" sz="2800" kern="100">
              <a:solidFill>
                <a:srgbClr val="3333FF"/>
              </a:solidFill>
              <a:latin typeface="Times New Roman" pitchFamily="18" charset="0"/>
              <a:ea typeface="华文细黑" pitchFamily="2" charset="-122"/>
              <a:cs typeface="Times New Roman" pitchFamily="18" charset="0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3902055" y="2348880"/>
            <a:ext cx="30572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itchFamily="18" charset="0"/>
                <a:ea typeface="华文细黑" pitchFamily="2" charset="-122"/>
                <a:cs typeface="Times New Roman" pitchFamily="18" charset="0"/>
              </a:rPr>
              <a:t>名词，见解，见识</a:t>
            </a:r>
            <a:endParaRPr lang="zh-CN" altLang="en-US" sz="2800" kern="100" dirty="0">
              <a:solidFill>
                <a:srgbClr val="3333FF"/>
              </a:solidFill>
              <a:latin typeface="Times New Roman" pitchFamily="18" charset="0"/>
              <a:ea typeface="华文细黑" pitchFamily="2" charset="-122"/>
              <a:cs typeface="Times New Roman" pitchFamily="18" charset="0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5405345" y="3014284"/>
            <a:ext cx="30572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itchFamily="18" charset="0"/>
                <a:ea typeface="华文细黑" pitchFamily="2" charset="-122"/>
                <a:cs typeface="Times New Roman" pitchFamily="18" charset="0"/>
              </a:rPr>
              <a:t>动词，了解，考察</a:t>
            </a:r>
            <a:endParaRPr lang="zh-CN" altLang="en-US" sz="2800" kern="100" dirty="0">
              <a:solidFill>
                <a:srgbClr val="3333FF"/>
              </a:solidFill>
              <a:latin typeface="Times New Roman" pitchFamily="18" charset="0"/>
              <a:ea typeface="华文细黑" pitchFamily="2" charset="-122"/>
              <a:cs typeface="Times New Roman" pitchFamily="18" charset="0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8633925" y="3667399"/>
            <a:ext cx="1980029" cy="47565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itchFamily="18" charset="0"/>
                <a:ea typeface="华文细黑" pitchFamily="2" charset="-122"/>
                <a:cs typeface="Times New Roman" pitchFamily="18" charset="0"/>
              </a:rPr>
              <a:t>动词，观察</a:t>
            </a:r>
            <a:endParaRPr lang="zh-CN" altLang="en-US" sz="2800" kern="100" dirty="0">
              <a:solidFill>
                <a:srgbClr val="3333FF"/>
              </a:solidFill>
              <a:latin typeface="Times New Roman" pitchFamily="18" charset="0"/>
              <a:ea typeface="华文细黑" pitchFamily="2" charset="-122"/>
              <a:cs typeface="Times New Roman" pitchFamily="18" charset="0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5086793" y="4282810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itchFamily="18" charset="0"/>
                <a:ea typeface="华文细黑" pitchFamily="2" charset="-122"/>
                <a:cs typeface="Times New Roman" pitchFamily="18" charset="0"/>
              </a:rPr>
              <a:t>动词，观赏</a:t>
            </a:r>
            <a:endParaRPr lang="zh-CN" altLang="en-US" sz="2800" kern="100" dirty="0">
              <a:solidFill>
                <a:srgbClr val="3333FF"/>
              </a:solidFill>
              <a:latin typeface="Times New Roman" pitchFamily="18" charset="0"/>
              <a:ea typeface="华文细黑" pitchFamily="2" charset="-122"/>
              <a:cs typeface="Times New Roman" pitchFamily="18" charset="0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8529307" y="4941168"/>
            <a:ext cx="30572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itchFamily="18" charset="0"/>
                <a:ea typeface="华文细黑" pitchFamily="2" charset="-122"/>
                <a:cs typeface="Times New Roman" pitchFamily="18" charset="0"/>
              </a:rPr>
              <a:t>名词，景观，景象</a:t>
            </a:r>
            <a:endParaRPr lang="zh-CN" altLang="en-US" sz="2800" kern="100" dirty="0">
              <a:solidFill>
                <a:srgbClr val="3333FF"/>
              </a:solidFill>
              <a:latin typeface="Times New Roman" pitchFamily="18" charset="0"/>
              <a:ea typeface="华文细黑" pitchFamily="2" charset="-122"/>
              <a:cs typeface="Times New Roman" pitchFamily="18" charset="0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4295006" y="5589240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itchFamily="18" charset="0"/>
                <a:ea typeface="华文细黑" pitchFamily="2" charset="-122"/>
                <a:cs typeface="Times New Roman" pitchFamily="18" charset="0"/>
              </a:rPr>
              <a:t>动词，阅读</a:t>
            </a:r>
            <a:endParaRPr lang="zh-CN" altLang="en-US" sz="2800" kern="100" dirty="0">
              <a:solidFill>
                <a:srgbClr val="3333FF"/>
              </a:solidFill>
              <a:latin typeface="Times New Roman" pitchFamily="18" charset="0"/>
              <a:ea typeface="华文细黑" pitchFamily="2" charset="-122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9442165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26" grpId="0"/>
      <p:bldP spid="26" grpId="1"/>
      <p:bldP spid="27" grpId="0"/>
      <p:bldP spid="27" grpId="1"/>
      <p:bldP spid="28" grpId="0"/>
      <p:bldP spid="28" grpId="1"/>
      <p:bldP spid="29" grpId="0"/>
      <p:bldP spid="29" grpId="1"/>
      <p:bldP spid="30" grpId="0"/>
      <p:bldP spid="30" grpId="1"/>
      <p:bldP spid="31" grpId="0"/>
      <p:bldP spid="31" grpId="1"/>
      <p:bldP spid="32" grpId="0"/>
      <p:bldP spid="32" grpId="1"/>
      <p:bldP spid="33" grpId="0"/>
      <p:bldP spid="33" grpId="1"/>
      <p:bldP spid="34" grpId="0"/>
      <p:bldP spid="34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1" name="圆角矩形 10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34566" y="1034853"/>
            <a:ext cx="1140343" cy="656077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</a:rPr>
              <a:t>(5)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与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4" name="左大括号 3"/>
          <p:cNvSpPr/>
          <p:nvPr/>
        </p:nvSpPr>
        <p:spPr>
          <a:xfrm>
            <a:off x="1342678" y="382219"/>
            <a:ext cx="360040" cy="2100799"/>
          </a:xfrm>
          <a:prstGeom prst="leftBrac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785261" y="106754"/>
            <a:ext cx="8990465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感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/>
                <a:ea typeface="华文细黑"/>
                <a:cs typeface="Times New Roman"/>
              </a:rPr>
              <a:t>与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惭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并</a:t>
            </a:r>
            <a:r>
              <a:rPr lang="en-US" altLang="zh-CN" sz="2800" kern="100" dirty="0">
                <a:latin typeface="Times New Roman"/>
                <a:ea typeface="华文细黑"/>
                <a:cs typeface="Times New Roman"/>
              </a:rPr>
              <a:t>_________ </a:t>
            </a:r>
            <a:r>
              <a:rPr lang="zh-CN" altLang="zh-CN" sz="2800" u="sng" kern="100" dirty="0">
                <a:latin typeface="Times New Roman"/>
                <a:ea typeface="华文细黑"/>
                <a:cs typeface="Times New Roman"/>
              </a:rPr>
              <a:t>　　　　　　</a:t>
            </a:r>
            <a:endParaRPr lang="en-US" altLang="zh-CN" sz="2800" u="sng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微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斯人，吾谁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/>
                <a:ea typeface="华文细黑"/>
                <a:cs typeface="Times New Roman"/>
              </a:rPr>
              <a:t>与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归</a:t>
            </a:r>
            <a:r>
              <a:rPr lang="en-US" altLang="zh-CN" sz="2800" kern="100" dirty="0">
                <a:latin typeface="Times New Roman"/>
                <a:ea typeface="华文细黑"/>
                <a:cs typeface="Times New Roman"/>
              </a:rPr>
              <a:t>_____________ </a:t>
            </a:r>
            <a:r>
              <a:rPr lang="zh-CN" altLang="zh-CN" sz="2800" u="sng" kern="100" dirty="0">
                <a:latin typeface="Times New Roman"/>
                <a:ea typeface="华文细黑"/>
                <a:cs typeface="Times New Roman"/>
              </a:rPr>
              <a:t>　　　　　　</a:t>
            </a:r>
            <a:endParaRPr lang="en-US" altLang="zh-CN" sz="2800" u="sng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玉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斗一双，欲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/>
                <a:ea typeface="华文细黑"/>
                <a:cs typeface="Times New Roman"/>
              </a:rPr>
              <a:t>与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亚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父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_________________ </a:t>
            </a:r>
            <a:r>
              <a:rPr lang="zh-CN" altLang="zh-CN" sz="2800" u="sng" kern="100" dirty="0">
                <a:latin typeface="Times New Roman"/>
                <a:ea typeface="华文细黑"/>
                <a:cs typeface="Times New Roman"/>
              </a:rPr>
              <a:t>　　　　　　</a:t>
            </a:r>
            <a:endParaRPr lang="en-US" altLang="zh-CN" sz="2800" kern="100" dirty="0" smtClean="0">
              <a:latin typeface="Times New Roman"/>
              <a:ea typeface="华文细黑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尝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/>
                <a:ea typeface="华文细黑"/>
                <a:cs typeface="Times New Roman"/>
              </a:rPr>
              <a:t>与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人佣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耕</a:t>
            </a:r>
            <a:r>
              <a:rPr lang="en-US" altLang="zh-CN" sz="2800" kern="100" dirty="0">
                <a:latin typeface="Times New Roman"/>
                <a:ea typeface="华文细黑"/>
                <a:cs typeface="Times New Roman"/>
              </a:rPr>
              <a:t>_____________ </a:t>
            </a:r>
            <a:r>
              <a:rPr lang="zh-CN" altLang="zh-CN" sz="2800" u="sng" kern="100" dirty="0">
                <a:latin typeface="Times New Roman"/>
                <a:ea typeface="华文细黑"/>
                <a:cs typeface="Times New Roman"/>
              </a:rPr>
              <a:t>　　　　　　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34566" y="4141075"/>
            <a:ext cx="1140343" cy="656077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</a:rPr>
              <a:t>(6)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其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7" name="左大括号 16"/>
          <p:cNvSpPr/>
          <p:nvPr/>
        </p:nvSpPr>
        <p:spPr>
          <a:xfrm>
            <a:off x="1342678" y="2931527"/>
            <a:ext cx="360040" cy="3383358"/>
          </a:xfrm>
          <a:prstGeom prst="leftBrac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1785261" y="2627034"/>
            <a:ext cx="9350505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solidFill>
                  <a:srgbClr val="FF0000"/>
                </a:solidFill>
                <a:latin typeface="Times New Roman"/>
                <a:ea typeface="华文细黑"/>
                <a:cs typeface="Times New Roman"/>
              </a:rPr>
              <a:t>其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感与报，宜若何而图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之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___________</a:t>
            </a:r>
            <a:r>
              <a:rPr lang="zh-CN" altLang="zh-CN" sz="2800" kern="100" dirty="0" smtClean="0">
                <a:ea typeface="Times New Roman"/>
              </a:rPr>
              <a:t> </a:t>
            </a:r>
            <a:r>
              <a:rPr lang="zh-CN" altLang="zh-CN" sz="2800" u="sng" kern="100" dirty="0">
                <a:latin typeface="Times New Roman"/>
                <a:ea typeface="华文细黑"/>
                <a:cs typeface="Times New Roman"/>
              </a:rPr>
              <a:t>　　　　　　</a:t>
            </a:r>
            <a:endParaRPr lang="en-US" altLang="zh-CN" sz="2800" u="sng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solidFill>
                  <a:srgbClr val="FF0000"/>
                </a:solidFill>
                <a:latin typeface="Times New Roman"/>
                <a:ea typeface="华文细黑"/>
                <a:cs typeface="Times New Roman"/>
              </a:rPr>
              <a:t>其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谁不愿进于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门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____________ </a:t>
            </a:r>
            <a:r>
              <a:rPr lang="zh-CN" altLang="zh-CN" sz="2800" u="sng" kern="100" dirty="0">
                <a:latin typeface="Times New Roman"/>
                <a:ea typeface="华文细黑"/>
                <a:cs typeface="Times New Roman"/>
              </a:rPr>
              <a:t>　　　　　　</a:t>
            </a:r>
            <a:endParaRPr lang="en-US" altLang="zh-CN" sz="2800" u="sng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余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嘉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/>
                <a:ea typeface="华文细黑"/>
                <a:cs typeface="Times New Roman"/>
              </a:rPr>
              <a:t>其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能行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古道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_________________ </a:t>
            </a:r>
            <a:r>
              <a:rPr lang="zh-CN" altLang="zh-CN" sz="2800" u="sng" kern="100" dirty="0">
                <a:latin typeface="Times New Roman"/>
                <a:ea typeface="华文细黑"/>
                <a:cs typeface="Times New Roman"/>
              </a:rPr>
              <a:t>　　　　　　</a:t>
            </a:r>
            <a:endParaRPr lang="en-US" altLang="zh-CN" sz="2800" u="sng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则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或咎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/>
                <a:ea typeface="华文细黑"/>
                <a:cs typeface="Times New Roman"/>
              </a:rPr>
              <a:t>其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欲出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者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_______________ </a:t>
            </a:r>
            <a:r>
              <a:rPr lang="zh-CN" altLang="zh-CN" sz="2800" u="sng" kern="100" dirty="0">
                <a:latin typeface="Times New Roman"/>
                <a:ea typeface="华文细黑"/>
                <a:cs typeface="Times New Roman"/>
              </a:rPr>
              <a:t>　　　　　　</a:t>
            </a:r>
            <a:endParaRPr lang="en-US" altLang="zh-CN" sz="2800" u="sng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solidFill>
                  <a:srgbClr val="FF0000"/>
                </a:solidFill>
                <a:latin typeface="Times New Roman"/>
                <a:ea typeface="华文细黑"/>
                <a:cs typeface="Times New Roman"/>
              </a:rPr>
              <a:t>其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皆出于此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乎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___________ </a:t>
            </a:r>
            <a:r>
              <a:rPr lang="zh-CN" altLang="zh-CN" sz="2800" u="sng" kern="100" dirty="0">
                <a:latin typeface="Times New Roman"/>
                <a:ea typeface="华文细黑"/>
                <a:cs typeface="Times New Roman"/>
              </a:rPr>
              <a:t>　　　　　　</a:t>
            </a:r>
            <a:endParaRPr lang="en-US" altLang="zh-CN" sz="2800" u="sng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汝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/>
                <a:ea typeface="华文细黑"/>
                <a:cs typeface="Times New Roman"/>
              </a:rPr>
              <a:t>其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善抚之，使之肖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我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_________________ </a:t>
            </a:r>
            <a:r>
              <a:rPr lang="zh-CN" altLang="zh-CN" sz="2800" u="sng" kern="100" dirty="0">
                <a:latin typeface="Times New Roman"/>
                <a:ea typeface="华文细黑"/>
                <a:cs typeface="Times New Roman"/>
              </a:rPr>
              <a:t>　　　　　　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278016" y="205972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itchFamily="18" charset="0"/>
                <a:ea typeface="华文细黑" pitchFamily="2" charset="-122"/>
                <a:cs typeface="Times New Roman" pitchFamily="18" charset="0"/>
              </a:rPr>
              <a:t>连词，和</a:t>
            </a:r>
            <a:endParaRPr lang="zh-CN" altLang="en-US" sz="2800" kern="100" dirty="0">
              <a:solidFill>
                <a:srgbClr val="3333FF"/>
              </a:solidFill>
              <a:latin typeface="Times New Roman" pitchFamily="18" charset="0"/>
              <a:ea typeface="华文细黑" pitchFamily="2" charset="-122"/>
              <a:cs typeface="Times New Roman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727054" y="836712"/>
            <a:ext cx="23391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itchFamily="18" charset="0"/>
                <a:ea typeface="华文细黑" pitchFamily="2" charset="-122"/>
                <a:cs typeface="Times New Roman" pitchFamily="18" charset="0"/>
              </a:rPr>
              <a:t>介词，跟，同</a:t>
            </a:r>
            <a:endParaRPr lang="zh-CN" altLang="en-US" sz="2800" kern="100" dirty="0">
              <a:solidFill>
                <a:srgbClr val="3333FF"/>
              </a:solidFill>
              <a:latin typeface="Times New Roman" pitchFamily="18" charset="0"/>
              <a:ea typeface="华文细黑" pitchFamily="2" charset="-122"/>
              <a:cs typeface="Times New Roman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078750" y="1465620"/>
            <a:ext cx="30572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itchFamily="18" charset="0"/>
                <a:ea typeface="华文细黑" pitchFamily="2" charset="-122"/>
                <a:cs typeface="Times New Roman" pitchFamily="18" charset="0"/>
              </a:rPr>
              <a:t>动词，给予，授予</a:t>
            </a:r>
            <a:endParaRPr lang="zh-CN" altLang="en-US" sz="2800" kern="100" dirty="0">
              <a:solidFill>
                <a:srgbClr val="3333FF"/>
              </a:solidFill>
              <a:latin typeface="Times New Roman" pitchFamily="18" charset="0"/>
              <a:ea typeface="华文细黑" pitchFamily="2" charset="-122"/>
              <a:cs typeface="Times New Roman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646934" y="2113692"/>
            <a:ext cx="23391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itchFamily="18" charset="0"/>
                <a:ea typeface="华文细黑" pitchFamily="2" charset="-122"/>
                <a:cs typeface="Times New Roman" pitchFamily="18" charset="0"/>
              </a:rPr>
              <a:t>介词，替、为</a:t>
            </a:r>
            <a:endParaRPr lang="zh-CN" altLang="en-US" sz="2800" kern="100" dirty="0">
              <a:solidFill>
                <a:srgbClr val="3333FF"/>
              </a:solidFill>
              <a:latin typeface="Times New Roman" pitchFamily="18" charset="0"/>
              <a:ea typeface="华文细黑" pitchFamily="2" charset="-122"/>
              <a:cs typeface="Times New Roman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771361" y="2732703"/>
            <a:ext cx="1980029" cy="47565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itchFamily="18" charset="0"/>
                <a:ea typeface="华文细黑" pitchFamily="2" charset="-122"/>
                <a:cs typeface="Times New Roman" pitchFamily="18" charset="0"/>
              </a:rPr>
              <a:t>代词，我的</a:t>
            </a:r>
            <a:endParaRPr lang="zh-CN" altLang="en-US" sz="2800" kern="100" dirty="0">
              <a:solidFill>
                <a:srgbClr val="3333FF"/>
              </a:solidFill>
              <a:latin typeface="Times New Roman" pitchFamily="18" charset="0"/>
              <a:ea typeface="华文细黑" pitchFamily="2" charset="-122"/>
              <a:cs typeface="Times New Roman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295006" y="3356992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itchFamily="18" charset="0"/>
                <a:ea typeface="华文细黑" pitchFamily="2" charset="-122"/>
                <a:cs typeface="Times New Roman" pitchFamily="18" charset="0"/>
              </a:rPr>
              <a:t>副词，难道</a:t>
            </a:r>
            <a:endParaRPr lang="zh-CN" altLang="en-US" sz="2800" kern="100" dirty="0">
              <a:solidFill>
                <a:srgbClr val="3333FF"/>
              </a:solidFill>
              <a:latin typeface="Times New Roman" pitchFamily="18" charset="0"/>
              <a:ea typeface="华文细黑" pitchFamily="2" charset="-122"/>
              <a:cs typeface="Times New Roman" pitchFamily="18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295006" y="3985900"/>
            <a:ext cx="30572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itchFamily="18" charset="0"/>
                <a:ea typeface="华文细黑" pitchFamily="2" charset="-122"/>
                <a:cs typeface="Times New Roman" pitchFamily="18" charset="0"/>
              </a:rPr>
              <a:t>第三人称代词，他</a:t>
            </a:r>
            <a:endParaRPr lang="zh-CN" altLang="en-US" sz="2800" kern="100" dirty="0">
              <a:solidFill>
                <a:srgbClr val="3333FF"/>
              </a:solidFill>
              <a:latin typeface="Times New Roman" pitchFamily="18" charset="0"/>
              <a:ea typeface="华文细黑" pitchFamily="2" charset="-122"/>
              <a:cs typeface="Times New Roman" pitchFamily="18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367014" y="4635380"/>
            <a:ext cx="26981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itchFamily="18" charset="0"/>
                <a:ea typeface="华文细黑" pitchFamily="2" charset="-122"/>
                <a:cs typeface="Times New Roman" pitchFamily="18" charset="0"/>
              </a:rPr>
              <a:t>远指代词，那个</a:t>
            </a:r>
            <a:endParaRPr lang="zh-CN" altLang="en-US" sz="2800" kern="100" dirty="0">
              <a:solidFill>
                <a:srgbClr val="3333FF"/>
              </a:solidFill>
              <a:latin typeface="Times New Roman" pitchFamily="18" charset="0"/>
              <a:ea typeface="华文细黑" pitchFamily="2" charset="-122"/>
              <a:cs typeface="Times New Roman" pitchFamily="18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006974" y="5282044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itchFamily="18" charset="0"/>
                <a:ea typeface="华文细黑" pitchFamily="2" charset="-122"/>
                <a:cs typeface="Times New Roman" pitchFamily="18" charset="0"/>
              </a:rPr>
              <a:t>副词，大概</a:t>
            </a:r>
            <a:endParaRPr lang="zh-CN" altLang="en-US" sz="2800" kern="100" dirty="0">
              <a:solidFill>
                <a:srgbClr val="3333FF"/>
              </a:solidFill>
              <a:latin typeface="Times New Roman" pitchFamily="18" charset="0"/>
              <a:ea typeface="华文细黑" pitchFamily="2" charset="-122"/>
              <a:cs typeface="Times New Roman" pitchFamily="18" charset="0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5396467" y="5921238"/>
            <a:ext cx="30572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>
                <a:solidFill>
                  <a:srgbClr val="3333FF"/>
                </a:solidFill>
                <a:latin typeface="Times New Roman" pitchFamily="18" charset="0"/>
                <a:ea typeface="华文细黑" pitchFamily="2" charset="-122"/>
                <a:cs typeface="Times New Roman" pitchFamily="18" charset="0"/>
              </a:rPr>
              <a:t>副词，应当，一定</a:t>
            </a:r>
            <a:endParaRPr lang="zh-CN" altLang="en-US" sz="2800" kern="100">
              <a:solidFill>
                <a:srgbClr val="3333FF"/>
              </a:solidFill>
              <a:latin typeface="Times New Roman" pitchFamily="18" charset="0"/>
              <a:ea typeface="华文细黑" pitchFamily="2" charset="-122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6884867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13" grpId="0"/>
      <p:bldP spid="13" grpId="1"/>
      <p:bldP spid="14" grpId="0"/>
      <p:bldP spid="14" grpId="1"/>
      <p:bldP spid="15" grpId="0"/>
      <p:bldP spid="15" grpId="1"/>
      <p:bldP spid="19" grpId="0"/>
      <p:bldP spid="19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1" name="圆角矩形 10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34566" y="2700915"/>
            <a:ext cx="1140343" cy="656077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</a:rPr>
              <a:t>(7)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固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7" name="左大括号 16"/>
          <p:cNvSpPr/>
          <p:nvPr/>
        </p:nvSpPr>
        <p:spPr>
          <a:xfrm>
            <a:off x="1342678" y="1491367"/>
            <a:ext cx="360040" cy="3383358"/>
          </a:xfrm>
          <a:prstGeom prst="leftBrac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1785261" y="1186874"/>
            <a:ext cx="9350505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solidFill>
                  <a:srgbClr val="FF0000"/>
                </a:solidFill>
                <a:latin typeface="Times New Roman"/>
                <a:ea typeface="华文细黑"/>
                <a:cs typeface="Times New Roman"/>
              </a:rPr>
              <a:t>固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所谓数百年而有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者也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__________________ </a:t>
            </a:r>
            <a:r>
              <a:rPr lang="zh-CN" altLang="zh-CN" sz="2800" u="sng" kern="100" dirty="0">
                <a:latin typeface="Times New Roman"/>
                <a:ea typeface="华文细黑"/>
                <a:cs typeface="Times New Roman"/>
              </a:rPr>
              <a:t>　　　　　　</a:t>
            </a:r>
            <a:endParaRPr lang="en-US" altLang="zh-CN" sz="2800" u="sng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臣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闻求木之长者，必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/>
                <a:ea typeface="华文细黑"/>
                <a:cs typeface="Times New Roman"/>
              </a:rPr>
              <a:t>固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其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根本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_______________________ </a:t>
            </a:r>
            <a:r>
              <a:rPr lang="zh-CN" altLang="zh-CN" sz="2800" u="sng" kern="100" dirty="0">
                <a:latin typeface="Times New Roman"/>
                <a:ea typeface="华文细黑"/>
                <a:cs typeface="Times New Roman"/>
              </a:rPr>
              <a:t>　　　　　　</a:t>
            </a:r>
            <a:endParaRPr lang="en-US" altLang="zh-CN" sz="2800" u="sng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独夫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之心，日益骄</a:t>
            </a:r>
            <a:r>
              <a:rPr lang="zh-CN" altLang="zh-CN" sz="2800" kern="100" dirty="0" smtClean="0">
                <a:solidFill>
                  <a:srgbClr val="FF0000"/>
                </a:solidFill>
                <a:latin typeface="Times New Roman"/>
                <a:ea typeface="华文细黑"/>
                <a:cs typeface="Times New Roman"/>
              </a:rPr>
              <a:t>固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___________________ </a:t>
            </a:r>
            <a:r>
              <a:rPr lang="zh-CN" altLang="zh-CN" sz="2800" u="sng" kern="100" dirty="0">
                <a:latin typeface="Times New Roman"/>
                <a:ea typeface="华文细黑"/>
                <a:cs typeface="Times New Roman"/>
              </a:rPr>
              <a:t>　　　　　</a:t>
            </a:r>
            <a:endParaRPr lang="en-US" altLang="zh-CN" sz="2800" u="sng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秦孝公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据崤函之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/>
                <a:ea typeface="华文细黑"/>
                <a:cs typeface="Times New Roman"/>
              </a:rPr>
              <a:t>固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，拥雍州之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地</a:t>
            </a:r>
            <a:r>
              <a:rPr lang="en-US" altLang="zh-CN" sz="2800" kern="100" dirty="0">
                <a:latin typeface="Times New Roman"/>
                <a:ea typeface="华文细黑"/>
                <a:cs typeface="Times New Roman"/>
              </a:rPr>
              <a:t>_________________ </a:t>
            </a:r>
            <a:r>
              <a:rPr lang="zh-CN" altLang="zh-CN" sz="2800" u="sng" kern="100" dirty="0">
                <a:latin typeface="Times New Roman"/>
                <a:ea typeface="华文细黑"/>
                <a:cs typeface="Times New Roman"/>
              </a:rPr>
              <a:t>　　</a:t>
            </a:r>
            <a:endParaRPr lang="en-US" altLang="zh-CN" sz="2800" u="sng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solidFill>
                  <a:srgbClr val="FF0000"/>
                </a:solidFill>
                <a:latin typeface="Times New Roman"/>
                <a:ea typeface="华文细黑"/>
                <a:cs typeface="Times New Roman"/>
              </a:rPr>
              <a:t>固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而近于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费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_____________ </a:t>
            </a:r>
            <a:r>
              <a:rPr lang="zh-CN" altLang="zh-CN" sz="2800" u="sng" kern="100" dirty="0">
                <a:latin typeface="Times New Roman"/>
                <a:ea typeface="华文细黑"/>
                <a:cs typeface="Times New Roman"/>
              </a:rPr>
              <a:t>　　　　</a:t>
            </a:r>
            <a:endParaRPr lang="en-US" altLang="zh-CN" sz="2800" u="sng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横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槊赋诗，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/>
                <a:ea typeface="华文细黑"/>
                <a:cs typeface="Times New Roman"/>
              </a:rPr>
              <a:t>固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一世之雄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也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___________</a:t>
            </a:r>
            <a:r>
              <a:rPr lang="zh-CN" altLang="zh-CN" sz="2800" u="sng" kern="100" dirty="0">
                <a:latin typeface="Times New Roman"/>
                <a:ea typeface="华文细黑"/>
                <a:cs typeface="Times New Roman"/>
              </a:rPr>
              <a:t>　　　　　　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5414223" y="1268760"/>
            <a:ext cx="30572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itchFamily="18" charset="0"/>
                <a:ea typeface="华文细黑" pitchFamily="2" charset="-122"/>
                <a:cs typeface="Times New Roman" pitchFamily="18" charset="0"/>
              </a:rPr>
              <a:t>副词，本来，原来</a:t>
            </a:r>
            <a:endParaRPr lang="zh-CN" altLang="en-US" sz="2800" kern="100" dirty="0">
              <a:solidFill>
                <a:srgbClr val="3333FF"/>
              </a:solidFill>
              <a:latin typeface="Times New Roman" pitchFamily="18" charset="0"/>
              <a:ea typeface="华文细黑" pitchFamily="2" charset="-122"/>
              <a:cs typeface="Times New Roman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479489" y="1925286"/>
            <a:ext cx="413446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动词，巩固，使</a:t>
            </a:r>
            <a:r>
              <a:rPr lang="en-US" altLang="zh-CN" sz="2800" kern="100" dirty="0">
                <a:solidFill>
                  <a:srgbClr val="3333FF"/>
                </a:solidFill>
                <a:latin typeface="宋体"/>
                <a:ea typeface="华文细黑"/>
                <a:cs typeface="Times New Roman"/>
              </a:rPr>
              <a:t>……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坚固</a:t>
            </a:r>
            <a:endParaRPr lang="zh-CN" altLang="en-US" sz="2800" dirty="0">
              <a:solidFill>
                <a:srgbClr val="3333FF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5037394" y="2564904"/>
            <a:ext cx="341632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itchFamily="18" charset="0"/>
                <a:ea typeface="华文细黑" pitchFamily="2" charset="-122"/>
                <a:cs typeface="Times New Roman" pitchFamily="18" charset="0"/>
              </a:rPr>
              <a:t>形容词，顽固，固执</a:t>
            </a:r>
            <a:endParaRPr lang="zh-CN" altLang="en-US" sz="2800" kern="100" dirty="0">
              <a:solidFill>
                <a:srgbClr val="3333FF"/>
              </a:solidFill>
              <a:latin typeface="Times New Roman" pitchFamily="18" charset="0"/>
              <a:ea typeface="华文细黑" pitchFamily="2" charset="-122"/>
              <a:cs typeface="Times New Roman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827749" y="3204098"/>
            <a:ext cx="30572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itchFamily="18" charset="0"/>
                <a:ea typeface="华文细黑" pitchFamily="2" charset="-122"/>
                <a:cs typeface="Times New Roman" pitchFamily="18" charset="0"/>
              </a:rPr>
              <a:t>名词，坚固的地势</a:t>
            </a:r>
            <a:endParaRPr lang="zh-CN" altLang="en-US" sz="2800" kern="100" dirty="0">
              <a:solidFill>
                <a:srgbClr val="3333FF"/>
              </a:solidFill>
              <a:latin typeface="Times New Roman" pitchFamily="18" charset="0"/>
              <a:ea typeface="华文细黑" pitchFamily="2" charset="-122"/>
              <a:cs typeface="Times New Roman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638056" y="3841884"/>
            <a:ext cx="23391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itchFamily="18" charset="0"/>
                <a:ea typeface="华文细黑" pitchFamily="2" charset="-122"/>
                <a:cs typeface="Times New Roman" pitchFamily="18" charset="0"/>
              </a:rPr>
              <a:t>形容词，坚固</a:t>
            </a:r>
            <a:endParaRPr lang="zh-CN" altLang="en-US" sz="2800" kern="100" dirty="0">
              <a:solidFill>
                <a:srgbClr val="3333FF"/>
              </a:solidFill>
              <a:latin typeface="Times New Roman" pitchFamily="18" charset="0"/>
              <a:ea typeface="华文细黑" pitchFamily="2" charset="-122"/>
              <a:cs typeface="Times New Roman" pitchFamily="18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780239" y="4481078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itchFamily="18" charset="0"/>
                <a:ea typeface="华文细黑" pitchFamily="2" charset="-122"/>
                <a:cs typeface="Times New Roman" pitchFamily="18" charset="0"/>
              </a:rPr>
              <a:t>副词，固然</a:t>
            </a:r>
          </a:p>
        </p:txBody>
      </p:sp>
    </p:spTree>
    <p:extLst>
      <p:ext uri="{BB962C8B-B14F-4D97-AF65-F5344CB8AC3E}">
        <p14:creationId xmlns="" xmlns:p14="http://schemas.microsoft.com/office/powerpoint/2010/main" val="34571145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13" grpId="0"/>
      <p:bldP spid="13" grpId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70003" y="254253"/>
            <a:ext cx="11457851" cy="5262979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名词的活用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名词作动词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①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非畜道德而能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/>
                <a:ea typeface="华文细黑"/>
                <a:cs typeface="Times New Roman"/>
              </a:rPr>
              <a:t>文章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者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	</a:t>
            </a:r>
            <a:r>
              <a:rPr lang="en-US" altLang="zh-CN" sz="2800" kern="100" dirty="0" smtClean="0">
                <a:latin typeface="+mj-ea"/>
                <a:ea typeface="+mj-ea"/>
                <a:cs typeface="Times New Roman"/>
              </a:rPr>
              <a:t>_______</a:t>
            </a:r>
            <a:endParaRPr lang="zh-CN" altLang="zh-CN" sz="1050" u="sng" kern="100" dirty="0">
              <a:latin typeface="+mj-ea"/>
              <a:ea typeface="+mj-ea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②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则不受而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/>
                <a:ea typeface="华文细黑"/>
                <a:cs typeface="Times New Roman"/>
              </a:rPr>
              <a:t>铭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之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   </a:t>
            </a:r>
            <a:r>
              <a:rPr lang="en-US" altLang="zh-CN" sz="2800" kern="100" dirty="0" smtClean="0">
                <a:latin typeface="+mj-ea"/>
                <a:ea typeface="+mj-ea"/>
                <a:cs typeface="Times New Roman"/>
              </a:rPr>
              <a:t>________</a:t>
            </a:r>
            <a:endParaRPr lang="zh-CN" altLang="zh-CN" sz="2800" kern="100" dirty="0">
              <a:latin typeface="+mj-ea"/>
              <a:ea typeface="+mj-ea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形容词的活用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①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形容词作名词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a.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盖史之于</a:t>
            </a:r>
            <a:r>
              <a:rPr lang="zh-CN" altLang="zh-CN" sz="2800" kern="100" dirty="0" smtClean="0">
                <a:solidFill>
                  <a:srgbClr val="FF0000"/>
                </a:solidFill>
                <a:latin typeface="Times New Roman"/>
                <a:ea typeface="华文细黑"/>
                <a:cs typeface="Times New Roman"/>
              </a:rPr>
              <a:t>善恶</a:t>
            </a:r>
            <a:r>
              <a:rPr lang="en-US" altLang="zh-CN" sz="2800" kern="100" dirty="0" smtClean="0">
                <a:solidFill>
                  <a:srgbClr val="FF0000"/>
                </a:solidFill>
                <a:latin typeface="Times New Roman"/>
                <a:ea typeface="华文细黑"/>
                <a:cs typeface="Times New Roman"/>
              </a:rPr>
              <a:t>  </a:t>
            </a:r>
            <a:r>
              <a:rPr lang="en-US" altLang="zh-CN" sz="2800" kern="100" dirty="0">
                <a:latin typeface="+mj-ea"/>
                <a:ea typeface="+mj-ea"/>
                <a:cs typeface="Times New Roman"/>
              </a:rPr>
              <a:t>____________</a:t>
            </a:r>
            <a:endParaRPr lang="zh-CN" altLang="zh-CN" sz="2800" kern="100" dirty="0">
              <a:latin typeface="+mj-ea"/>
              <a:ea typeface="+mj-ea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b.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此数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/>
                <a:ea typeface="华文细黑"/>
                <a:cs typeface="Times New Roman"/>
              </a:rPr>
              <a:t>美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者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   </a:t>
            </a:r>
            <a:r>
              <a:rPr lang="en-US" altLang="zh-CN" sz="2800" kern="100" dirty="0" smtClean="0">
                <a:latin typeface="+mj-ea"/>
                <a:ea typeface="+mj-ea"/>
                <a:cs typeface="Times New Roman"/>
              </a:rPr>
              <a:t>______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 </a:t>
            </a:r>
            <a:endParaRPr lang="en-US" altLang="zh-CN" sz="1050" kern="100" dirty="0" smtClean="0">
              <a:latin typeface="宋体"/>
              <a:cs typeface="Courier New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11398413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150990" y="1602166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itchFamily="18" charset="0"/>
                <a:ea typeface="华文细黑" pitchFamily="2" charset="-122"/>
                <a:cs typeface="Times New Roman" pitchFamily="18" charset="0"/>
              </a:rPr>
              <a:t>写文章。</a:t>
            </a:r>
            <a:endParaRPr lang="zh-CN" altLang="en-US" sz="2800" kern="100" dirty="0">
              <a:solidFill>
                <a:srgbClr val="3333FF"/>
              </a:solidFill>
              <a:latin typeface="Times New Roman" pitchFamily="18" charset="0"/>
              <a:ea typeface="华文细黑" pitchFamily="2" charset="-122"/>
              <a:cs typeface="Times New Roman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250113" y="2250287"/>
            <a:ext cx="1620957" cy="5755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itchFamily="18" charset="0"/>
                <a:ea typeface="华文细黑" pitchFamily="2" charset="-122"/>
                <a:cs typeface="Times New Roman" pitchFamily="18" charset="0"/>
              </a:rPr>
              <a:t>写铭文。</a:t>
            </a:r>
            <a:endParaRPr lang="zh-CN" altLang="en-US" sz="2800" kern="100" dirty="0">
              <a:solidFill>
                <a:srgbClr val="3333FF"/>
              </a:solidFill>
              <a:latin typeface="Times New Roman" pitchFamily="18" charset="0"/>
              <a:ea typeface="华文细黑" pitchFamily="2" charset="-122"/>
              <a:cs typeface="Times New Roman" pitchFamily="18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108032" y="4149080"/>
            <a:ext cx="23391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itchFamily="18" charset="0"/>
                <a:ea typeface="华文细黑" pitchFamily="2" charset="-122"/>
                <a:cs typeface="Times New Roman" pitchFamily="18" charset="0"/>
              </a:rPr>
              <a:t>善恶的事情。</a:t>
            </a:r>
            <a:endParaRPr lang="zh-CN" altLang="en-US" sz="2800" kern="100" dirty="0">
              <a:solidFill>
                <a:srgbClr val="3333FF"/>
              </a:solidFill>
              <a:latin typeface="Times New Roman" pitchFamily="18" charset="0"/>
              <a:ea typeface="华文细黑" pitchFamily="2" charset="-122"/>
              <a:cs typeface="Times New Roman" pitchFamily="18" charset="0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2499767" y="4806503"/>
            <a:ext cx="1147167" cy="5755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itchFamily="18" charset="0"/>
                <a:ea typeface="华文细黑" pitchFamily="2" charset="-122"/>
                <a:cs typeface="Times New Roman" pitchFamily="18" charset="0"/>
              </a:rPr>
              <a:t>美德。</a:t>
            </a:r>
            <a:endParaRPr lang="zh-CN" altLang="en-US" sz="2800" kern="100" dirty="0">
              <a:solidFill>
                <a:srgbClr val="3333FF"/>
              </a:solidFill>
              <a:latin typeface="Times New Roman" pitchFamily="18" charset="0"/>
              <a:ea typeface="华文细黑" pitchFamily="2" charset="-122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6843504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7" grpId="0"/>
      <p:bldP spid="7" grpId="1"/>
      <p:bldP spid="16" grpId="0"/>
      <p:bldP spid="16" grpId="1"/>
      <p:bldP spid="18" grpId="0"/>
      <p:bldP spid="18" grpId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70003" y="835672"/>
            <a:ext cx="11457851" cy="4616648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just">
              <a:lnSpc>
                <a:spcPct val="150000"/>
              </a:lnSpc>
              <a:tabLst>
                <a:tab pos="2340610" algn="l"/>
              </a:tabLst>
            </a:pPr>
            <a:r>
              <a:rPr lang="en-US" altLang="zh-CN" sz="2800" kern="100" dirty="0">
                <a:solidFill>
                  <a:prstClr val="black"/>
                </a:solidFill>
                <a:latin typeface="宋体"/>
                <a:ea typeface="华文细黑"/>
                <a:cs typeface="Times New Roman"/>
              </a:rPr>
              <a:t>②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形容词作动词</a:t>
            </a:r>
            <a:endParaRPr lang="zh-CN" altLang="zh-CN" sz="1050" kern="100" dirty="0">
              <a:solidFill>
                <a:prstClr val="black"/>
              </a:solidFill>
              <a:latin typeface="宋体"/>
              <a:cs typeface="Courier New"/>
            </a:endParaRPr>
          </a:p>
          <a:p>
            <a:pPr lvl="0" algn="just">
              <a:lnSpc>
                <a:spcPct val="150000"/>
              </a:lnSpc>
              <a:tabLst>
                <a:tab pos="2340610" algn="l"/>
              </a:tabLst>
            </a:pPr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敢不承教而加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/>
                <a:ea typeface="华文细黑"/>
                <a:cs typeface="Times New Roman"/>
              </a:rPr>
              <a:t>详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焉　</a:t>
            </a:r>
            <a:r>
              <a:rPr lang="en-US" altLang="zh-CN" sz="2800" kern="100" dirty="0">
                <a:latin typeface="+mj-ea"/>
                <a:ea typeface="+mj-ea"/>
                <a:cs typeface="Times New Roman"/>
              </a:rPr>
              <a:t>__________</a:t>
            </a:r>
            <a:endParaRPr lang="zh-CN" altLang="zh-CN" sz="2800" kern="100" dirty="0">
              <a:latin typeface="+mj-ea"/>
              <a:ea typeface="+mj-ea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③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形容词的使动用法</a:t>
            </a:r>
            <a:endParaRPr lang="zh-CN" altLang="zh-CN" sz="1050" kern="100" dirty="0" smtClean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而先生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/>
                <a:ea typeface="华文细黑"/>
                <a:cs typeface="Times New Roman"/>
              </a:rPr>
              <a:t>显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之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   	</a:t>
            </a:r>
            <a:r>
              <a:rPr lang="en-US" altLang="zh-CN" sz="2800" kern="100" dirty="0" smtClean="0">
                <a:latin typeface="+mj-ea"/>
                <a:ea typeface="+mj-ea"/>
                <a:cs typeface="Times New Roman"/>
              </a:rPr>
              <a:t>_________________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b.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孰不欲宠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/>
                <a:ea typeface="华文细黑"/>
                <a:cs typeface="Times New Roman"/>
              </a:rPr>
              <a:t>荣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其父祖　</a:t>
            </a:r>
            <a:r>
              <a:rPr lang="en-US" altLang="zh-CN" sz="2800" kern="100" dirty="0" smtClean="0">
                <a:latin typeface="+mj-ea"/>
                <a:ea typeface="+mj-ea"/>
                <a:cs typeface="Times New Roman"/>
              </a:rPr>
              <a:t>_________________</a:t>
            </a:r>
            <a:r>
              <a:rPr lang="en-US" altLang="zh-CN" sz="2800" kern="100" dirty="0">
                <a:latin typeface="+mj-ea"/>
                <a:ea typeface="+mj-ea"/>
                <a:cs typeface="Times New Roman"/>
              </a:rPr>
              <a:t>			</a:t>
            </a:r>
            <a:endParaRPr lang="zh-CN" altLang="zh-CN" sz="2800" kern="100" dirty="0">
              <a:latin typeface="+mj-ea"/>
              <a:ea typeface="+mj-ea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(3)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数词作形容词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或纳于庙，或存于墓，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/>
                <a:ea typeface="华文细黑"/>
                <a:cs typeface="Times New Roman"/>
              </a:rPr>
              <a:t>一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也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   </a:t>
            </a:r>
            <a:r>
              <a:rPr lang="en-US" altLang="zh-CN" sz="2800" kern="100" dirty="0" smtClean="0">
                <a:latin typeface="+mj-ea"/>
                <a:ea typeface="+mj-ea"/>
                <a:cs typeface="Times New Roman"/>
              </a:rPr>
              <a:t>____________</a:t>
            </a:r>
            <a:endParaRPr lang="zh-CN" altLang="zh-CN" sz="1050" kern="100" dirty="0">
              <a:effectLst/>
              <a:latin typeface="+mj-ea"/>
              <a:ea typeface="+mj-ea"/>
              <a:cs typeface="Courier New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11398413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745237" y="1556792"/>
            <a:ext cx="19998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itchFamily="18" charset="0"/>
                <a:ea typeface="华文细黑" pitchFamily="2" charset="-122"/>
                <a:cs typeface="Times New Roman" pitchFamily="18" charset="0"/>
              </a:rPr>
              <a:t>详细考证。</a:t>
            </a:r>
            <a:endParaRPr lang="zh-CN" altLang="en-US" sz="2800" kern="100" dirty="0">
              <a:solidFill>
                <a:srgbClr val="3333FF"/>
              </a:solidFill>
              <a:latin typeface="Times New Roman" pitchFamily="18" charset="0"/>
              <a:ea typeface="华文细黑" pitchFamily="2" charset="-122"/>
              <a:cs typeface="Times New Roman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822902" y="2826775"/>
            <a:ext cx="3416320" cy="5755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使</a:t>
            </a:r>
            <a:r>
              <a:rPr lang="en-US" altLang="zh-CN" sz="2800" kern="100" dirty="0">
                <a:solidFill>
                  <a:srgbClr val="3333FF"/>
                </a:solidFill>
                <a:latin typeface="宋体"/>
                <a:ea typeface="华文细黑"/>
                <a:cs typeface="Times New Roman"/>
              </a:rPr>
              <a:t>……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显耀、表彰。</a:t>
            </a:r>
            <a:endParaRPr lang="zh-CN" altLang="en-US" sz="2800" dirty="0">
              <a:solidFill>
                <a:srgbClr val="3333FF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006974" y="3452783"/>
            <a:ext cx="3057247" cy="47565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使</a:t>
            </a:r>
            <a:r>
              <a:rPr lang="en-US" altLang="zh-CN" sz="2800" kern="100" dirty="0">
                <a:solidFill>
                  <a:srgbClr val="3333FF"/>
                </a:solidFill>
                <a:latin typeface="宋体"/>
                <a:ea typeface="华文细黑"/>
                <a:cs typeface="Times New Roman"/>
              </a:rPr>
              <a:t>……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获得荣耀。</a:t>
            </a:r>
            <a:endParaRPr lang="zh-CN" altLang="en-US" sz="2800" dirty="0">
              <a:solidFill>
                <a:srgbClr val="3333FF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5052248" y="4725144"/>
            <a:ext cx="2339102" cy="523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itchFamily="18" charset="0"/>
                <a:ea typeface="华文细黑" pitchFamily="2" charset="-122"/>
                <a:cs typeface="Times New Roman" pitchFamily="18" charset="0"/>
              </a:rPr>
              <a:t>相同、一样。</a:t>
            </a:r>
            <a:endParaRPr lang="zh-CN" altLang="en-US" sz="2800" kern="100" dirty="0">
              <a:solidFill>
                <a:srgbClr val="3333FF"/>
              </a:solidFill>
              <a:latin typeface="Times New Roman" pitchFamily="18" charset="0"/>
              <a:ea typeface="华文细黑" pitchFamily="2" charset="-122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943899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5" grpId="0"/>
      <p:bldP spid="5" grpId="1"/>
      <p:bldP spid="14" grpId="0"/>
      <p:bldP spid="14" grpId="1"/>
      <p:bldP spid="16" grpId="0"/>
      <p:bldP spid="16" grpId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70003" y="332656"/>
            <a:ext cx="11457851" cy="5909310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5.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判断下列句式类型并翻译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此其所以与史异也。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　　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黑体"/>
                <a:cs typeface="Times New Roman"/>
              </a:rPr>
              <a:t>答案　</a:t>
            </a:r>
            <a:r>
              <a:rPr lang="zh-CN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这大概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是它和史书不同的原因吧。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夫铭志之著于世。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     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　　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黑体"/>
                <a:cs typeface="Times New Roman"/>
              </a:rPr>
              <a:t>答案　</a:t>
            </a:r>
            <a:r>
              <a:rPr lang="zh-CN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 碑铭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之所以在世上有显著地位。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(3)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非近乎史，其将安近？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　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    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　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  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黑体"/>
                <a:cs typeface="Times New Roman"/>
              </a:rPr>
              <a:t>答案　</a:t>
            </a:r>
            <a:r>
              <a:rPr lang="zh-CN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不是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近于史书，难道还会同别的什么相近吗？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(4)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立言者既莫之拒而不为。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　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    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黑体"/>
                <a:cs typeface="Times New Roman"/>
              </a:rPr>
              <a:t>答案　</a:t>
            </a:r>
            <a:r>
              <a:rPr lang="zh-CN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 撰写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碑铭的人既然不能拒绝不写。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11398413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349258" y="1124744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itchFamily="18" charset="0"/>
                <a:ea typeface="华文细黑" pitchFamily="2" charset="-122"/>
                <a:cs typeface="Times New Roman" pitchFamily="18" charset="0"/>
              </a:rPr>
              <a:t>判断句</a:t>
            </a:r>
            <a:endParaRPr lang="zh-CN" altLang="en-US" sz="2800" kern="100" dirty="0">
              <a:solidFill>
                <a:srgbClr val="3333FF"/>
              </a:solidFill>
              <a:latin typeface="Times New Roman" pitchFamily="18" charset="0"/>
              <a:ea typeface="华文细黑" pitchFamily="2" charset="-122"/>
              <a:cs typeface="Times New Roman" pitchFamily="18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872519" y="2401724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itchFamily="18" charset="0"/>
                <a:ea typeface="华文细黑" pitchFamily="2" charset="-122"/>
                <a:cs typeface="Times New Roman" pitchFamily="18" charset="0"/>
              </a:rPr>
              <a:t>状语后置句</a:t>
            </a:r>
            <a:endParaRPr lang="zh-CN" altLang="en-US" sz="2800" kern="100" dirty="0">
              <a:solidFill>
                <a:srgbClr val="3333FF"/>
              </a:solidFill>
              <a:latin typeface="Times New Roman" pitchFamily="18" charset="0"/>
              <a:ea typeface="华文细黑" pitchFamily="2" charset="-122"/>
              <a:cs typeface="Times New Roman" pitchFamily="18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628111" y="3671658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itchFamily="18" charset="0"/>
                <a:ea typeface="华文细黑" pitchFamily="2" charset="-122"/>
                <a:cs typeface="Times New Roman" pitchFamily="18" charset="0"/>
              </a:rPr>
              <a:t>宾语前置句</a:t>
            </a:r>
            <a:endParaRPr lang="zh-CN" altLang="en-US" sz="2800" kern="100" dirty="0">
              <a:solidFill>
                <a:srgbClr val="3333FF"/>
              </a:solidFill>
              <a:latin typeface="Times New Roman" pitchFamily="18" charset="0"/>
              <a:ea typeface="华文细黑" pitchFamily="2" charset="-122"/>
              <a:cs typeface="Times New Roman" pitchFamily="18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943078" y="4941168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itchFamily="18" charset="0"/>
                <a:ea typeface="华文细黑" pitchFamily="2" charset="-122"/>
                <a:cs typeface="Times New Roman" pitchFamily="18" charset="0"/>
              </a:rPr>
              <a:t>宾语前置句</a:t>
            </a:r>
            <a:endParaRPr lang="zh-CN" altLang="en-US" sz="2800" kern="100" dirty="0">
              <a:solidFill>
                <a:srgbClr val="3333FF"/>
              </a:solidFill>
              <a:latin typeface="Times New Roman" pitchFamily="18" charset="0"/>
              <a:ea typeface="华文细黑" pitchFamily="2" charset="-122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7777494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12" grpId="0"/>
      <p:bldP spid="12" grpId="1"/>
      <p:bldP spid="13" grpId="0"/>
      <p:bldP spid="13" grpId="1"/>
      <p:bldP spid="15" grpId="0"/>
      <p:bldP spid="15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550590" y="1408253"/>
            <a:ext cx="11089232" cy="25950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11200" algn="just">
              <a:lnSpc>
                <a:spcPct val="15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本文借感谢欧阳修给自己祖父写墓志铭为切入点，论述了墓志铭的作用及后来流于不实的原因，指出作好墓志铭应具备的条件，赞扬了欧阳修为他祖父所作墓志铭的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公与是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，并对欧阳修的道德文章深表钦佩。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1156269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17109" y="332656"/>
            <a:ext cx="11457851" cy="2677656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(5)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而善人喜于见传。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　　　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 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黑体"/>
                <a:cs typeface="Times New Roman"/>
              </a:rPr>
              <a:t>答案　</a:t>
            </a:r>
            <a:r>
              <a:rPr lang="zh-CN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而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好人喜欢自己被传记表彰。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(6)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非畜道德而能文章者无以为也。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　　　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  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黑体"/>
                <a:cs typeface="Times New Roman"/>
              </a:rPr>
              <a:t>答案　</a:t>
            </a:r>
            <a:r>
              <a:rPr lang="zh-CN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不是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有很高的道德修养而又善于写文章的人，不能担负这一工作。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10415686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4" name="圆角矩形 13">
            <a:hlinkClick r:id="rId2" action="ppaction://hlinksldjump"/>
          </p:cNvPr>
          <p:cNvSpPr/>
          <p:nvPr/>
        </p:nvSpPr>
        <p:spPr>
          <a:xfrm>
            <a:off x="11382521" y="6658148"/>
            <a:ext cx="807892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返回</a:t>
            </a:r>
            <a:endParaRPr lang="zh-CN" altLang="en-US" sz="1400" dirty="0">
              <a:solidFill>
                <a:srgbClr val="0000CC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718657" y="475264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itchFamily="18" charset="0"/>
                <a:ea typeface="华文细黑" pitchFamily="2" charset="-122"/>
                <a:cs typeface="Times New Roman" pitchFamily="18" charset="0"/>
              </a:rPr>
              <a:t>被动句式</a:t>
            </a:r>
            <a:endParaRPr lang="zh-CN" altLang="en-US" sz="2800" kern="100" dirty="0">
              <a:solidFill>
                <a:srgbClr val="3333FF"/>
              </a:solidFill>
              <a:latin typeface="Times New Roman" pitchFamily="18" charset="0"/>
              <a:ea typeface="华文细黑" pitchFamily="2" charset="-122"/>
              <a:cs typeface="Times New Roman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905531" y="1755060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 pitchFamily="18" charset="0"/>
                <a:ea typeface="华文细黑" pitchFamily="2" charset="-122"/>
                <a:cs typeface="Times New Roman" pitchFamily="18" charset="0"/>
              </a:rPr>
              <a:t>固定句式</a:t>
            </a:r>
            <a:endParaRPr lang="zh-CN" altLang="en-US" sz="2800" kern="100" dirty="0">
              <a:solidFill>
                <a:srgbClr val="3333FF"/>
              </a:solidFill>
              <a:latin typeface="Times New Roman" pitchFamily="18" charset="0"/>
              <a:ea typeface="华文细黑" pitchFamily="2" charset="-122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1382044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4" grpId="0"/>
      <p:bldP spid="4" grpId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0" y="-27384"/>
            <a:ext cx="12190412" cy="582887"/>
          </a:xfrm>
          <a:prstGeom prst="rect">
            <a:avLst/>
          </a:prstGeom>
          <a:pattFill prst="ltUpDiag">
            <a:fgClr>
              <a:srgbClr val="9FCC3E"/>
            </a:fgClr>
            <a:bgClr>
              <a:srgbClr val="8CB208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0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5" name="TextBox 37"/>
          <p:cNvSpPr txBox="1"/>
          <p:nvPr/>
        </p:nvSpPr>
        <p:spPr>
          <a:xfrm>
            <a:off x="90027" y="76145"/>
            <a:ext cx="121003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合作探究       </a:t>
            </a:r>
            <a:r>
              <a:rPr kumimoji="0" lang="zh-CN" altLang="en-US" sz="2400" b="1" i="0" u="none" strike="noStrike" kern="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            </a:t>
            </a: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              　　　　　　　　　　　　　　</a:t>
            </a: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华文新魏" pitchFamily="2" charset="-122"/>
                <a:ea typeface="华文新魏" pitchFamily="2" charset="-122"/>
              </a:rPr>
              <a:t>奇文共欣赏，疑义相与析</a:t>
            </a:r>
            <a:endParaRPr lang="zh-CN" altLang="en-US" sz="2400" b="1" kern="0" dirty="0">
              <a:solidFill>
                <a:schemeClr val="bg1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18542" y="908720"/>
            <a:ext cx="288032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0066FF"/>
                </a:solidFill>
                <a:latin typeface="微软雅黑" pitchFamily="34" charset="-122"/>
                <a:ea typeface="微软雅黑" pitchFamily="34" charset="-122"/>
              </a:rPr>
              <a:t>一 、结构</a:t>
            </a:r>
            <a:r>
              <a:rPr lang="zh-CN" altLang="en-US" sz="2800" b="1" dirty="0">
                <a:solidFill>
                  <a:srgbClr val="0066FF"/>
                </a:solidFill>
                <a:latin typeface="微软雅黑" pitchFamily="34" charset="-122"/>
                <a:ea typeface="微软雅黑" pitchFamily="34" charset="-122"/>
              </a:rPr>
              <a:t>图示</a:t>
            </a: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="" xmlns:p14="http://schemas.microsoft.com/office/powerpoint/2010/main" val="2106607566"/>
              </p:ext>
            </p:extLst>
          </p:nvPr>
        </p:nvGraphicFramePr>
        <p:xfrm>
          <a:off x="837009" y="1546374"/>
          <a:ext cx="11018837" cy="4906962"/>
        </p:xfrm>
        <a:graphic>
          <a:graphicData uri="http://schemas.openxmlformats.org/presentationml/2006/ole">
            <p:oleObj spid="_x0000_s5147" name="文档" r:id="rId3" imgW="11255227" imgH="5028479" progId="Word.Document.12">
              <p:embed/>
            </p:oleObj>
          </a:graphicData>
        </a:graphic>
      </p:graphicFrame>
      <p:sp>
        <p:nvSpPr>
          <p:cNvPr id="4" name="矩形 3"/>
          <p:cNvSpPr/>
          <p:nvPr/>
        </p:nvSpPr>
        <p:spPr>
          <a:xfrm>
            <a:off x="216024" y="1916832"/>
            <a:ext cx="543739" cy="2677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dirty="0" smtClean="0">
                <a:solidFill>
                  <a:srgbClr val="E46C0A"/>
                </a:solidFill>
                <a:latin typeface="Times New Roman"/>
                <a:ea typeface="华文细黑"/>
                <a:cs typeface="Times New Roman"/>
              </a:rPr>
              <a:t>寄</a:t>
            </a:r>
            <a:endParaRPr lang="en-US" altLang="zh-CN" sz="2800" dirty="0" smtClean="0">
              <a:solidFill>
                <a:srgbClr val="E46C0A"/>
              </a:solidFill>
              <a:latin typeface="Times New Roman"/>
              <a:ea typeface="华文细黑"/>
              <a:cs typeface="Times New Roman"/>
            </a:endParaRPr>
          </a:p>
          <a:p>
            <a:r>
              <a:rPr lang="zh-CN" altLang="zh-CN" sz="2800" dirty="0" smtClean="0">
                <a:solidFill>
                  <a:srgbClr val="E46C0A"/>
                </a:solidFill>
                <a:latin typeface="Times New Roman"/>
                <a:ea typeface="华文细黑"/>
                <a:cs typeface="Times New Roman"/>
              </a:rPr>
              <a:t>欧</a:t>
            </a:r>
            <a:endParaRPr lang="en-US" altLang="zh-CN" sz="2800" dirty="0" smtClean="0">
              <a:solidFill>
                <a:srgbClr val="E46C0A"/>
              </a:solidFill>
              <a:latin typeface="Times New Roman"/>
              <a:ea typeface="华文细黑"/>
              <a:cs typeface="Times New Roman"/>
            </a:endParaRPr>
          </a:p>
          <a:p>
            <a:r>
              <a:rPr lang="zh-CN" altLang="zh-CN" sz="2800" dirty="0" smtClean="0">
                <a:solidFill>
                  <a:srgbClr val="E46C0A"/>
                </a:solidFill>
                <a:latin typeface="Times New Roman"/>
                <a:ea typeface="华文细黑"/>
                <a:cs typeface="Times New Roman"/>
              </a:rPr>
              <a:t>阳</a:t>
            </a:r>
            <a:endParaRPr lang="en-US" altLang="zh-CN" sz="2800" dirty="0" smtClean="0">
              <a:solidFill>
                <a:srgbClr val="E46C0A"/>
              </a:solidFill>
              <a:latin typeface="Times New Roman"/>
              <a:ea typeface="华文细黑"/>
              <a:cs typeface="Times New Roman"/>
            </a:endParaRPr>
          </a:p>
          <a:p>
            <a:r>
              <a:rPr lang="zh-CN" altLang="zh-CN" sz="2800" dirty="0" smtClean="0">
                <a:solidFill>
                  <a:srgbClr val="E46C0A"/>
                </a:solidFill>
                <a:latin typeface="Times New Roman"/>
                <a:ea typeface="华文细黑"/>
                <a:cs typeface="Times New Roman"/>
              </a:rPr>
              <a:t>舍</a:t>
            </a:r>
            <a:endParaRPr lang="en-US" altLang="zh-CN" sz="2800" dirty="0" smtClean="0">
              <a:solidFill>
                <a:srgbClr val="E46C0A"/>
              </a:solidFill>
              <a:latin typeface="Times New Roman"/>
              <a:ea typeface="华文细黑"/>
              <a:cs typeface="Times New Roman"/>
            </a:endParaRPr>
          </a:p>
          <a:p>
            <a:r>
              <a:rPr lang="zh-CN" altLang="zh-CN" sz="2800" dirty="0" smtClean="0">
                <a:solidFill>
                  <a:srgbClr val="E46C0A"/>
                </a:solidFill>
                <a:latin typeface="Times New Roman"/>
                <a:ea typeface="华文细黑"/>
                <a:cs typeface="Times New Roman"/>
              </a:rPr>
              <a:t>人</a:t>
            </a:r>
            <a:endParaRPr lang="en-US" altLang="zh-CN" sz="2800" dirty="0" smtClean="0">
              <a:solidFill>
                <a:srgbClr val="E46C0A"/>
              </a:solidFill>
              <a:latin typeface="Times New Roman"/>
              <a:ea typeface="华文细黑"/>
              <a:cs typeface="Times New Roman"/>
            </a:endParaRPr>
          </a:p>
          <a:p>
            <a:r>
              <a:rPr lang="zh-CN" altLang="zh-CN" sz="2800" dirty="0" smtClean="0">
                <a:solidFill>
                  <a:srgbClr val="E46C0A"/>
                </a:solidFill>
                <a:latin typeface="Times New Roman"/>
                <a:ea typeface="华文细黑"/>
                <a:cs typeface="Times New Roman"/>
              </a:rPr>
              <a:t>书</a:t>
            </a:r>
            <a:endParaRPr lang="zh-CN" altLang="en-US" sz="2800" dirty="0"/>
          </a:p>
        </p:txBody>
      </p:sp>
    </p:spTree>
    <p:extLst>
      <p:ext uri="{BB962C8B-B14F-4D97-AF65-F5344CB8AC3E}">
        <p14:creationId xmlns="" xmlns:p14="http://schemas.microsoft.com/office/powerpoint/2010/main" val="9571051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56443" y="764704"/>
            <a:ext cx="11671411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一、本文实为写给欧阳修的一封感谢信，但却用了相当的篇幅围绕墓志铭的功用和写作展开论述。这样写的目的是什么？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黑体"/>
                <a:cs typeface="Times New Roman"/>
              </a:rPr>
              <a:t>答案　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文章就墓志铭的文体功用展开论述，指出碑铭虽以存美为主，所述亦应真实，只有这样，才能像史传一样劝善惩恶。然后，作者对撰写墓志铭提出了两个重要观点：一是撰写墓志铭要做到态度公正，叙事合于实际；二是撰写墓志铭要慎重选择作者，须俟</a:t>
            </a:r>
            <a:r>
              <a:rPr lang="en-US" altLang="zh-CN" sz="2800" kern="100" dirty="0">
                <a:solidFill>
                  <a:srgbClr val="3333FF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畜道德而能文章者</a:t>
            </a:r>
            <a:r>
              <a:rPr lang="en-US" altLang="zh-CN" sz="2800" kern="100" dirty="0">
                <a:solidFill>
                  <a:srgbClr val="3333FF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而为之。强调的是写作者的人选问题，而欧阳修正是这样的人选。文章不是浅直地申说谢意，而是借讨论墓志铭写作的得失，辗转表示得到欧阳修所撰写铭文的幸运</a:t>
            </a:r>
            <a:r>
              <a:rPr lang="zh-CN" altLang="zh-CN" sz="2800" kern="100" dirty="0" smtClean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。</a:t>
            </a:r>
            <a:r>
              <a:rPr lang="en-US" altLang="zh-CN" sz="2800" kern="100" dirty="0" smtClean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 </a:t>
            </a:r>
            <a:endParaRPr lang="zh-CN" altLang="zh-CN" sz="1050" kern="100" dirty="0">
              <a:solidFill>
                <a:srgbClr val="3333FF"/>
              </a:solidFill>
              <a:effectLst/>
              <a:latin typeface="宋体"/>
              <a:cs typeface="Courier New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3" name="圆角矩形 12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99994" y="332656"/>
            <a:ext cx="288032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smtClean="0">
                <a:solidFill>
                  <a:srgbClr val="0066FF"/>
                </a:solidFill>
                <a:latin typeface="微软雅黑" pitchFamily="34" charset="-122"/>
                <a:ea typeface="微软雅黑" pitchFamily="34" charset="-122"/>
              </a:rPr>
              <a:t>二、重点突破</a:t>
            </a:r>
            <a:endParaRPr lang="zh-CN" altLang="en-US" sz="2800" b="1" dirty="0">
              <a:solidFill>
                <a:srgbClr val="0066FF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0210852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99422" y="692696"/>
            <a:ext cx="11671411" cy="25950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二、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然则孰为其人，而能尽公与是欤？非畜道德而能文章者无以为也。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这句话的作用是什么？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黑体"/>
                <a:cs typeface="Times New Roman"/>
              </a:rPr>
              <a:t>答案</a:t>
            </a:r>
            <a:r>
              <a:rPr lang="zh-CN" altLang="zh-CN" sz="2800" b="1" kern="100" dirty="0">
                <a:solidFill>
                  <a:srgbClr val="3333FF"/>
                </a:solidFill>
                <a:latin typeface="Times New Roman"/>
                <a:ea typeface="黑体"/>
                <a:cs typeface="Times New Roman"/>
              </a:rPr>
              <a:t>　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这句话说明撰写墓志铭能做到完全公正和正确的，必须是道德高尚、文章高明的人。为后文赞扬欧阳修埋下伏笔。</a:t>
            </a:r>
            <a:endParaRPr lang="zh-CN" altLang="zh-CN" sz="1050" kern="100" dirty="0">
              <a:solidFill>
                <a:srgbClr val="3333FF"/>
              </a:solidFill>
              <a:effectLst/>
              <a:latin typeface="宋体"/>
              <a:cs typeface="Courier New"/>
            </a:endParaRPr>
          </a:p>
        </p:txBody>
      </p:sp>
      <p:sp>
        <p:nvSpPr>
          <p:cNvPr id="13" name="圆角矩形 12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5318118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56443" y="170884"/>
            <a:ext cx="11671411" cy="54931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52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三、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潜遁幽抑之士，其谁不有望于世？善谁不为？而恶谁不愧以惧？为人之父祖者，孰不欲教其子孙？为人之子孙者，孰不欲宠荣其父祖？此数美者，一归于先生。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连用五个反问句有何作用？最后一句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一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字的好处是什么？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ts val="52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黑体"/>
                <a:cs typeface="Times New Roman"/>
              </a:rPr>
              <a:t>答案</a:t>
            </a:r>
            <a:r>
              <a:rPr lang="zh-CN" altLang="zh-CN" sz="2800" b="1" kern="100" dirty="0">
                <a:solidFill>
                  <a:srgbClr val="3333FF"/>
                </a:solidFill>
                <a:latin typeface="Times New Roman"/>
                <a:ea typeface="黑体"/>
                <a:cs typeface="Times New Roman"/>
              </a:rPr>
              <a:t>　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退居的隐士希望名声流播于世，人们一心向善</a:t>
            </a:r>
            <a:r>
              <a:rPr lang="zh-CN" altLang="zh-CN" sz="2800" kern="100" dirty="0" smtClean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，长辈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想教育好子孙，子孙想光宗耀祖，此处运用五个反问句组成排比，突出表现了曾巩对欧阳修的赞美尊敬之情。</a:t>
            </a:r>
            <a:r>
              <a:rPr lang="en-US" altLang="zh-CN" sz="2800" kern="100" dirty="0">
                <a:solidFill>
                  <a:srgbClr val="3333FF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一</a:t>
            </a:r>
            <a:r>
              <a:rPr lang="en-US" altLang="zh-CN" sz="2800" kern="100" dirty="0">
                <a:solidFill>
                  <a:srgbClr val="3333FF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字把上述种种美德全集中于欧阳修身上，令人顿生敬重之情</a:t>
            </a:r>
            <a:r>
              <a:rPr lang="zh-CN" altLang="zh-CN" sz="2800" kern="100" dirty="0" smtClean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solidFill>
                <a:srgbClr val="3333FF"/>
              </a:solidFill>
              <a:latin typeface="宋体"/>
              <a:cs typeface="Courier New"/>
            </a:endParaRPr>
          </a:p>
        </p:txBody>
      </p:sp>
      <p:sp>
        <p:nvSpPr>
          <p:cNvPr id="13" name="圆角矩形 12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9519310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圆角矩形 7">
            <a:hlinkClick r:id="rId2" action="ppaction://hlinksldjump"/>
          </p:cNvPr>
          <p:cNvSpPr/>
          <p:nvPr/>
        </p:nvSpPr>
        <p:spPr>
          <a:xfrm>
            <a:off x="11382521" y="6658148"/>
            <a:ext cx="807892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返回</a:t>
            </a:r>
            <a:endParaRPr lang="zh-CN" altLang="en-US" sz="1400" dirty="0">
              <a:solidFill>
                <a:srgbClr val="0000CC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10415774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99422" y="692696"/>
            <a:ext cx="11671411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四、文章是怎样将对欧阳修的赞誉与庆幸自己祖先有机结合在一起的？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黑体"/>
                <a:cs typeface="Times New Roman"/>
              </a:rPr>
              <a:t>答案</a:t>
            </a:r>
            <a:r>
              <a:rPr lang="zh-CN" altLang="zh-CN" sz="2800" b="1" kern="100" dirty="0">
                <a:solidFill>
                  <a:srgbClr val="3333FF"/>
                </a:solidFill>
                <a:latin typeface="Times New Roman"/>
                <a:ea typeface="黑体"/>
                <a:cs typeface="Times New Roman"/>
              </a:rPr>
              <a:t>　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本文一方面赞誉欧阳修，宣示自己内心的感激之情：</a:t>
            </a:r>
            <a:r>
              <a:rPr lang="en-US" altLang="zh-CN" sz="2800" kern="100" dirty="0">
                <a:solidFill>
                  <a:srgbClr val="3333FF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先生推一赐于巩，而及其三世。</a:t>
            </a:r>
            <a:r>
              <a:rPr lang="en-US" altLang="zh-CN" sz="2800" kern="100" dirty="0">
                <a:solidFill>
                  <a:srgbClr val="3333FF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另一方面慨叹自家的荣幸，并推衍欧阳修的美德。</a:t>
            </a:r>
            <a:r>
              <a:rPr lang="en-US" altLang="zh-CN" sz="2800" kern="100" dirty="0">
                <a:solidFill>
                  <a:srgbClr val="3333FF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若巩之浅薄滞拙，而先生进之</a:t>
            </a:r>
            <a:r>
              <a:rPr lang="en-US" altLang="zh-CN" sz="2800" kern="100" dirty="0">
                <a:solidFill>
                  <a:srgbClr val="3333FF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，即申说欧公对自己的教诲。</a:t>
            </a:r>
            <a:r>
              <a:rPr lang="en-US" altLang="zh-CN" sz="2800" kern="100" dirty="0">
                <a:solidFill>
                  <a:srgbClr val="3333FF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先祖父之屯蹶否塞以死，而先生显之</a:t>
            </a:r>
            <a:r>
              <a:rPr lang="en-US" altLang="zh-CN" sz="2800" kern="100" dirty="0">
                <a:solidFill>
                  <a:srgbClr val="3333FF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，即感谢欧阳修的铭文彰扬了其具有困顿身世的祖父。</a:t>
            </a:r>
            <a:endParaRPr lang="zh-CN" altLang="zh-CN" sz="1050" kern="100" dirty="0">
              <a:solidFill>
                <a:srgbClr val="3333FF"/>
              </a:solidFill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6916715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1"/>
            <a:ext cx="12190413" cy="537810"/>
          </a:xfrm>
          <a:prstGeom prst="rect">
            <a:avLst/>
          </a:prstGeom>
          <a:pattFill prst="ltUpDiag">
            <a:fgClr>
              <a:srgbClr val="FFB757"/>
            </a:fgClr>
            <a:bgClr>
              <a:srgbClr val="FF9400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 sz="4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91894" y="548680"/>
            <a:ext cx="11805036" cy="612475"/>
          </a:xfrm>
          <a:prstGeom prst="rect">
            <a:avLst/>
          </a:prstGeom>
        </p:spPr>
        <p:txBody>
          <a:bodyPr>
            <a:spAutoFit/>
          </a:bodyPr>
          <a:lstStyle/>
          <a:p>
            <a:pPr lvl="0">
              <a:lnSpc>
                <a:spcPct val="130000"/>
              </a:lnSpc>
              <a:spcBef>
                <a:spcPts val="600"/>
              </a:spcBef>
              <a:tabLst>
                <a:tab pos="2430780" algn="l"/>
              </a:tabLst>
            </a:pPr>
            <a:r>
              <a:rPr lang="zh-CN" altLang="en-US" sz="2600" b="1" dirty="0" smtClean="0">
                <a:solidFill>
                  <a:srgbClr val="3333FF"/>
                </a:solidFill>
                <a:latin typeface="微软雅黑" pitchFamily="34" charset="-122"/>
                <a:ea typeface="微软雅黑" pitchFamily="34" charset="-122"/>
              </a:rPr>
              <a:t>一、技法赏析</a:t>
            </a:r>
            <a:endParaRPr lang="zh-CN" altLang="zh-CN" sz="2600" b="1" dirty="0">
              <a:solidFill>
                <a:srgbClr val="3333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TextBox 37"/>
          <p:cNvSpPr txBox="1"/>
          <p:nvPr/>
        </p:nvSpPr>
        <p:spPr>
          <a:xfrm>
            <a:off x="90027" y="76145"/>
            <a:ext cx="121003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b="1" kern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文本拓展        　　　　　　　　　　　　　　　　　　　　　</a:t>
            </a:r>
            <a:r>
              <a:rPr lang="zh-CN" altLang="en-US" sz="2400" b="1" kern="0" dirty="0" smtClean="0">
                <a:solidFill>
                  <a:schemeClr val="bg1"/>
                </a:solidFill>
                <a:latin typeface="华文新魏" pitchFamily="2" charset="-122"/>
                <a:ea typeface="华文新魏" pitchFamily="2" charset="-122"/>
              </a:rPr>
              <a:t>掬</a:t>
            </a:r>
            <a:r>
              <a:rPr lang="zh-CN" altLang="en-US" sz="2400" b="1" kern="0" dirty="0">
                <a:solidFill>
                  <a:schemeClr val="bg1"/>
                </a:solidFill>
                <a:latin typeface="华文新魏" pitchFamily="2" charset="-122"/>
                <a:ea typeface="华文新魏" pitchFamily="2" charset="-122"/>
              </a:rPr>
              <a:t>水月在手，弄花香满衣</a:t>
            </a:r>
          </a:p>
        </p:txBody>
      </p:sp>
      <p:sp>
        <p:nvSpPr>
          <p:cNvPr id="6" name="矩形 5"/>
          <p:cNvSpPr/>
          <p:nvPr/>
        </p:nvSpPr>
        <p:spPr>
          <a:xfrm>
            <a:off x="191894" y="980728"/>
            <a:ext cx="11805036" cy="5826723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起承转合，说理严谨。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写信缘起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——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议论志铭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——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传世志铭的关键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——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盛赞欧阳修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——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深谢欧阳修，本文内容环环相扣，如行云流水。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曾巩借欧阳修为其祖父写铭文为切入点，阐述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道德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文章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之于儒者修养的重要性。信中先比较铭文与史书的异同，指出人们写铭文的目的和铭文的警醒劝诫作用。那恶人为何也有铭文？近世出现这种不实之词的原因何在？接着作者指出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立言者既莫之拒而不为，又以其子孙之所请也，书其恶焉，则人情之所不得，于是乎铭始不实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。这就给写铭文的人提出了要求。如做到公正与实事求是那就要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不惑不徇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8784502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66834" y="692696"/>
            <a:ext cx="11688154" cy="51803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  <a:tabLst>
                <a:tab pos="2340610" algn="l"/>
              </a:tabLst>
            </a:pPr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什么样的人才能达到这一点呢？</a:t>
            </a:r>
            <a:r>
              <a:rPr lang="en-US" altLang="zh-CN" sz="2800" kern="100" dirty="0">
                <a:solidFill>
                  <a:prstClr val="black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非畜道德而能文章者无以为</a:t>
            </a:r>
            <a:r>
              <a:rPr lang="en-US" altLang="zh-CN" sz="2800" kern="100" dirty="0">
                <a:solidFill>
                  <a:prstClr val="black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，到这里曾巩才水到渠成地引出道德高尚、善作文章的人才符合撰写铭文的条件，这样铭文才能流传后世。但这样的人世间罕有，遇到很困难，由此引出欧阳修是</a:t>
            </a:r>
            <a:r>
              <a:rPr lang="en-US" altLang="zh-CN" sz="2800" kern="100" dirty="0">
                <a:solidFill>
                  <a:prstClr val="black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畜道德而能文章者</a:t>
            </a:r>
            <a:r>
              <a:rPr lang="en-US" altLang="zh-CN" sz="2800" kern="100" dirty="0">
                <a:solidFill>
                  <a:prstClr val="black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。幸遇他为其祖父写公正、正确的铭文，还提拔、鼓励他，对此曾巩深表感恩、尊重之情。</a:t>
            </a:r>
            <a:endParaRPr lang="zh-CN" altLang="zh-CN" sz="1050" kern="100" dirty="0">
              <a:solidFill>
                <a:prstClr val="black"/>
              </a:solidFill>
              <a:latin typeface="宋体"/>
              <a:cs typeface="Courier New"/>
            </a:endParaRPr>
          </a:p>
          <a:p>
            <a:pPr lvl="0" algn="just">
              <a:lnSpc>
                <a:spcPct val="150000"/>
              </a:lnSpc>
              <a:tabLst>
                <a:tab pos="2340610" algn="l"/>
              </a:tabLst>
            </a:pPr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结尾一段连用</a:t>
            </a:r>
            <a:r>
              <a:rPr lang="en-US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6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个反问句，语气强烈地指出</a:t>
            </a:r>
            <a:r>
              <a:rPr lang="en-US" altLang="zh-CN" sz="2800" kern="100" dirty="0">
                <a:solidFill>
                  <a:prstClr val="black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此数美者，一归于先生</a:t>
            </a:r>
            <a:r>
              <a:rPr lang="en-US" altLang="zh-CN" sz="2800" kern="100" dirty="0">
                <a:solidFill>
                  <a:prstClr val="black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。这样对欧阳修的感激、敬仰达到极致。曾巩层层说理，委婉含蓄地表述自己的观点和抒发情感，我们在写作中可借鉴这一特点。</a:t>
            </a:r>
            <a:endParaRPr lang="zh-CN" altLang="zh-CN" sz="1050" kern="100" dirty="0">
              <a:solidFill>
                <a:prstClr val="black"/>
              </a:solidFill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2956253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66834" y="260648"/>
            <a:ext cx="11688154" cy="61247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zh-CN" sz="2600" b="1" dirty="0">
                <a:solidFill>
                  <a:srgbClr val="3333FF"/>
                </a:solidFill>
                <a:latin typeface="微软雅黑" pitchFamily="34" charset="-122"/>
                <a:ea typeface="微软雅黑" pitchFamily="34" charset="-122"/>
              </a:rPr>
              <a:t>二、</a:t>
            </a:r>
            <a:r>
              <a:rPr lang="zh-CN" altLang="zh-CN" sz="2600" b="1" dirty="0" smtClean="0">
                <a:solidFill>
                  <a:srgbClr val="3333FF"/>
                </a:solidFill>
                <a:latin typeface="微软雅黑" pitchFamily="34" charset="-122"/>
                <a:ea typeface="微软雅黑" pitchFamily="34" charset="-122"/>
              </a:rPr>
              <a:t>写</a:t>
            </a:r>
            <a:r>
              <a:rPr lang="zh-CN" altLang="en-US" sz="2600" b="1" dirty="0" smtClean="0">
                <a:solidFill>
                  <a:srgbClr val="3333FF"/>
                </a:solidFill>
                <a:latin typeface="微软雅黑" pitchFamily="34" charset="-122"/>
                <a:ea typeface="微软雅黑" pitchFamily="34" charset="-122"/>
              </a:rPr>
              <a:t>作</a:t>
            </a:r>
            <a:r>
              <a:rPr lang="zh-CN" altLang="zh-CN" sz="2600" b="1" dirty="0" smtClean="0">
                <a:solidFill>
                  <a:srgbClr val="3333FF"/>
                </a:solidFill>
                <a:latin typeface="微软雅黑" pitchFamily="34" charset="-122"/>
                <a:ea typeface="微软雅黑" pitchFamily="34" charset="-122"/>
              </a:rPr>
              <a:t>迁移</a:t>
            </a:r>
            <a:endParaRPr lang="zh-CN" altLang="zh-CN" sz="2600" b="1" dirty="0">
              <a:solidFill>
                <a:srgbClr val="3333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66834" y="782460"/>
            <a:ext cx="11457851" cy="19487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黑体"/>
                <a:cs typeface="Times New Roman"/>
              </a:rPr>
              <a:t>角度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起承转合的结构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题目：运用起承转合的议论结构，写一篇简短议论文，展现层层说理的特点。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-452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圆角矩形 5">
            <a:hlinkClick r:id="rId2" action="ppaction://hlinksldjump"/>
          </p:cNvPr>
          <p:cNvSpPr/>
          <p:nvPr/>
        </p:nvSpPr>
        <p:spPr>
          <a:xfrm>
            <a:off x="11382521" y="6658148"/>
            <a:ext cx="807892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返回</a:t>
            </a:r>
            <a:endParaRPr lang="zh-CN" altLang="en-US" sz="1400" dirty="0">
              <a:solidFill>
                <a:srgbClr val="0000CC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8" name="圆角矩形 7">
            <a:hlinkClick r:id="rId3" action="ppaction://hlinksldjump"/>
          </p:cNvPr>
          <p:cNvSpPr/>
          <p:nvPr/>
        </p:nvSpPr>
        <p:spPr>
          <a:xfrm>
            <a:off x="10343678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832949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11408" y="116632"/>
            <a:ext cx="11572430" cy="655564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近墨者黑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en-US" altLang="zh-CN" sz="2800" kern="100" dirty="0">
                <a:solidFill>
                  <a:srgbClr val="3333FF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近墨者黑</a:t>
            </a:r>
            <a:r>
              <a:rPr lang="en-US" altLang="zh-CN" sz="2800" kern="100" dirty="0">
                <a:solidFill>
                  <a:srgbClr val="3333FF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一语出自晋朝傅玄的《傅鹑觚集</a:t>
            </a:r>
            <a:r>
              <a:rPr lang="en-US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Courier New"/>
              </a:rPr>
              <a:t>·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太子少傅箴》，它往往是与</a:t>
            </a:r>
            <a:r>
              <a:rPr lang="en-US" altLang="zh-CN" sz="2800" kern="100" dirty="0">
                <a:solidFill>
                  <a:srgbClr val="3333FF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近朱者赤</a:t>
            </a:r>
            <a:r>
              <a:rPr lang="en-US" altLang="zh-CN" sz="2800" kern="100" dirty="0">
                <a:solidFill>
                  <a:srgbClr val="3333FF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相对而言的。这是古人总结出来的一条生活经验，比喻接近好人能使一个人变好，接近坏人可以使一个人变坏。</a:t>
            </a:r>
            <a:r>
              <a:rPr lang="en-US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起</a:t>
            </a:r>
            <a:r>
              <a:rPr lang="en-US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solidFill>
                <a:srgbClr val="3333FF"/>
              </a:solidFill>
              <a:latin typeface="宋体"/>
              <a:cs typeface="Courier New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en-US" altLang="zh-CN" sz="2800" kern="100" dirty="0">
                <a:solidFill>
                  <a:srgbClr val="3333FF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近墨者黑</a:t>
            </a:r>
            <a:r>
              <a:rPr lang="en-US" altLang="zh-CN" sz="2800" kern="100" dirty="0">
                <a:solidFill>
                  <a:srgbClr val="3333FF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形象地说明了客观环境对人的影响是很大的，尤其是对青少年影响更大、更深刻。因此，人们历来重视对所处环境的选择，主张</a:t>
            </a:r>
            <a:r>
              <a:rPr lang="en-US" altLang="zh-CN" sz="2800" kern="100" dirty="0">
                <a:solidFill>
                  <a:srgbClr val="3333FF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居必择乡，游必就士</a:t>
            </a:r>
            <a:r>
              <a:rPr lang="en-US" altLang="zh-CN" sz="2800" kern="100" dirty="0">
                <a:solidFill>
                  <a:srgbClr val="3333FF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。</a:t>
            </a:r>
            <a:r>
              <a:rPr lang="en-US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承</a:t>
            </a:r>
            <a:r>
              <a:rPr lang="en-US" altLang="zh-CN" sz="2800" kern="100" dirty="0" smtClean="0">
                <a:solidFill>
                  <a:srgbClr val="3333FF"/>
                </a:solidFill>
                <a:latin typeface="Times New Roman"/>
                <a:ea typeface="华文细黑"/>
                <a:cs typeface="Courier New"/>
              </a:rPr>
              <a:t>)</a:t>
            </a:r>
            <a:endParaRPr lang="en-US" altLang="zh-CN" sz="1050" kern="100" dirty="0" smtClean="0">
              <a:solidFill>
                <a:srgbClr val="3333FF"/>
              </a:solidFill>
              <a:latin typeface="宋体"/>
              <a:cs typeface="Courier New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大家熟悉的</a:t>
            </a: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孟母择邻</a:t>
            </a: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的故事，就是一例。孟母为了给孟轲选择一个适于成长的居住环境，竟三次搬家，由</a:t>
            </a: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近墓</a:t>
            </a: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之所迁至</a:t>
            </a: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市旁</a:t>
            </a: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，又继而迁到</a:t>
            </a: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学宫之旁</a:t>
            </a: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，可见她是多么重视环境的选择。这是为什么呢</a:t>
            </a:r>
            <a:r>
              <a:rPr lang="zh-CN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？</a:t>
            </a:r>
            <a:endParaRPr lang="en-US" altLang="zh-CN" sz="2800" kern="100" dirty="0" smtClean="0">
              <a:solidFill>
                <a:srgbClr val="3333FF"/>
              </a:solidFill>
              <a:latin typeface="Times New Roman"/>
              <a:ea typeface="华文细黑"/>
              <a:cs typeface="Courier New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1408" y="263561"/>
            <a:ext cx="90601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黑体"/>
                <a:cs typeface="Times New Roman"/>
              </a:rPr>
              <a:t>示例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-452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圆角矩形 8">
            <a:hlinkClick r:id="rId2" action="ppaction://hlinksldjump"/>
          </p:cNvPr>
          <p:cNvSpPr/>
          <p:nvPr/>
        </p:nvSpPr>
        <p:spPr>
          <a:xfrm>
            <a:off x="11398413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10808604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7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750"/>
                            </p:stCondLst>
                            <p:childTnLst>
                              <p:par>
                                <p:cTn id="12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75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75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250"/>
                            </p:stCondLst>
                            <p:childTnLst>
                              <p:par>
                                <p:cTn id="20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75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22">
            <a:hlinkClick r:id="rId2" action="ppaction://hlinksldjump"/>
          </p:cNvPr>
          <p:cNvSpPr txBox="1"/>
          <p:nvPr/>
        </p:nvSpPr>
        <p:spPr>
          <a:xfrm>
            <a:off x="2638822" y="1556792"/>
            <a:ext cx="7767251" cy="615549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 lvl="0">
              <a:defRPr/>
            </a:pPr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温馨晨读           </a:t>
            </a:r>
            <a:r>
              <a:rPr lang="zh-CN" altLang="en-US" sz="2600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鸡</a:t>
            </a:r>
            <a:r>
              <a:rPr lang="zh-CN" altLang="en-US" sz="2600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声茅店月，人迹板桥霜</a:t>
            </a:r>
          </a:p>
        </p:txBody>
      </p:sp>
      <p:sp>
        <p:nvSpPr>
          <p:cNvPr id="24" name="TextBox 23">
            <a:hlinkClick r:id="rId3" action="ppaction://hlinksldjump"/>
          </p:cNvPr>
          <p:cNvSpPr txBox="1"/>
          <p:nvPr/>
        </p:nvSpPr>
        <p:spPr>
          <a:xfrm>
            <a:off x="2638822" y="2604389"/>
            <a:ext cx="7768598" cy="615549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自主积累           </a:t>
            </a:r>
            <a:r>
              <a:rPr lang="zh-CN" altLang="en-US" sz="2600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博</a:t>
            </a:r>
            <a:r>
              <a:rPr lang="zh-CN" altLang="en-US" sz="2600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观而约取，厚积而薄发</a:t>
            </a:r>
          </a:p>
        </p:txBody>
      </p:sp>
      <p:sp>
        <p:nvSpPr>
          <p:cNvPr id="25" name="TextBox 24">
            <a:hlinkClick r:id="rId4" action="ppaction://hlinksldjump"/>
          </p:cNvPr>
          <p:cNvSpPr txBox="1"/>
          <p:nvPr/>
        </p:nvSpPr>
        <p:spPr>
          <a:xfrm>
            <a:off x="2638822" y="3645024"/>
            <a:ext cx="7773662" cy="615549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合作探究</a:t>
            </a:r>
            <a:r>
              <a:rPr lang="zh-CN" altLang="en-US" sz="2600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　　　</a:t>
            </a:r>
            <a:r>
              <a:rPr lang="zh-CN" altLang="en-US" sz="2600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   奇文</a:t>
            </a:r>
            <a:r>
              <a:rPr lang="zh-CN" altLang="en-US" sz="2600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共欣赏，疑义相与</a:t>
            </a:r>
            <a:r>
              <a:rPr lang="zh-CN" altLang="en-US" sz="2600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析 </a:t>
            </a:r>
            <a:endParaRPr lang="zh-CN" altLang="en-US" sz="2600" dirty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26" name="直接连接符 25"/>
          <p:cNvCxnSpPr/>
          <p:nvPr/>
        </p:nvCxnSpPr>
        <p:spPr>
          <a:xfrm>
            <a:off x="2748930" y="2138512"/>
            <a:ext cx="6696000" cy="0"/>
          </a:xfrm>
          <a:prstGeom prst="line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>
            <a:off x="2748930" y="3183497"/>
            <a:ext cx="6696000" cy="0"/>
          </a:xfrm>
          <a:prstGeom prst="line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>
            <a:off x="2748930" y="4228482"/>
            <a:ext cx="6696000" cy="0"/>
          </a:xfrm>
          <a:prstGeom prst="line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31" name="TextBox 30">
            <a:hlinkClick r:id="rId5" action="ppaction://hlinksldjump"/>
          </p:cNvPr>
          <p:cNvSpPr txBox="1"/>
          <p:nvPr/>
        </p:nvSpPr>
        <p:spPr>
          <a:xfrm>
            <a:off x="2638822" y="4548605"/>
            <a:ext cx="7773662" cy="738660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>
              <a:defRPr/>
            </a:pPr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文本拓展</a:t>
            </a:r>
            <a:r>
              <a:rPr lang="zh-CN" altLang="en-US" sz="4000" b="1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zh-CN" altLang="en-US" sz="4000" b="1" kern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zh-CN" altLang="en-US" sz="2600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掬</a:t>
            </a:r>
            <a:r>
              <a:rPr lang="zh-CN" altLang="en-US" sz="2600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水月在手，弄花香满衣</a:t>
            </a:r>
          </a:p>
        </p:txBody>
      </p:sp>
      <p:cxnSp>
        <p:nvCxnSpPr>
          <p:cNvPr id="32" name="直接连接符 31"/>
          <p:cNvCxnSpPr/>
          <p:nvPr/>
        </p:nvCxnSpPr>
        <p:spPr>
          <a:xfrm>
            <a:off x="2748930" y="5273468"/>
            <a:ext cx="6696000" cy="0"/>
          </a:xfrm>
          <a:prstGeom prst="line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14" name="矩形 13"/>
          <p:cNvSpPr/>
          <p:nvPr/>
        </p:nvSpPr>
        <p:spPr>
          <a:xfrm>
            <a:off x="1007305" y="0"/>
            <a:ext cx="972000" cy="118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 dirty="0"/>
          </a:p>
        </p:txBody>
      </p:sp>
      <p:sp>
        <p:nvSpPr>
          <p:cNvPr id="15" name="TextBox 14"/>
          <p:cNvSpPr txBox="1"/>
          <p:nvPr/>
        </p:nvSpPr>
        <p:spPr>
          <a:xfrm>
            <a:off x="1007304" y="198959"/>
            <a:ext cx="972001" cy="861770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栏目索引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52200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-452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08197" y="542285"/>
            <a:ext cx="11572430" cy="5909310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因为环境的好坏，对人的影响很大。也正由于这样，有许多科学家、文学家、艺术家和思想家，也都受到一定环境的熏陶</a:t>
            </a:r>
            <a:r>
              <a:rPr lang="zh-CN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。</a:t>
            </a:r>
            <a:endParaRPr lang="en-US" altLang="zh-CN" sz="2800" kern="100" dirty="0" smtClean="0">
              <a:solidFill>
                <a:srgbClr val="3333FF"/>
              </a:solidFill>
              <a:latin typeface="Times New Roman"/>
              <a:ea typeface="华文细黑"/>
              <a:cs typeface="Courier New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人们不仅注意选择环境，更注意选择同一定环境中的人交往。《水闻记》记载着宋朝张奎母的事迹。儿子多次请朋友到家做客，她都在窗外悄悄听着。朋友和儿子谈论学问，她就设宴招待；若是嘻嘻哈哈，不谈正事，就不管饭吃。这说明她重视儿子结交的人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古人结交朋友还重视</a:t>
            </a: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结交胜己者</a:t>
            </a: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，就是结交才德超过自己的人，以便在交往中受到好的影响，取长补短。</a:t>
            </a:r>
            <a:r>
              <a:rPr lang="en-US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正转</a:t>
            </a:r>
            <a:r>
              <a:rPr lang="en-US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但是也有人并不重视交朋友的问题，结果往往近</a:t>
            </a: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墨</a:t>
            </a: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变</a:t>
            </a: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黑</a:t>
            </a: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。</a:t>
            </a:r>
            <a:r>
              <a:rPr lang="zh-CN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这</a:t>
            </a:r>
            <a:endParaRPr lang="en-US" altLang="zh-CN" sz="2800" kern="100" dirty="0" smtClean="0">
              <a:solidFill>
                <a:srgbClr val="0000FF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5" name="圆角矩形 4">
            <a:hlinkClick r:id="rId2" action="ppaction://hlinksldjump"/>
          </p:cNvPr>
          <p:cNvSpPr/>
          <p:nvPr/>
        </p:nvSpPr>
        <p:spPr>
          <a:xfrm>
            <a:off x="11398413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40889704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75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75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75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-452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08197" y="542285"/>
            <a:ext cx="11572430" cy="4616648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方面的事例也是屡见不鲜的。前不久，太原市有张氏兄妹</a:t>
            </a:r>
            <a:r>
              <a:rPr lang="en-US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Courier New"/>
              </a:rPr>
              <a:t>4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人均被法律部门判刑，这是什么原因呢？大的结交上了坏人，不但影响了自己，也影响了自己的弟妹，以致一同走上犯罪的道路。交友不慎，危害之大，不可不察。</a:t>
            </a:r>
            <a:r>
              <a:rPr lang="en-US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反转</a:t>
            </a:r>
            <a:r>
              <a:rPr lang="en-US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Courier New"/>
              </a:rPr>
              <a:t>)</a:t>
            </a:r>
            <a:endParaRPr lang="en-US" altLang="zh-CN" sz="2800" kern="100" dirty="0" smtClean="0">
              <a:solidFill>
                <a:srgbClr val="0000FF"/>
              </a:solidFill>
              <a:latin typeface="Times New Roman"/>
              <a:ea typeface="华文细黑"/>
              <a:cs typeface="Times New Roman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花朵在土壤肥沃、空气清新的环境中，才能开得更美丽。青少年是祖国的花朵，为了他们的健康成长，让我们一同来创造一个社会主义精神文明的良好环境吧！</a:t>
            </a:r>
            <a:r>
              <a:rPr lang="en-US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合</a:t>
            </a:r>
            <a:r>
              <a:rPr lang="en-US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latin typeface="宋体"/>
              <a:cs typeface="Courier New"/>
            </a:endParaRPr>
          </a:p>
        </p:txBody>
      </p:sp>
      <p:sp>
        <p:nvSpPr>
          <p:cNvPr id="6" name="圆角矩形 5">
            <a:hlinkClick r:id="rId2" action="ppaction://hlinksldjump"/>
          </p:cNvPr>
          <p:cNvSpPr/>
          <p:nvPr/>
        </p:nvSpPr>
        <p:spPr>
          <a:xfrm>
            <a:off x="11382521" y="6658148"/>
            <a:ext cx="807892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返回</a:t>
            </a:r>
            <a:endParaRPr lang="zh-CN" altLang="en-US" sz="1400" dirty="0">
              <a:solidFill>
                <a:srgbClr val="0000CC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42213952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75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4003915" y="2198107"/>
            <a:ext cx="412652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b="1" dirty="0" smtClean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微软雅黑" pitchFamily="34" charset="-122"/>
                <a:ea typeface="微软雅黑" pitchFamily="34" charset="-122"/>
              </a:rPr>
              <a:t>本课结束</a:t>
            </a:r>
            <a:endParaRPr lang="zh-CN" altLang="en-US" sz="6000" b="1" dirty="0">
              <a:solidFill>
                <a:schemeClr val="accent6">
                  <a:lumMod val="75000"/>
                </a:schemeClr>
              </a:solidFill>
              <a:effectLst>
                <a:reflection blurRad="6350" stA="55000" endA="300" endPos="45500" dir="5400000" sy="-100000" algn="bl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5" name="Picture 2" descr="F:\下图\创新人教1 幻灯片\写作3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88644" y="-11386"/>
            <a:ext cx="4102634" cy="272030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0374743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圆角矩形 6"/>
          <p:cNvSpPr/>
          <p:nvPr/>
        </p:nvSpPr>
        <p:spPr>
          <a:xfrm>
            <a:off x="14664" y="887882"/>
            <a:ext cx="1681415" cy="530613"/>
          </a:xfrm>
          <a:prstGeom prst="roundRect">
            <a:avLst>
              <a:gd name="adj" fmla="val 6087"/>
            </a:avLst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-1" y="0"/>
            <a:ext cx="12190414" cy="551330"/>
          </a:xfrm>
          <a:prstGeom prst="rect">
            <a:avLst/>
          </a:prstGeom>
          <a:pattFill prst="ltUpDiag">
            <a:fgClr>
              <a:srgbClr val="FF9600"/>
            </a:fgClr>
            <a:bgClr>
              <a:srgbClr val="FC6204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TextBox 37"/>
          <p:cNvSpPr txBox="1"/>
          <p:nvPr/>
        </p:nvSpPr>
        <p:spPr>
          <a:xfrm>
            <a:off x="0" y="87015"/>
            <a:ext cx="121904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 温馨晨读        </a:t>
            </a:r>
            <a:r>
              <a:rPr kumimoji="0" lang="zh-CN" altLang="en-US" sz="2400" b="1" i="0" u="none" strike="noStrike" kern="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            </a:t>
            </a: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                 　 　　　　　　　　　　　</a:t>
            </a:r>
            <a:r>
              <a:rPr lang="zh-CN" altLang="en-US" sz="2400" kern="0" dirty="0" smtClean="0">
                <a:solidFill>
                  <a:schemeClr val="bg1"/>
                </a:solidFill>
                <a:latin typeface="华文新魏" pitchFamily="2" charset="-122"/>
                <a:ea typeface="华文新魏" pitchFamily="2" charset="-122"/>
              </a:rPr>
              <a:t>鸡</a:t>
            </a:r>
            <a:r>
              <a:rPr lang="zh-CN" altLang="en-US" sz="2400" kern="0" dirty="0">
                <a:solidFill>
                  <a:schemeClr val="bg1"/>
                </a:solidFill>
                <a:latin typeface="华文新魏" pitchFamily="2" charset="-122"/>
                <a:ea typeface="华文新魏" pitchFamily="2" charset="-122"/>
              </a:rPr>
              <a:t>声茅店月，人迹板桥霜</a:t>
            </a:r>
          </a:p>
        </p:txBody>
      </p:sp>
      <p:sp>
        <p:nvSpPr>
          <p:cNvPr id="5" name="矩形 4"/>
          <p:cNvSpPr/>
          <p:nvPr/>
        </p:nvSpPr>
        <p:spPr>
          <a:xfrm>
            <a:off x="172221" y="908720"/>
            <a:ext cx="11768797" cy="58267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想　念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常常会无端地想念一些人。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想起一些人时，总感觉自己的生命是切成一段段的，每一段都和一些人联在一起。没有这些人，生命似乎就苍白贫乏，没有着落。但也不单是朋友，一些不是朋友而不得不与他们发生联系的人，甚至一些憎恨的人，也常常要想起他们，所以，生命便可以分解成这样：一些被你所爱的人分去了；一些被你恨的人分去了；一些被你无所谓爱或恨的人分去了。你的生命被这三种人分解去了。你在漫长的岁月里想念他们，因此你觉得自己的生命实在而丰足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latin typeface="宋体"/>
              <a:cs typeface="Courier New"/>
            </a:endParaRPr>
          </a:p>
        </p:txBody>
      </p:sp>
      <p:sp>
        <p:nvSpPr>
          <p:cNvPr id="11" name="文本框 5"/>
          <p:cNvSpPr txBox="1"/>
          <p:nvPr/>
        </p:nvSpPr>
        <p:spPr>
          <a:xfrm>
            <a:off x="19250" y="872309"/>
            <a:ext cx="1827484" cy="6124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sz="2600" b="1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哲思品悟</a:t>
            </a:r>
            <a:endParaRPr lang="en-US" altLang="zh-CN" sz="2600" b="1" dirty="0" smtClean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8454892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46806" y="897101"/>
            <a:ext cx="11595080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711200" algn="just">
              <a:lnSpc>
                <a:spcPct val="15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幽幽的想念不为人知，带着往昔的感情色彩，或爱或恨或浓或淡或长或短。当你想念着一个人时，便觉得在极深极深的心底，有一些莫名的颤动，若隐若现，欲升还沉，你想紧紧地抓住他们，但他们稍纵即逝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en-US" altLang="zh-CN" sz="1050" kern="100" dirty="0">
              <a:latin typeface="宋体"/>
              <a:cs typeface="Courier New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当你想念滑过你生命的那些人时，所有的爱憎都蒙上一层淡淡的晕光。透过晕光，你再看他们，爱和憎都化做一种体验生命的深广的欣慰了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3478245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90550" y="688429"/>
            <a:ext cx="11515037" cy="60529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4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荷尽已无擎雨盖，菊残犹有傲霜枝。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——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苏轼《赠刘景文》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zh-CN" altLang="zh-CN" sz="2800" b="1" kern="100" dirty="0" smtClean="0">
                <a:solidFill>
                  <a:srgbClr val="00B050"/>
                </a:solidFill>
                <a:latin typeface="Times New Roman"/>
                <a:ea typeface="华文细黑"/>
                <a:cs typeface="Times New Roman"/>
              </a:rPr>
              <a:t>赏</a:t>
            </a:r>
            <a:r>
              <a:rPr lang="zh-CN" altLang="zh-CN" sz="2800" b="1" kern="100" dirty="0">
                <a:solidFill>
                  <a:srgbClr val="00B050"/>
                </a:solidFill>
                <a:latin typeface="Times New Roman"/>
                <a:ea typeface="华文细黑"/>
                <a:cs typeface="Times New Roman"/>
              </a:rPr>
              <a:t>读：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荷花衰败，那高擎如伞的荷叶也随之枯萎；可菊花凋谢，却还留下了在严霜中傲然挺立的枝桠。诗句以荷衬菊，表达了对友人高尚情操的仰慕钦佩之情。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富贵不淫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贫贱乐，男儿到此是豪雄。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——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·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程颢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zh-CN" altLang="zh-CN" sz="2800" b="1" kern="100" dirty="0" smtClean="0">
                <a:solidFill>
                  <a:srgbClr val="00B050"/>
                </a:solidFill>
                <a:latin typeface="Times New Roman"/>
                <a:ea typeface="华文细黑"/>
                <a:cs typeface="Times New Roman"/>
              </a:rPr>
              <a:t>赏</a:t>
            </a:r>
            <a:r>
              <a:rPr lang="zh-CN" altLang="zh-CN" sz="2800" b="1" kern="100" dirty="0">
                <a:solidFill>
                  <a:srgbClr val="00B050"/>
                </a:solidFill>
                <a:latin typeface="Times New Roman"/>
                <a:ea typeface="华文细黑"/>
                <a:cs typeface="Times New Roman"/>
              </a:rPr>
              <a:t>读：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不为富贵所迷惑而安于贫贱，男子汉能达到这一境界才称得上英雄豪杰。今赋予其新的含义，形容志士仁人不谋名利的高尚品质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en-US" altLang="zh-CN" sz="1050" kern="100" dirty="0" smtClean="0">
              <a:latin typeface="宋体"/>
              <a:cs typeface="Courier New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高山仰止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，景行行止。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——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《诗经》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zh-CN" altLang="zh-CN" sz="2800" b="1" kern="100" dirty="0" smtClean="0">
                <a:solidFill>
                  <a:srgbClr val="00B050"/>
                </a:solidFill>
                <a:latin typeface="Times New Roman"/>
                <a:ea typeface="华文细黑"/>
                <a:cs typeface="Times New Roman"/>
              </a:rPr>
              <a:t>赏</a:t>
            </a:r>
            <a:r>
              <a:rPr lang="zh-CN" altLang="zh-CN" sz="2800" b="1" kern="100" dirty="0">
                <a:solidFill>
                  <a:srgbClr val="00B050"/>
                </a:solidFill>
                <a:latin typeface="Times New Roman"/>
                <a:ea typeface="华文细黑"/>
                <a:cs typeface="Times New Roman"/>
              </a:rPr>
              <a:t>读：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品德像山一样崇高的人，就会有人敬仰他；行为光明正大的人，就会有人效法他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latin typeface="宋体"/>
              <a:cs typeface="Courier New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14664" y="154783"/>
            <a:ext cx="1681415" cy="530613"/>
          </a:xfrm>
          <a:prstGeom prst="roundRect">
            <a:avLst>
              <a:gd name="adj" fmla="val 6087"/>
            </a:avLst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5"/>
          <p:cNvSpPr txBox="1"/>
          <p:nvPr/>
        </p:nvSpPr>
        <p:spPr>
          <a:xfrm>
            <a:off x="91258" y="139210"/>
            <a:ext cx="1827484" cy="5617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sz="2600" b="1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佳句咀华</a:t>
            </a:r>
            <a:endParaRPr lang="en-US" altLang="zh-CN" sz="2600" b="1" dirty="0" smtClean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0398607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06574" y="188640"/>
            <a:ext cx="11100565" cy="22640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55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宁可枝头抱香死，何曾吹落北风中。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——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《南宋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·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郑思肖》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>
              <a:lnSpc>
                <a:spcPts val="5500"/>
              </a:lnSpc>
            </a:pPr>
            <a:r>
              <a:rPr lang="zh-CN" altLang="zh-CN" sz="2800" b="1" kern="100" dirty="0" smtClean="0">
                <a:solidFill>
                  <a:srgbClr val="00B050"/>
                </a:solidFill>
                <a:latin typeface="Times New Roman"/>
                <a:ea typeface="华文细黑"/>
                <a:cs typeface="Times New Roman"/>
              </a:rPr>
              <a:t>赏</a:t>
            </a:r>
            <a:r>
              <a:rPr lang="zh-CN" altLang="zh-CN" sz="2800" b="1" kern="100" dirty="0">
                <a:solidFill>
                  <a:srgbClr val="00B050"/>
                </a:solidFill>
                <a:latin typeface="Times New Roman"/>
                <a:ea typeface="华文细黑"/>
                <a:cs typeface="Times New Roman"/>
              </a:rPr>
              <a:t>读：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菊花宁愿枯死枝头，决不被北风吹落。运用托物言志的手法，表达了诗人自己的如菊情怀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 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sp>
        <p:nvSpPr>
          <p:cNvPr id="5" name="圆角矩形 4">
            <a:hlinkClick r:id="rId2" action="ppaction://hlinksldjump"/>
          </p:cNvPr>
          <p:cNvSpPr/>
          <p:nvPr/>
        </p:nvSpPr>
        <p:spPr>
          <a:xfrm>
            <a:off x="11382521" y="6658148"/>
            <a:ext cx="807892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返回</a:t>
            </a:r>
            <a:endParaRPr lang="zh-CN" altLang="en-US" sz="1400" dirty="0">
              <a:solidFill>
                <a:srgbClr val="0000CC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574147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1"/>
            <a:ext cx="12190413" cy="537810"/>
          </a:xfrm>
          <a:prstGeom prst="rect">
            <a:avLst/>
          </a:prstGeom>
          <a:pattFill prst="ltUpDiag">
            <a:fgClr>
              <a:srgbClr val="FFB757"/>
            </a:fgClr>
            <a:bgClr>
              <a:srgbClr val="FF9400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 sz="4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77390" y="1124744"/>
            <a:ext cx="11578456" cy="526297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en-US" altLang="zh-CN" sz="2800" b="1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唐宋八大家</a:t>
            </a:r>
            <a:r>
              <a:rPr lang="en-US" altLang="zh-CN" sz="2800" b="1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之一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——</a:t>
            </a: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曾巩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曾巩出自欧阳修门下，完全接受了欧阳修先道而后文的古文创作主张，而且比欧阳修更着重于道。因此，曾巩的散文在八大家中是情致和文采都较少的一家。但曾文长于议论，他的政论文，语言质朴，立论精辟，说理曲折尽意。如《寄欧阳舍人书》、《上蔡学士书》、《赠黎安二生序》、《王平甫文集序》等都纡徐委备，近似欧阳修文。记叙文亦常多议论，如《宜黄县县学记》、《墨池记》都于记叙中纵谈古今。曾巩亦能诗，今存诗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400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余首，以七绝成就较高。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4" name="TextBox 37"/>
          <p:cNvSpPr txBox="1"/>
          <p:nvPr/>
        </p:nvSpPr>
        <p:spPr>
          <a:xfrm>
            <a:off x="90027" y="76145"/>
            <a:ext cx="121003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自主积累       </a:t>
            </a:r>
            <a:r>
              <a:rPr kumimoji="0" lang="zh-CN" altLang="en-US" sz="2400" b="1" i="0" u="none" strike="noStrike" kern="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            </a:t>
            </a: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              　　　　　　　　　　　　　　</a:t>
            </a:r>
            <a:r>
              <a:rPr lang="zh-CN" altLang="en-US" sz="2400" b="1" kern="0" dirty="0" smtClean="0">
                <a:solidFill>
                  <a:schemeClr val="bg1"/>
                </a:solidFill>
                <a:latin typeface="华文新魏" pitchFamily="2" charset="-122"/>
                <a:ea typeface="华文新魏" pitchFamily="2" charset="-122"/>
              </a:rPr>
              <a:t>博</a:t>
            </a:r>
            <a:r>
              <a:rPr lang="zh-CN" altLang="en-US" sz="2400" b="1" kern="0" dirty="0">
                <a:solidFill>
                  <a:schemeClr val="bg1"/>
                </a:solidFill>
                <a:latin typeface="华文新魏" pitchFamily="2" charset="-122"/>
                <a:ea typeface="华文新魏" pitchFamily="2" charset="-122"/>
              </a:rPr>
              <a:t>观而约取，厚积而薄</a:t>
            </a:r>
            <a:r>
              <a:rPr lang="zh-CN" altLang="en-US" sz="2400" b="1" kern="0" dirty="0" smtClean="0">
                <a:solidFill>
                  <a:schemeClr val="bg1"/>
                </a:solidFill>
                <a:latin typeface="华文新魏" pitchFamily="2" charset="-122"/>
                <a:ea typeface="华文新魏" pitchFamily="2" charset="-122"/>
              </a:rPr>
              <a:t>发 </a:t>
            </a:r>
            <a:endParaRPr lang="zh-CN" altLang="en-US" sz="2400" b="1" kern="0" dirty="0">
              <a:solidFill>
                <a:schemeClr val="bg1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06574" y="908720"/>
            <a:ext cx="1517956" cy="432048"/>
          </a:xfrm>
          <a:prstGeom prst="rect">
            <a:avLst/>
          </a:prstGeom>
          <a:solidFill>
            <a:srgbClr val="00A7E2"/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lvl="0">
              <a:defRPr/>
            </a:pPr>
            <a:r>
              <a:rPr lang="zh-CN" altLang="en-US" sz="2400" kern="0" dirty="0" smtClean="0">
                <a:solidFill>
                  <a:sysClr val="window" lastClr="FFFFFF"/>
                </a:solidFill>
                <a:effectLst/>
                <a:latin typeface="微软雅黑" pitchFamily="34" charset="-122"/>
                <a:ea typeface="微软雅黑"/>
              </a:rPr>
              <a:t>作者视窗</a:t>
            </a:r>
            <a:endParaRPr lang="zh-CN" altLang="en-US" sz="2400" kern="0" dirty="0">
              <a:solidFill>
                <a:sysClr val="window" lastClr="FFFFFF"/>
              </a:solidFill>
              <a:effectLst/>
              <a:latin typeface="微软雅黑" pitchFamily="34" charset="-122"/>
              <a:ea typeface="微软雅黑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-2526" y="908720"/>
            <a:ext cx="458955" cy="432048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/>
            <a:r>
              <a:rPr lang="zh-CN" altLang="en-US" sz="2400" kern="0" dirty="0" smtClean="0">
                <a:solidFill>
                  <a:sysClr val="window" lastClr="FFFFFF"/>
                </a:solidFill>
                <a:latin typeface="微软雅黑" pitchFamily="34" charset="-122"/>
                <a:ea typeface="微软雅黑"/>
              </a:rPr>
              <a:t>一</a:t>
            </a:r>
            <a:endParaRPr lang="zh-CN" altLang="en-US" sz="2400" kern="0" dirty="0">
              <a:solidFill>
                <a:sysClr val="window" lastClr="FFFFFF"/>
              </a:solidFill>
              <a:latin typeface="微软雅黑" pitchFamily="34" charset="-122"/>
              <a:ea typeface="微软雅黑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916250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14187" y="903428"/>
            <a:ext cx="11225635" cy="19495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711200" algn="just">
              <a:lnSpc>
                <a:spcPct val="15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庆历四年，曾巩致书欧阳修，请他为祖父曾致尧作神道碑。庆历六年，欧阳修写好《尚书户部郎中赠右谏议大夫曾公神道碑铭》，曾巩即写此信致谢。这封信作于庆历七年，作者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29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岁。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06574" y="332656"/>
            <a:ext cx="1517956" cy="432048"/>
          </a:xfrm>
          <a:prstGeom prst="rect">
            <a:avLst/>
          </a:prstGeom>
          <a:solidFill>
            <a:srgbClr val="00A7E2"/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lvl="0">
              <a:defRPr/>
            </a:pPr>
            <a:r>
              <a:rPr lang="zh-CN" altLang="en-US" sz="2400" kern="0" dirty="0" smtClean="0">
                <a:solidFill>
                  <a:sysClr val="window" lastClr="FFFFFF"/>
                </a:solidFill>
                <a:effectLst/>
                <a:latin typeface="微软雅黑" pitchFamily="34" charset="-122"/>
                <a:ea typeface="微软雅黑"/>
              </a:rPr>
              <a:t>写作背景</a:t>
            </a:r>
            <a:endParaRPr lang="zh-CN" altLang="en-US" sz="2400" kern="0" dirty="0">
              <a:solidFill>
                <a:sysClr val="window" lastClr="FFFFFF"/>
              </a:solidFill>
              <a:effectLst/>
              <a:latin typeface="微软雅黑" pitchFamily="34" charset="-122"/>
              <a:ea typeface="微软雅黑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-2526" y="332656"/>
            <a:ext cx="458955" cy="432048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/>
            <a:r>
              <a:rPr lang="zh-CN" altLang="en-US" sz="2400" kern="0" dirty="0" smtClean="0">
                <a:solidFill>
                  <a:sysClr val="window" lastClr="FFFFFF"/>
                </a:solidFill>
                <a:latin typeface="微软雅黑" pitchFamily="34" charset="-122"/>
                <a:ea typeface="微软雅黑"/>
              </a:rPr>
              <a:t>二</a:t>
            </a:r>
            <a:endParaRPr lang="zh-CN" altLang="en-US" sz="2400" kern="0" dirty="0">
              <a:solidFill>
                <a:sysClr val="window" lastClr="FFFFFF"/>
              </a:solidFill>
              <a:latin typeface="微软雅黑" pitchFamily="34" charset="-122"/>
              <a:ea typeface="微软雅黑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5422915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675</TotalTime>
  <Words>2069</Words>
  <Application>Microsoft Office PowerPoint</Application>
  <PresentationFormat>自定义</PresentationFormat>
  <Paragraphs>244</Paragraphs>
  <Slides>32</Slides>
  <Notes>1</Notes>
  <HiddenSlides>3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4" baseType="lpstr">
      <vt:lpstr>Office 主题​​</vt:lpstr>
      <vt:lpstr>文档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语文备课大师【全免费】</dc:title>
  <dc:creator>语文备课大师【全免费】</dc:creator>
  <dc:description>语文备课大师【全免费】</dc:description>
  <cp:lastModifiedBy>Administrator</cp:lastModifiedBy>
  <cp:revision>语文备课大师【全免费】</cp:revision>
  <dcterms:created xsi:type="dcterms:W3CDTF">2016-03-28T08:27:22Z</dcterms:created>
  <dcterms:modified xsi:type="dcterms:W3CDTF">2018-06-05T03:44:47Z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64440492-4C8B-11D1-8B70-080036B11A03}" pid="4">
    <vt:lpwstr>语文备课大师【全免费】</vt:lpwstr>
  </property>
</Properties>
</file>