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notesSlides/notesSlide209.xml" ContentType="application/vnd.openxmlformats-officedocument.presentationml.notesSlide+xml"/>
  <Override PartName="/ppt/notesSlides/notesSlide21.xml" ContentType="application/vnd.openxmlformats-officedocument.presentationml.notesSlide+xml"/>
  <Override PartName="/ppt/notesSlides/notesSlide210.xml" ContentType="application/vnd.openxmlformats-officedocument.presentationml.notesSlide+xml"/>
  <Override PartName="/ppt/notesSlides/notesSlide211.xml" ContentType="application/vnd.openxmlformats-officedocument.presentationml.notesSlide+xml"/>
  <Override PartName="/ppt/notesSlides/notesSlide212.xml" ContentType="application/vnd.openxmlformats-officedocument.presentationml.notesSlide+xml"/>
  <Override PartName="/ppt/notesSlides/notesSlide213.xml" ContentType="application/vnd.openxmlformats-officedocument.presentationml.notesSlide+xml"/>
  <Override PartName="/ppt/notesSlides/notesSlide214.xml" ContentType="application/vnd.openxmlformats-officedocument.presentationml.notesSlide+xml"/>
  <Override PartName="/ppt/notesSlides/notesSlide215.xml" ContentType="application/vnd.openxmlformats-officedocument.presentationml.notesSlide+xml"/>
  <Override PartName="/ppt/notesSlides/notesSlide216.xml" ContentType="application/vnd.openxmlformats-officedocument.presentationml.notesSlide+xml"/>
  <Override PartName="/ppt/notesSlides/notesSlide217.xml" ContentType="application/vnd.openxmlformats-officedocument.presentationml.notesSlide+xml"/>
  <Override PartName="/ppt/notesSlides/notesSlide218.xml" ContentType="application/vnd.openxmlformats-officedocument.presentationml.notesSlide+xml"/>
  <Override PartName="/ppt/notesSlides/notesSlide219.xml" ContentType="application/vnd.openxmlformats-officedocument.presentationml.notesSlide+xml"/>
  <Override PartName="/ppt/notesSlides/notesSlide22.xml" ContentType="application/vnd.openxmlformats-officedocument.presentationml.notesSlide+xml"/>
  <Override PartName="/ppt/notesSlides/notesSlide220.xml" ContentType="application/vnd.openxmlformats-officedocument.presentationml.notesSlide+xml"/>
  <Override PartName="/ppt/notesSlides/notesSlide221.xml" ContentType="application/vnd.openxmlformats-officedocument.presentationml.notesSlide+xml"/>
  <Override PartName="/ppt/notesSlides/notesSlide222.xml" ContentType="application/vnd.openxmlformats-officedocument.presentationml.notesSlide+xml"/>
  <Override PartName="/ppt/notesSlides/notesSlide223.xml" ContentType="application/vnd.openxmlformats-officedocument.presentationml.notesSlide+xml"/>
  <Override PartName="/ppt/notesSlides/notesSlide224.xml" ContentType="application/vnd.openxmlformats-officedocument.presentationml.notesSlide+xml"/>
  <Override PartName="/ppt/notesSlides/notesSlide225.xml" ContentType="application/vnd.openxmlformats-officedocument.presentationml.notesSlide+xml"/>
  <Override PartName="/ppt/notesSlides/notesSlide226.xml" ContentType="application/vnd.openxmlformats-officedocument.presentationml.notesSlide+xml"/>
  <Override PartName="/ppt/notesSlides/notesSlide227.xml" ContentType="application/vnd.openxmlformats-officedocument.presentationml.notesSlide+xml"/>
  <Override PartName="/ppt/notesSlides/notesSlide228.xml" ContentType="application/vnd.openxmlformats-officedocument.presentationml.notesSlide+xml"/>
  <Override PartName="/ppt/notesSlides/notesSlide229.xml" ContentType="application/vnd.openxmlformats-officedocument.presentationml.notesSlide+xml"/>
  <Override PartName="/ppt/notesSlides/notesSlide23.xml" ContentType="application/vnd.openxmlformats-officedocument.presentationml.notesSlide+xml"/>
  <Override PartName="/ppt/notesSlides/notesSlide230.xml" ContentType="application/vnd.openxmlformats-officedocument.presentationml.notesSlide+xml"/>
  <Override PartName="/ppt/notesSlides/notesSlide231.xml" ContentType="application/vnd.openxmlformats-officedocument.presentationml.notesSlide+xml"/>
  <Override PartName="/ppt/notesSlides/notesSlide232.xml" ContentType="application/vnd.openxmlformats-officedocument.presentationml.notesSlide+xml"/>
  <Override PartName="/ppt/notesSlides/notesSlide233.xml" ContentType="application/vnd.openxmlformats-officedocument.presentationml.notesSlide+xml"/>
  <Override PartName="/ppt/notesSlides/notesSlide234.xml" ContentType="application/vnd.openxmlformats-officedocument.presentationml.notesSlide+xml"/>
  <Override PartName="/ppt/notesSlides/notesSlide235.xml" ContentType="application/vnd.openxmlformats-officedocument.presentationml.notesSlide+xml"/>
  <Override PartName="/ppt/notesSlides/notesSlide236.xml" ContentType="application/vnd.openxmlformats-officedocument.presentationml.notesSlide+xml"/>
  <Override PartName="/ppt/notesSlides/notesSlide237.xml" ContentType="application/vnd.openxmlformats-officedocument.presentationml.notesSlide+xml"/>
  <Override PartName="/ppt/notesSlides/notesSlide238.xml" ContentType="application/vnd.openxmlformats-officedocument.presentationml.notesSlide+xml"/>
  <Override PartName="/ppt/notesSlides/notesSlide239.xml" ContentType="application/vnd.openxmlformats-officedocument.presentationml.notesSlide+xml"/>
  <Override PartName="/ppt/notesSlides/notesSlide24.xml" ContentType="application/vnd.openxmlformats-officedocument.presentationml.notesSlide+xml"/>
  <Override PartName="/ppt/notesSlides/notesSlide240.xml" ContentType="application/vnd.openxmlformats-officedocument.presentationml.notesSlide+xml"/>
  <Override PartName="/ppt/notesSlides/notesSlide241.xml" ContentType="application/vnd.openxmlformats-officedocument.presentationml.notesSlide+xml"/>
  <Override PartName="/ppt/notesSlides/notesSlide242.xml" ContentType="application/vnd.openxmlformats-officedocument.presentationml.notesSlide+xml"/>
  <Override PartName="/ppt/notesSlides/notesSlide243.xml" ContentType="application/vnd.openxmlformats-officedocument.presentationml.notesSlide+xml"/>
  <Override PartName="/ppt/notesSlides/notesSlide244.xml" ContentType="application/vnd.openxmlformats-officedocument.presentationml.notesSlide+xml"/>
  <Override PartName="/ppt/notesSlides/notesSlide245.xml" ContentType="application/vnd.openxmlformats-officedocument.presentationml.notesSlide+xml"/>
  <Override PartName="/ppt/notesSlides/notesSlide246.xml" ContentType="application/vnd.openxmlformats-officedocument.presentationml.notesSlide+xml"/>
  <Override PartName="/ppt/notesSlides/notesSlide247.xml" ContentType="application/vnd.openxmlformats-officedocument.presentationml.notesSlide+xml"/>
  <Override PartName="/ppt/notesSlides/notesSlide248.xml" ContentType="application/vnd.openxmlformats-officedocument.presentationml.notesSlide+xml"/>
  <Override PartName="/ppt/notesSlides/notesSlide249.xml" ContentType="application/vnd.openxmlformats-officedocument.presentationml.notesSlide+xml"/>
  <Override PartName="/ppt/notesSlides/notesSlide25.xml" ContentType="application/vnd.openxmlformats-officedocument.presentationml.notesSlide+xml"/>
  <Override PartName="/ppt/notesSlides/notesSlide250.xml" ContentType="application/vnd.openxmlformats-officedocument.presentationml.notesSlide+xml"/>
  <Override PartName="/ppt/notesSlides/notesSlide251.xml" ContentType="application/vnd.openxmlformats-officedocument.presentationml.notesSlide+xml"/>
  <Override PartName="/ppt/notesSlides/notesSlide252.xml" ContentType="application/vnd.openxmlformats-officedocument.presentationml.notesSlide+xml"/>
  <Override PartName="/ppt/notesSlides/notesSlide253.xml" ContentType="application/vnd.openxmlformats-officedocument.presentationml.notesSlide+xml"/>
  <Override PartName="/ppt/notesSlides/notesSlide254.xml" ContentType="application/vnd.openxmlformats-officedocument.presentationml.notesSlide+xml"/>
  <Override PartName="/ppt/notesSlides/notesSlide255.xml" ContentType="application/vnd.openxmlformats-officedocument.presentationml.notesSlide+xml"/>
  <Override PartName="/ppt/notesSlides/notesSlide256.xml" ContentType="application/vnd.openxmlformats-officedocument.presentationml.notesSlide+xml"/>
  <Override PartName="/ppt/notesSlides/notesSlide257.xml" ContentType="application/vnd.openxmlformats-officedocument.presentationml.notesSlide+xml"/>
  <Override PartName="/ppt/notesSlides/notesSlide258.xml" ContentType="application/vnd.openxmlformats-officedocument.presentationml.notesSlide+xml"/>
  <Override PartName="/ppt/notesSlides/notesSlide259.xml" ContentType="application/vnd.openxmlformats-officedocument.presentationml.notesSlide+xml"/>
  <Override PartName="/ppt/notesSlides/notesSlide26.xml" ContentType="application/vnd.openxmlformats-officedocument.presentationml.notesSlide+xml"/>
  <Override PartName="/ppt/notesSlides/notesSlide260.xml" ContentType="application/vnd.openxmlformats-officedocument.presentationml.notesSlide+xml"/>
  <Override PartName="/ppt/notesSlides/notesSlide261.xml" ContentType="application/vnd.openxmlformats-officedocument.presentationml.notesSlide+xml"/>
  <Override PartName="/ppt/notesSlides/notesSlide262.xml" ContentType="application/vnd.openxmlformats-officedocument.presentationml.notesSlide+xml"/>
  <Override PartName="/ppt/notesSlides/notesSlide263.xml" ContentType="application/vnd.openxmlformats-officedocument.presentationml.notesSlide+xml"/>
  <Override PartName="/ppt/notesSlides/notesSlide264.xml" ContentType="application/vnd.openxmlformats-officedocument.presentationml.notesSlide+xml"/>
  <Override PartName="/ppt/notesSlides/notesSlide265.xml" ContentType="application/vnd.openxmlformats-officedocument.presentationml.notesSlide+xml"/>
  <Override PartName="/ppt/notesSlides/notesSlide266.xml" ContentType="application/vnd.openxmlformats-officedocument.presentationml.notesSlide+xml"/>
  <Override PartName="/ppt/notesSlides/notesSlide267.xml" ContentType="application/vnd.openxmlformats-officedocument.presentationml.notesSlide+xml"/>
  <Override PartName="/ppt/notesSlides/notesSlide268.xml" ContentType="application/vnd.openxmlformats-officedocument.presentationml.notesSlide+xml"/>
  <Override PartName="/ppt/notesSlides/notesSlide269.xml" ContentType="application/vnd.openxmlformats-officedocument.presentationml.notesSlide+xml"/>
  <Override PartName="/ppt/notesSlides/notesSlide27.xml" ContentType="application/vnd.openxmlformats-officedocument.presentationml.notesSlide+xml"/>
  <Override PartName="/ppt/notesSlides/notesSlide270.xml" ContentType="application/vnd.openxmlformats-officedocument.presentationml.notesSlide+xml"/>
  <Override PartName="/ppt/notesSlides/notesSlide271.xml" ContentType="application/vnd.openxmlformats-officedocument.presentationml.notesSlide+xml"/>
  <Override PartName="/ppt/notesSlides/notesSlide272.xml" ContentType="application/vnd.openxmlformats-officedocument.presentationml.notesSlide+xml"/>
  <Override PartName="/ppt/notesSlides/notesSlide273.xml" ContentType="application/vnd.openxmlformats-officedocument.presentationml.notesSlide+xml"/>
  <Override PartName="/ppt/notesSlides/notesSlide274.xml" ContentType="application/vnd.openxmlformats-officedocument.presentationml.notesSlide+xml"/>
  <Override PartName="/ppt/notesSlides/notesSlide275.xml" ContentType="application/vnd.openxmlformats-officedocument.presentationml.notesSlide+xml"/>
  <Override PartName="/ppt/notesSlides/notesSlide276.xml" ContentType="application/vnd.openxmlformats-officedocument.presentationml.notesSlide+xml"/>
  <Override PartName="/ppt/notesSlides/notesSlide277.xml" ContentType="application/vnd.openxmlformats-officedocument.presentationml.notesSlide+xml"/>
  <Override PartName="/ppt/notesSlides/notesSlide278.xml" ContentType="application/vnd.openxmlformats-officedocument.presentationml.notesSlide+xml"/>
  <Override PartName="/ppt/notesSlides/notesSlide279.xml" ContentType="application/vnd.openxmlformats-officedocument.presentationml.notesSlide+xml"/>
  <Override PartName="/ppt/notesSlides/notesSlide28.xml" ContentType="application/vnd.openxmlformats-officedocument.presentationml.notesSlide+xml"/>
  <Override PartName="/ppt/notesSlides/notesSlide280.xml" ContentType="application/vnd.openxmlformats-officedocument.presentationml.notesSlide+xml"/>
  <Override PartName="/ppt/notesSlides/notesSlide281.xml" ContentType="application/vnd.openxmlformats-officedocument.presentationml.notesSlide+xml"/>
  <Override PartName="/ppt/notesSlides/notesSlide282.xml" ContentType="application/vnd.openxmlformats-officedocument.presentationml.notesSlide+xml"/>
  <Override PartName="/ppt/notesSlides/notesSlide283.xml" ContentType="application/vnd.openxmlformats-officedocument.presentationml.notesSlide+xml"/>
  <Override PartName="/ppt/notesSlides/notesSlide284.xml" ContentType="application/vnd.openxmlformats-officedocument.presentationml.notesSlide+xml"/>
  <Override PartName="/ppt/notesSlides/notesSlide285.xml" ContentType="application/vnd.openxmlformats-officedocument.presentationml.notesSlide+xml"/>
  <Override PartName="/ppt/notesSlides/notesSlide286.xml" ContentType="application/vnd.openxmlformats-officedocument.presentationml.notesSlide+xml"/>
  <Override PartName="/ppt/notesSlides/notesSlide287.xml" ContentType="application/vnd.openxmlformats-officedocument.presentationml.notesSlide+xml"/>
  <Override PartName="/ppt/notesSlides/notesSlide288.xml" ContentType="application/vnd.openxmlformats-officedocument.presentationml.notesSlide+xml"/>
  <Override PartName="/ppt/notesSlides/notesSlide289.xml" ContentType="application/vnd.openxmlformats-officedocument.presentationml.notesSlide+xml"/>
  <Override PartName="/ppt/notesSlides/notesSlide29.xml" ContentType="application/vnd.openxmlformats-officedocument.presentationml.notesSlide+xml"/>
  <Override PartName="/ppt/notesSlides/notesSlide290.xml" ContentType="application/vnd.openxmlformats-officedocument.presentationml.notesSlide+xml"/>
  <Override PartName="/ppt/notesSlides/notesSlide291.xml" ContentType="application/vnd.openxmlformats-officedocument.presentationml.notesSlide+xml"/>
  <Override PartName="/ppt/notesSlides/notesSlide292.xml" ContentType="application/vnd.openxmlformats-officedocument.presentationml.notesSlide+xml"/>
  <Override PartName="/ppt/notesSlides/notesSlide293.xml" ContentType="application/vnd.openxmlformats-officedocument.presentationml.notesSlide+xml"/>
  <Override PartName="/ppt/notesSlides/notesSlide294.xml" ContentType="application/vnd.openxmlformats-officedocument.presentationml.notesSlide+xml"/>
  <Override PartName="/ppt/notesSlides/notesSlide295.xml" ContentType="application/vnd.openxmlformats-officedocument.presentationml.notesSlide+xml"/>
  <Override PartName="/ppt/notesSlides/notesSlide296.xml" ContentType="application/vnd.openxmlformats-officedocument.presentationml.notesSlide+xml"/>
  <Override PartName="/ppt/notesSlides/notesSlide297.xml" ContentType="application/vnd.openxmlformats-officedocument.presentationml.notesSlide+xml"/>
  <Override PartName="/ppt/notesSlides/notesSlide298.xml" ContentType="application/vnd.openxmlformats-officedocument.presentationml.notesSlide+xml"/>
  <Override PartName="/ppt/notesSlides/notesSlide29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00.xml" ContentType="application/vnd.openxmlformats-officedocument.presentationml.notesSlide+xml"/>
  <Override PartName="/ppt/notesSlides/notesSlide301.xml" ContentType="application/vnd.openxmlformats-officedocument.presentationml.notesSlide+xml"/>
  <Override PartName="/ppt/notesSlides/notesSlide302.xml" ContentType="application/vnd.openxmlformats-officedocument.presentationml.notesSlide+xml"/>
  <Override PartName="/ppt/notesSlides/notesSlide303.xml" ContentType="application/vnd.openxmlformats-officedocument.presentationml.notesSlide+xml"/>
  <Override PartName="/ppt/notesSlides/notesSlide304.xml" ContentType="application/vnd.openxmlformats-officedocument.presentationml.notesSlide+xml"/>
  <Override PartName="/ppt/notesSlides/notesSlide305.xml" ContentType="application/vnd.openxmlformats-officedocument.presentationml.notesSlide+xml"/>
  <Override PartName="/ppt/notesSlides/notesSlide306.xml" ContentType="application/vnd.openxmlformats-officedocument.presentationml.notesSlide+xml"/>
  <Override PartName="/ppt/notesSlides/notesSlide307.xml" ContentType="application/vnd.openxmlformats-officedocument.presentationml.notesSlide+xml"/>
  <Override PartName="/ppt/notesSlides/notesSlide308.xml" ContentType="application/vnd.openxmlformats-officedocument.presentationml.notesSlide+xml"/>
  <Override PartName="/ppt/notesSlides/notesSlide309.xml" ContentType="application/vnd.openxmlformats-officedocument.presentationml.notesSlide+xml"/>
  <Override PartName="/ppt/notesSlides/notesSlide31.xml" ContentType="application/vnd.openxmlformats-officedocument.presentationml.notesSlide+xml"/>
  <Override PartName="/ppt/notesSlides/notesSlide310.xml" ContentType="application/vnd.openxmlformats-officedocument.presentationml.notesSlide+xml"/>
  <Override PartName="/ppt/notesSlides/notesSlide311.xml" ContentType="application/vnd.openxmlformats-officedocument.presentationml.notesSlide+xml"/>
  <Override PartName="/ppt/notesSlides/notesSlide312.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8" r:id="rId5"/>
    <p:sldId id="259" r:id="rId6"/>
    <p:sldId id="260" r:id="rId7"/>
    <p:sldId id="261" r:id="rId8"/>
    <p:sldId id="262" r:id="rId9"/>
    <p:sldId id="263" r:id="rId10"/>
    <p:sldId id="264" r:id="rId11"/>
    <p:sldId id="265" r:id="rId12"/>
    <p:sldId id="266" r:id="rId13"/>
    <p:sldId id="268" r:id="rId14"/>
    <p:sldId id="269" r:id="rId15"/>
    <p:sldId id="270"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6" r:id="rId30"/>
    <p:sldId id="287" r:id="rId31"/>
    <p:sldId id="288" r:id="rId32"/>
    <p:sldId id="289" r:id="rId33"/>
    <p:sldId id="290" r:id="rId34"/>
    <p:sldId id="291" r:id="rId35"/>
    <p:sldId id="292" r:id="rId36"/>
    <p:sldId id="294" r:id="rId37"/>
    <p:sldId id="295" r:id="rId38"/>
    <p:sldId id="296" r:id="rId39"/>
    <p:sldId id="297" r:id="rId40"/>
    <p:sldId id="298" r:id="rId41"/>
    <p:sldId id="299" r:id="rId42"/>
    <p:sldId id="300" r:id="rId43"/>
    <p:sldId id="301" r:id="rId44"/>
    <p:sldId id="302" r:id="rId45"/>
    <p:sldId id="303" r:id="rId46"/>
    <p:sldId id="304" r:id="rId47"/>
    <p:sldId id="305" r:id="rId48"/>
    <p:sldId id="306" r:id="rId49"/>
    <p:sldId id="307" r:id="rId50"/>
    <p:sldId id="308" r:id="rId51"/>
    <p:sldId id="309" r:id="rId52"/>
    <p:sldId id="310" r:id="rId53"/>
    <p:sldId id="311" r:id="rId54"/>
    <p:sldId id="312" r:id="rId55"/>
    <p:sldId id="313" r:id="rId56"/>
    <p:sldId id="314" r:id="rId57"/>
    <p:sldId id="315" r:id="rId58"/>
    <p:sldId id="316" r:id="rId59"/>
    <p:sldId id="317" r:id="rId60"/>
    <p:sldId id="319" r:id="rId61"/>
    <p:sldId id="320" r:id="rId62"/>
    <p:sldId id="321" r:id="rId63"/>
    <p:sldId id="322" r:id="rId64"/>
    <p:sldId id="323" r:id="rId65"/>
    <p:sldId id="324" r:id="rId66"/>
    <p:sldId id="325" r:id="rId67"/>
    <p:sldId id="326" r:id="rId68"/>
    <p:sldId id="327" r:id="rId69"/>
    <p:sldId id="328" r:id="rId70"/>
    <p:sldId id="329" r:id="rId71"/>
    <p:sldId id="330" r:id="rId72"/>
    <p:sldId id="331" r:id="rId73"/>
    <p:sldId id="332" r:id="rId74"/>
    <p:sldId id="333" r:id="rId75"/>
    <p:sldId id="335" r:id="rId76"/>
    <p:sldId id="336" r:id="rId77"/>
    <p:sldId id="337" r:id="rId78"/>
    <p:sldId id="338" r:id="rId79"/>
    <p:sldId id="339" r:id="rId80"/>
    <p:sldId id="340" r:id="rId81"/>
    <p:sldId id="341" r:id="rId82"/>
    <p:sldId id="342" r:id="rId83"/>
    <p:sldId id="343" r:id="rId84"/>
    <p:sldId id="344" r:id="rId85"/>
    <p:sldId id="345" r:id="rId86"/>
    <p:sldId id="346" r:id="rId87"/>
    <p:sldId id="347" r:id="rId88"/>
    <p:sldId id="348" r:id="rId89"/>
    <p:sldId id="350" r:id="rId90"/>
    <p:sldId id="351" r:id="rId91"/>
    <p:sldId id="352" r:id="rId92"/>
    <p:sldId id="353" r:id="rId93"/>
    <p:sldId id="355" r:id="rId94"/>
    <p:sldId id="356" r:id="rId95"/>
    <p:sldId id="357" r:id="rId96"/>
    <p:sldId id="358" r:id="rId97"/>
    <p:sldId id="359" r:id="rId98"/>
    <p:sldId id="360" r:id="rId99"/>
    <p:sldId id="361" r:id="rId100"/>
    <p:sldId id="362" r:id="rId101"/>
    <p:sldId id="363" r:id="rId102"/>
    <p:sldId id="364" r:id="rId103"/>
    <p:sldId id="365" r:id="rId104"/>
    <p:sldId id="366" r:id="rId105"/>
    <p:sldId id="367" r:id="rId106"/>
    <p:sldId id="368" r:id="rId107"/>
    <p:sldId id="369" r:id="rId108"/>
    <p:sldId id="370" r:id="rId109"/>
    <p:sldId id="371" r:id="rId110"/>
    <p:sldId id="372" r:id="rId111"/>
    <p:sldId id="373" r:id="rId112"/>
    <p:sldId id="374" r:id="rId113"/>
    <p:sldId id="376" r:id="rId114"/>
    <p:sldId id="377" r:id="rId115"/>
    <p:sldId id="378" r:id="rId116"/>
    <p:sldId id="379" r:id="rId117"/>
    <p:sldId id="380" r:id="rId118"/>
    <p:sldId id="381" r:id="rId119"/>
    <p:sldId id="382" r:id="rId120"/>
    <p:sldId id="383" r:id="rId121"/>
    <p:sldId id="384" r:id="rId122"/>
    <p:sldId id="386" r:id="rId123"/>
    <p:sldId id="387" r:id="rId124"/>
    <p:sldId id="388" r:id="rId125"/>
    <p:sldId id="389" r:id="rId126"/>
    <p:sldId id="390" r:id="rId127"/>
    <p:sldId id="391" r:id="rId128"/>
    <p:sldId id="393" r:id="rId129"/>
    <p:sldId id="394" r:id="rId130"/>
    <p:sldId id="395" r:id="rId131"/>
    <p:sldId id="396" r:id="rId132"/>
    <p:sldId id="397" r:id="rId133"/>
    <p:sldId id="398" r:id="rId134"/>
    <p:sldId id="399" r:id="rId135"/>
    <p:sldId id="400" r:id="rId136"/>
    <p:sldId id="401" r:id="rId137"/>
    <p:sldId id="402" r:id="rId138"/>
    <p:sldId id="403" r:id="rId139"/>
    <p:sldId id="404" r:id="rId140"/>
    <p:sldId id="405" r:id="rId141"/>
    <p:sldId id="407" r:id="rId142"/>
    <p:sldId id="408" r:id="rId143"/>
    <p:sldId id="409" r:id="rId144"/>
    <p:sldId id="410" r:id="rId145"/>
    <p:sldId id="411" r:id="rId146"/>
    <p:sldId id="412" r:id="rId147"/>
    <p:sldId id="413" r:id="rId148"/>
    <p:sldId id="414" r:id="rId149"/>
    <p:sldId id="415" r:id="rId150"/>
    <p:sldId id="416" r:id="rId151"/>
    <p:sldId id="417" r:id="rId152"/>
    <p:sldId id="418" r:id="rId153"/>
    <p:sldId id="419" r:id="rId154"/>
    <p:sldId id="420" r:id="rId155"/>
    <p:sldId id="421" r:id="rId156"/>
    <p:sldId id="423" r:id="rId157"/>
    <p:sldId id="424" r:id="rId158"/>
    <p:sldId id="426" r:id="rId159"/>
    <p:sldId id="427" r:id="rId160"/>
    <p:sldId id="428" r:id="rId161"/>
    <p:sldId id="429" r:id="rId162"/>
    <p:sldId id="430" r:id="rId163"/>
    <p:sldId id="431" r:id="rId164"/>
    <p:sldId id="432" r:id="rId165"/>
    <p:sldId id="433" r:id="rId166"/>
    <p:sldId id="435" r:id="rId167"/>
    <p:sldId id="436" r:id="rId168"/>
    <p:sldId id="437" r:id="rId169"/>
    <p:sldId id="438" r:id="rId170"/>
    <p:sldId id="439" r:id="rId171"/>
    <p:sldId id="440" r:id="rId172"/>
    <p:sldId id="441" r:id="rId173"/>
    <p:sldId id="443" r:id="rId174"/>
    <p:sldId id="444" r:id="rId175"/>
    <p:sldId id="445" r:id="rId176"/>
    <p:sldId id="446" r:id="rId177"/>
    <p:sldId id="447" r:id="rId178"/>
    <p:sldId id="449" r:id="rId179"/>
    <p:sldId id="450" r:id="rId180"/>
    <p:sldId id="451" r:id="rId181"/>
    <p:sldId id="452" r:id="rId182"/>
    <p:sldId id="453" r:id="rId183"/>
    <p:sldId id="454" r:id="rId184"/>
    <p:sldId id="455" r:id="rId185"/>
    <p:sldId id="456" r:id="rId186"/>
    <p:sldId id="457" r:id="rId187"/>
    <p:sldId id="458" r:id="rId188"/>
    <p:sldId id="459" r:id="rId189"/>
    <p:sldId id="460" r:id="rId190"/>
    <p:sldId id="461" r:id="rId191"/>
    <p:sldId id="463" r:id="rId192"/>
    <p:sldId id="464" r:id="rId193"/>
    <p:sldId id="465" r:id="rId194"/>
    <p:sldId id="466" r:id="rId195"/>
    <p:sldId id="467" r:id="rId196"/>
    <p:sldId id="468" r:id="rId197"/>
    <p:sldId id="469" r:id="rId198"/>
    <p:sldId id="470" r:id="rId199"/>
    <p:sldId id="471" r:id="rId200"/>
    <p:sldId id="472" r:id="rId201"/>
    <p:sldId id="474" r:id="rId202"/>
    <p:sldId id="475" r:id="rId203"/>
    <p:sldId id="476" r:id="rId204"/>
    <p:sldId id="477" r:id="rId205"/>
    <p:sldId id="478" r:id="rId206"/>
    <p:sldId id="479" r:id="rId207"/>
    <p:sldId id="480" r:id="rId208"/>
    <p:sldId id="481" r:id="rId209"/>
    <p:sldId id="482" r:id="rId210"/>
    <p:sldId id="483" r:id="rId211"/>
    <p:sldId id="484" r:id="rId212"/>
    <p:sldId id="485" r:id="rId213"/>
    <p:sldId id="486" r:id="rId214"/>
    <p:sldId id="487" r:id="rId215"/>
    <p:sldId id="488" r:id="rId216"/>
    <p:sldId id="489" r:id="rId217"/>
    <p:sldId id="490" r:id="rId218"/>
    <p:sldId id="491" r:id="rId219"/>
    <p:sldId id="492" r:id="rId220"/>
    <p:sldId id="493" r:id="rId221"/>
    <p:sldId id="494" r:id="rId222"/>
    <p:sldId id="495" r:id="rId223"/>
    <p:sldId id="496" r:id="rId224"/>
    <p:sldId id="497" r:id="rId225"/>
    <p:sldId id="499" r:id="rId226"/>
    <p:sldId id="500" r:id="rId227"/>
    <p:sldId id="501" r:id="rId228"/>
    <p:sldId id="502" r:id="rId229"/>
    <p:sldId id="503" r:id="rId230"/>
    <p:sldId id="504" r:id="rId231"/>
    <p:sldId id="505" r:id="rId232"/>
    <p:sldId id="506" r:id="rId233"/>
    <p:sldId id="507" r:id="rId234"/>
    <p:sldId id="508" r:id="rId235"/>
    <p:sldId id="509" r:id="rId236"/>
    <p:sldId id="511" r:id="rId237"/>
    <p:sldId id="512" r:id="rId238"/>
    <p:sldId id="513" r:id="rId239"/>
    <p:sldId id="514" r:id="rId240"/>
    <p:sldId id="516" r:id="rId241"/>
    <p:sldId id="517" r:id="rId242"/>
    <p:sldId id="518" r:id="rId243"/>
    <p:sldId id="519" r:id="rId244"/>
    <p:sldId id="520" r:id="rId245"/>
    <p:sldId id="521" r:id="rId246"/>
    <p:sldId id="522" r:id="rId247"/>
    <p:sldId id="523" r:id="rId248"/>
    <p:sldId id="524" r:id="rId249"/>
    <p:sldId id="525" r:id="rId250"/>
    <p:sldId id="526" r:id="rId251"/>
    <p:sldId id="527" r:id="rId252"/>
    <p:sldId id="528" r:id="rId253"/>
    <p:sldId id="529" r:id="rId254"/>
    <p:sldId id="530" r:id="rId255"/>
    <p:sldId id="531" r:id="rId256"/>
    <p:sldId id="532" r:id="rId257"/>
    <p:sldId id="534" r:id="rId258"/>
    <p:sldId id="535" r:id="rId259"/>
    <p:sldId id="536" r:id="rId260"/>
    <p:sldId id="537" r:id="rId261"/>
    <p:sldId id="538" r:id="rId262"/>
    <p:sldId id="539" r:id="rId263"/>
    <p:sldId id="540" r:id="rId264"/>
    <p:sldId id="541" r:id="rId265"/>
    <p:sldId id="542" r:id="rId266"/>
    <p:sldId id="543" r:id="rId267"/>
    <p:sldId id="544" r:id="rId268"/>
    <p:sldId id="545" r:id="rId269"/>
    <p:sldId id="546" r:id="rId270"/>
    <p:sldId id="547" r:id="rId271"/>
    <p:sldId id="548" r:id="rId272"/>
    <p:sldId id="549" r:id="rId273"/>
    <p:sldId id="550" r:id="rId274"/>
    <p:sldId id="551" r:id="rId275"/>
    <p:sldId id="552" r:id="rId276"/>
    <p:sldId id="554" r:id="rId277"/>
    <p:sldId id="555" r:id="rId278"/>
    <p:sldId id="556" r:id="rId279"/>
    <p:sldId id="557" r:id="rId280"/>
    <p:sldId id="558" r:id="rId281"/>
    <p:sldId id="559" r:id="rId282"/>
    <p:sldId id="560" r:id="rId283"/>
    <p:sldId id="561" r:id="rId284"/>
    <p:sldId id="562" r:id="rId285"/>
    <p:sldId id="563" r:id="rId286"/>
    <p:sldId id="564" r:id="rId287"/>
    <p:sldId id="565" r:id="rId288"/>
    <p:sldId id="566" r:id="rId289"/>
    <p:sldId id="567" r:id="rId290"/>
    <p:sldId id="568" r:id="rId291"/>
    <p:sldId id="569" r:id="rId292"/>
    <p:sldId id="570" r:id="rId293"/>
    <p:sldId id="572" r:id="rId294"/>
    <p:sldId id="573" r:id="rId295"/>
    <p:sldId id="574" r:id="rId296"/>
    <p:sldId id="575" r:id="rId297"/>
    <p:sldId id="576" r:id="rId298"/>
    <p:sldId id="577" r:id="rId299"/>
    <p:sldId id="578" r:id="rId300"/>
    <p:sldId id="579" r:id="rId301"/>
    <p:sldId id="580" r:id="rId302"/>
    <p:sldId id="581" r:id="rId303"/>
    <p:sldId id="582" r:id="rId304"/>
    <p:sldId id="583" r:id="rId305"/>
    <p:sldId id="584" r:id="rId306"/>
    <p:sldId id="585" r:id="rId307"/>
    <p:sldId id="586" r:id="rId308"/>
    <p:sldId id="587" r:id="rId309"/>
    <p:sldId id="589" r:id="rId310"/>
    <p:sldId id="590" r:id="rId311"/>
    <p:sldId id="591" r:id="rId312"/>
    <p:sldId id="592" r:id="rId313"/>
    <p:sldId id="593" r:id="rId314"/>
    <p:sldId id="594" r:id="rId315"/>
  </p:sldIdLst>
  <p:sldSz cx="9144000" cy="684022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9400" autoAdjust="0"/>
  </p:normalViewPr>
  <p:slideViewPr>
    <p:cSldViewPr>
      <p:cViewPr varScale="1">
        <p:scale>
          <a:sx n="65" d="100"/>
          <a:sy n="65" d="100"/>
        </p:scale>
        <p:origin x="-131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8" Type="http://schemas.openxmlformats.org/officeDocument/2006/relationships/tableStyles" Target="tableStyles.xml"/><Relationship Id="rId317" Type="http://schemas.openxmlformats.org/officeDocument/2006/relationships/viewProps" Target="viewProps.xml"/><Relationship Id="rId316" Type="http://schemas.openxmlformats.org/officeDocument/2006/relationships/presProps" Target="presProps.xml"/><Relationship Id="rId315" Type="http://schemas.openxmlformats.org/officeDocument/2006/relationships/slide" Target="slides/slide312.xml"/><Relationship Id="rId314" Type="http://schemas.openxmlformats.org/officeDocument/2006/relationships/slide" Target="slides/slide311.xml"/><Relationship Id="rId313" Type="http://schemas.openxmlformats.org/officeDocument/2006/relationships/slide" Target="slides/slide310.xml"/><Relationship Id="rId312" Type="http://schemas.openxmlformats.org/officeDocument/2006/relationships/slide" Target="slides/slide309.xml"/><Relationship Id="rId311" Type="http://schemas.openxmlformats.org/officeDocument/2006/relationships/slide" Target="slides/slide308.xml"/><Relationship Id="rId310" Type="http://schemas.openxmlformats.org/officeDocument/2006/relationships/slide" Target="slides/slide307.xml"/><Relationship Id="rId31" Type="http://schemas.openxmlformats.org/officeDocument/2006/relationships/slide" Target="slides/slide28.xml"/><Relationship Id="rId309" Type="http://schemas.openxmlformats.org/officeDocument/2006/relationships/slide" Target="slides/slide306.xml"/><Relationship Id="rId308" Type="http://schemas.openxmlformats.org/officeDocument/2006/relationships/slide" Target="slides/slide305.xml"/><Relationship Id="rId307" Type="http://schemas.openxmlformats.org/officeDocument/2006/relationships/slide" Target="slides/slide304.xml"/><Relationship Id="rId306" Type="http://schemas.openxmlformats.org/officeDocument/2006/relationships/slide" Target="slides/slide303.xml"/><Relationship Id="rId305" Type="http://schemas.openxmlformats.org/officeDocument/2006/relationships/slide" Target="slides/slide302.xml"/><Relationship Id="rId304" Type="http://schemas.openxmlformats.org/officeDocument/2006/relationships/slide" Target="slides/slide301.xml"/><Relationship Id="rId303" Type="http://schemas.openxmlformats.org/officeDocument/2006/relationships/slide" Target="slides/slide300.xml"/><Relationship Id="rId302" Type="http://schemas.openxmlformats.org/officeDocument/2006/relationships/slide" Target="slides/slide299.xml"/><Relationship Id="rId301" Type="http://schemas.openxmlformats.org/officeDocument/2006/relationships/slide" Target="slides/slide298.xml"/><Relationship Id="rId300" Type="http://schemas.openxmlformats.org/officeDocument/2006/relationships/slide" Target="slides/slide297.xml"/><Relationship Id="rId30" Type="http://schemas.openxmlformats.org/officeDocument/2006/relationships/slide" Target="slides/slide27.xml"/><Relationship Id="rId3" Type="http://schemas.openxmlformats.org/officeDocument/2006/relationships/slide" Target="slides/slide1.xml"/><Relationship Id="rId299" Type="http://schemas.openxmlformats.org/officeDocument/2006/relationships/slide" Target="slides/slide296.xml"/><Relationship Id="rId298" Type="http://schemas.openxmlformats.org/officeDocument/2006/relationships/slide" Target="slides/slide295.xml"/><Relationship Id="rId297" Type="http://schemas.openxmlformats.org/officeDocument/2006/relationships/slide" Target="slides/slide294.xml"/><Relationship Id="rId296" Type="http://schemas.openxmlformats.org/officeDocument/2006/relationships/slide" Target="slides/slide293.xml"/><Relationship Id="rId295" Type="http://schemas.openxmlformats.org/officeDocument/2006/relationships/slide" Target="slides/slide292.xml"/><Relationship Id="rId294" Type="http://schemas.openxmlformats.org/officeDocument/2006/relationships/slide" Target="slides/slide291.xml"/><Relationship Id="rId293" Type="http://schemas.openxmlformats.org/officeDocument/2006/relationships/slide" Target="slides/slide290.xml"/><Relationship Id="rId292" Type="http://schemas.openxmlformats.org/officeDocument/2006/relationships/slide" Target="slides/slide289.xml"/><Relationship Id="rId291" Type="http://schemas.openxmlformats.org/officeDocument/2006/relationships/slide" Target="slides/slide288.xml"/><Relationship Id="rId290" Type="http://schemas.openxmlformats.org/officeDocument/2006/relationships/slide" Target="slides/slide287.xml"/><Relationship Id="rId29" Type="http://schemas.openxmlformats.org/officeDocument/2006/relationships/slide" Target="slides/slide26.xml"/><Relationship Id="rId289" Type="http://schemas.openxmlformats.org/officeDocument/2006/relationships/slide" Target="slides/slide286.xml"/><Relationship Id="rId288" Type="http://schemas.openxmlformats.org/officeDocument/2006/relationships/slide" Target="slides/slide285.xml"/><Relationship Id="rId287" Type="http://schemas.openxmlformats.org/officeDocument/2006/relationships/slide" Target="slides/slide284.xml"/><Relationship Id="rId286" Type="http://schemas.openxmlformats.org/officeDocument/2006/relationships/slide" Target="slides/slide283.xml"/><Relationship Id="rId285" Type="http://schemas.openxmlformats.org/officeDocument/2006/relationships/slide" Target="slides/slide282.xml"/><Relationship Id="rId284" Type="http://schemas.openxmlformats.org/officeDocument/2006/relationships/slide" Target="slides/slide281.xml"/><Relationship Id="rId283" Type="http://schemas.openxmlformats.org/officeDocument/2006/relationships/slide" Target="slides/slide280.xml"/><Relationship Id="rId282" Type="http://schemas.openxmlformats.org/officeDocument/2006/relationships/slide" Target="slides/slide279.xml"/><Relationship Id="rId281" Type="http://schemas.openxmlformats.org/officeDocument/2006/relationships/slide" Target="slides/slide278.xml"/><Relationship Id="rId280" Type="http://schemas.openxmlformats.org/officeDocument/2006/relationships/slide" Target="slides/slide277.xml"/><Relationship Id="rId28" Type="http://schemas.openxmlformats.org/officeDocument/2006/relationships/slide" Target="slides/slide25.xml"/><Relationship Id="rId279" Type="http://schemas.openxmlformats.org/officeDocument/2006/relationships/slide" Target="slides/slide276.xml"/><Relationship Id="rId278" Type="http://schemas.openxmlformats.org/officeDocument/2006/relationships/slide" Target="slides/slide275.xml"/><Relationship Id="rId277" Type="http://schemas.openxmlformats.org/officeDocument/2006/relationships/slide" Target="slides/slide274.xml"/><Relationship Id="rId276" Type="http://schemas.openxmlformats.org/officeDocument/2006/relationships/slide" Target="slides/slide273.xml"/><Relationship Id="rId275" Type="http://schemas.openxmlformats.org/officeDocument/2006/relationships/slide" Target="slides/slide272.xml"/><Relationship Id="rId274" Type="http://schemas.openxmlformats.org/officeDocument/2006/relationships/slide" Target="slides/slide271.xml"/><Relationship Id="rId273" Type="http://schemas.openxmlformats.org/officeDocument/2006/relationships/slide" Target="slides/slide270.xml"/><Relationship Id="rId272" Type="http://schemas.openxmlformats.org/officeDocument/2006/relationships/slide" Target="slides/slide269.xml"/><Relationship Id="rId271" Type="http://schemas.openxmlformats.org/officeDocument/2006/relationships/slide" Target="slides/slide268.xml"/><Relationship Id="rId270" Type="http://schemas.openxmlformats.org/officeDocument/2006/relationships/slide" Target="slides/slide267.xml"/><Relationship Id="rId27" Type="http://schemas.openxmlformats.org/officeDocument/2006/relationships/slide" Target="slides/slide24.xml"/><Relationship Id="rId269" Type="http://schemas.openxmlformats.org/officeDocument/2006/relationships/slide" Target="slides/slide266.xml"/><Relationship Id="rId268" Type="http://schemas.openxmlformats.org/officeDocument/2006/relationships/slide" Target="slides/slide265.xml"/><Relationship Id="rId267" Type="http://schemas.openxmlformats.org/officeDocument/2006/relationships/slide" Target="slides/slide264.xml"/><Relationship Id="rId266" Type="http://schemas.openxmlformats.org/officeDocument/2006/relationships/slide" Target="slides/slide263.xml"/><Relationship Id="rId265" Type="http://schemas.openxmlformats.org/officeDocument/2006/relationships/slide" Target="slides/slide262.xml"/><Relationship Id="rId264" Type="http://schemas.openxmlformats.org/officeDocument/2006/relationships/slide" Target="slides/slide261.xml"/><Relationship Id="rId263" Type="http://schemas.openxmlformats.org/officeDocument/2006/relationships/slide" Target="slides/slide260.xml"/><Relationship Id="rId262" Type="http://schemas.openxmlformats.org/officeDocument/2006/relationships/slide" Target="slides/slide259.xml"/><Relationship Id="rId261" Type="http://schemas.openxmlformats.org/officeDocument/2006/relationships/slide" Target="slides/slide258.xml"/><Relationship Id="rId260" Type="http://schemas.openxmlformats.org/officeDocument/2006/relationships/slide" Target="slides/slide257.xml"/><Relationship Id="rId26" Type="http://schemas.openxmlformats.org/officeDocument/2006/relationships/slide" Target="slides/slide23.xml"/><Relationship Id="rId259" Type="http://schemas.openxmlformats.org/officeDocument/2006/relationships/slide" Target="slides/slide256.xml"/><Relationship Id="rId258" Type="http://schemas.openxmlformats.org/officeDocument/2006/relationships/slide" Target="slides/slide255.xml"/><Relationship Id="rId257" Type="http://schemas.openxmlformats.org/officeDocument/2006/relationships/slide" Target="slides/slide254.xml"/><Relationship Id="rId256" Type="http://schemas.openxmlformats.org/officeDocument/2006/relationships/slide" Target="slides/slide253.xml"/><Relationship Id="rId255" Type="http://schemas.openxmlformats.org/officeDocument/2006/relationships/slide" Target="slides/slide252.xml"/><Relationship Id="rId254" Type="http://schemas.openxmlformats.org/officeDocument/2006/relationships/slide" Target="slides/slide251.xml"/><Relationship Id="rId253" Type="http://schemas.openxmlformats.org/officeDocument/2006/relationships/slide" Target="slides/slide250.xml"/><Relationship Id="rId252" Type="http://schemas.openxmlformats.org/officeDocument/2006/relationships/slide" Target="slides/slide249.xml"/><Relationship Id="rId251" Type="http://schemas.openxmlformats.org/officeDocument/2006/relationships/slide" Target="slides/slide248.xml"/><Relationship Id="rId250" Type="http://schemas.openxmlformats.org/officeDocument/2006/relationships/slide" Target="slides/slide247.xml"/><Relationship Id="rId25" Type="http://schemas.openxmlformats.org/officeDocument/2006/relationships/slide" Target="slides/slide22.xml"/><Relationship Id="rId249" Type="http://schemas.openxmlformats.org/officeDocument/2006/relationships/slide" Target="slides/slide246.xml"/><Relationship Id="rId248" Type="http://schemas.openxmlformats.org/officeDocument/2006/relationships/slide" Target="slides/slide245.xml"/><Relationship Id="rId247" Type="http://schemas.openxmlformats.org/officeDocument/2006/relationships/slide" Target="slides/slide244.xml"/><Relationship Id="rId246" Type="http://schemas.openxmlformats.org/officeDocument/2006/relationships/slide" Target="slides/slide243.xml"/><Relationship Id="rId245" Type="http://schemas.openxmlformats.org/officeDocument/2006/relationships/slide" Target="slides/slide242.xml"/><Relationship Id="rId244" Type="http://schemas.openxmlformats.org/officeDocument/2006/relationships/slide" Target="slides/slide241.xml"/><Relationship Id="rId243" Type="http://schemas.openxmlformats.org/officeDocument/2006/relationships/slide" Target="slides/slide240.xml"/><Relationship Id="rId242" Type="http://schemas.openxmlformats.org/officeDocument/2006/relationships/slide" Target="slides/slide239.xml"/><Relationship Id="rId241" Type="http://schemas.openxmlformats.org/officeDocument/2006/relationships/slide" Target="slides/slide238.xml"/><Relationship Id="rId240" Type="http://schemas.openxmlformats.org/officeDocument/2006/relationships/slide" Target="slides/slide237.xml"/><Relationship Id="rId24" Type="http://schemas.openxmlformats.org/officeDocument/2006/relationships/slide" Target="slides/slide21.xml"/><Relationship Id="rId239" Type="http://schemas.openxmlformats.org/officeDocument/2006/relationships/slide" Target="slides/slide236.xml"/><Relationship Id="rId238" Type="http://schemas.openxmlformats.org/officeDocument/2006/relationships/slide" Target="slides/slide235.xml"/><Relationship Id="rId237" Type="http://schemas.openxmlformats.org/officeDocument/2006/relationships/slide" Target="slides/slide234.xml"/><Relationship Id="rId236" Type="http://schemas.openxmlformats.org/officeDocument/2006/relationships/slide" Target="slides/slide233.xml"/><Relationship Id="rId235" Type="http://schemas.openxmlformats.org/officeDocument/2006/relationships/slide" Target="slides/slide232.xml"/><Relationship Id="rId234" Type="http://schemas.openxmlformats.org/officeDocument/2006/relationships/slide" Target="slides/slide231.xml"/><Relationship Id="rId233" Type="http://schemas.openxmlformats.org/officeDocument/2006/relationships/slide" Target="slides/slide230.xml"/><Relationship Id="rId232" Type="http://schemas.openxmlformats.org/officeDocument/2006/relationships/slide" Target="slides/slide229.xml"/><Relationship Id="rId231" Type="http://schemas.openxmlformats.org/officeDocument/2006/relationships/slide" Target="slides/slide228.xml"/><Relationship Id="rId230" Type="http://schemas.openxmlformats.org/officeDocument/2006/relationships/slide" Target="slides/slide227.xml"/><Relationship Id="rId23" Type="http://schemas.openxmlformats.org/officeDocument/2006/relationships/slide" Target="slides/slide20.xml"/><Relationship Id="rId229" Type="http://schemas.openxmlformats.org/officeDocument/2006/relationships/slide" Target="slides/slide226.xml"/><Relationship Id="rId228" Type="http://schemas.openxmlformats.org/officeDocument/2006/relationships/slide" Target="slides/slide225.xml"/><Relationship Id="rId227" Type="http://schemas.openxmlformats.org/officeDocument/2006/relationships/slide" Target="slides/slide224.xml"/><Relationship Id="rId226" Type="http://schemas.openxmlformats.org/officeDocument/2006/relationships/slide" Target="slides/slide223.xml"/><Relationship Id="rId225" Type="http://schemas.openxmlformats.org/officeDocument/2006/relationships/slide" Target="slides/slide222.xml"/><Relationship Id="rId224" Type="http://schemas.openxmlformats.org/officeDocument/2006/relationships/slide" Target="slides/slide221.xml"/><Relationship Id="rId223" Type="http://schemas.openxmlformats.org/officeDocument/2006/relationships/slide" Target="slides/slide220.xml"/><Relationship Id="rId222" Type="http://schemas.openxmlformats.org/officeDocument/2006/relationships/slide" Target="slides/slide219.xml"/><Relationship Id="rId221" Type="http://schemas.openxmlformats.org/officeDocument/2006/relationships/slide" Target="slides/slide218.xml"/><Relationship Id="rId220" Type="http://schemas.openxmlformats.org/officeDocument/2006/relationships/slide" Target="slides/slide217.xml"/><Relationship Id="rId22" Type="http://schemas.openxmlformats.org/officeDocument/2006/relationships/slide" Target="slides/slide19.xml"/><Relationship Id="rId219" Type="http://schemas.openxmlformats.org/officeDocument/2006/relationships/slide" Target="slides/slide216.xml"/><Relationship Id="rId218" Type="http://schemas.openxmlformats.org/officeDocument/2006/relationships/slide" Target="slides/slide215.xml"/><Relationship Id="rId217" Type="http://schemas.openxmlformats.org/officeDocument/2006/relationships/slide" Target="slides/slide214.xml"/><Relationship Id="rId216" Type="http://schemas.openxmlformats.org/officeDocument/2006/relationships/slide" Target="slides/slide213.xml"/><Relationship Id="rId215" Type="http://schemas.openxmlformats.org/officeDocument/2006/relationships/slide" Target="slides/slide212.xml"/><Relationship Id="rId214" Type="http://schemas.openxmlformats.org/officeDocument/2006/relationships/slide" Target="slides/slide211.xml"/><Relationship Id="rId213" Type="http://schemas.openxmlformats.org/officeDocument/2006/relationships/slide" Target="slides/slide210.xml"/><Relationship Id="rId212" Type="http://schemas.openxmlformats.org/officeDocument/2006/relationships/slide" Target="slides/slide209.xml"/><Relationship Id="rId211" Type="http://schemas.openxmlformats.org/officeDocument/2006/relationships/slide" Target="slides/slide208.xml"/><Relationship Id="rId210" Type="http://schemas.openxmlformats.org/officeDocument/2006/relationships/slide" Target="slides/slide207.xml"/><Relationship Id="rId21" Type="http://schemas.openxmlformats.org/officeDocument/2006/relationships/slide" Target="slides/slide18.xml"/><Relationship Id="rId209" Type="http://schemas.openxmlformats.org/officeDocument/2006/relationships/slide" Target="slides/slide206.xml"/><Relationship Id="rId208" Type="http://schemas.openxmlformats.org/officeDocument/2006/relationships/slide" Target="slides/slide205.xml"/><Relationship Id="rId207" Type="http://schemas.openxmlformats.org/officeDocument/2006/relationships/slide" Target="slides/slide204.xml"/><Relationship Id="rId206" Type="http://schemas.openxmlformats.org/officeDocument/2006/relationships/slide" Target="slides/slide203.xml"/><Relationship Id="rId205" Type="http://schemas.openxmlformats.org/officeDocument/2006/relationships/slide" Target="slides/slide202.xml"/><Relationship Id="rId204" Type="http://schemas.openxmlformats.org/officeDocument/2006/relationships/slide" Target="slides/slide201.xml"/><Relationship Id="rId203" Type="http://schemas.openxmlformats.org/officeDocument/2006/relationships/slide" Target="slides/slide200.xml"/><Relationship Id="rId202" Type="http://schemas.openxmlformats.org/officeDocument/2006/relationships/slide" Target="slides/slide199.xml"/><Relationship Id="rId201" Type="http://schemas.openxmlformats.org/officeDocument/2006/relationships/slide" Target="slides/slide198.xml"/><Relationship Id="rId200" Type="http://schemas.openxmlformats.org/officeDocument/2006/relationships/slide" Target="slides/slide197.xml"/><Relationship Id="rId20" Type="http://schemas.openxmlformats.org/officeDocument/2006/relationships/slide" Target="slides/slide17.xml"/><Relationship Id="rId2" Type="http://schemas.openxmlformats.org/officeDocument/2006/relationships/theme" Target="theme/theme1.xml"/><Relationship Id="rId199" Type="http://schemas.openxmlformats.org/officeDocument/2006/relationships/slide" Target="slides/slide196.xml"/><Relationship Id="rId198" Type="http://schemas.openxmlformats.org/officeDocument/2006/relationships/slide" Target="slides/slide195.xml"/><Relationship Id="rId197" Type="http://schemas.openxmlformats.org/officeDocument/2006/relationships/slide" Target="slides/slide194.xml"/><Relationship Id="rId196" Type="http://schemas.openxmlformats.org/officeDocument/2006/relationships/slide" Target="slides/slide193.xml"/><Relationship Id="rId195" Type="http://schemas.openxmlformats.org/officeDocument/2006/relationships/slide" Target="slides/slide192.xml"/><Relationship Id="rId194" Type="http://schemas.openxmlformats.org/officeDocument/2006/relationships/slide" Target="slides/slide191.xml"/><Relationship Id="rId193" Type="http://schemas.openxmlformats.org/officeDocument/2006/relationships/slide" Target="slides/slide190.xml"/><Relationship Id="rId192" Type="http://schemas.openxmlformats.org/officeDocument/2006/relationships/slide" Target="slides/slide189.xml"/><Relationship Id="rId191" Type="http://schemas.openxmlformats.org/officeDocument/2006/relationships/slide" Target="slides/slide188.xml"/><Relationship Id="rId190" Type="http://schemas.openxmlformats.org/officeDocument/2006/relationships/slide" Target="slides/slide187.xml"/><Relationship Id="rId19" Type="http://schemas.openxmlformats.org/officeDocument/2006/relationships/slide" Target="slides/slide16.xml"/><Relationship Id="rId189" Type="http://schemas.openxmlformats.org/officeDocument/2006/relationships/slide" Target="slides/slide186.xml"/><Relationship Id="rId188" Type="http://schemas.openxmlformats.org/officeDocument/2006/relationships/slide" Target="slides/slide185.xml"/><Relationship Id="rId187" Type="http://schemas.openxmlformats.org/officeDocument/2006/relationships/slide" Target="slides/slide184.xml"/><Relationship Id="rId186" Type="http://schemas.openxmlformats.org/officeDocument/2006/relationships/slide" Target="slides/slide183.xml"/><Relationship Id="rId185" Type="http://schemas.openxmlformats.org/officeDocument/2006/relationships/slide" Target="slides/slide182.xml"/><Relationship Id="rId184" Type="http://schemas.openxmlformats.org/officeDocument/2006/relationships/slide" Target="slides/slide181.xml"/><Relationship Id="rId183" Type="http://schemas.openxmlformats.org/officeDocument/2006/relationships/slide" Target="slides/slide180.xml"/><Relationship Id="rId182" Type="http://schemas.openxmlformats.org/officeDocument/2006/relationships/slide" Target="slides/slide179.xml"/><Relationship Id="rId181" Type="http://schemas.openxmlformats.org/officeDocument/2006/relationships/slide" Target="slides/slide178.xml"/><Relationship Id="rId180" Type="http://schemas.openxmlformats.org/officeDocument/2006/relationships/slide" Target="slides/slide177.xml"/><Relationship Id="rId18" Type="http://schemas.openxmlformats.org/officeDocument/2006/relationships/slide" Target="slides/slide15.xml"/><Relationship Id="rId179" Type="http://schemas.openxmlformats.org/officeDocument/2006/relationships/slide" Target="slides/slide176.xml"/><Relationship Id="rId178" Type="http://schemas.openxmlformats.org/officeDocument/2006/relationships/slide" Target="slides/slide175.xml"/><Relationship Id="rId177" Type="http://schemas.openxmlformats.org/officeDocument/2006/relationships/slide" Target="slides/slide174.xml"/><Relationship Id="rId176" Type="http://schemas.openxmlformats.org/officeDocument/2006/relationships/slide" Target="slides/slide173.xml"/><Relationship Id="rId175" Type="http://schemas.openxmlformats.org/officeDocument/2006/relationships/slide" Target="slides/slide172.xml"/><Relationship Id="rId174" Type="http://schemas.openxmlformats.org/officeDocument/2006/relationships/slide" Target="slides/slide171.xml"/><Relationship Id="rId173" Type="http://schemas.openxmlformats.org/officeDocument/2006/relationships/slide" Target="slides/slide170.xml"/><Relationship Id="rId172" Type="http://schemas.openxmlformats.org/officeDocument/2006/relationships/slide" Target="slides/slide169.xml"/><Relationship Id="rId171" Type="http://schemas.openxmlformats.org/officeDocument/2006/relationships/slide" Target="slides/slide168.xml"/><Relationship Id="rId170" Type="http://schemas.openxmlformats.org/officeDocument/2006/relationships/slide" Target="slides/slide167.xml"/><Relationship Id="rId17" Type="http://schemas.openxmlformats.org/officeDocument/2006/relationships/slide" Target="slides/slide14.xml"/><Relationship Id="rId169" Type="http://schemas.openxmlformats.org/officeDocument/2006/relationships/slide" Target="slides/slide166.xml"/><Relationship Id="rId168" Type="http://schemas.openxmlformats.org/officeDocument/2006/relationships/slide" Target="slides/slide165.xml"/><Relationship Id="rId167" Type="http://schemas.openxmlformats.org/officeDocument/2006/relationships/slide" Target="slides/slide164.xml"/><Relationship Id="rId166" Type="http://schemas.openxmlformats.org/officeDocument/2006/relationships/slide" Target="slides/slide163.xml"/><Relationship Id="rId165" Type="http://schemas.openxmlformats.org/officeDocument/2006/relationships/slide" Target="slides/slide162.xml"/><Relationship Id="rId164" Type="http://schemas.openxmlformats.org/officeDocument/2006/relationships/slide" Target="slides/slide161.xml"/><Relationship Id="rId163" Type="http://schemas.openxmlformats.org/officeDocument/2006/relationships/slide" Target="slides/slide160.xml"/><Relationship Id="rId162" Type="http://schemas.openxmlformats.org/officeDocument/2006/relationships/slide" Target="slides/slide159.xml"/><Relationship Id="rId161" Type="http://schemas.openxmlformats.org/officeDocument/2006/relationships/slide" Target="slides/slide158.xml"/><Relationship Id="rId160" Type="http://schemas.openxmlformats.org/officeDocument/2006/relationships/slide" Target="slides/slide157.xml"/><Relationship Id="rId16" Type="http://schemas.openxmlformats.org/officeDocument/2006/relationships/slide" Target="slides/slide13.xml"/><Relationship Id="rId159" Type="http://schemas.openxmlformats.org/officeDocument/2006/relationships/slide" Target="slides/slide156.xml"/><Relationship Id="rId158" Type="http://schemas.openxmlformats.org/officeDocument/2006/relationships/slide" Target="slides/slide155.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2.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1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1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1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1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1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1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1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1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1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1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1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5.xml"/></Relationships>
</file>

<file path=ppt/notesSlides/_rels/notesSlide1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1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1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8.xml"/></Relationships>
</file>

<file path=ppt/notesSlides/_rels/notesSlide1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0.xml"/></Relationships>
</file>

<file path=ppt/notesSlides/_rels/notesSlide1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1.xml"/></Relationships>
</file>

<file path=ppt/notesSlides/_rels/notesSlide1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2.xml"/></Relationships>
</file>

<file path=ppt/notesSlides/_rels/notesSlide1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3.xml"/></Relationships>
</file>

<file path=ppt/notesSlides/_rels/notesSlide1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4.xml"/></Relationships>
</file>

<file path=ppt/notesSlides/_rels/notesSlide1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5.xml"/></Relationships>
</file>

<file path=ppt/notesSlides/_rels/notesSlide1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6.xml"/></Relationships>
</file>

<file path=ppt/notesSlides/_rels/notesSlide1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7.xml"/></Relationships>
</file>

<file path=ppt/notesSlides/_rels/notesSlide1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8.xml"/></Relationships>
</file>

<file path=ppt/notesSlides/_rels/notesSlide1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0.xml"/></Relationships>
</file>

<file path=ppt/notesSlides/_rels/notesSlide1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1.xml"/></Relationships>
</file>

<file path=ppt/notesSlides/_rels/notesSlide1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2.xml"/></Relationships>
</file>

<file path=ppt/notesSlides/_rels/notesSlide1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3.xml"/></Relationships>
</file>

<file path=ppt/notesSlides/_rels/notesSlide1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4.xml"/></Relationships>
</file>

<file path=ppt/notesSlides/_rels/notesSlide1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5.xml"/></Relationships>
</file>

<file path=ppt/notesSlides/_rels/notesSlide1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6.xml"/></Relationships>
</file>

<file path=ppt/notesSlides/_rels/notesSlide1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7.xml"/></Relationships>
</file>

<file path=ppt/notesSlides/_rels/notesSlide1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8.xml"/></Relationships>
</file>

<file path=ppt/notesSlides/_rels/notesSlide1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0.xml"/></Relationships>
</file>

<file path=ppt/notesSlides/_rels/notesSlide1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1.xml"/></Relationships>
</file>

<file path=ppt/notesSlides/_rels/notesSlide1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2.xml"/></Relationships>
</file>

<file path=ppt/notesSlides/_rels/notesSlide1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3.xml"/></Relationships>
</file>

<file path=ppt/notesSlides/_rels/notesSlide1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4.xml"/></Relationships>
</file>

<file path=ppt/notesSlides/_rels/notesSlide1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5.xml"/></Relationships>
</file>

<file path=ppt/notesSlides/_rels/notesSlide1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6.xml"/></Relationships>
</file>

<file path=ppt/notesSlides/_rels/notesSlide1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7.xml"/></Relationships>
</file>

<file path=ppt/notesSlides/_rels/notesSlide1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8.xml"/></Relationships>
</file>

<file path=ppt/notesSlides/_rels/notesSlide1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0.xml"/></Relationships>
</file>

<file path=ppt/notesSlides/_rels/notesSlide1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1.xml"/></Relationships>
</file>

<file path=ppt/notesSlides/_rels/notesSlide1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2.xml"/></Relationships>
</file>

<file path=ppt/notesSlides/_rels/notesSlide1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3.xml"/></Relationships>
</file>

<file path=ppt/notesSlides/_rels/notesSlide1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4.xml"/></Relationships>
</file>

<file path=ppt/notesSlides/_rels/notesSlide1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5.xml"/></Relationships>
</file>

<file path=ppt/notesSlides/_rels/notesSlide1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6.xml"/></Relationships>
</file>

<file path=ppt/notesSlides/_rels/notesSlide1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7.xml"/></Relationships>
</file>

<file path=ppt/notesSlides/_rels/notesSlide1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8.xml"/></Relationships>
</file>

<file path=ppt/notesSlides/_rels/notesSlide1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0.xml"/></Relationships>
</file>

<file path=ppt/notesSlides/_rels/notesSlide1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1.xml"/></Relationships>
</file>

<file path=ppt/notesSlides/_rels/notesSlide1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2.xml"/></Relationships>
</file>

<file path=ppt/notesSlides/_rels/notesSlide1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3.xml"/></Relationships>
</file>

<file path=ppt/notesSlides/_rels/notesSlide1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4.xml"/></Relationships>
</file>

<file path=ppt/notesSlides/_rels/notesSlide1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5.xml"/></Relationships>
</file>

<file path=ppt/notesSlides/_rels/notesSlide1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6.xml"/></Relationships>
</file>

<file path=ppt/notesSlides/_rels/notesSlide1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7.xml"/></Relationships>
</file>

<file path=ppt/notesSlides/_rels/notesSlide1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8.xml"/></Relationships>
</file>

<file path=ppt/notesSlides/_rels/notesSlide1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0.xml"/></Relationships>
</file>

<file path=ppt/notesSlides/_rels/notesSlide1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1.xml"/></Relationships>
</file>

<file path=ppt/notesSlides/_rels/notesSlide1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2.xml"/></Relationships>
</file>

<file path=ppt/notesSlides/_rels/notesSlide1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3.xml"/></Relationships>
</file>

<file path=ppt/notesSlides/_rels/notesSlide1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4.xml"/></Relationships>
</file>

<file path=ppt/notesSlides/_rels/notesSlide1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5.xml"/></Relationships>
</file>

<file path=ppt/notesSlides/_rels/notesSlide1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6.xml"/></Relationships>
</file>

<file path=ppt/notesSlides/_rels/notesSlide1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7.xml"/></Relationships>
</file>

<file path=ppt/notesSlides/_rels/notesSlide1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8.xml"/></Relationships>
</file>

<file path=ppt/notesSlides/_rels/notesSlide1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0.xml"/></Relationships>
</file>

<file path=ppt/notesSlides/_rels/notesSlide1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1.xml"/></Relationships>
</file>

<file path=ppt/notesSlides/_rels/notesSlide1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2.xml"/></Relationships>
</file>

<file path=ppt/notesSlides/_rels/notesSlide1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3.xml"/></Relationships>
</file>

<file path=ppt/notesSlides/_rels/notesSlide1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4.xml"/></Relationships>
</file>

<file path=ppt/notesSlides/_rels/notesSlide1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5.xml"/></Relationships>
</file>

<file path=ppt/notesSlides/_rels/notesSlide1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6.xml"/></Relationships>
</file>

<file path=ppt/notesSlides/_rels/notesSlide1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7.xml"/></Relationships>
</file>

<file path=ppt/notesSlides/_rels/notesSlide1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8.xml"/></Relationships>
</file>

<file path=ppt/notesSlides/_rels/notesSlide1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0.xml"/></Relationships>
</file>

<file path=ppt/notesSlides/_rels/notesSlide2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1.xml"/></Relationships>
</file>

<file path=ppt/notesSlides/_rels/notesSlide2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2.xml"/></Relationships>
</file>

<file path=ppt/notesSlides/_rels/notesSlide2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3.xml"/></Relationships>
</file>

<file path=ppt/notesSlides/_rels/notesSlide2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4.xml"/></Relationships>
</file>

<file path=ppt/notesSlides/_rels/notesSlide2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5.xml"/></Relationships>
</file>

<file path=ppt/notesSlides/_rels/notesSlide2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6.xml"/></Relationships>
</file>

<file path=ppt/notesSlides/_rels/notesSlide2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7.xml"/></Relationships>
</file>

<file path=ppt/notesSlides/_rels/notesSlide2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8.xml"/></Relationships>
</file>

<file path=ppt/notesSlides/_rels/notesSlide2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9.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0.xml"/></Relationships>
</file>

<file path=ppt/notesSlides/_rels/notesSlide2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1.xml"/></Relationships>
</file>

<file path=ppt/notesSlides/_rels/notesSlide2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2.xml"/></Relationships>
</file>

<file path=ppt/notesSlides/_rels/notesSlide2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3.xml"/></Relationships>
</file>

<file path=ppt/notesSlides/_rels/notesSlide2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4.xml"/></Relationships>
</file>

<file path=ppt/notesSlides/_rels/notesSlide2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5.xml"/></Relationships>
</file>

<file path=ppt/notesSlides/_rels/notesSlide2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6.xml"/></Relationships>
</file>

<file path=ppt/notesSlides/_rels/notesSlide2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7.xml"/></Relationships>
</file>

<file path=ppt/notesSlides/_rels/notesSlide2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8.xml"/></Relationships>
</file>

<file path=ppt/notesSlides/_rels/notesSlide2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9.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0.xml"/></Relationships>
</file>

<file path=ppt/notesSlides/_rels/notesSlide2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1.xml"/></Relationships>
</file>

<file path=ppt/notesSlides/_rels/notesSlide2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2.xml"/></Relationships>
</file>

<file path=ppt/notesSlides/_rels/notesSlide2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3.xml"/></Relationships>
</file>

<file path=ppt/notesSlides/_rels/notesSlide2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4.xml"/></Relationships>
</file>

<file path=ppt/notesSlides/_rels/notesSlide2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5.xml"/></Relationships>
</file>

<file path=ppt/notesSlides/_rels/notesSlide2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6.xml"/></Relationships>
</file>

<file path=ppt/notesSlides/_rels/notesSlide2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7.xml"/></Relationships>
</file>

<file path=ppt/notesSlides/_rels/notesSlide2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8.xml"/></Relationships>
</file>

<file path=ppt/notesSlides/_rels/notesSlide2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9.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0.xml"/></Relationships>
</file>

<file path=ppt/notesSlides/_rels/notesSlide2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1.xml"/></Relationships>
</file>

<file path=ppt/notesSlides/_rels/notesSlide2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2.xml"/></Relationships>
</file>

<file path=ppt/notesSlides/_rels/notesSlide2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3.xml"/></Relationships>
</file>

<file path=ppt/notesSlides/_rels/notesSlide2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4.xml"/></Relationships>
</file>

<file path=ppt/notesSlides/_rels/notesSlide2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5.xml"/></Relationships>
</file>

<file path=ppt/notesSlides/_rels/notesSlide2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6.xml"/></Relationships>
</file>

<file path=ppt/notesSlides/_rels/notesSlide2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7.xml"/></Relationships>
</file>

<file path=ppt/notesSlides/_rels/notesSlide2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8.xml"/></Relationships>
</file>

<file path=ppt/notesSlides/_rels/notesSlide2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9.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0.xml"/></Relationships>
</file>

<file path=ppt/notesSlides/_rels/notesSlide2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1.xml"/></Relationships>
</file>

<file path=ppt/notesSlides/_rels/notesSlide2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2.xml"/></Relationships>
</file>

<file path=ppt/notesSlides/_rels/notesSlide2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3.xml"/></Relationships>
</file>

<file path=ppt/notesSlides/_rels/notesSlide2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4.xml"/></Relationships>
</file>

<file path=ppt/notesSlides/_rels/notesSlide2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5.xml"/></Relationships>
</file>

<file path=ppt/notesSlides/_rels/notesSlide2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6.xml"/></Relationships>
</file>

<file path=ppt/notesSlides/_rels/notesSlide2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7.xml"/></Relationships>
</file>

<file path=ppt/notesSlides/_rels/notesSlide2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8.xml"/></Relationships>
</file>

<file path=ppt/notesSlides/_rels/notesSlide2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9.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0.xml"/></Relationships>
</file>

<file path=ppt/notesSlides/_rels/notesSlide2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1.xml"/></Relationships>
</file>

<file path=ppt/notesSlides/_rels/notesSlide2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2.xml"/></Relationships>
</file>

<file path=ppt/notesSlides/_rels/notesSlide2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3.xml"/></Relationships>
</file>

<file path=ppt/notesSlides/_rels/notesSlide2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4.xml"/></Relationships>
</file>

<file path=ppt/notesSlides/_rels/notesSlide2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5.xml"/></Relationships>
</file>

<file path=ppt/notesSlides/_rels/notesSlide2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6.xml"/></Relationships>
</file>

<file path=ppt/notesSlides/_rels/notesSlide2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7.xml"/></Relationships>
</file>

<file path=ppt/notesSlides/_rels/notesSlide2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8.xml"/></Relationships>
</file>

<file path=ppt/notesSlides/_rels/notesSlide2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0.xml"/></Relationships>
</file>

<file path=ppt/notesSlides/_rels/notesSlide2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1.xml"/></Relationships>
</file>

<file path=ppt/notesSlides/_rels/notesSlide2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2.xml"/></Relationships>
</file>

<file path=ppt/notesSlides/_rels/notesSlide2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3.xml"/></Relationships>
</file>

<file path=ppt/notesSlides/_rels/notesSlide2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4.xml"/></Relationships>
</file>

<file path=ppt/notesSlides/_rels/notesSlide2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5.xml"/></Relationships>
</file>

<file path=ppt/notesSlides/_rels/notesSlide2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6.xml"/></Relationships>
</file>

<file path=ppt/notesSlides/_rels/notesSlide2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7.xml"/></Relationships>
</file>

<file path=ppt/notesSlides/_rels/notesSlide2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8.xml"/></Relationships>
</file>

<file path=ppt/notesSlides/_rels/notesSlide2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0.xml"/></Relationships>
</file>

<file path=ppt/notesSlides/_rels/notesSlide2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1.xml"/></Relationships>
</file>

<file path=ppt/notesSlides/_rels/notesSlide2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2.xml"/></Relationships>
</file>

<file path=ppt/notesSlides/_rels/notesSlide2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3.xml"/></Relationships>
</file>

<file path=ppt/notesSlides/_rels/notesSlide2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4.xml"/></Relationships>
</file>

<file path=ppt/notesSlides/_rels/notesSlide2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5.xml"/></Relationships>
</file>

<file path=ppt/notesSlides/_rels/notesSlide2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6.xml"/></Relationships>
</file>

<file path=ppt/notesSlides/_rels/notesSlide2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7.xml"/></Relationships>
</file>

<file path=ppt/notesSlides/_rels/notesSlide2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8.xml"/></Relationships>
</file>

<file path=ppt/notesSlides/_rels/notesSlide2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0.xml"/></Relationships>
</file>

<file path=ppt/notesSlides/_rels/notesSlide2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1.xml"/></Relationships>
</file>

<file path=ppt/notesSlides/_rels/notesSlide2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2.xml"/></Relationships>
</file>

<file path=ppt/notesSlides/_rels/notesSlide2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3.xml"/></Relationships>
</file>

<file path=ppt/notesSlides/_rels/notesSlide2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4.xml"/></Relationships>
</file>

<file path=ppt/notesSlides/_rels/notesSlide2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5.xml"/></Relationships>
</file>

<file path=ppt/notesSlides/_rels/notesSlide2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6.xml"/></Relationships>
</file>

<file path=ppt/notesSlides/_rels/notesSlide2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7.xml"/></Relationships>
</file>

<file path=ppt/notesSlides/_rels/notesSlide2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8.xml"/></Relationships>
</file>

<file path=ppt/notesSlides/_rels/notesSlide2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0.xml"/></Relationships>
</file>

<file path=ppt/notesSlides/_rels/notesSlide2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1.xml"/></Relationships>
</file>

<file path=ppt/notesSlides/_rels/notesSlide2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2.xml"/></Relationships>
</file>

<file path=ppt/notesSlides/_rels/notesSlide2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3.xml"/></Relationships>
</file>

<file path=ppt/notesSlides/_rels/notesSlide2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4.xml"/></Relationships>
</file>

<file path=ppt/notesSlides/_rels/notesSlide2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5.xml"/></Relationships>
</file>

<file path=ppt/notesSlides/_rels/notesSlide2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6.xml"/></Relationships>
</file>

<file path=ppt/notesSlides/_rels/notesSlide2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7.xml"/></Relationships>
</file>

<file path=ppt/notesSlides/_rels/notesSlide2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8.xml"/></Relationships>
</file>

<file path=ppt/notesSlides/_rels/notesSlide2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0.xml"/></Relationships>
</file>

<file path=ppt/notesSlides/_rels/notesSlide3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1.xml"/></Relationships>
</file>

<file path=ppt/notesSlides/_rels/notesSlide3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2.xml"/></Relationships>
</file>

<file path=ppt/notesSlides/_rels/notesSlide3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3.xml"/></Relationships>
</file>

<file path=ppt/notesSlides/_rels/notesSlide3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4.xml"/></Relationships>
</file>

<file path=ppt/notesSlides/_rels/notesSlide3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5.xml"/></Relationships>
</file>

<file path=ppt/notesSlides/_rels/notesSlide3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6.xml"/></Relationships>
</file>

<file path=ppt/notesSlides/_rels/notesSlide3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7.xml"/></Relationships>
</file>

<file path=ppt/notesSlides/_rels/notesSlide3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8.xml"/></Relationships>
</file>

<file path=ppt/notesSlides/_rels/notesSlide3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9.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0.xml"/></Relationships>
</file>

<file path=ppt/notesSlides/_rels/notesSlide3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1.xml"/></Relationships>
</file>

<file path=ppt/notesSlides/_rels/notesSlide3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pic>
        <p:nvPicPr>
          <p:cNvPr id="2" name="图片 1" descr="53Bppt模板1-04"/>
          <p:cNvPicPr>
            <a:picLocks noChangeAspect="1"/>
          </p:cNvPicPr>
          <p:nvPr/>
        </p:nvPicPr>
        <p:blipFill>
          <a:blip r:embed="rId2" cstate="print"/>
          <a:stretch>
            <a:fillRect/>
          </a:stretch>
        </p:blipFill>
        <p:spPr>
          <a:xfrm>
            <a:off x="-102235" y="-5700"/>
            <a:ext cx="9360535" cy="6844972"/>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 Target="../slides/slide244.xml"/><Relationship Id="rId6" Type="http://schemas.openxmlformats.org/officeDocument/2006/relationships/slide" Target="../slides/slide2.xml"/><Relationship Id="rId5" Type="http://schemas.openxmlformats.org/officeDocument/2006/relationships/image" Target="../media/image2.jpe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823200" y="-969076"/>
            <a:ext cx="928688" cy="962742"/>
            <a:chOff x="7893906" y="683558"/>
            <a:chExt cx="928694" cy="965862"/>
          </a:xfrm>
        </p:grpSpPr>
        <p:sp>
          <p:nvSpPr>
            <p:cNvPr id="15" name="圆角矩形 14"/>
            <p:cNvSpPr/>
            <p:nvPr/>
          </p:nvSpPr>
          <p:spPr>
            <a:xfrm>
              <a:off x="7898669" y="683558"/>
              <a:ext cx="889006" cy="965862"/>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93906" y="1072762"/>
              <a:ext cx="928694" cy="522328"/>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hlinkClick r:id="rId6" action="ppaction://hlinksldjump"/>
                </a:rPr>
                <a:t>五年高考</a:t>
              </a:r>
              <a:endParaRPr kumimoji="0" lang="zh-CN" altLang="en-US" sz="14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7" action="ppaction://hlinksldjump"/>
                </a:rPr>
                <a:t>三年模拟</a:t>
              </a:r>
              <a:endParaRPr kumimoji="0" lang="zh-CN" altLang="en-US" sz="1400" b="1" i="0" u="none" strike="noStrike" kern="1200" cap="none" spc="0" normalizeH="0" baseline="0" noProof="0" dirty="0">
                <a:ln>
                  <a:noFill/>
                </a:ln>
                <a:solidFill>
                  <a:srgbClr val="7030A0"/>
                </a:solidFill>
                <a:effectLst/>
                <a:uLnTx/>
                <a:uFillTx/>
                <a:latin typeface="黑体" panose="02010609060101010101" pitchFamily="49" charset="-122"/>
                <a:ea typeface="黑体" panose="02010609060101010101" pitchFamily="49" charset="-122"/>
                <a:cs typeface="+mn-cs"/>
              </a:endParaRPr>
            </a:p>
          </p:txBody>
        </p:sp>
      </p:grpSp>
      <p:sp>
        <p:nvSpPr>
          <p:cNvPr id="4" name="矩形 3"/>
          <p:cNvSpPr/>
          <p:nvPr/>
        </p:nvSpPr>
        <p:spPr>
          <a:xfrm>
            <a:off x="7713346" y="-633"/>
            <a:ext cx="1461135" cy="815164"/>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endPar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4.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4.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4.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4.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4.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4.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4.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4.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4.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4.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4.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4.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4.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4.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4.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4.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4.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4.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4.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4.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4.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4.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4.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4.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4.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4.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4.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4.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4.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4.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4.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4.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4.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4.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4.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4.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4.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4.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4.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4.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4.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76.xml"/><Relationship Id="rId1" Type="http://schemas.openxmlformats.org/officeDocument/2006/relationships/slideLayout" Target="../slideLayouts/slideLayout4.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77.xml"/><Relationship Id="rId1" Type="http://schemas.openxmlformats.org/officeDocument/2006/relationships/slideLayout" Target="../slideLayouts/slideLayout4.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4.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80.xml"/><Relationship Id="rId1" Type="http://schemas.openxmlformats.org/officeDocument/2006/relationships/slideLayout" Target="../slideLayouts/slideLayout4.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81.xml"/><Relationship Id="rId1" Type="http://schemas.openxmlformats.org/officeDocument/2006/relationships/slideLayout" Target="../slideLayouts/slideLayout4.xm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182.xml"/><Relationship Id="rId1" Type="http://schemas.openxmlformats.org/officeDocument/2006/relationships/slideLayout" Target="../slideLayouts/slideLayout4.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83.xml"/><Relationship Id="rId1" Type="http://schemas.openxmlformats.org/officeDocument/2006/relationships/slideLayout" Target="../slideLayouts/slideLayout4.xml"/></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184.xml"/><Relationship Id="rId1" Type="http://schemas.openxmlformats.org/officeDocument/2006/relationships/slideLayout" Target="../slideLayouts/slideLayout4.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4.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86.xml"/><Relationship Id="rId1" Type="http://schemas.openxmlformats.org/officeDocument/2006/relationships/slideLayout" Target="../slideLayouts/slideLayout4.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87.xml"/><Relationship Id="rId1" Type="http://schemas.openxmlformats.org/officeDocument/2006/relationships/slideLayout" Target="../slideLayouts/slideLayout4.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188.xml"/><Relationship Id="rId1" Type="http://schemas.openxmlformats.org/officeDocument/2006/relationships/slideLayout" Target="../slideLayouts/slideLayout4.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90.xml"/><Relationship Id="rId1" Type="http://schemas.openxmlformats.org/officeDocument/2006/relationships/slideLayout" Target="../slideLayouts/slideLayout4.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191.xml"/><Relationship Id="rId1" Type="http://schemas.openxmlformats.org/officeDocument/2006/relationships/slideLayout" Target="../slideLayouts/slideLayout4.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92.xml"/><Relationship Id="rId1" Type="http://schemas.openxmlformats.org/officeDocument/2006/relationships/slideLayout" Target="../slideLayouts/slideLayout4.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193.xml"/><Relationship Id="rId1" Type="http://schemas.openxmlformats.org/officeDocument/2006/relationships/slideLayout" Target="../slideLayouts/slideLayout4.xml"/></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194.xml"/><Relationship Id="rId1" Type="http://schemas.openxmlformats.org/officeDocument/2006/relationships/slideLayout" Target="../slideLayouts/slideLayout4.xml"/></Relationships>
</file>

<file path=ppt/slides/_rels/slide195.xml.rels><?xml version="1.0" encoding="UTF-8" standalone="yes"?>
<Relationships xmlns="http://schemas.openxmlformats.org/package/2006/relationships"><Relationship Id="rId2" Type="http://schemas.openxmlformats.org/officeDocument/2006/relationships/notesSlide" Target="../notesSlides/notesSlide195.xml"/><Relationship Id="rId1" Type="http://schemas.openxmlformats.org/officeDocument/2006/relationships/slideLayout" Target="../slideLayouts/slideLayout4.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196.xml"/><Relationship Id="rId1" Type="http://schemas.openxmlformats.org/officeDocument/2006/relationships/slideLayout" Target="../slideLayouts/slideLayout4.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197.xml"/><Relationship Id="rId1" Type="http://schemas.openxmlformats.org/officeDocument/2006/relationships/slideLayout" Target="../slideLayouts/slideLayout4.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198.xml"/><Relationship Id="rId1" Type="http://schemas.openxmlformats.org/officeDocument/2006/relationships/slideLayout" Target="../slideLayouts/slideLayout4.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9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200.xml"/><Relationship Id="rId1" Type="http://schemas.openxmlformats.org/officeDocument/2006/relationships/slideLayout" Target="../slideLayouts/slideLayout4.xml"/></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201.xml"/><Relationship Id="rId1" Type="http://schemas.openxmlformats.org/officeDocument/2006/relationships/slideLayout" Target="../slideLayouts/slideLayout4.xml"/></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202.xml"/><Relationship Id="rId1" Type="http://schemas.openxmlformats.org/officeDocument/2006/relationships/slideLayout" Target="../slideLayouts/slideLayout4.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203.xml"/><Relationship Id="rId1" Type="http://schemas.openxmlformats.org/officeDocument/2006/relationships/slideLayout" Target="../slideLayouts/slideLayout4.xml"/></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204.xml"/><Relationship Id="rId1" Type="http://schemas.openxmlformats.org/officeDocument/2006/relationships/slideLayout" Target="../slideLayouts/slideLayout4.xml"/></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205.xml"/><Relationship Id="rId1" Type="http://schemas.openxmlformats.org/officeDocument/2006/relationships/slideLayout" Target="../slideLayouts/slideLayout4.xml"/></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206.xml"/><Relationship Id="rId1" Type="http://schemas.openxmlformats.org/officeDocument/2006/relationships/slideLayout" Target="../slideLayouts/slideLayout4.xml"/></Relationships>
</file>

<file path=ppt/slides/_rels/slide207.xml.rels><?xml version="1.0" encoding="UTF-8" standalone="yes"?>
<Relationships xmlns="http://schemas.openxmlformats.org/package/2006/relationships"><Relationship Id="rId2" Type="http://schemas.openxmlformats.org/officeDocument/2006/relationships/notesSlide" Target="../notesSlides/notesSlide207.xml"/><Relationship Id="rId1" Type="http://schemas.openxmlformats.org/officeDocument/2006/relationships/slideLayout" Target="../slideLayouts/slideLayout4.xml"/></Relationships>
</file>

<file path=ppt/slides/_rels/slide208.xml.rels><?xml version="1.0" encoding="UTF-8" standalone="yes"?>
<Relationships xmlns="http://schemas.openxmlformats.org/package/2006/relationships"><Relationship Id="rId2" Type="http://schemas.openxmlformats.org/officeDocument/2006/relationships/notesSlide" Target="../notesSlides/notesSlide208.xml"/><Relationship Id="rId1" Type="http://schemas.openxmlformats.org/officeDocument/2006/relationships/slideLayout" Target="../slideLayouts/slideLayout4.xml"/></Relationships>
</file>

<file path=ppt/slides/_rels/slide209.xml.rels><?xml version="1.0" encoding="UTF-8" standalone="yes"?>
<Relationships xmlns="http://schemas.openxmlformats.org/package/2006/relationships"><Relationship Id="rId2" Type="http://schemas.openxmlformats.org/officeDocument/2006/relationships/notesSlide" Target="../notesSlides/notesSlide20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10.xml.rels><?xml version="1.0" encoding="UTF-8" standalone="yes"?>
<Relationships xmlns="http://schemas.openxmlformats.org/package/2006/relationships"><Relationship Id="rId2" Type="http://schemas.openxmlformats.org/officeDocument/2006/relationships/notesSlide" Target="../notesSlides/notesSlide210.xml"/><Relationship Id="rId1" Type="http://schemas.openxmlformats.org/officeDocument/2006/relationships/slideLayout" Target="../slideLayouts/slideLayout4.xml"/></Relationships>
</file>

<file path=ppt/slides/_rels/slide211.xml.rels><?xml version="1.0" encoding="UTF-8" standalone="yes"?>
<Relationships xmlns="http://schemas.openxmlformats.org/package/2006/relationships"><Relationship Id="rId2" Type="http://schemas.openxmlformats.org/officeDocument/2006/relationships/notesSlide" Target="../notesSlides/notesSlide211.xml"/><Relationship Id="rId1" Type="http://schemas.openxmlformats.org/officeDocument/2006/relationships/slideLayout" Target="../slideLayouts/slideLayout4.xml"/></Relationships>
</file>

<file path=ppt/slides/_rels/slide212.xml.rels><?xml version="1.0" encoding="UTF-8" standalone="yes"?>
<Relationships xmlns="http://schemas.openxmlformats.org/package/2006/relationships"><Relationship Id="rId2" Type="http://schemas.openxmlformats.org/officeDocument/2006/relationships/notesSlide" Target="../notesSlides/notesSlide212.xml"/><Relationship Id="rId1" Type="http://schemas.openxmlformats.org/officeDocument/2006/relationships/slideLayout" Target="../slideLayouts/slideLayout4.xml"/></Relationships>
</file>

<file path=ppt/slides/_rels/slide213.xml.rels><?xml version="1.0" encoding="UTF-8" standalone="yes"?>
<Relationships xmlns="http://schemas.openxmlformats.org/package/2006/relationships"><Relationship Id="rId2" Type="http://schemas.openxmlformats.org/officeDocument/2006/relationships/notesSlide" Target="../notesSlides/notesSlide213.xml"/><Relationship Id="rId1" Type="http://schemas.openxmlformats.org/officeDocument/2006/relationships/slideLayout" Target="../slideLayouts/slideLayout4.xml"/></Relationships>
</file>

<file path=ppt/slides/_rels/slide214.xml.rels><?xml version="1.0" encoding="UTF-8" standalone="yes"?>
<Relationships xmlns="http://schemas.openxmlformats.org/package/2006/relationships"><Relationship Id="rId2" Type="http://schemas.openxmlformats.org/officeDocument/2006/relationships/notesSlide" Target="../notesSlides/notesSlide214.xml"/><Relationship Id="rId1" Type="http://schemas.openxmlformats.org/officeDocument/2006/relationships/slideLayout" Target="../slideLayouts/slideLayout4.xml"/></Relationships>
</file>

<file path=ppt/slides/_rels/slide215.xml.rels><?xml version="1.0" encoding="UTF-8" standalone="yes"?>
<Relationships xmlns="http://schemas.openxmlformats.org/package/2006/relationships"><Relationship Id="rId2" Type="http://schemas.openxmlformats.org/officeDocument/2006/relationships/notesSlide" Target="../notesSlides/notesSlide215.xml"/><Relationship Id="rId1" Type="http://schemas.openxmlformats.org/officeDocument/2006/relationships/slideLayout" Target="../slideLayouts/slideLayout4.xml"/></Relationships>
</file>

<file path=ppt/slides/_rels/slide216.xml.rels><?xml version="1.0" encoding="UTF-8" standalone="yes"?>
<Relationships xmlns="http://schemas.openxmlformats.org/package/2006/relationships"><Relationship Id="rId2" Type="http://schemas.openxmlformats.org/officeDocument/2006/relationships/notesSlide" Target="../notesSlides/notesSlide216.xml"/><Relationship Id="rId1" Type="http://schemas.openxmlformats.org/officeDocument/2006/relationships/slideLayout" Target="../slideLayouts/slideLayout4.xml"/></Relationships>
</file>

<file path=ppt/slides/_rels/slide217.xml.rels><?xml version="1.0" encoding="UTF-8" standalone="yes"?>
<Relationships xmlns="http://schemas.openxmlformats.org/package/2006/relationships"><Relationship Id="rId2" Type="http://schemas.openxmlformats.org/officeDocument/2006/relationships/notesSlide" Target="../notesSlides/notesSlide217.xml"/><Relationship Id="rId1" Type="http://schemas.openxmlformats.org/officeDocument/2006/relationships/slideLayout" Target="../slideLayouts/slideLayout4.xml"/></Relationships>
</file>

<file path=ppt/slides/_rels/slide218.xml.rels><?xml version="1.0" encoding="UTF-8" standalone="yes"?>
<Relationships xmlns="http://schemas.openxmlformats.org/package/2006/relationships"><Relationship Id="rId2" Type="http://schemas.openxmlformats.org/officeDocument/2006/relationships/notesSlide" Target="../notesSlides/notesSlide218.xml"/><Relationship Id="rId1" Type="http://schemas.openxmlformats.org/officeDocument/2006/relationships/slideLayout" Target="../slideLayouts/slideLayout4.xml"/></Relationships>
</file>

<file path=ppt/slides/_rels/slide219.xml.rels><?xml version="1.0" encoding="UTF-8" standalone="yes"?>
<Relationships xmlns="http://schemas.openxmlformats.org/package/2006/relationships"><Relationship Id="rId3" Type="http://schemas.openxmlformats.org/officeDocument/2006/relationships/notesSlide" Target="../notesSlides/notesSlide219.xml"/><Relationship Id="rId2" Type="http://schemas.openxmlformats.org/officeDocument/2006/relationships/slideLayout" Target="../slideLayouts/slideLayout4.xml"/><Relationship Id="rId1" Type="http://schemas.openxmlformats.org/officeDocument/2006/relationships/image" Target="../media/image4.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20.xml.rels><?xml version="1.0" encoding="UTF-8" standalone="yes"?>
<Relationships xmlns="http://schemas.openxmlformats.org/package/2006/relationships"><Relationship Id="rId2" Type="http://schemas.openxmlformats.org/officeDocument/2006/relationships/notesSlide" Target="../notesSlides/notesSlide220.xml"/><Relationship Id="rId1" Type="http://schemas.openxmlformats.org/officeDocument/2006/relationships/slideLayout" Target="../slideLayouts/slideLayout4.xml"/></Relationships>
</file>

<file path=ppt/slides/_rels/slide221.xml.rels><?xml version="1.0" encoding="UTF-8" standalone="yes"?>
<Relationships xmlns="http://schemas.openxmlformats.org/package/2006/relationships"><Relationship Id="rId2" Type="http://schemas.openxmlformats.org/officeDocument/2006/relationships/notesSlide" Target="../notesSlides/notesSlide221.xml"/><Relationship Id="rId1" Type="http://schemas.openxmlformats.org/officeDocument/2006/relationships/slideLayout" Target="../slideLayouts/slideLayout4.xml"/></Relationships>
</file>

<file path=ppt/slides/_rels/slide222.xml.rels><?xml version="1.0" encoding="UTF-8" standalone="yes"?>
<Relationships xmlns="http://schemas.openxmlformats.org/package/2006/relationships"><Relationship Id="rId2" Type="http://schemas.openxmlformats.org/officeDocument/2006/relationships/notesSlide" Target="../notesSlides/notesSlide222.xml"/><Relationship Id="rId1" Type="http://schemas.openxmlformats.org/officeDocument/2006/relationships/slideLayout" Target="../slideLayouts/slideLayout4.xml"/></Relationships>
</file>

<file path=ppt/slides/_rels/slide223.xml.rels><?xml version="1.0" encoding="UTF-8" standalone="yes"?>
<Relationships xmlns="http://schemas.openxmlformats.org/package/2006/relationships"><Relationship Id="rId2" Type="http://schemas.openxmlformats.org/officeDocument/2006/relationships/notesSlide" Target="../notesSlides/notesSlide223.xml"/><Relationship Id="rId1" Type="http://schemas.openxmlformats.org/officeDocument/2006/relationships/slideLayout" Target="../slideLayouts/slideLayout4.xml"/></Relationships>
</file>

<file path=ppt/slides/_rels/slide224.xml.rels><?xml version="1.0" encoding="UTF-8" standalone="yes"?>
<Relationships xmlns="http://schemas.openxmlformats.org/package/2006/relationships"><Relationship Id="rId2" Type="http://schemas.openxmlformats.org/officeDocument/2006/relationships/notesSlide" Target="../notesSlides/notesSlide224.xml"/><Relationship Id="rId1" Type="http://schemas.openxmlformats.org/officeDocument/2006/relationships/slideLayout" Target="../slideLayouts/slideLayout4.xml"/></Relationships>
</file>

<file path=ppt/slides/_rels/slide225.xml.rels><?xml version="1.0" encoding="UTF-8" standalone="yes"?>
<Relationships xmlns="http://schemas.openxmlformats.org/package/2006/relationships"><Relationship Id="rId2" Type="http://schemas.openxmlformats.org/officeDocument/2006/relationships/notesSlide" Target="../notesSlides/notesSlide225.xml"/><Relationship Id="rId1" Type="http://schemas.openxmlformats.org/officeDocument/2006/relationships/slideLayout" Target="../slideLayouts/slideLayout4.xml"/></Relationships>
</file>

<file path=ppt/slides/_rels/slide226.xml.rels><?xml version="1.0" encoding="UTF-8" standalone="yes"?>
<Relationships xmlns="http://schemas.openxmlformats.org/package/2006/relationships"><Relationship Id="rId2" Type="http://schemas.openxmlformats.org/officeDocument/2006/relationships/notesSlide" Target="../notesSlides/notesSlide226.xml"/><Relationship Id="rId1" Type="http://schemas.openxmlformats.org/officeDocument/2006/relationships/slideLayout" Target="../slideLayouts/slideLayout4.xml"/></Relationships>
</file>

<file path=ppt/slides/_rels/slide227.xml.rels><?xml version="1.0" encoding="UTF-8" standalone="yes"?>
<Relationships xmlns="http://schemas.openxmlformats.org/package/2006/relationships"><Relationship Id="rId2" Type="http://schemas.openxmlformats.org/officeDocument/2006/relationships/notesSlide" Target="../notesSlides/notesSlide227.xml"/><Relationship Id="rId1" Type="http://schemas.openxmlformats.org/officeDocument/2006/relationships/slideLayout" Target="../slideLayouts/slideLayout4.xml"/></Relationships>
</file>

<file path=ppt/slides/_rels/slide228.xml.rels><?xml version="1.0" encoding="UTF-8" standalone="yes"?>
<Relationships xmlns="http://schemas.openxmlformats.org/package/2006/relationships"><Relationship Id="rId2" Type="http://schemas.openxmlformats.org/officeDocument/2006/relationships/notesSlide" Target="../notesSlides/notesSlide228.xml"/><Relationship Id="rId1" Type="http://schemas.openxmlformats.org/officeDocument/2006/relationships/slideLayout" Target="../slideLayouts/slideLayout4.xml"/></Relationships>
</file>

<file path=ppt/slides/_rels/slide229.xml.rels><?xml version="1.0" encoding="UTF-8" standalone="yes"?>
<Relationships xmlns="http://schemas.openxmlformats.org/package/2006/relationships"><Relationship Id="rId2" Type="http://schemas.openxmlformats.org/officeDocument/2006/relationships/notesSlide" Target="../notesSlides/notesSlide229.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30.xml.rels><?xml version="1.0" encoding="UTF-8" standalone="yes"?>
<Relationships xmlns="http://schemas.openxmlformats.org/package/2006/relationships"><Relationship Id="rId2" Type="http://schemas.openxmlformats.org/officeDocument/2006/relationships/notesSlide" Target="../notesSlides/notesSlide230.xml"/><Relationship Id="rId1" Type="http://schemas.openxmlformats.org/officeDocument/2006/relationships/slideLayout" Target="../slideLayouts/slideLayout4.xml"/></Relationships>
</file>

<file path=ppt/slides/_rels/slide231.xml.rels><?xml version="1.0" encoding="UTF-8" standalone="yes"?>
<Relationships xmlns="http://schemas.openxmlformats.org/package/2006/relationships"><Relationship Id="rId2" Type="http://schemas.openxmlformats.org/officeDocument/2006/relationships/notesSlide" Target="../notesSlides/notesSlide231.xml"/><Relationship Id="rId1" Type="http://schemas.openxmlformats.org/officeDocument/2006/relationships/slideLayout" Target="../slideLayouts/slideLayout4.xml"/></Relationships>
</file>

<file path=ppt/slides/_rels/slide232.xml.rels><?xml version="1.0" encoding="UTF-8" standalone="yes"?>
<Relationships xmlns="http://schemas.openxmlformats.org/package/2006/relationships"><Relationship Id="rId2" Type="http://schemas.openxmlformats.org/officeDocument/2006/relationships/notesSlide" Target="../notesSlides/notesSlide232.xml"/><Relationship Id="rId1" Type="http://schemas.openxmlformats.org/officeDocument/2006/relationships/slideLayout" Target="../slideLayouts/slideLayout4.xml"/></Relationships>
</file>

<file path=ppt/slides/_rels/slide233.xml.rels><?xml version="1.0" encoding="UTF-8" standalone="yes"?>
<Relationships xmlns="http://schemas.openxmlformats.org/package/2006/relationships"><Relationship Id="rId2" Type="http://schemas.openxmlformats.org/officeDocument/2006/relationships/notesSlide" Target="../notesSlides/notesSlide233.xml"/><Relationship Id="rId1" Type="http://schemas.openxmlformats.org/officeDocument/2006/relationships/slideLayout" Target="../slideLayouts/slideLayout4.xml"/></Relationships>
</file>

<file path=ppt/slides/_rels/slide234.xml.rels><?xml version="1.0" encoding="UTF-8" standalone="yes"?>
<Relationships xmlns="http://schemas.openxmlformats.org/package/2006/relationships"><Relationship Id="rId2" Type="http://schemas.openxmlformats.org/officeDocument/2006/relationships/notesSlide" Target="../notesSlides/notesSlide234.xml"/><Relationship Id="rId1" Type="http://schemas.openxmlformats.org/officeDocument/2006/relationships/slideLayout" Target="../slideLayouts/slideLayout4.xml"/></Relationships>
</file>

<file path=ppt/slides/_rels/slide235.xml.rels><?xml version="1.0" encoding="UTF-8" standalone="yes"?>
<Relationships xmlns="http://schemas.openxmlformats.org/package/2006/relationships"><Relationship Id="rId2" Type="http://schemas.openxmlformats.org/officeDocument/2006/relationships/notesSlide" Target="../notesSlides/notesSlide235.xml"/><Relationship Id="rId1" Type="http://schemas.openxmlformats.org/officeDocument/2006/relationships/slideLayout" Target="../slideLayouts/slideLayout4.xml"/></Relationships>
</file>

<file path=ppt/slides/_rels/slide236.xml.rels><?xml version="1.0" encoding="UTF-8" standalone="yes"?>
<Relationships xmlns="http://schemas.openxmlformats.org/package/2006/relationships"><Relationship Id="rId2" Type="http://schemas.openxmlformats.org/officeDocument/2006/relationships/notesSlide" Target="../notesSlides/notesSlide236.xml"/><Relationship Id="rId1" Type="http://schemas.openxmlformats.org/officeDocument/2006/relationships/slideLayout" Target="../slideLayouts/slideLayout4.xml"/></Relationships>
</file>

<file path=ppt/slides/_rels/slide237.xml.rels><?xml version="1.0" encoding="UTF-8" standalone="yes"?>
<Relationships xmlns="http://schemas.openxmlformats.org/package/2006/relationships"><Relationship Id="rId2" Type="http://schemas.openxmlformats.org/officeDocument/2006/relationships/notesSlide" Target="../notesSlides/notesSlide237.xml"/><Relationship Id="rId1" Type="http://schemas.openxmlformats.org/officeDocument/2006/relationships/slideLayout" Target="../slideLayouts/slideLayout4.xml"/></Relationships>
</file>

<file path=ppt/slides/_rels/slide238.xml.rels><?xml version="1.0" encoding="UTF-8" standalone="yes"?>
<Relationships xmlns="http://schemas.openxmlformats.org/package/2006/relationships"><Relationship Id="rId2" Type="http://schemas.openxmlformats.org/officeDocument/2006/relationships/notesSlide" Target="../notesSlides/notesSlide238.xml"/><Relationship Id="rId1" Type="http://schemas.openxmlformats.org/officeDocument/2006/relationships/slideLayout" Target="../slideLayouts/slideLayout4.xml"/></Relationships>
</file>

<file path=ppt/slides/_rels/slide239.xml.rels><?xml version="1.0" encoding="UTF-8" standalone="yes"?>
<Relationships xmlns="http://schemas.openxmlformats.org/package/2006/relationships"><Relationship Id="rId2" Type="http://schemas.openxmlformats.org/officeDocument/2006/relationships/notesSlide" Target="../notesSlides/notesSlide239.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40.xml.rels><?xml version="1.0" encoding="UTF-8" standalone="yes"?>
<Relationships xmlns="http://schemas.openxmlformats.org/package/2006/relationships"><Relationship Id="rId5" Type="http://schemas.openxmlformats.org/officeDocument/2006/relationships/notesSlide" Target="../notesSlides/notesSlide240.xml"/><Relationship Id="rId4" Type="http://schemas.openxmlformats.org/officeDocument/2006/relationships/slideLayout" Target="../slideLayouts/slideLayout4.xml"/><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241.xml.rels><?xml version="1.0" encoding="UTF-8" standalone="yes"?>
<Relationships xmlns="http://schemas.openxmlformats.org/package/2006/relationships"><Relationship Id="rId6" Type="http://schemas.openxmlformats.org/officeDocument/2006/relationships/notesSlide" Target="../notesSlides/notesSlide241.xml"/><Relationship Id="rId5" Type="http://schemas.openxmlformats.org/officeDocument/2006/relationships/slideLayout" Target="../slideLayouts/slideLayout4.xml"/><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242.xml.rels><?xml version="1.0" encoding="UTF-8" standalone="yes"?>
<Relationships xmlns="http://schemas.openxmlformats.org/package/2006/relationships"><Relationship Id="rId2" Type="http://schemas.openxmlformats.org/officeDocument/2006/relationships/notesSlide" Target="../notesSlides/notesSlide242.xml"/><Relationship Id="rId1" Type="http://schemas.openxmlformats.org/officeDocument/2006/relationships/slideLayout" Target="../slideLayouts/slideLayout4.xml"/></Relationships>
</file>

<file path=ppt/slides/_rels/slide243.xml.rels><?xml version="1.0" encoding="UTF-8" standalone="yes"?>
<Relationships xmlns="http://schemas.openxmlformats.org/package/2006/relationships"><Relationship Id="rId2" Type="http://schemas.openxmlformats.org/officeDocument/2006/relationships/notesSlide" Target="../notesSlides/notesSlide243.xml"/><Relationship Id="rId1" Type="http://schemas.openxmlformats.org/officeDocument/2006/relationships/slideLayout" Target="../slideLayouts/slideLayout4.xml"/></Relationships>
</file>

<file path=ppt/slides/_rels/slide244.xml.rels><?xml version="1.0" encoding="UTF-8" standalone="yes"?>
<Relationships xmlns="http://schemas.openxmlformats.org/package/2006/relationships"><Relationship Id="rId3" Type="http://schemas.openxmlformats.org/officeDocument/2006/relationships/notesSlide" Target="../notesSlides/notesSlide244.xml"/><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245.xml.rels><?xml version="1.0" encoding="UTF-8" standalone="yes"?>
<Relationships xmlns="http://schemas.openxmlformats.org/package/2006/relationships"><Relationship Id="rId2" Type="http://schemas.openxmlformats.org/officeDocument/2006/relationships/notesSlide" Target="../notesSlides/notesSlide245.xml"/><Relationship Id="rId1" Type="http://schemas.openxmlformats.org/officeDocument/2006/relationships/slideLayout" Target="../slideLayouts/slideLayout4.xml"/></Relationships>
</file>

<file path=ppt/slides/_rels/slide246.xml.rels><?xml version="1.0" encoding="UTF-8" standalone="yes"?>
<Relationships xmlns="http://schemas.openxmlformats.org/package/2006/relationships"><Relationship Id="rId2" Type="http://schemas.openxmlformats.org/officeDocument/2006/relationships/notesSlide" Target="../notesSlides/notesSlide246.xml"/><Relationship Id="rId1" Type="http://schemas.openxmlformats.org/officeDocument/2006/relationships/slideLayout" Target="../slideLayouts/slideLayout4.xml"/></Relationships>
</file>

<file path=ppt/slides/_rels/slide247.xml.rels><?xml version="1.0" encoding="UTF-8" standalone="yes"?>
<Relationships xmlns="http://schemas.openxmlformats.org/package/2006/relationships"><Relationship Id="rId2" Type="http://schemas.openxmlformats.org/officeDocument/2006/relationships/notesSlide" Target="../notesSlides/notesSlide247.xml"/><Relationship Id="rId1" Type="http://schemas.openxmlformats.org/officeDocument/2006/relationships/slideLayout" Target="../slideLayouts/slideLayout4.xml"/></Relationships>
</file>

<file path=ppt/slides/_rels/slide248.xml.rels><?xml version="1.0" encoding="UTF-8" standalone="yes"?>
<Relationships xmlns="http://schemas.openxmlformats.org/package/2006/relationships"><Relationship Id="rId2" Type="http://schemas.openxmlformats.org/officeDocument/2006/relationships/notesSlide" Target="../notesSlides/notesSlide248.xml"/><Relationship Id="rId1" Type="http://schemas.openxmlformats.org/officeDocument/2006/relationships/slideLayout" Target="../slideLayouts/slideLayout4.xml"/></Relationships>
</file>

<file path=ppt/slides/_rels/slide249.xml.rels><?xml version="1.0" encoding="UTF-8" standalone="yes"?>
<Relationships xmlns="http://schemas.openxmlformats.org/package/2006/relationships"><Relationship Id="rId2" Type="http://schemas.openxmlformats.org/officeDocument/2006/relationships/notesSlide" Target="../notesSlides/notesSlide249.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50.xml.rels><?xml version="1.0" encoding="UTF-8" standalone="yes"?>
<Relationships xmlns="http://schemas.openxmlformats.org/package/2006/relationships"><Relationship Id="rId2" Type="http://schemas.openxmlformats.org/officeDocument/2006/relationships/notesSlide" Target="../notesSlides/notesSlide250.xml"/><Relationship Id="rId1" Type="http://schemas.openxmlformats.org/officeDocument/2006/relationships/slideLayout" Target="../slideLayouts/slideLayout4.xml"/></Relationships>
</file>

<file path=ppt/slides/_rels/slide251.xml.rels><?xml version="1.0" encoding="UTF-8" standalone="yes"?>
<Relationships xmlns="http://schemas.openxmlformats.org/package/2006/relationships"><Relationship Id="rId2" Type="http://schemas.openxmlformats.org/officeDocument/2006/relationships/notesSlide" Target="../notesSlides/notesSlide251.xml"/><Relationship Id="rId1" Type="http://schemas.openxmlformats.org/officeDocument/2006/relationships/slideLayout" Target="../slideLayouts/slideLayout4.xml"/></Relationships>
</file>

<file path=ppt/slides/_rels/slide252.xml.rels><?xml version="1.0" encoding="UTF-8" standalone="yes"?>
<Relationships xmlns="http://schemas.openxmlformats.org/package/2006/relationships"><Relationship Id="rId2" Type="http://schemas.openxmlformats.org/officeDocument/2006/relationships/notesSlide" Target="../notesSlides/notesSlide252.xml"/><Relationship Id="rId1" Type="http://schemas.openxmlformats.org/officeDocument/2006/relationships/slideLayout" Target="../slideLayouts/slideLayout4.xml"/></Relationships>
</file>

<file path=ppt/slides/_rels/slide253.xml.rels><?xml version="1.0" encoding="UTF-8" standalone="yes"?>
<Relationships xmlns="http://schemas.openxmlformats.org/package/2006/relationships"><Relationship Id="rId2" Type="http://schemas.openxmlformats.org/officeDocument/2006/relationships/notesSlide" Target="../notesSlides/notesSlide253.xml"/><Relationship Id="rId1" Type="http://schemas.openxmlformats.org/officeDocument/2006/relationships/slideLayout" Target="../slideLayouts/slideLayout4.xml"/></Relationships>
</file>

<file path=ppt/slides/_rels/slide254.xml.rels><?xml version="1.0" encoding="UTF-8" standalone="yes"?>
<Relationships xmlns="http://schemas.openxmlformats.org/package/2006/relationships"><Relationship Id="rId2" Type="http://schemas.openxmlformats.org/officeDocument/2006/relationships/notesSlide" Target="../notesSlides/notesSlide254.xml"/><Relationship Id="rId1" Type="http://schemas.openxmlformats.org/officeDocument/2006/relationships/slideLayout" Target="../slideLayouts/slideLayout4.xml"/></Relationships>
</file>

<file path=ppt/slides/_rels/slide255.xml.rels><?xml version="1.0" encoding="UTF-8" standalone="yes"?>
<Relationships xmlns="http://schemas.openxmlformats.org/package/2006/relationships"><Relationship Id="rId2" Type="http://schemas.openxmlformats.org/officeDocument/2006/relationships/notesSlide" Target="../notesSlides/notesSlide255.xml"/><Relationship Id="rId1" Type="http://schemas.openxmlformats.org/officeDocument/2006/relationships/slideLayout" Target="../slideLayouts/slideLayout4.xml"/></Relationships>
</file>

<file path=ppt/slides/_rels/slide256.xml.rels><?xml version="1.0" encoding="UTF-8" standalone="yes"?>
<Relationships xmlns="http://schemas.openxmlformats.org/package/2006/relationships"><Relationship Id="rId5" Type="http://schemas.openxmlformats.org/officeDocument/2006/relationships/notesSlide" Target="../notesSlides/notesSlide256.xml"/><Relationship Id="rId4" Type="http://schemas.openxmlformats.org/officeDocument/2006/relationships/slideLayout" Target="../slideLayouts/slideLayout4.xml"/><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257.xml.rels><?xml version="1.0" encoding="UTF-8" standalone="yes"?>
<Relationships xmlns="http://schemas.openxmlformats.org/package/2006/relationships"><Relationship Id="rId9" Type="http://schemas.openxmlformats.org/officeDocument/2006/relationships/image" Target="../media/image15.jpeg"/><Relationship Id="rId8" Type="http://schemas.openxmlformats.org/officeDocument/2006/relationships/image" Target="../media/image14.jpeg"/><Relationship Id="rId7" Type="http://schemas.openxmlformats.org/officeDocument/2006/relationships/image" Target="../media/image13.jpeg"/><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8.jpeg"/><Relationship Id="rId12" Type="http://schemas.openxmlformats.org/officeDocument/2006/relationships/notesSlide" Target="../notesSlides/notesSlide257.xml"/><Relationship Id="rId11" Type="http://schemas.openxmlformats.org/officeDocument/2006/relationships/slideLayout" Target="../slideLayouts/slideLayout4.xml"/><Relationship Id="rId10" Type="http://schemas.openxmlformats.org/officeDocument/2006/relationships/image" Target="../media/image16.jpeg"/><Relationship Id="rId1" Type="http://schemas.openxmlformats.org/officeDocument/2006/relationships/image" Target="../media/image7.jpeg"/></Relationships>
</file>

<file path=ppt/slides/_rels/slide258.xml.rels><?xml version="1.0" encoding="UTF-8" standalone="yes"?>
<Relationships xmlns="http://schemas.openxmlformats.org/package/2006/relationships"><Relationship Id="rId4" Type="http://schemas.openxmlformats.org/officeDocument/2006/relationships/notesSlide" Target="../notesSlides/notesSlide258.xml"/><Relationship Id="rId3" Type="http://schemas.openxmlformats.org/officeDocument/2006/relationships/slideLayout" Target="../slideLayouts/slideLayout4.xml"/><Relationship Id="rId2" Type="http://schemas.openxmlformats.org/officeDocument/2006/relationships/image" Target="../media/image18.jpeg"/><Relationship Id="rId1" Type="http://schemas.openxmlformats.org/officeDocument/2006/relationships/image" Target="../media/image17.jpeg"/></Relationships>
</file>

<file path=ppt/slides/_rels/slide259.xml.rels><?xml version="1.0" encoding="UTF-8" standalone="yes"?>
<Relationships xmlns="http://schemas.openxmlformats.org/package/2006/relationships"><Relationship Id="rId2" Type="http://schemas.openxmlformats.org/officeDocument/2006/relationships/notesSlide" Target="../notesSlides/notesSlide259.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60.xml.rels><?xml version="1.0" encoding="UTF-8" standalone="yes"?>
<Relationships xmlns="http://schemas.openxmlformats.org/package/2006/relationships"><Relationship Id="rId2" Type="http://schemas.openxmlformats.org/officeDocument/2006/relationships/notesSlide" Target="../notesSlides/notesSlide260.xml"/><Relationship Id="rId1" Type="http://schemas.openxmlformats.org/officeDocument/2006/relationships/slideLayout" Target="../slideLayouts/slideLayout4.xml"/></Relationships>
</file>

<file path=ppt/slides/_rels/slide261.xml.rels><?xml version="1.0" encoding="UTF-8" standalone="yes"?>
<Relationships xmlns="http://schemas.openxmlformats.org/package/2006/relationships"><Relationship Id="rId2" Type="http://schemas.openxmlformats.org/officeDocument/2006/relationships/notesSlide" Target="../notesSlides/notesSlide261.xml"/><Relationship Id="rId1" Type="http://schemas.openxmlformats.org/officeDocument/2006/relationships/slideLayout" Target="../slideLayouts/slideLayout4.xml"/></Relationships>
</file>

<file path=ppt/slides/_rels/slide262.xml.rels><?xml version="1.0" encoding="UTF-8" standalone="yes"?>
<Relationships xmlns="http://schemas.openxmlformats.org/package/2006/relationships"><Relationship Id="rId2" Type="http://schemas.openxmlformats.org/officeDocument/2006/relationships/notesSlide" Target="../notesSlides/notesSlide262.xml"/><Relationship Id="rId1" Type="http://schemas.openxmlformats.org/officeDocument/2006/relationships/slideLayout" Target="../slideLayouts/slideLayout4.xml"/></Relationships>
</file>

<file path=ppt/slides/_rels/slide263.xml.rels><?xml version="1.0" encoding="UTF-8" standalone="yes"?>
<Relationships xmlns="http://schemas.openxmlformats.org/package/2006/relationships"><Relationship Id="rId2" Type="http://schemas.openxmlformats.org/officeDocument/2006/relationships/notesSlide" Target="../notesSlides/notesSlide263.xml"/><Relationship Id="rId1" Type="http://schemas.openxmlformats.org/officeDocument/2006/relationships/slideLayout" Target="../slideLayouts/slideLayout4.xml"/></Relationships>
</file>

<file path=ppt/slides/_rels/slide264.xml.rels><?xml version="1.0" encoding="UTF-8" standalone="yes"?>
<Relationships xmlns="http://schemas.openxmlformats.org/package/2006/relationships"><Relationship Id="rId2" Type="http://schemas.openxmlformats.org/officeDocument/2006/relationships/notesSlide" Target="../notesSlides/notesSlide264.xml"/><Relationship Id="rId1" Type="http://schemas.openxmlformats.org/officeDocument/2006/relationships/slideLayout" Target="../slideLayouts/slideLayout4.xml"/></Relationships>
</file>

<file path=ppt/slides/_rels/slide265.xml.rels><?xml version="1.0" encoding="UTF-8" standalone="yes"?>
<Relationships xmlns="http://schemas.openxmlformats.org/package/2006/relationships"><Relationship Id="rId2" Type="http://schemas.openxmlformats.org/officeDocument/2006/relationships/notesSlide" Target="../notesSlides/notesSlide265.xml"/><Relationship Id="rId1" Type="http://schemas.openxmlformats.org/officeDocument/2006/relationships/slideLayout" Target="../slideLayouts/slideLayout4.xml"/></Relationships>
</file>

<file path=ppt/slides/_rels/slide266.xml.rels><?xml version="1.0" encoding="UTF-8" standalone="yes"?>
<Relationships xmlns="http://schemas.openxmlformats.org/package/2006/relationships"><Relationship Id="rId2" Type="http://schemas.openxmlformats.org/officeDocument/2006/relationships/notesSlide" Target="../notesSlides/notesSlide266.xml"/><Relationship Id="rId1" Type="http://schemas.openxmlformats.org/officeDocument/2006/relationships/slideLayout" Target="../slideLayouts/slideLayout4.xml"/></Relationships>
</file>

<file path=ppt/slides/_rels/slide267.xml.rels><?xml version="1.0" encoding="UTF-8" standalone="yes"?>
<Relationships xmlns="http://schemas.openxmlformats.org/package/2006/relationships"><Relationship Id="rId2" Type="http://schemas.openxmlformats.org/officeDocument/2006/relationships/notesSlide" Target="../notesSlides/notesSlide267.xml"/><Relationship Id="rId1" Type="http://schemas.openxmlformats.org/officeDocument/2006/relationships/slideLayout" Target="../slideLayouts/slideLayout4.xml"/></Relationships>
</file>

<file path=ppt/slides/_rels/slide268.xml.rels><?xml version="1.0" encoding="UTF-8" standalone="yes"?>
<Relationships xmlns="http://schemas.openxmlformats.org/package/2006/relationships"><Relationship Id="rId2" Type="http://schemas.openxmlformats.org/officeDocument/2006/relationships/notesSlide" Target="../notesSlides/notesSlide268.xml"/><Relationship Id="rId1" Type="http://schemas.openxmlformats.org/officeDocument/2006/relationships/slideLayout" Target="../slideLayouts/slideLayout4.xml"/></Relationships>
</file>

<file path=ppt/slides/_rels/slide269.xml.rels><?xml version="1.0" encoding="UTF-8" standalone="yes"?>
<Relationships xmlns="http://schemas.openxmlformats.org/package/2006/relationships"><Relationship Id="rId2" Type="http://schemas.openxmlformats.org/officeDocument/2006/relationships/notesSlide" Target="../notesSlides/notesSlide269.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70.xml.rels><?xml version="1.0" encoding="UTF-8" standalone="yes"?>
<Relationships xmlns="http://schemas.openxmlformats.org/package/2006/relationships"><Relationship Id="rId2" Type="http://schemas.openxmlformats.org/officeDocument/2006/relationships/notesSlide" Target="../notesSlides/notesSlide270.xml"/><Relationship Id="rId1" Type="http://schemas.openxmlformats.org/officeDocument/2006/relationships/slideLayout" Target="../slideLayouts/slideLayout4.xml"/></Relationships>
</file>

<file path=ppt/slides/_rels/slide271.xml.rels><?xml version="1.0" encoding="UTF-8" standalone="yes"?>
<Relationships xmlns="http://schemas.openxmlformats.org/package/2006/relationships"><Relationship Id="rId2" Type="http://schemas.openxmlformats.org/officeDocument/2006/relationships/notesSlide" Target="../notesSlides/notesSlide271.xml"/><Relationship Id="rId1" Type="http://schemas.openxmlformats.org/officeDocument/2006/relationships/slideLayout" Target="../slideLayouts/slideLayout4.xml"/></Relationships>
</file>

<file path=ppt/slides/_rels/slide272.xml.rels><?xml version="1.0" encoding="UTF-8" standalone="yes"?>
<Relationships xmlns="http://schemas.openxmlformats.org/package/2006/relationships"><Relationship Id="rId2" Type="http://schemas.openxmlformats.org/officeDocument/2006/relationships/notesSlide" Target="../notesSlides/notesSlide272.xml"/><Relationship Id="rId1" Type="http://schemas.openxmlformats.org/officeDocument/2006/relationships/slideLayout" Target="../slideLayouts/slideLayout4.xml"/></Relationships>
</file>

<file path=ppt/slides/_rels/slide273.xml.rels><?xml version="1.0" encoding="UTF-8" standalone="yes"?>
<Relationships xmlns="http://schemas.openxmlformats.org/package/2006/relationships"><Relationship Id="rId2" Type="http://schemas.openxmlformats.org/officeDocument/2006/relationships/notesSlide" Target="../notesSlides/notesSlide273.xml"/><Relationship Id="rId1" Type="http://schemas.openxmlformats.org/officeDocument/2006/relationships/slideLayout" Target="../slideLayouts/slideLayout4.xml"/></Relationships>
</file>

<file path=ppt/slides/_rels/slide274.xml.rels><?xml version="1.0" encoding="UTF-8" standalone="yes"?>
<Relationships xmlns="http://schemas.openxmlformats.org/package/2006/relationships"><Relationship Id="rId2" Type="http://schemas.openxmlformats.org/officeDocument/2006/relationships/notesSlide" Target="../notesSlides/notesSlide274.xml"/><Relationship Id="rId1" Type="http://schemas.openxmlformats.org/officeDocument/2006/relationships/slideLayout" Target="../slideLayouts/slideLayout4.xml"/></Relationships>
</file>

<file path=ppt/slides/_rels/slide275.xml.rels><?xml version="1.0" encoding="UTF-8" standalone="yes"?>
<Relationships xmlns="http://schemas.openxmlformats.org/package/2006/relationships"><Relationship Id="rId2" Type="http://schemas.openxmlformats.org/officeDocument/2006/relationships/notesSlide" Target="../notesSlides/notesSlide275.xml"/><Relationship Id="rId1" Type="http://schemas.openxmlformats.org/officeDocument/2006/relationships/slideLayout" Target="../slideLayouts/slideLayout4.xml"/></Relationships>
</file>

<file path=ppt/slides/_rels/slide276.xml.rels><?xml version="1.0" encoding="UTF-8" standalone="yes"?>
<Relationships xmlns="http://schemas.openxmlformats.org/package/2006/relationships"><Relationship Id="rId2" Type="http://schemas.openxmlformats.org/officeDocument/2006/relationships/notesSlide" Target="../notesSlides/notesSlide276.xml"/><Relationship Id="rId1" Type="http://schemas.openxmlformats.org/officeDocument/2006/relationships/slideLayout" Target="../slideLayouts/slideLayout4.xml"/></Relationships>
</file>

<file path=ppt/slides/_rels/slide277.xml.rels><?xml version="1.0" encoding="UTF-8" standalone="yes"?>
<Relationships xmlns="http://schemas.openxmlformats.org/package/2006/relationships"><Relationship Id="rId2" Type="http://schemas.openxmlformats.org/officeDocument/2006/relationships/notesSlide" Target="../notesSlides/notesSlide277.xml"/><Relationship Id="rId1" Type="http://schemas.openxmlformats.org/officeDocument/2006/relationships/slideLayout" Target="../slideLayouts/slideLayout4.xml"/></Relationships>
</file>

<file path=ppt/slides/_rels/slide278.xml.rels><?xml version="1.0" encoding="UTF-8" standalone="yes"?>
<Relationships xmlns="http://schemas.openxmlformats.org/package/2006/relationships"><Relationship Id="rId2" Type="http://schemas.openxmlformats.org/officeDocument/2006/relationships/notesSlide" Target="../notesSlides/notesSlide278.xml"/><Relationship Id="rId1" Type="http://schemas.openxmlformats.org/officeDocument/2006/relationships/slideLayout" Target="../slideLayouts/slideLayout4.xml"/></Relationships>
</file>

<file path=ppt/slides/_rels/slide279.xml.rels><?xml version="1.0" encoding="UTF-8" standalone="yes"?>
<Relationships xmlns="http://schemas.openxmlformats.org/package/2006/relationships"><Relationship Id="rId2" Type="http://schemas.openxmlformats.org/officeDocument/2006/relationships/notesSlide" Target="../notesSlides/notesSlide279.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80.xml.rels><?xml version="1.0" encoding="UTF-8" standalone="yes"?>
<Relationships xmlns="http://schemas.openxmlformats.org/package/2006/relationships"><Relationship Id="rId2" Type="http://schemas.openxmlformats.org/officeDocument/2006/relationships/notesSlide" Target="../notesSlides/notesSlide280.xml"/><Relationship Id="rId1" Type="http://schemas.openxmlformats.org/officeDocument/2006/relationships/slideLayout" Target="../slideLayouts/slideLayout4.xml"/></Relationships>
</file>

<file path=ppt/slides/_rels/slide281.xml.rels><?xml version="1.0" encoding="UTF-8" standalone="yes"?>
<Relationships xmlns="http://schemas.openxmlformats.org/package/2006/relationships"><Relationship Id="rId2" Type="http://schemas.openxmlformats.org/officeDocument/2006/relationships/notesSlide" Target="../notesSlides/notesSlide281.xml"/><Relationship Id="rId1" Type="http://schemas.openxmlformats.org/officeDocument/2006/relationships/slideLayout" Target="../slideLayouts/slideLayout4.xml"/></Relationships>
</file>

<file path=ppt/slides/_rels/slide282.xml.rels><?xml version="1.0" encoding="UTF-8" standalone="yes"?>
<Relationships xmlns="http://schemas.openxmlformats.org/package/2006/relationships"><Relationship Id="rId2" Type="http://schemas.openxmlformats.org/officeDocument/2006/relationships/notesSlide" Target="../notesSlides/notesSlide282.xml"/><Relationship Id="rId1" Type="http://schemas.openxmlformats.org/officeDocument/2006/relationships/slideLayout" Target="../slideLayouts/slideLayout4.xml"/></Relationships>
</file>

<file path=ppt/slides/_rels/slide283.xml.rels><?xml version="1.0" encoding="UTF-8" standalone="yes"?>
<Relationships xmlns="http://schemas.openxmlformats.org/package/2006/relationships"><Relationship Id="rId2" Type="http://schemas.openxmlformats.org/officeDocument/2006/relationships/notesSlide" Target="../notesSlides/notesSlide283.xml"/><Relationship Id="rId1" Type="http://schemas.openxmlformats.org/officeDocument/2006/relationships/slideLayout" Target="../slideLayouts/slideLayout4.xml"/></Relationships>
</file>

<file path=ppt/slides/_rels/slide284.xml.rels><?xml version="1.0" encoding="UTF-8" standalone="yes"?>
<Relationships xmlns="http://schemas.openxmlformats.org/package/2006/relationships"><Relationship Id="rId2" Type="http://schemas.openxmlformats.org/officeDocument/2006/relationships/notesSlide" Target="../notesSlides/notesSlide284.xml"/><Relationship Id="rId1" Type="http://schemas.openxmlformats.org/officeDocument/2006/relationships/slideLayout" Target="../slideLayouts/slideLayout4.xml"/></Relationships>
</file>

<file path=ppt/slides/_rels/slide285.xml.rels><?xml version="1.0" encoding="UTF-8" standalone="yes"?>
<Relationships xmlns="http://schemas.openxmlformats.org/package/2006/relationships"><Relationship Id="rId2" Type="http://schemas.openxmlformats.org/officeDocument/2006/relationships/notesSlide" Target="../notesSlides/notesSlide285.xml"/><Relationship Id="rId1" Type="http://schemas.openxmlformats.org/officeDocument/2006/relationships/slideLayout" Target="../slideLayouts/slideLayout4.xml"/></Relationships>
</file>

<file path=ppt/slides/_rels/slide286.xml.rels><?xml version="1.0" encoding="UTF-8" standalone="yes"?>
<Relationships xmlns="http://schemas.openxmlformats.org/package/2006/relationships"><Relationship Id="rId2" Type="http://schemas.openxmlformats.org/officeDocument/2006/relationships/notesSlide" Target="../notesSlides/notesSlide286.xml"/><Relationship Id="rId1" Type="http://schemas.openxmlformats.org/officeDocument/2006/relationships/slideLayout" Target="../slideLayouts/slideLayout4.xml"/></Relationships>
</file>

<file path=ppt/slides/_rels/slide287.xml.rels><?xml version="1.0" encoding="UTF-8" standalone="yes"?>
<Relationships xmlns="http://schemas.openxmlformats.org/package/2006/relationships"><Relationship Id="rId2" Type="http://schemas.openxmlformats.org/officeDocument/2006/relationships/notesSlide" Target="../notesSlides/notesSlide287.xml"/><Relationship Id="rId1" Type="http://schemas.openxmlformats.org/officeDocument/2006/relationships/slideLayout" Target="../slideLayouts/slideLayout4.xml"/></Relationships>
</file>

<file path=ppt/slides/_rels/slide288.xml.rels><?xml version="1.0" encoding="UTF-8" standalone="yes"?>
<Relationships xmlns="http://schemas.openxmlformats.org/package/2006/relationships"><Relationship Id="rId2" Type="http://schemas.openxmlformats.org/officeDocument/2006/relationships/notesSlide" Target="../notesSlides/notesSlide288.xml"/><Relationship Id="rId1" Type="http://schemas.openxmlformats.org/officeDocument/2006/relationships/slideLayout" Target="../slideLayouts/slideLayout4.xml"/></Relationships>
</file>

<file path=ppt/slides/_rels/slide289.xml.rels><?xml version="1.0" encoding="UTF-8" standalone="yes"?>
<Relationships xmlns="http://schemas.openxmlformats.org/package/2006/relationships"><Relationship Id="rId2" Type="http://schemas.openxmlformats.org/officeDocument/2006/relationships/notesSlide" Target="../notesSlides/notesSlide289.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290.xml.rels><?xml version="1.0" encoding="UTF-8" standalone="yes"?>
<Relationships xmlns="http://schemas.openxmlformats.org/package/2006/relationships"><Relationship Id="rId2" Type="http://schemas.openxmlformats.org/officeDocument/2006/relationships/notesSlide" Target="../notesSlides/notesSlide290.xml"/><Relationship Id="rId1" Type="http://schemas.openxmlformats.org/officeDocument/2006/relationships/slideLayout" Target="../slideLayouts/slideLayout4.xml"/></Relationships>
</file>

<file path=ppt/slides/_rels/slide291.xml.rels><?xml version="1.0" encoding="UTF-8" standalone="yes"?>
<Relationships xmlns="http://schemas.openxmlformats.org/package/2006/relationships"><Relationship Id="rId2" Type="http://schemas.openxmlformats.org/officeDocument/2006/relationships/notesSlide" Target="../notesSlides/notesSlide291.xml"/><Relationship Id="rId1" Type="http://schemas.openxmlformats.org/officeDocument/2006/relationships/slideLayout" Target="../slideLayouts/slideLayout4.xml"/></Relationships>
</file>

<file path=ppt/slides/_rels/slide292.xml.rels><?xml version="1.0" encoding="UTF-8" standalone="yes"?>
<Relationships xmlns="http://schemas.openxmlformats.org/package/2006/relationships"><Relationship Id="rId2" Type="http://schemas.openxmlformats.org/officeDocument/2006/relationships/notesSlide" Target="../notesSlides/notesSlide292.xml"/><Relationship Id="rId1" Type="http://schemas.openxmlformats.org/officeDocument/2006/relationships/slideLayout" Target="../slideLayouts/slideLayout4.xml"/></Relationships>
</file>

<file path=ppt/slides/_rels/slide293.xml.rels><?xml version="1.0" encoding="UTF-8" standalone="yes"?>
<Relationships xmlns="http://schemas.openxmlformats.org/package/2006/relationships"><Relationship Id="rId2" Type="http://schemas.openxmlformats.org/officeDocument/2006/relationships/notesSlide" Target="../notesSlides/notesSlide293.xml"/><Relationship Id="rId1" Type="http://schemas.openxmlformats.org/officeDocument/2006/relationships/slideLayout" Target="../slideLayouts/slideLayout4.xml"/></Relationships>
</file>

<file path=ppt/slides/_rels/slide294.xml.rels><?xml version="1.0" encoding="UTF-8" standalone="yes"?>
<Relationships xmlns="http://schemas.openxmlformats.org/package/2006/relationships"><Relationship Id="rId2" Type="http://schemas.openxmlformats.org/officeDocument/2006/relationships/notesSlide" Target="../notesSlides/notesSlide294.xml"/><Relationship Id="rId1" Type="http://schemas.openxmlformats.org/officeDocument/2006/relationships/slideLayout" Target="../slideLayouts/slideLayout4.xml"/></Relationships>
</file>

<file path=ppt/slides/_rels/slide295.xml.rels><?xml version="1.0" encoding="UTF-8" standalone="yes"?>
<Relationships xmlns="http://schemas.openxmlformats.org/package/2006/relationships"><Relationship Id="rId2" Type="http://schemas.openxmlformats.org/officeDocument/2006/relationships/notesSlide" Target="../notesSlides/notesSlide295.xml"/><Relationship Id="rId1" Type="http://schemas.openxmlformats.org/officeDocument/2006/relationships/slideLayout" Target="../slideLayouts/slideLayout4.xml"/></Relationships>
</file>

<file path=ppt/slides/_rels/slide296.xml.rels><?xml version="1.0" encoding="UTF-8" standalone="yes"?>
<Relationships xmlns="http://schemas.openxmlformats.org/package/2006/relationships"><Relationship Id="rId2" Type="http://schemas.openxmlformats.org/officeDocument/2006/relationships/notesSlide" Target="../notesSlides/notesSlide296.xml"/><Relationship Id="rId1" Type="http://schemas.openxmlformats.org/officeDocument/2006/relationships/slideLayout" Target="../slideLayouts/slideLayout4.xml"/></Relationships>
</file>

<file path=ppt/slides/_rels/slide297.xml.rels><?xml version="1.0" encoding="UTF-8" standalone="yes"?>
<Relationships xmlns="http://schemas.openxmlformats.org/package/2006/relationships"><Relationship Id="rId2" Type="http://schemas.openxmlformats.org/officeDocument/2006/relationships/notesSlide" Target="../notesSlides/notesSlide297.xml"/><Relationship Id="rId1" Type="http://schemas.openxmlformats.org/officeDocument/2006/relationships/slideLayout" Target="../slideLayouts/slideLayout4.xml"/></Relationships>
</file>

<file path=ppt/slides/_rels/slide298.xml.rels><?xml version="1.0" encoding="UTF-8" standalone="yes"?>
<Relationships xmlns="http://schemas.openxmlformats.org/package/2006/relationships"><Relationship Id="rId2" Type="http://schemas.openxmlformats.org/officeDocument/2006/relationships/notesSlide" Target="../notesSlides/notesSlide298.xml"/><Relationship Id="rId1" Type="http://schemas.openxmlformats.org/officeDocument/2006/relationships/slideLayout" Target="../slideLayouts/slideLayout4.xml"/></Relationships>
</file>

<file path=ppt/slides/_rels/slide299.xml.rels><?xml version="1.0" encoding="UTF-8" standalone="yes"?>
<Relationships xmlns="http://schemas.openxmlformats.org/package/2006/relationships"><Relationship Id="rId2" Type="http://schemas.openxmlformats.org/officeDocument/2006/relationships/notesSlide" Target="../notesSlides/notesSlide29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00.xml.rels><?xml version="1.0" encoding="UTF-8" standalone="yes"?>
<Relationships xmlns="http://schemas.openxmlformats.org/package/2006/relationships"><Relationship Id="rId2" Type="http://schemas.openxmlformats.org/officeDocument/2006/relationships/notesSlide" Target="../notesSlides/notesSlide300.xml"/><Relationship Id="rId1" Type="http://schemas.openxmlformats.org/officeDocument/2006/relationships/slideLayout" Target="../slideLayouts/slideLayout4.xml"/></Relationships>
</file>

<file path=ppt/slides/_rels/slide301.xml.rels><?xml version="1.0" encoding="UTF-8" standalone="yes"?>
<Relationships xmlns="http://schemas.openxmlformats.org/package/2006/relationships"><Relationship Id="rId2" Type="http://schemas.openxmlformats.org/officeDocument/2006/relationships/notesSlide" Target="../notesSlides/notesSlide301.xml"/><Relationship Id="rId1" Type="http://schemas.openxmlformats.org/officeDocument/2006/relationships/slideLayout" Target="../slideLayouts/slideLayout4.xml"/></Relationships>
</file>

<file path=ppt/slides/_rels/slide302.xml.rels><?xml version="1.0" encoding="UTF-8" standalone="yes"?>
<Relationships xmlns="http://schemas.openxmlformats.org/package/2006/relationships"><Relationship Id="rId2" Type="http://schemas.openxmlformats.org/officeDocument/2006/relationships/notesSlide" Target="../notesSlides/notesSlide302.xml"/><Relationship Id="rId1" Type="http://schemas.openxmlformats.org/officeDocument/2006/relationships/slideLayout" Target="../slideLayouts/slideLayout4.xml"/></Relationships>
</file>

<file path=ppt/slides/_rels/slide303.xml.rels><?xml version="1.0" encoding="UTF-8" standalone="yes"?>
<Relationships xmlns="http://schemas.openxmlformats.org/package/2006/relationships"><Relationship Id="rId2" Type="http://schemas.openxmlformats.org/officeDocument/2006/relationships/notesSlide" Target="../notesSlides/notesSlide303.xml"/><Relationship Id="rId1" Type="http://schemas.openxmlformats.org/officeDocument/2006/relationships/slideLayout" Target="../slideLayouts/slideLayout4.xml"/></Relationships>
</file>

<file path=ppt/slides/_rels/slide304.xml.rels><?xml version="1.0" encoding="UTF-8" standalone="yes"?>
<Relationships xmlns="http://schemas.openxmlformats.org/package/2006/relationships"><Relationship Id="rId2" Type="http://schemas.openxmlformats.org/officeDocument/2006/relationships/notesSlide" Target="../notesSlides/notesSlide304.xml"/><Relationship Id="rId1" Type="http://schemas.openxmlformats.org/officeDocument/2006/relationships/slideLayout" Target="../slideLayouts/slideLayout4.xml"/></Relationships>
</file>

<file path=ppt/slides/_rels/slide305.xml.rels><?xml version="1.0" encoding="UTF-8" standalone="yes"?>
<Relationships xmlns="http://schemas.openxmlformats.org/package/2006/relationships"><Relationship Id="rId2" Type="http://schemas.openxmlformats.org/officeDocument/2006/relationships/notesSlide" Target="../notesSlides/notesSlide305.xml"/><Relationship Id="rId1" Type="http://schemas.openxmlformats.org/officeDocument/2006/relationships/slideLayout" Target="../slideLayouts/slideLayout4.xml"/></Relationships>
</file>

<file path=ppt/slides/_rels/slide306.xml.rels><?xml version="1.0" encoding="UTF-8" standalone="yes"?>
<Relationships xmlns="http://schemas.openxmlformats.org/package/2006/relationships"><Relationship Id="rId2" Type="http://schemas.openxmlformats.org/officeDocument/2006/relationships/notesSlide" Target="../notesSlides/notesSlide306.xml"/><Relationship Id="rId1" Type="http://schemas.openxmlformats.org/officeDocument/2006/relationships/slideLayout" Target="../slideLayouts/slideLayout4.xml"/></Relationships>
</file>

<file path=ppt/slides/_rels/slide307.xml.rels><?xml version="1.0" encoding="UTF-8" standalone="yes"?>
<Relationships xmlns="http://schemas.openxmlformats.org/package/2006/relationships"><Relationship Id="rId2" Type="http://schemas.openxmlformats.org/officeDocument/2006/relationships/notesSlide" Target="../notesSlides/notesSlide307.xml"/><Relationship Id="rId1" Type="http://schemas.openxmlformats.org/officeDocument/2006/relationships/slideLayout" Target="../slideLayouts/slideLayout4.xml"/></Relationships>
</file>

<file path=ppt/slides/_rels/slide308.xml.rels><?xml version="1.0" encoding="UTF-8" standalone="yes"?>
<Relationships xmlns="http://schemas.openxmlformats.org/package/2006/relationships"><Relationship Id="rId2" Type="http://schemas.openxmlformats.org/officeDocument/2006/relationships/notesSlide" Target="../notesSlides/notesSlide308.xml"/><Relationship Id="rId1" Type="http://schemas.openxmlformats.org/officeDocument/2006/relationships/slideLayout" Target="../slideLayouts/slideLayout4.xml"/></Relationships>
</file>

<file path=ppt/slides/_rels/slide309.xml.rels><?xml version="1.0" encoding="UTF-8" standalone="yes"?>
<Relationships xmlns="http://schemas.openxmlformats.org/package/2006/relationships"><Relationship Id="rId2" Type="http://schemas.openxmlformats.org/officeDocument/2006/relationships/notesSlide" Target="../notesSlides/notesSlide30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10.xml.rels><?xml version="1.0" encoding="UTF-8" standalone="yes"?>
<Relationships xmlns="http://schemas.openxmlformats.org/package/2006/relationships"><Relationship Id="rId2" Type="http://schemas.openxmlformats.org/officeDocument/2006/relationships/notesSlide" Target="../notesSlides/notesSlide310.xml"/><Relationship Id="rId1" Type="http://schemas.openxmlformats.org/officeDocument/2006/relationships/slideLayout" Target="../slideLayouts/slideLayout4.xml"/></Relationships>
</file>

<file path=ppt/slides/_rels/slide311.xml.rels><?xml version="1.0" encoding="UTF-8" standalone="yes"?>
<Relationships xmlns="http://schemas.openxmlformats.org/package/2006/relationships"><Relationship Id="rId2" Type="http://schemas.openxmlformats.org/officeDocument/2006/relationships/notesSlide" Target="../notesSlides/notesSlide311.xml"/><Relationship Id="rId1" Type="http://schemas.openxmlformats.org/officeDocument/2006/relationships/slideLayout" Target="../slideLayouts/slideLayout4.xml"/></Relationships>
</file>

<file path=ppt/slides/_rels/slide312.xml.rels><?xml version="1.0" encoding="UTF-8" standalone="yes"?>
<Relationships xmlns="http://schemas.openxmlformats.org/package/2006/relationships"><Relationship Id="rId2" Type="http://schemas.openxmlformats.org/officeDocument/2006/relationships/notesSlide" Target="../notesSlides/notesSlide312.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4.xml"/><Relationship Id="rId1" Type="http://schemas.openxmlformats.org/officeDocument/2006/relationships/image" Target="../media/image4.jpe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4" Type="http://schemas.openxmlformats.org/officeDocument/2006/relationships/notesSlide" Target="../notesSlides/notesSlide88.xml"/><Relationship Id="rId3" Type="http://schemas.openxmlformats.org/officeDocument/2006/relationships/slideLayout" Target="../slideLayouts/slideLayout4.xml"/><Relationship Id="rId2" Type="http://schemas.openxmlformats.org/officeDocument/2006/relationships/image" Target="../media/image5.jpeg"/><Relationship Id="rId1" Type="http://schemas.openxmlformats.org/officeDocument/2006/relationships/image" Target="../media/image4.jpeg"/></Relationships>
</file>

<file path=ppt/slides/_rels/slide89.xml.rels><?xml version="1.0" encoding="UTF-8" standalone="yes"?>
<Relationships xmlns="http://schemas.openxmlformats.org/package/2006/relationships"><Relationship Id="rId9" Type="http://schemas.openxmlformats.org/officeDocument/2006/relationships/notesSlide" Target="../notesSlides/notesSlide89.xml"/><Relationship Id="rId8" Type="http://schemas.openxmlformats.org/officeDocument/2006/relationships/slideLayout" Target="../slideLayouts/slideLayout4.xml"/><Relationship Id="rId7" Type="http://schemas.openxmlformats.org/officeDocument/2006/relationships/image" Target="../media/image12.jpeg"/><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6" Type="http://schemas.openxmlformats.org/officeDocument/2006/relationships/notesSlide" Target="../notesSlides/notesSlide90.xml"/><Relationship Id="rId5" Type="http://schemas.openxmlformats.org/officeDocument/2006/relationships/slideLayout" Target="../slideLayouts/slideLayout4.xml"/><Relationship Id="rId4" Type="http://schemas.openxmlformats.org/officeDocument/2006/relationships/image" Target="../media/image11.jpeg"/><Relationship Id="rId3" Type="http://schemas.openxmlformats.org/officeDocument/2006/relationships/image" Target="../media/image6.jpeg"/><Relationship Id="rId2" Type="http://schemas.openxmlformats.org/officeDocument/2006/relationships/image" Target="../media/image14.jpeg"/><Relationship Id="rId1" Type="http://schemas.openxmlformats.org/officeDocument/2006/relationships/image" Target="../media/image13.jpeg"/></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4" Type="http://schemas.openxmlformats.org/officeDocument/2006/relationships/notesSlide" Target="../notesSlides/notesSlide92.xml"/><Relationship Id="rId3" Type="http://schemas.openxmlformats.org/officeDocument/2006/relationships/slideLayout" Target="../slideLayouts/slideLayout4.xml"/><Relationship Id="rId2" Type="http://schemas.openxmlformats.org/officeDocument/2006/relationships/image" Target="../media/image9.jpeg"/><Relationship Id="rId1" Type="http://schemas.openxmlformats.org/officeDocument/2006/relationships/image" Target="../media/image6.jpeg"/></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6985" y="4729480"/>
            <a:ext cx="9144000" cy="1117600"/>
          </a:xfrm>
          <a:prstGeom prst="rect">
            <a:avLst/>
          </a:prstGeom>
        </p:spPr>
        <p:txBody>
          <a:bodyPr/>
          <a:lstStyle/>
          <a:p>
            <a:pPr marR="0" algn="ctr" defTabSz="914400">
              <a:lnSpc>
                <a:spcPts val="4000"/>
              </a:lnSpc>
              <a:buClrTx/>
              <a:buSzTx/>
              <a:buFontTx/>
              <a:buNone/>
              <a:defRPr/>
            </a:pPr>
            <a:r>
              <a:rPr kumimoji="0" lang="zh-CN" altLang="en-US" sz="3600" b="0" kern="0" cap="none" spc="0" normalizeH="0" baseline="0" noProof="0" dirty="0" smtClean="0">
                <a:solidFill>
                  <a:srgbClr val="FFFF00"/>
                </a:solidFill>
                <a:latin typeface="黑体" panose="02010609060101010101" pitchFamily="49" charset="-122"/>
                <a:ea typeface="黑体" panose="02010609060101010101" pitchFamily="49" charset="-122"/>
                <a:cs typeface="+mj-cs"/>
              </a:rPr>
              <a:t>专题二 文学类文本阅读</a:t>
            </a:r>
            <a:endParaRPr kumimoji="0" lang="zh-CN" altLang="en-US" sz="2800" b="0" kern="0" cap="none" spc="0" normalizeH="0" baseline="0" noProof="0" dirty="0">
              <a:solidFill>
                <a:srgbClr val="FFFF00"/>
              </a:solidFill>
              <a:latin typeface="黑体" panose="02010609060101010101" pitchFamily="49" charset="-122"/>
              <a:ea typeface="黑体" panose="02010609060101010101" pitchFamily="49" charset="-122"/>
              <a:cs typeface="+mj-cs"/>
            </a:endParaRPr>
          </a:p>
        </p:txBody>
      </p:sp>
      <p:sp>
        <p:nvSpPr>
          <p:cNvPr id="3" name="Rectangle 2"/>
          <p:cNvSpPr txBox="1"/>
          <p:nvPr/>
        </p:nvSpPr>
        <p:spPr>
          <a:xfrm>
            <a:off x="635" y="3936365"/>
            <a:ext cx="9144000" cy="685800"/>
          </a:xfrm>
          <a:prstGeom prst="rect">
            <a:avLst/>
          </a:prstGeom>
          <a:noFill/>
          <a:ln w="9525">
            <a:noFill/>
          </a:ln>
        </p:spPr>
        <p:txBody>
          <a:bodyPr/>
          <a:lstStyle>
            <a:lvl1pPr lvl="0">
              <a:defRPr/>
            </a:lvl1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dirty="0" smtClean="0">
                <a:ln>
                  <a:noFill/>
                </a:ln>
                <a:solidFill>
                  <a:schemeClr val="bg1"/>
                </a:solidFill>
                <a:effectLst/>
                <a:uLnTx/>
                <a:uFillTx/>
                <a:latin typeface="+mj-lt"/>
                <a:ea typeface="黑体" panose="02010609060101010101" pitchFamily="49" charset="-122"/>
                <a:cs typeface="+mj-cs"/>
              </a:rPr>
              <a:t>高考语文</a:t>
            </a:r>
            <a:r>
              <a:rPr kumimoji="0" lang="zh-CN" altLang="en-US" sz="4000" b="0" i="0" u="none" strike="noStrike" kern="0" cap="none" spc="0" normalizeH="0" baseline="0" noProof="0" dirty="0" smtClean="0">
                <a:ln>
                  <a:noFill/>
                </a:ln>
                <a:solidFill>
                  <a:schemeClr val="bg1"/>
                </a:solidFill>
                <a:effectLst/>
                <a:uLnTx/>
                <a:uFillTx/>
                <a:latin typeface="+mj-lt"/>
                <a:ea typeface="黑体" panose="02010609060101010101" pitchFamily="49" charset="-122"/>
                <a:cs typeface="+mj-cs"/>
              </a:rPr>
              <a:t> </a:t>
            </a:r>
            <a:r>
              <a:rPr kumimoji="0" lang="zh-CN" altLang="en-US" sz="1800" b="0" i="0" u="none" strike="noStrike" kern="0" cap="none" spc="0" normalizeH="0" baseline="0" noProof="0" dirty="0" smtClean="0">
                <a:ln>
                  <a:noFill/>
                </a:ln>
                <a:solidFill>
                  <a:schemeClr val="bg1"/>
                </a:solidFill>
                <a:effectLst/>
                <a:uLnTx/>
                <a:uFillTx/>
                <a:latin typeface="+mj-lt"/>
                <a:ea typeface="黑体" panose="02010609060101010101" pitchFamily="49" charset="-122"/>
                <a:cs typeface="+mj-cs"/>
              </a:rPr>
              <a:t>(课标专用)</a:t>
            </a:r>
            <a:endParaRPr kumimoji="0" lang="zh-CN" altLang="en-US" sz="1800" b="0" i="0" u="none" strike="noStrike" kern="0" cap="none" spc="0" normalizeH="0" baseline="0" noProof="0" dirty="0">
              <a:ln>
                <a:noFill/>
              </a:ln>
              <a:solidFill>
                <a:schemeClr val="bg1"/>
              </a:solidFill>
              <a:effectLst/>
              <a:uLnTx/>
              <a:uFillTx/>
              <a:latin typeface="+mj-lt"/>
              <a:ea typeface="黑体" panose="02010609060101010101" pitchFamily="49" charset="-122"/>
              <a:cs typeface="+mj-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在家里罢,你坐在书房里,窗子以外的景物本就有限。那里两树马缨,几棵丁香;榆叶梅横出疯杈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的一大枝;海棠因为缺乏阳光,每年只开个两三朵——叶子上满是虫蚁吃的创痕,还卷着一点焦</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黄的边;廊子幽秀地开着扇子式,六边形的格子窗,透过外院的日光,外院的杂音。什么送煤的来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了,偶然你看到一个两个被煤炭染成黔黑的脸;什么米送到了,一个人掮着一大口袋在背上,慢慢</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踱过屏门;还有自来水、电灯、电话公司来收账的,胸口斜挂着皮口袋,手里推着一辆自行车;更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有时厨子来个朋友了,满脸的笑容,“好呀,好呀!”地走进门房;什么赵妈的丈夫来拿钱了,那是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每月一号一点都不差的,早来了你就听到两个人唧唧哝哝争吵的声浪。那里不是没有颜色、声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音、生的一切活动,只是他们和你总隔个窗子,——扇子式的,六边形的,纱的,玻璃的!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你气闷了,把笔一搁说,这叫做什么生活!检点行装说,走了,走了,这沉闷没有生气的生活,实在受</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不了,我要换个样子过活去。健康的旅行既可以看看山水古刹的名胜,又可以知道点内地纯朴的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人情风俗。走了,走了,天气还不算太坏,就是走他一个月六礼拜也是值得的。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没想到不管你走到哪里,你永远免不了坐在窗子以内的。不错,许多时髦的学者常常骄傲地带上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“考察”的神气,架上科学的眼镜,偶然走到哪里一个陌生的地方瞭望,但那无形中的窗子是仍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然存在的。不信,你检查他们的行李,有谁不带着罐头食品,帆布床,以及别的证明你还在你窗子</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以内的种种零星用品,你再摸一摸他们的皮包,那里短不了有些钞票;一到一个地方,你有的是一</a:t>
            </a:r>
            <a:endParaRPr lang="zh-CN" altLang="en-US"/>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只是从理解“一种美味”出发设题,但对“一种美味”多重意蕴的理解,涉及民族心理背景、人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文精神启示。解答此题,需要仔细阅读全文,画出相关信息文字,如出现“美味”的几个地方,如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母亲煮鱼汤时,尤其是第14段提到“知道美味的真正意思”,到底是什么意思?要从表层到深层,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逐层探析。从满足口腹的鱼汤这个物质意义上的“美味”,到一条小鱼换来家庭成员间气氛的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改变这种精神意义上的“美味”,再到哥哥心里明白的“地里的活要起早贪黑,否则这种鱼加豆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腐的美味只能还是好多年享受一次”这种更具深远意义的“美味”,靠勤奋劳动换来幸福的真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正美味。这里传扬的不仅是民族文化勤劳精髓,更是一种不懈奋斗的民族精神。正是这种精神,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使我们的民族不丧失希望,不断走向繁荣。</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①情节在结尾处突然逆转,在出人意料的戏剧性效果上,与“欧·亨利式”的结尾有暗合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相通之处。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②因前文设置的伏笔若有若无(“掀锅盖”“不记得细节”“忘了味道”等),让结尾呈现出某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种魔幻色彩。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③结尾情节安排表明“鱼未入汤”,诡异之处有深意,引发读者对美味意蕴作深度的思考与探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④结尾提示了“美味”的含义有表里两层,与标题“一种美味”构成呼应。</a:t>
            </a:r>
            <a:endParaRPr lang="zh-CN" altLang="en-US" dirty="0"/>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本题考查对作品结构的分析以及艺术手法、艺术魅力的领悟能力。这样一个结尾,显然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具有逆转作用。前面大力渲染全家人高兴地品尝鱼汤的美味,结果,鱼却早已蹦出锅掉在地上。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读文至此,人心里便突然觉得很不是滋味。一家人真正是在享受一次精神的“鱼汤”。那鱼眼</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里闪着一丝诡异的光,在贫困中的人类可能不理解、怀疑,但那其实是在暗示:人类呀,真的应该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看看“外界”是怎么看待我们人类的。文章的意蕴又上升了一个层次。可以从逆转的形式、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预埋伏笔、深意暗示和文章呼应等角度分析。</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疑难突破</a:t>
            </a:r>
            <a:r>
              <a:rPr lang="zh-CN" altLang="en-US" sz="1500" kern="0" dirty="0" smtClean="0">
                <a:solidFill>
                  <a:srgbClr val="000000"/>
                </a:solidFill>
                <a:latin typeface="Times New Roman" panose="02020603050405020304" pitchFamily="65" charset="-122"/>
                <a:ea typeface="宋体" panose="02010600030101010101" pitchFamily="2" charset="-122"/>
              </a:rPr>
              <a:t>　做这种结构作用分析题,要从整体把握全文的角度入手,从主题构思的角度入手,从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艺术效果的角度入手。可以回顾以前积累的“欧·亨利式”的结尾等,以得到启发,多找几个角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度分析。忌讳浅尝辄止。</a:t>
            </a:r>
            <a:endParaRPr lang="zh-CN" altLang="en-US" dirty="0"/>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四、(2016山东,19—22)阅读下面的文字,完成1—4题。(18分)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天气晴朗,蓝天白云的,一眼望去很惬意。你眼中的世界实际是你心理的投射,吴秋明如果在旁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边肯定会这样说的。马骁驭不禁微微一笑。</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到达小区,门口的保安照例拦住了马骁驭的车,他报了门牌号码和户主姓名,栏杆抬了起来。①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他忽然感觉自己心里的那根栏杆,也是这样抬起来的,只是从栏杆下通过的,应该是吴秋明。</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马骁驭从后视镜里看了眼自己,感觉自己依然算得上英俊,就算减去百分之三十的夸大,也还不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错。</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吴秋明快速走来,难得地穿了件蓝色小碎花的薄棉衣,看上去是旧的。马骁驭心里打了一个闪,</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想起了母亲。也许是注意到了马骁驭的眼光,吴秋明上车后主动解释说,这件衣服会让孩子们感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到亲切。</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马骁驭说,你真有心。</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吴秋明说,你知道那个著名的“绒布妈妈”实验吧?</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马骁驭说,不知道。</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吴秋明说,是上个世纪一个叫哈利·哈洛的心理学家做的实验,他把刚刚出生的小猴子和妈妈分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开,关在笼子里用奶瓶喂养。他发现这样喂养的小猴子虽然更强壮一些,但却总是吮手指头,发</a:t>
            </a:r>
            <a:endParaRPr lang="zh-CN" altLang="en-US"/>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呆,神情漠然。他分析是缺少母爱的缘故,于是给小猴子做了两个假妈妈,一个是有奶的“铁皮</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妈妈”,一个是没有奶的“绒布妈妈”。结果哈洛惊奇地发现,小猴子只会在饿了时才去“铁皮</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妈妈”那里吃奶,绝大多数时间,它们都依偎在“绒布妈妈”的怀里。这个实验说明,母亲并不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仅仅意味着有食物,还要有温暖的怀抱。温暖的怀抱对小猴子来说非常重要。</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马骁驭说,不愧是心理学博士,太有意思了。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吴秋明笑道,所以我每次去儿童村,都要一个个挨着去拥抱那些孩子。尤其是两三岁的孩子,我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会多抱他们一会儿。我给不了他们一个完整的家,但至少给他们一个温暖的怀抱。我知道那对</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他们来说有多重要,也许他们自己都意识不到。何况我不仅仅是“绒布妈妈”,我还有温暖,有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心跳,有笑容。我真心爱他们。</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马骁驭忽然有了一种拥抱吴秋明的冲动。</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他暗想,也许吴秋明没有意识到,这拥抱其实是彼此需要的。她作为一个女人,肯定有做母亲的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天性,每周和孩子们一起待一天,彼此都有益处。何况,一个长期单身的女人,也是需要拥抱的。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到了西郊,停好车,他们一起走入一条小巷。</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吴秋明虽然个子矮小,步子却很大。马骁驭感觉和她走在一起速度蛮接近。进入一条小巷,眼前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出现了一个旧木门。马骁驭一眼看到了门旁边挂的牌子——某某市第一儿童村。</a:t>
            </a:r>
            <a:endParaRPr lang="zh-CN" altLang="en-US"/>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吴秋明熟门熟路地进入,正在院子里玩耍的孩子们围上来叫吴妈妈。吴秋明左揽右抱,踉跄地往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里走,和迎上来的老师们一一握手,并把身后的马骁驭介绍给他们。</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后院停着一辆卡车,几个老师在搬运卸下来的纸箱,大一点儿的孩子也在帮忙搬。马骁驭也连忙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过去帮忙,但被老师们阻止了,她们热情地把他拉进办公室,要他喝茶。马骁驭咨询了老师们很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多关于孩子的问题。这些孩子大多是被遗弃的,和正常家庭长大的孩子相比,在心理上有许多不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同。马骁驭边听边产生了做课题研究的冲动。</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马骁驭从办公室出来,一眼看到院子里一个场景——吴秋明挽着袖子在给几个女孩子洗头。初</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秋的阳光洒在院子里,让这普通的场景呈现出非同一般的美丽。一个已经洗好头的女孩儿,披着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湿漉漉的头发在一旁递毛巾,吴秋明舀起一瓢水,缓慢地淋到水池边另一个女孩子的头上。阳光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穿透水柱,发出宝石的光芒。</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马骁驭定定地站在那里。这样的场景他在哪里见过?他仿佛见到了自己的灵魂,随时都在,却无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法捕捉。他一动不敢动,害怕惊动它,打碎它。</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那一刻,他动心了,再次动心了。一个人对一个人的动心,肯定是一次又一次。尤其是在他们这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个年龄,需要无数次的小动心,才能汇合成冲破樊篱的勇气。</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他看到吴秋明拧干毛巾,给孩子擦头发,很认真,很仔细,脸上洋溢着一种光芒,这光芒让马骁驭忽</a:t>
            </a:r>
            <a:endParaRPr lang="zh-CN" altLang="en-US"/>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然有了一种把吴秋明拥入怀中的冲动。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他走过去,帮吴秋明把用过的毛巾搓干净,一一晾在铁丝上;转过身时,②</a:t>
            </a:r>
            <a:r>
              <a:rPr lang="zh-CN" altLang="en-US" sz="1500" u="sng" kern="0" dirty="0" smtClean="0">
                <a:solidFill>
                  <a:srgbClr val="000000"/>
                </a:solidFill>
                <a:latin typeface="Times New Roman" panose="02020603050405020304" pitchFamily="65" charset="-122"/>
                <a:ea typeface="宋体" panose="02010600030101010101" pitchFamily="2" charset="-122"/>
              </a:rPr>
              <a:t>看见一个头发湿漉漉的</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女孩子正趴在吴秋明的怀里,左右摇晃,半个脸埋在她怀里,半个脸沐浴在阳光下。</a:t>
            </a:r>
            <a:r>
              <a:rPr lang="zh-CN" altLang="en-US" sz="1500" kern="0" dirty="0" smtClean="0">
                <a:solidFill>
                  <a:srgbClr val="000000"/>
                </a:solidFill>
                <a:latin typeface="Times New Roman" panose="02020603050405020304" pitchFamily="65" charset="-122"/>
                <a:ea typeface="宋体" panose="02010600030101010101" pitchFamily="2" charset="-122"/>
              </a:rPr>
              <a:t>另一个小男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孩儿跑过来说,还有我,还有我,吴妈妈!吴秋明伸出另一只胳膊搂住了他。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马骁驭拿出手机,拍下了这个画面。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而后他走到她身边,以从未有过的语调说,以后我每次都和你一起来!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(节选自裘山山《琴声何来》,有删改)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小说写吴秋明讲述“绒布妈妈”实验,有什么作用?(4分)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阅读文中画线部分,完成下面题目。(4分)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(1)解释画线①处的含意。(2分)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(2)分析画线②处的表现手法与表达效果。(2分)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文中的吴秋明是一个怎样的人物形象?请作简要概括。(4分)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文中为什么要写到马骁驭的三次心理冲动?结合全文,谈谈你的认识。(6分)</a:t>
            </a:r>
            <a:endParaRPr lang="zh-CN" altLang="en-US" dirty="0"/>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四、</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①突出了吴秋明心理学博士的身份,说明她懂得“温暖的怀抱”对孩子的重要性;②交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代吴秋明穿碎花薄棉衣去儿童村的原因;③引出下文,马骁驭对吴秋明产生了新认识;④为下文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吴秋明在儿童村与孩子们的亲密互动做铺垫。</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本题考查关键语段的作用。一要关注该语段在文中的位置,考虑其与上下文的关系。二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要考虑该语段与主题之间的关系。小说写吴秋明讲述“绒布妈妈”实验,既引出了马骁驭对吴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秋明的新的认识,也是塑造吴秋明形象的一个手段,同时丰富了文章的主题。</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(1)马骁驭对吴秋明敞开了心扉,把吴秋明放进了自己的心里。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(2)细节描写。用“趴”“摇晃”“埋”等动词,描写出一个充满母爱光辉的温馨而圣洁的画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面,体现女孩子对吴秋明深深的依恋和吴秋明对孩子浓浓的爱意。</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(1)在整体把握小说情节的基础上,把握人物关系的变化,尤其抓住马骁驭的心理变化进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行分析。该句说明马骁驭已经对吴秋明彻底地敞开了心扉。(2)这句话是对人物的描写。联系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这句话中的动词等重点词语,准确判断出人物描写的方法,并分析这一描写方法对于塑造小说主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要人物的作用。</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吴秋明是一个细心、耐心,有爱心,充满吸引力的单身心理学女博士的形象。</a:t>
            </a:r>
            <a:endParaRPr lang="zh-CN" altLang="en-US" dirty="0"/>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740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直接描写:吴秋明的身份——心理学博士;吴秋明的语言——讲“绒布妈妈”实验;吴秋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明的行为——到儿童村拥抱孩子。侧面烘托:马骁驭对她的情感变化;给小女孩洗头时的场景。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综合以上内容,概括出吴秋明的形象即可。</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①三次心理冲动将马骁驭对吴秋明的了解认识逐层展开,使小说脉络更加清晰;②三次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心理冲动写出了马骁驭不同的思想感情,从侧面塑造了吴秋明形象;③三次心理冲动都源于吴秋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明对孤儿的独特关爱所呈现的善心与爱意,吴秋明付出爱的同时也获得了爱,深化了主题。</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要关注三次心理冲动在小说中的位置,再根据小说的三要素,从小说的情节推进、主题表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达、人物形象塑造等方面进行分析。</a:t>
            </a:r>
            <a:endParaRPr lang="zh-CN" altLang="en-US" dirty="0"/>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五、(2016江苏,13—16)阅读下面的作品,完成1—4题。(20分)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会　明</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沈从文</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①会明是三十三连一个火夫。提起三十三连,很容易使人记起国民军讨袁时在黔湘边界一带的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血战。事情已十年了。如今的三十三连,全连中只剩会明一人同一面旗帜十年前参加过革命战</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争,光荣的三十三连俨然只是为他一人而有了。旗在会明身上谨谨慎慎地缠裹着,他忘不了蔡锷</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都督说过“把你的军旗插到堡上去”那一句话。</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②这十年来的纪录是流一些愚人的血升一些聪明人的官。这一次,三十三连被调到黄州前线。</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会明老早就编好了三双草鞋,绳子、铁饭碗、成束的草烟,都预备得完完全全。他算定热闹快来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了。在开向前防的路上,他肩上的重量不下一百二十斤,但他还唱歌,一歇息,就大喉咙说话。</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③驻到前线三天,一切却无动静。白天累了,草堆里一倒就睡死,可是忽然在半夜醒来,他就想,或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者这时候前哨已有命令到了?或者有夜袭的事发生了?或者有些地方已动了手?他打了一个冷</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战,爬起身来,悄悄走出去望了一望帐篷外的天气,走近哨兵身边,问:“大爷,怎么样,没有事情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么?”“没有。”“我好像听见枪声。”“说鬼话。”他身上也有点发冷,就又钻进帐篷去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了。他还记得去年鄂西战役,时间正是六月,人一倒下,气还不断,糜碎处就发了臭,再过一天,全身</a:t>
            </a:r>
            <a:endParaRPr lang="zh-CN" altLang="en-US"/>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就有小蛆在爬。为了那太难看、与鼻子太不相宜的六月情形,他愿意动手的命令即刻就下。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④然而前线的光景和平了许多。这和平倘若当真成了事实,真是一件使他不大高兴的事情。人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人都并不欢喜打仗,但期望从战事中得到一种解决:打赢了,就奏凯;败了,退下。总而言之,一到冲</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突,真的和平也就很快了。于是,他逢人就问究竟什么时候开火,他那样关心,好像一开火就可以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擢升营长。可是这事谁也不清楚,看样子,非要在此过六月不可了。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⑤去他们驻防处不远是一个小村落,看看情形不甚紧张,就有乡下人敢拿鸡蛋之类陈列在荒凉的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村前大路旁,同这些军人冒险做生意。会明常常到村子里去,一面是代连上的弟兄买一点东西,</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一面是找个把乡下上年纪的人谈一谈话。他一到村落里,找到谈话的人,就很风光地说及十年前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的故事。有时也不免小小吹了一点无害于事的牛皮,譬如本来只见过蔡锷两次,说顺了口,就说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是四五次。他随后把腰间缠的小小三角旗取了下来。“看,这个!”看的人露出吃惊的神气,他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得意了。“</a:t>
            </a:r>
            <a:r>
              <a:rPr lang="zh-CN" altLang="en-US" sz="1500" u="sng" kern="0" dirty="0" smtClean="0">
                <a:solidFill>
                  <a:srgbClr val="000000"/>
                </a:solidFill>
                <a:latin typeface="Times New Roman" panose="02020603050405020304" pitchFamily="65" charset="-122"/>
                <a:ea typeface="宋体" panose="02010600030101010101" pitchFamily="2" charset="-122"/>
              </a:rPr>
              <a:t>看,这是他送我们的,他说‘嗨,勇敢点,插到那个地方去!’你明白插到哪个地方去</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吗?</a:t>
            </a:r>
            <a:r>
              <a:rPr lang="zh-CN" altLang="en-US" sz="1500" kern="0" dirty="0" smtClean="0">
                <a:solidFill>
                  <a:srgbClr val="000000"/>
                </a:solidFill>
                <a:latin typeface="Times New Roman" panose="02020603050405020304" pitchFamily="65" charset="-122"/>
                <a:ea typeface="宋体" panose="02010600030101010101" pitchFamily="2" charset="-122"/>
              </a:rPr>
              <a:t>”听的人自然是摇头,他就慢慢地一面含着烟管一面说</a:t>
            </a:r>
            <a:r>
              <a:rPr lang="zh-CN" altLang="en-US" sz="1500" kern="0" dirty="0" smtClean="0">
                <a:solidFill>
                  <a:srgbClr val="000000"/>
                </a:solidFill>
                <a:latin typeface="黑体" panose="02010609060101010101" pitchFamily="49"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⑥因为这慷慨的谈论,他得到一个人赠送的一只母鸡,带回帐篷,用一个无用处的白木子弹箱安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置了它。到第二天一早,木箱中多了一个鸡卵,第三天又是一个。他为一种新的兴味所牵引,把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战事的一切完全忘却了。他同别人讨论这只鸡时,也像一个母亲与人谈论儿女一样。他夜间做</a:t>
            </a: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504264"/>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个提梁的小小世界。不管你的窗子朝向哪里望</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所看到的多半则仍是在你窗子以外</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隔层玻璃</a:t>
            </a:r>
            <a:r>
              <a:rPr lang="en-US" altLang="zh-CN" sz="1500" kern="0" dirty="0" smtClean="0">
                <a:solidFill>
                  <a:srgbClr val="000000"/>
                </a:solidFill>
                <a:latin typeface="Times New Roman" panose="02020603050405020304" pitchFamily="65" charset="-122"/>
                <a:ea typeface="宋体" panose="02010600030101010101" pitchFamily="2" charset="-122"/>
              </a:rPr>
              <a:t>,</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或是铁纱</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隐隐约约你看到一些颜色</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听到一些声音</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如果你私下满足了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那也没有什么</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只是千万</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别高兴起来说什么接触了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认识了若干事物人情</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天知道那是罪过</a:t>
            </a:r>
            <a:r>
              <a:rPr lang="en-US" altLang="zh-CN" sz="150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有删改</a:t>
            </a:r>
            <a:r>
              <a:rPr lang="en-US" altLang="zh-CN" sz="150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下列对文本相关内容和艺术特色的分析鉴赏</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不正确的一项是</a:t>
            </a:r>
            <a:r>
              <a:rPr lang="en-US" altLang="zh-CN" sz="1500"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00" kern="0" dirty="0" smtClean="0">
                <a:solidFill>
                  <a:srgbClr val="000000"/>
                </a:solidFill>
                <a:latin typeface="Times New Roman" panose="02020603050405020304" pitchFamily="65" charset="-122"/>
                <a:ea typeface="宋体" panose="02010600030101010101" pitchFamily="2" charset="-122"/>
              </a:rPr>
              <a:t>A.</a:t>
            </a:r>
            <a:r>
              <a:rPr lang="zh-CN" altLang="en-US" sz="1500" kern="0" dirty="0" smtClean="0">
                <a:solidFill>
                  <a:srgbClr val="000000"/>
                </a:solidFill>
                <a:latin typeface="Times New Roman" panose="02020603050405020304" pitchFamily="65" charset="-122"/>
                <a:ea typeface="宋体" panose="02010600030101010101" pitchFamily="2" charset="-122"/>
              </a:rPr>
              <a:t>第二段描写窗外四个乡下人的背影</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笔触细致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表露出观看者对他们的陌生与好奇</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并引发下</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文关于窗子内外的感叹。</a:t>
            </a:r>
            <a:endParaRPr lang="zh-CN" altLang="en-US" sz="1600" dirty="0" smtClean="0"/>
          </a:p>
          <a:p>
            <a:pPr eaLnBrk="0" latinLnBrk="1" hangingPunct="0">
              <a:lnSpc>
                <a:spcPct val="150000"/>
              </a:lnSpc>
            </a:pP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既然所有活动的颜色、声音、生的滋味</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永远都只在窗子之外</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那么通过健康的旅行</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领略了</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名胜古迹和风土人情</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就会获得深刻的认识。</a:t>
            </a:r>
            <a:endParaRPr lang="zh-CN" altLang="en-US" sz="1600" dirty="0" smtClean="0"/>
          </a:p>
          <a:p>
            <a:pPr eaLnBrk="0" latinLnBrk="1" hangingPunct="0">
              <a:lnSpc>
                <a:spcPct val="150000"/>
              </a:lnSpc>
            </a:pP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本文写“时髦的学者”架上“科学的眼镜”</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到陌生的地方“瞭望”</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是以调侃的方式来讥刺</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他们的“考察”不过是浮光掠影罢了。</a:t>
            </a:r>
            <a:endParaRPr lang="zh-CN" altLang="en-US" sz="1600" dirty="0" smtClean="0"/>
          </a:p>
          <a:p>
            <a:pPr eaLnBrk="0" latinLnBrk="1" hangingPunct="0">
              <a:lnSpc>
                <a:spcPct val="150000"/>
              </a:lnSpc>
            </a:pP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开头的“话从哪里说起”一句看似多余而突兀</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但读完全文之后</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就会明白作者正是从那种渺</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茫之感开始梳理自己思路的。</a:t>
            </a:r>
            <a:endParaRPr lang="zh-CN" altLang="en-US" sz="1600" dirty="0" smtClean="0"/>
          </a:p>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结合全文</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说明文中“窗子”的含意。</a:t>
            </a:r>
            <a:r>
              <a:rPr lang="en-US" altLang="zh-CN" sz="1500"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分</a:t>
            </a:r>
            <a:r>
              <a:rPr lang="en-US" altLang="zh-CN" sz="150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作者交替使用“你”和“我”两个不同的人称</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其中蕴含着怎样的态度</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请结合全文进行分</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析。(6分)</a:t>
            </a:r>
            <a:endParaRPr lang="zh-CN" altLang="en-US" dirty="0"/>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6966" y="1080000"/>
            <a:ext cx="8150034" cy="5412103"/>
            <a:chOff x="516966" y="1080000"/>
            <a:chExt cx="8150034" cy="5412103"/>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梦,就梦到有二十只小鸡旋绕脚边吱吱地叫。鸡卵到后当真积到了二十枚,就孵小鸡。小鸡从薄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薄的蛋壳里出到日光下,一身嫩黄乳白的茸毛,啁啾地叫喊,把会明欢喜到快成疯子。白天有太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阳,他就把小鸡雏同母鸡从木箱中倒出来,尽这母子在帐篷附近玩,自己却赤了膊子咬着烟管看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鸡玩,或者举起斧头劈柴,把新劈的柴堆成塔形。遇到进村里去,他把这笼鸡也带去,给原来的主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人看,像那人是他的亲家。从旧主人口中得到一些动人的称赞后,他就非常荣耀骄傲还极谦虚地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说:“</a:t>
              </a:r>
              <a:r>
                <a:rPr lang="zh-CN" altLang="en-US" sz="1500" u="sng" kern="0" dirty="0" smtClean="0">
                  <a:solidFill>
                    <a:srgbClr val="000000"/>
                  </a:solidFill>
                  <a:latin typeface="Times New Roman" panose="02020603050405020304" pitchFamily="65" charset="-122"/>
                  <a:ea typeface="宋体" panose="02010600030101010101" pitchFamily="2" charset="-122"/>
                </a:rPr>
                <a:t>这完全是鸡好,它太懂事了,它太乖巧了。</a:t>
              </a:r>
              <a:r>
                <a:rPr lang="zh-CN" altLang="en-US" sz="1500" kern="0" dirty="0" smtClean="0">
                  <a:solidFill>
                    <a:srgbClr val="000000"/>
                  </a:solidFill>
                  <a:latin typeface="Times New Roman" panose="02020603050405020304" pitchFamily="65" charset="-122"/>
                  <a:ea typeface="宋体" panose="02010600030101010101" pitchFamily="2" charset="-122"/>
                </a:rPr>
                <a:t>”看样子,为了这一群鸡雏发育的方便,会明已渐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渐地倾向于“非战主义”了。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⑦后来,和议的局势成熟,照例约好各把军队撤退。队伍撤回原防时,会明的财产多了一个木箱,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一个鸡的家庭。无仗可打,把旗插到堡子上便一时无从希望。但他喂鸡,很细心地料理它们,他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是很幸福的。六月来了,这一连人没有一个腐烂,会明望着这些人微笑时,那微笑的意义,是没有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一个人明白的。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(有删改)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第④段中会明为什么逢人就问何时开火?请简要概括。(6分)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文中两处画线句分别表现了会明什么样的精神状态?请简要分析。(4分)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文中多处写到“插军旗”,请说明这个细节在全文中的主要作用。(4分)</a:t>
              </a:r>
              <a:endParaRPr lang="zh-CN" altLang="en-US" dirty="0"/>
            </a:p>
          </p:txBody>
        </p:sp>
        <p:sp>
          <p:nvSpPr>
            <p:cNvPr id="3" name="TextBox 2"/>
            <p:cNvSpPr txBox="1"/>
            <p:nvPr/>
          </p:nvSpPr>
          <p:spPr>
            <a:xfrm>
              <a:off x="516966" y="6189263"/>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请探究小说结尾“微笑的意义”的意蕴。(6分)</a:t>
              </a:r>
              <a:endParaRPr lang="zh-CN" altLang="en-US" dirty="0"/>
            </a:p>
          </p:txBody>
        </p:sp>
      </p:gr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五、</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战争让他重温三十三连的荣耀,体现他作为一名士兵的价值;战事如拖到六月,死伤士兵</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的腐烂会让他不忍直视;打了,无论胜败,对他而言都是一种解决。</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本题问的是第④段中提到的会明逢人就问何时开火的问题,所以答案很明显应该在第④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段和第④段之前寻找。前四段中的重点句子分别是“全连中只剩会明一人</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光荣的三十三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连俨然只是为他一人而有了”“六月,人一倒下,气还不断,糜碎处就发了臭</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为了那太难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看、与鼻子太不相宜的六月情形,他愿意动手的命令即刻就下”“期望从战事中得到一种解决: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打赢了,就奏凯;败了,退下”。所以,只要分别对其概括即可。</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第一处,向别人吹嘘过去的荣耀,满足虚荣心,体现内心的空虚;第二处,从喂鸡的成就中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获得满足,体现内心的充盈。</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第一处画线句子前后的几个词句需要关注,如“很风光地说”“吹了一点无害于事的牛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皮”“得意”“听的人自然是摇头,他就慢慢地一面含着烟管一面说</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”。从这些地方可以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看出会明的炫耀、虚荣和内心的空虚。第二处画线句子主要是对鸡的赞美,但主要还是体现会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明对现在生活的满足和内心的充盈。</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这个细节贯穿全篇,前后呼应,体现小说的整体性;会明对插军旗由渴望到不抱希望,形</a:t>
            </a:r>
            <a:endParaRPr lang="zh-CN" altLang="en-US" dirty="0"/>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成一种反差的艺术效果。</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“插军旗”这个细节属于情节的一部分,所以本题实际上问的是情节的作用。因此可以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从特定情节在文本中的作用谈起。情节上,“插军旗”这个细节贯穿文章始终,题干也说到“多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处”,这就暗示了“插军旗”贯穿全篇,前后呼应,体现了小说的整体性;另外,从艺术效果上看,突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出了会明前后的心理变化,进而形成对比,形成反差。</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这个六月没有士兵因战事而伤亡、腐烂,会明对此感到欣慰;在喂鸡的行为中,会明体验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到幸福感;从热衷于战争转变到“非战主义”,会明感到思想提升的快乐;心灵世界由单一走向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丰富,会明的生命变得更加立体。</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解答本题首先要在文中找到“微笑的意义”出现的位置,并根据其所在段落的前后文内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容进行分析。根据第⑦段中的“他喂鸡,很细心地料理它们,他是很幸福的”,可知会明从中体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会到了幸福。“六月来了,这一连人没有一个腐烂”,说明战争没有爆发,这也是令会明欣慰的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事情。第⑥段中的“会明已渐渐地倾向于‘非战主义’了”说明他的倾向发生了转变,思想得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到了提升。另外还要考虑这个微笑对主题的揭示作用。</a:t>
            </a:r>
            <a:endParaRPr lang="zh-CN" altLang="en-US" dirty="0"/>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六、(2016浙江,11—15)阅读下面的文字,完成1—5题。(20分)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母　亲</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何家槐</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看见一阵人穿得清清楚楚的打她身边走过,母亲亮着眼睛问:</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“你们可是看火车去的?”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“是的,阿南婶!”</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“我也想去。”</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“要去就去,又没有谁阻止你。”</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可是母亲摇摇头,她不能去,虽则没有谁阻止。她成年忙碌,尤其是在收豆的时候。</a:t>
            </a:r>
            <a:r>
              <a:rPr lang="zh-CN" altLang="en-US" sz="1500" u="sng" kern="0" dirty="0" smtClean="0">
                <a:solidFill>
                  <a:srgbClr val="000000"/>
                </a:solidFill>
                <a:latin typeface="Times New Roman" panose="02020603050405020304" pitchFamily="65" charset="-122"/>
                <a:ea typeface="宋体" panose="02010600030101010101" pitchFamily="2" charset="-122"/>
              </a:rPr>
              <a:t>这几天一放</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光她就起身,把家事料理妥当以后,她又忙着跑到天井里,扫干净了地,然后取下挂在泥墙上,屋檐</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下,或者枯树枝中间的豌豆,用一个笨重的木槌打豆。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这几天天气很好,虽则已是十一月了,却还是暖和和的,象春天。</a:t>
            </a:r>
            <a:endParaRPr lang="zh-CN" altLang="en-US"/>
          </a:p>
          <a:p>
            <a:pPr marL="0" indent="0" eaLnBrk="0" latinLnBrk="1" hangingPunct="0">
              <a:lnSpc>
                <a:spcPct val="150000"/>
              </a:lnSpc>
              <a:spcBef>
                <a:spcPts val="0"/>
              </a:spcBef>
              <a:buNone/>
            </a:pPr>
            <a:r>
              <a:rPr lang="zh-CN" altLang="en-US" sz="1500" u="sng" kern="0" dirty="0" smtClean="0">
                <a:solidFill>
                  <a:srgbClr val="000000"/>
                </a:solidFill>
                <a:latin typeface="Times New Roman" panose="02020603050405020304" pitchFamily="65" charset="-122"/>
                <a:ea typeface="宋体" panose="02010600030101010101" pitchFamily="2" charset="-122"/>
              </a:rPr>
              <a:t>母亲只穿着一身单衣,戴一顶凉帽,一天到晚的捶着豌豆,一束又一束的。豆非常干燥,所以打豆</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一点不费力,有许多直象灯花的爆裂,自然而然的会裂开,象珍珠似的散满一地。可是打完豆以</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后,她还得理清枯叶泥沙,装进大竹篓,而且亲自挑上楼去。</a:t>
            </a:r>
            <a:r>
              <a:rPr lang="zh-CN" altLang="en-US" sz="1500" kern="0" dirty="0" smtClean="0">
                <a:solidFill>
                  <a:srgbClr val="000000"/>
                </a:solidFill>
                <a:latin typeface="Times New Roman" panose="02020603050405020304" pitchFamily="65" charset="-122"/>
                <a:ea typeface="宋体" panose="02010600030101010101" pitchFamily="2" charset="-122"/>
              </a:rPr>
              <a:t>这些本来需要男子做的事,真苦够她</a:t>
            </a:r>
            <a:endParaRPr lang="zh-CN" altLang="en-US"/>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催,催,催,催;催,催,</a:t>
            </a:r>
            <a:r>
              <a:rPr lang="zh-CN" altLang="en-US" sz="1500" kern="0" dirty="0" smtClean="0">
                <a:solidFill>
                  <a:srgbClr val="000000"/>
                </a:solidFill>
                <a:latin typeface="黑体" panose="02010609060101010101" pitchFamily="49"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她一天打豆,很少休息,连头也难得一抬。可是当她听到火车吹响汽笛的时候,她就放下了工作,</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忘神地抬起头来,倾听,闭着眼思索,有时还自言自语:</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“唉,要是我能看一看火车!”</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车站离我们家里并不很远,火车经过的时候,不但可以听到汽笛的声音,如果站在山坡上,还能够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看见打回旋的白烟。因为附近有铁路还是最近的事,所以四方八面赶去看火车的人很多。</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母亲打豆的天井,就在大路旁,村里人都得经过她的身边,如果要去火车站。一有人过去,她总要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探问几句,尤其当他们回来的时候:</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“看见了没有?”</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“自然看见了,阿南婶!”</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“象蛇一样的长吗?”</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“有点儿象。”</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“只有一个喷火的龙头,却能带着几十节几百节的车子跑,不很奇怪吗?”</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“真的很奇怪。”</a:t>
            </a:r>
            <a:endParaRPr lang="zh-CN" altLang="en-US"/>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因为她象小孩子似的,不断地问长问短,有许多人简直让她盘问得不能忍受:</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“我们回答不了许多的,阿南婶,最好你自己去看!”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“我自己?”</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她仿佛吃了一惊,看火车,在她看来象是永远做不到的事。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“是的,你要去就去,谁也不会阻止你!”</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可是母亲摇摇头,她不能去,虽则没有谁阻止。她一生很少出门,成年累月的给钉在家里,象钉子</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一样。</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在这呆滞古板,很少变化的生活中,她对火车发生了很大的兴趣。</a:t>
            </a:r>
            <a:r>
              <a:rPr lang="zh-CN" altLang="en-US" sz="1500" u="sng" kern="0" dirty="0" smtClean="0">
                <a:solidFill>
                  <a:srgbClr val="000000"/>
                </a:solidFill>
                <a:latin typeface="Times New Roman" panose="02020603050405020304" pitchFamily="65" charset="-122"/>
                <a:ea typeface="宋体" panose="02010600030101010101" pitchFamily="2" charset="-122"/>
              </a:rPr>
              <a:t>那悠长的,古怪的汽笛,尤其使</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她起了辽远的,不可思议的幻想,飘飘然,仿佛她已坐了那蛇一样长的怪物飞往另一世界。不论</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什么时候一听到那种声音,她就闭上眼睛,似乎她在听着天外传来的呼唤。完全失神一样地,喂</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猪她会马上放下麦粥桶,洗衣服她会马上放下板刷,在煮饭的时候,她也会立刻抛开火钳,有时忘</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了添柴,有时却尽管把柴往灶门送,以致不是把饭煮得半生半熟,就是烧焦了半锅。</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“你也是坐着火车回来的吗?”</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她时常问从省城回来的人。</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“是的,阿南婶!”</a:t>
            </a:r>
            <a:endParaRPr lang="zh-CN" altLang="en-US"/>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“火车跑得很快吗?”</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“一天可以跑一千多里路,我早上还在杭州,现在却在这儿跟你讲话了。”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“那末比航船还快?”</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“自然自然。”</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“它是怎样跑的呢?”</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“那可说不上来。”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“哦,真奇怪——”她感叹着说,“一天跑一千多里路,如果用脚走,脚胫也要走断了。这究竟是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怎样的东西,跑得这样快,又叫得这样响!”</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跟她讲话的人唯恐她噜口苏,急急想走开,可是母亲又拉住问:</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“你想我能坐着火车去拜省城隍吗?”</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“自然可以的,阿南婶,谁也不会阻止你!”</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可是母亲摇摇头,她不能去,虽则没有谁阻止。她举起木槌,紧紧地捏住一束豌豆,很想一槌打下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去,可是一转念她却深深地叹息了。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(原载《文学》一九三四年一月一日第二卷第一号)</a:t>
            </a:r>
            <a:endParaRPr lang="zh-CN" altLang="en-US"/>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根据文中画波浪线部分,用两个词概括母亲劳作的特点。(2分)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简析“催,催,催,催;催,催,</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”对表现人物的作用。(3分)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母亲和行人的对话在文中出现了三次,这样安排有何用意?(4分)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结合上下文,赏析文中画横线部分。(5分)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联系全文,评价母亲这一人物。(6分)</a:t>
            </a:r>
            <a:endParaRPr lang="zh-CN" altLang="en-US" dirty="0"/>
          </a:p>
        </p:txBody>
      </p:sp>
      <p:sp>
        <p:nvSpPr>
          <p:cNvPr id="3" name="矩形 2"/>
          <p:cNvSpPr/>
          <p:nvPr/>
        </p:nvSpPr>
        <p:spPr>
          <a:xfrm>
            <a:off x="500034" y="2926342"/>
            <a:ext cx="7929618" cy="3208571"/>
          </a:xfrm>
          <a:prstGeom prst="rect">
            <a:avLst/>
          </a:prstGeom>
        </p:spPr>
        <p:txBody>
          <a:bodyPr wrap="square">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六、</a:t>
            </a:r>
            <a:endParaRPr lang="zh-CN" altLang="en-US" sz="1500" dirty="0" smtClean="0"/>
          </a:p>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1.</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①忙碌　②辛苦</a:t>
            </a:r>
            <a:endParaRPr lang="zh-CN" altLang="en-US" sz="1500" dirty="0" smtClean="0"/>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细读题干</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可知本题要求概括的是母亲劳作的特点</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所以大致可以确定答题的方向和角</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度。再结合原文中“这几天一放光她就</a:t>
            </a:r>
            <a:r>
              <a:rPr lang="en-US" altLang="zh-CN"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以后</a:t>
            </a:r>
            <a:r>
              <a:rPr lang="en-US" altLang="zh-CN"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又忙着</a:t>
            </a:r>
            <a:r>
              <a:rPr lang="en-US" altLang="zh-CN"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然后</a:t>
            </a:r>
            <a:r>
              <a:rPr lang="en-US" altLang="zh-CN"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en-US" altLang="zh-CN"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只穿着一</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身单衣</a:t>
            </a:r>
            <a:r>
              <a:rPr lang="en-US" altLang="zh-CN"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一天到晚的</a:t>
            </a:r>
            <a:r>
              <a:rPr lang="en-US" altLang="zh-CN"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打完豆以后</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她还得</a:t>
            </a:r>
            <a:r>
              <a:rPr lang="en-US" altLang="zh-CN"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亲自挑上楼去”等具体语句即可归纳出</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“忙碌”“辛苦”的特点。</a:t>
            </a:r>
            <a:endParaRPr lang="zh-CN" altLang="en-US" sz="1500" dirty="0" smtClean="0"/>
          </a:p>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2.</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①透露了母亲内心的急迫。</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②表现了母亲劳作的忙碌。</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③反映了母亲对家庭的责任感。</a:t>
            </a:r>
            <a:endParaRPr lang="zh-CN" altLang="en-US" sz="15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6554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“催”透露了母亲内心的焦虑,表现了母亲的忙碌,而这些均源于母亲对自己的高要求,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对家庭的责任感。</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①同样写看火车,内容有变化,在结构上起贯穿全文的作用。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②反映了母亲向往又犹疑的复杂心理。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③询问的不厌其烦与回答的不胜其烦形成对照,丰富了母亲的形象。</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首先考虑情节方面,既然这个情节出现了三次,而且“母亲和行人的对话”分别出现在开</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头、中间、结尾部分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所以必然起到贯穿全文的作用。其次是对母亲形象塑造的作用</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包括所体</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现的人物的心理、性格。</a:t>
            </a:r>
            <a:endParaRPr lang="zh-CN" altLang="en-US" sz="1500" dirty="0" smtClean="0"/>
          </a:p>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4.</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①通过比喻、排比</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渲染了火车的神奇与母亲对火车的痴迷。</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②通过神态、动作等细节</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细腻描写了母亲好奇、陶醉和渴望的心理。</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③叙事上有过渡、舒缓节奏等作用。</a:t>
            </a:r>
            <a:endParaRPr lang="zh-CN" altLang="en-US" sz="1500" dirty="0" smtClean="0"/>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画横线部分运用比喻、排比等修辞手法以及神态、动作等描写手法表现母亲对火车的</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痴迷和向往</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同时本段文字是小说情节的中间部分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画线文字前后都在讲述母亲一次次地向别人</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打听火车的情形</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故还应从结构方面考虑。</a:t>
            </a:r>
            <a:endParaRPr lang="zh-CN" altLang="en-US" sz="1500" dirty="0" smtClean="0"/>
          </a:p>
          <a:p>
            <a:pPr marL="0" indent="0" eaLnBrk="0" latinLnBrk="1" hangingPunct="0">
              <a:lnSpc>
                <a:spcPct val="150000"/>
              </a:lnSpc>
              <a:spcBef>
                <a:spcPts val="0"/>
              </a:spcBef>
              <a:buNone/>
            </a:pPr>
            <a:endParaRPr lang="zh-CN" altLang="en-US" dirty="0"/>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58472" cy="3092593"/>
            <a:chOff x="540000" y="1080000"/>
            <a:chExt cx="8158472" cy="3092593"/>
          </a:xfrm>
        </p:grpSpPr>
        <p:sp>
          <p:nvSpPr>
            <p:cNvPr id="2" name="TextBox 2"/>
            <p:cNvSpPr txBox="1"/>
            <p:nvPr/>
          </p:nvSpPr>
          <p:spPr>
            <a:xfrm>
              <a:off x="540000" y="1080000"/>
              <a:ext cx="8127000" cy="24273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5.答案</a:t>
              </a:r>
              <a:r>
                <a:rPr lang="zh-CN" altLang="en-US" sz="1500" kern="0" dirty="0" smtClean="0">
                  <a:solidFill>
                    <a:srgbClr val="000000"/>
                  </a:solidFill>
                  <a:latin typeface="Times New Roman" panose="02020603050405020304" pitchFamily="65" charset="-122"/>
                  <a:ea typeface="宋体" panose="02010600030101010101" pitchFamily="2" charset="-122"/>
                </a:rPr>
                <a:t>　①母亲是朴实、坚忍、勤勉持家的传统女性。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②母亲受到新事物的感召,具有尝试新生活的内在倾向。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③母亲受传统和现实的羁绊,缺乏将希望变为行动的自觉和勇气。</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评价人物包括两方面,一是分析作品中的人物形象,二是对作品中的人物形象做出一定的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价值判断。所以解答本题应分为两步,首先从文中找到有关母亲形象的语句,进行归纳总结,如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开头对母亲劳作场景的描述,可以看出母亲的朴实、坚忍和勤勉持家;然后根据作者对人物的介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绍和评价把握人物基本特征,作者多次介绍母亲对火车的向往,可以看出她具有尝试新生活的内</a:t>
              </a:r>
              <a:endParaRPr lang="zh-CN" altLang="en-US" dirty="0"/>
            </a:p>
          </p:txBody>
        </p:sp>
        <p:sp>
          <p:nvSpPr>
            <p:cNvPr id="3" name="TextBox 2"/>
            <p:cNvSpPr txBox="1"/>
            <p:nvPr/>
          </p:nvSpPr>
          <p:spPr>
            <a:xfrm>
              <a:off x="571472" y="3522992"/>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在倾向。但母亲一次次的深深的叹息和文章末尾“她不能去,虽则没有谁阻止”的话都说明她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缺乏将希望变为行动的自觉和勇气。</a:t>
              </a:r>
              <a:endParaRPr lang="zh-CN" altLang="en-US" sz="1500" kern="0" dirty="0" smtClean="0">
                <a:solidFill>
                  <a:srgbClr val="000000"/>
                </a:solidFill>
                <a:latin typeface="Times New Roman" panose="02020603050405020304" pitchFamily="65" charset="-122"/>
                <a:ea typeface="宋体" panose="02010600030101010101" pitchFamily="2" charset="-122"/>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5481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 </a:t>
            </a:r>
            <a:r>
              <a:rPr lang="zh-CN" altLang="en-US" sz="1500" kern="0" dirty="0" smtClean="0">
                <a:solidFill>
                  <a:srgbClr val="000000"/>
                </a:solidFill>
                <a:latin typeface="Times New Roman" panose="02020603050405020304" pitchFamily="65" charset="-122"/>
                <a:ea typeface="宋体" panose="02010600030101010101" pitchFamily="2" charset="-122"/>
              </a:rPr>
              <a:t>   B　本题考查对作品内容和艺术特色的分析鉴赏能力。据全文尾句“千万别高兴起来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说什么接触了,认识了若干事物人情,天知道那是罪过”可知,作者认为,外出旅行未必能深入认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识事物人情,故选项“通过</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就会获得深刻的认识”的表述曲解文意。</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①指具体的窗子,如铁纱窗、玻璃窗,分隔了不同的生活场景;②指“无形的窗子”,即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心态与观念的限制,造成了自我与外部世界的隔膜。</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本题考查体会重要词语丰富意思的能力。“窗子”含意指向本文标题的含意,文章二至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五段侧重写向窗外看到的不同的现实生活图景,且二至五段的结尾反复强调“铁纱窗”“玻璃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窗”“窗子以外”等;再结合尾段“无形中的窗子是仍然存在的”“你有的是一个提梁的小小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世界”“隐隐约约”等信息可知,作者笔下的窗子,既有有形的,也有无形的;有形的窗子指向具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体不同材质、不同形状的窗子,无形的窗子指向人的不同的精神世界。</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易错警示</a:t>
            </a:r>
            <a:r>
              <a:rPr lang="zh-CN" altLang="en-US" sz="1500" kern="0" dirty="0" smtClean="0">
                <a:solidFill>
                  <a:srgbClr val="000000"/>
                </a:solidFill>
                <a:latin typeface="Times New Roman" panose="02020603050405020304" pitchFamily="65" charset="-122"/>
                <a:ea typeface="宋体" panose="02010600030101010101" pitchFamily="2" charset="-122"/>
              </a:rPr>
              <a:t>　细描(详写)的标志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不少考生认为A项“笔触细致”是错误的,因为第二段仅用三四句就描写了四个乡下人的打扮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装束。但细描并非一定要浓墨重彩,只要能抓住几个典型细节来描写就可以了。如作者在描述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乡下人的头巾时,用“黯黑的白布”(而非白布)、“褪色的蓝布”(而非蓝布),可见作者观察、</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lvl="0"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描绘之细致入微。</a:t>
            </a:r>
            <a:endParaRPr lang="zh-CN" altLang="en-US" dirty="0"/>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86417"/>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七、(2017天津,16—19)阅读下面的文章,回答问题。(21分)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挺拔之姿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朱以撒</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晋人普遍有好竹之癖,打开魏晋艺术史册,一群生机勃勃我行我素的人就涌了出来,在山阴道上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的竹林深处,放浪形骸,快然自足,得大自在。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这当然是我三十几岁以后才意识到的。我和魏晋间人相近之处,就是有过比较长的山野生活,与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竹相近。常常会站在山顶,看山峦连绵起伏,竹海无际。那时我想着自己的出路,如果能像一竿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竹子这般凌空而起那就好了。竹海里纤尘不染,枝叶让天水洗净,摇曳中偶尔闪过阳光的亮泽,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它们的顶端是最先接触到每一天太阳的光芒的,不禁使我艳羡。山野稼穑,先是基于温饱的认识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——每一竿竹都可以构成生存的支架,把一个个家庭托住,不至于坠入饥寒之中。而每一枚笋,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春日之笋也罢,冬日之笋也罢,对于一位腹内空洞的人而言,简单地烹调之后,无异于美味了。那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些没有成为餐桌美味者,不舍昼夜继续伸长,令人仰望。那些被山农认为是成熟了的竹子,在叮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叮咚咚的刀斧声中倒下,削去枝叶,顺着规划好的坡道滑下,被长长的平板车载着,进入再加工的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程序。</a:t>
            </a:r>
            <a:r>
              <a:rPr lang="zh-CN" altLang="en-US" sz="1500" u="sng" kern="0" dirty="0" smtClean="0">
                <a:solidFill>
                  <a:srgbClr val="000000"/>
                </a:solidFill>
                <a:latin typeface="Times New Roman" panose="02020603050405020304" pitchFamily="65" charset="-122"/>
                <a:ea typeface="宋体" panose="02010600030101010101" pitchFamily="2" charset="-122"/>
              </a:rPr>
              <a:t>和竹子一样,人也是善于生存的植物,贫瘠清苦中也会挣扎着生长。我注意到一些竹子的</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确没有长好,是吃力地拱出石块的,此后也就一直不能顺畅,总是被压制着扭曲着,不禁让人生出</a:t>
            </a:r>
            <a:endParaRPr lang="zh-CN" altLang="en-US" dirty="0"/>
          </a:p>
        </p:txBody>
      </p:sp>
      <p:sp>
        <p:nvSpPr>
          <p:cNvPr id="3" name="TextBox 2"/>
          <p:cNvSpPr txBox="1"/>
          <p:nvPr/>
        </p:nvSpPr>
        <p:spPr>
          <a:xfrm>
            <a:off x="642910" y="1062815"/>
            <a:ext cx="8127000" cy="350545"/>
          </a:xfrm>
          <a:prstGeom prst="rect">
            <a:avLst/>
          </a:prstGeom>
          <a:noFill/>
        </p:spPr>
        <p:txBody>
          <a:bodyPr wrap="square" lIns="0" tIns="0" rIns="0" bIns="0" rtlCol="0">
            <a:spAutoFit/>
          </a:bodyPr>
          <a:lstStyle/>
          <a:p>
            <a:pPr marL="0" indent="0" eaLnBrk="0" latinLnBrk="1" hangingPunct="0">
              <a:lnSpc>
                <a:spcPct val="150000"/>
              </a:lnSpc>
              <a:spcBef>
                <a:spcPts val="140"/>
              </a:spcBef>
              <a:buNone/>
            </a:pPr>
            <a:r>
              <a:rPr lang="zh-CN" altLang="en-US" sz="1800" dirty="0" smtClean="0">
                <a:solidFill>
                  <a:srgbClr val="7030A0"/>
                </a:solidFill>
                <a:latin typeface="黑体" panose="02010609060101010101" pitchFamily="49" charset="-122"/>
                <a:ea typeface="黑体" panose="02010609060101010101" pitchFamily="49" charset="-122"/>
                <a:sym typeface="+mn-ea"/>
              </a:rPr>
              <a:t>题组二  </a:t>
            </a:r>
            <a:r>
              <a:rPr lang="zh-CN" altLang="en-US" dirty="0" smtClean="0">
                <a:solidFill>
                  <a:srgbClr val="7030A0"/>
                </a:solidFill>
                <a:latin typeface="黑体" panose="02010609060101010101" pitchFamily="49" charset="-122"/>
                <a:ea typeface="黑体" panose="02010609060101010101" pitchFamily="49" charset="-122"/>
                <a:sym typeface="+mn-ea"/>
              </a:rPr>
              <a:t>散文</a:t>
            </a:r>
            <a:endParaRPr lang="zh-CN" altLang="en-US" sz="1800" kern="0" dirty="0" smtClean="0">
              <a:solidFill>
                <a:srgbClr val="7030A0"/>
              </a:solidFill>
              <a:latin typeface="黑体" panose="02010609060101010101" pitchFamily="49" charset="-122"/>
              <a:ea typeface="黑体" panose="02010609060101010101" pitchFamily="49" charset="-122"/>
              <a:sym typeface="+mn-ea"/>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u="sng" kern="0" dirty="0" smtClean="0">
                <a:solidFill>
                  <a:srgbClr val="000000"/>
                </a:solidFill>
                <a:latin typeface="Times New Roman" panose="02020603050405020304" pitchFamily="65" charset="-122"/>
                <a:ea typeface="宋体" panose="02010600030101010101" pitchFamily="2" charset="-122"/>
              </a:rPr>
              <a:t>怜悯。只是我一直认为它会更具备倔强的美感,它的根后来制成了一个老者形象的工艺品,比其</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他的更有铁枝虬干的峥嵘了。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待到我在鹤峰原度假,已经到了闲适的年龄了。风随夕阳西下而愈加强劲,一些植物已在形态上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仓皇失措,叶片翻飞如鸟兽惊散。竹林在随风俯仰中显示了一种从容,在徐徐的摇曳里,山野之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风的张狂之力往往被斯文地化解开来。在魏晋的文字中有不少“徐徐”的记录,“徐徐”看起</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来只是肢体上的动作,实则是内心的从容优雅。内心慢了,整个人的举止也就慢了,斯文了,有风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度了。竹被称为四君子之一,它在四君子中是最为清俊的,风来了,风过了,余韵袅袅。</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竹子从笋尖出土就开始了笔直向上的里程,追慕光明,从而略去了许多天下扰攘。竹子作为人格</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气节的象征是有道理的。屈原的《离骚》充满了香草的芳香,可惜,他写的都是湘沅泽畔之物。</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他一定离竹林很远吧,要不,他一定会以孤竹自况,向楚怀王表示自己砥节立行的井渫之洁和安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穷乐志卓然自异于俗常的格调——以竹子作为喻体,会胜过那些优柔的香草,也会使屈原风骨遒</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劲,不至于最终绝望而自沉汨罗。当然,竹子在我眼中也有一些孤高兀傲的意象。争相轩邈,思</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逐风云,都像梁山好汉单干时那般独标奇崛。相比于王维在夜间的竹林里又是弹琴又是长啸,弄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得一片喧哗,我则以为竹下独坐静听风来会更与竹默契。李白就是这般静静地坐在敬亭山上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的。竹是清肃之物,郑板桥曾在《兰竹石图》上题写了“各适其天,各全其性”,认为它是循自</a:t>
            </a:r>
            <a:endParaRPr lang="zh-CN" altLang="en-US"/>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然之道的。如果它是一个人,一定是心怀素淡,性喜萧散,有一些不可犯之色。每一个人的内心</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都会有一个位置来安放一竿竹子,或者一片竹林。所谓风骨,就是内在的支撑。</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一个人爱竹,在他笔下会有哪一些流露呢,真要用两个字说道,那就是“清”和“简”了。庾子</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山《小园赋》中有不少数字,不过最让人欣赏的是“一寸二寸之鱼,三竿两竿之竹”,读到此处,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清出来了,简也出来了。在魏晋这样一个尚竹时代,竹是环境的背景,也是心境的背景,如果观察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他们的雅集轨迹,竹林七贤、金谷宴集、兰亭修禊,都是在茂林修竹间,在这里挥麈清谈、稽古</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观心,是很有一些清简之趣的。像王羲之的《大道帖》、王献之的《鸭头丸帖》、王珣的《伯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远帖》,都那么小,一张便笺般大小,清简出风尘,三笔两笔,精气神都聚于此了。在笔墨清简的背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后是唯美的人格——一个人可以奇点、怪点,也可以不循常轨剑走偏锋,却不可落入尘俗的泥淖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里。想想当年的阮籍,以青眼、白眼待人,相比于今人内怀奔竞之心,好冠盖征逐之交,那时节的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人在处理人的关系上显然清简得多。</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我是在农耕兄弟的老房舍里大量的竹器中看到竹子之力的,力透到寻常生活的每一个角落,紧紧</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地箍住了一家人的生活、一个村子的生活,不使失散。渐渐地,在竹林环绕中的人们也有了坚韧</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和忍耐。实在的劳作泥泥水水寒暑无间,使人长于自守,默然无语。而另一面又使我察觉到民风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的强悍,只是平素在体内蓄积着,不使外泄。所不同的是农耕者远没有竹子的挺拔俊秀,少年时</a:t>
            </a:r>
            <a:endParaRPr lang="zh-CN" altLang="en-US"/>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过早地负重,后来再也长不高了。尽管我离开那里很久了,我还是固执地认为他们就是一片会行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走的竹子。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回到城里看到的更多是与园林建筑相匹配的纤纤细竹,优雅而有骨感。进入古色古香的庭院,玩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味钟鼎彝器、瓦甓青花,又翻动图籍残纸。忽然有一缕淡淡的流逝感浮了上来——日子是越发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小巧婉约起来了。算算此时,是农历的六月七月之交,时晴时雨,山野在潮湿中,无数的竹鞭在奋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力吮吸,竹节争先向上,风雅鼓荡,场面奇崛,整座山岭充盈着大气与生机,让热烈的阳光照彻。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(选自《散文选刊》,有删节)</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下列对文章的理解与分析,</a:t>
            </a:r>
            <a:r>
              <a:rPr lang="zh-CN" altLang="en-US" sz="1500" u="sng" kern="0" dirty="0" smtClean="0">
                <a:solidFill>
                  <a:srgbClr val="000000"/>
                </a:solidFill>
                <a:latin typeface="Times New Roman" panose="02020603050405020304" pitchFamily="65" charset="-122"/>
                <a:ea typeface="宋体" panose="02010600030101010101" pitchFamily="2" charset="-122"/>
              </a:rPr>
              <a:t>不恰当</a:t>
            </a:r>
            <a:r>
              <a:rPr lang="zh-CN" altLang="en-US" sz="1500" kern="0" dirty="0" smtClean="0">
                <a:solidFill>
                  <a:srgbClr val="000000"/>
                </a:solidFill>
                <a:latin typeface="Times New Roman" panose="02020603050405020304" pitchFamily="65" charset="-122"/>
                <a:ea typeface="宋体" panose="02010600030101010101" pitchFamily="2" charset="-122"/>
              </a:rPr>
              <a:t>的两项是(4分)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A.文章第三段运用了比喻、比拟、排比等修辞,文意生动,兼之长句短句错杂,富于变化,体现了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散文之美。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B.文章第四段认为屈原不能“砥节立行”、王维不能领悟竹的节操,而推许李白和郑板桥能循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自然之道的风骨。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C.“每一个人的内心都会有一个位置来安放一竿竹子,或者一片竹林”这句话是说,每一个懂竹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的人都会获得内在支撑,成为有风骨的人。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D.随着年龄的增长、境遇的改变,同样的竹子,“我”却“读”出了不同的内涵。</a:t>
            </a:r>
            <a:endParaRPr lang="zh-CN" altLang="en-US" dirty="0"/>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4273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E.文章采用倒叙、插叙的手法,综合运用了记叙、说理、抒情等表达方式,谈古论今,托物言志,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旨在表达对农耕兄弟的赞美,对乡村文化的眷恋。</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题目为“挺拔之姿”,但画线部分却写扭曲的竹子,是否合乎题旨?为什么?(3分)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赏析文章末段的文字。(5分)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(1)文章写出了竹子的哪些精神气质?(3分)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(2)你最欣赏其中哪种精神气质?结合生活经验谈谈你的体会。(80字左右)(6分)</a:t>
            </a:r>
            <a:endParaRPr lang="zh-CN" altLang="en-US" dirty="0"/>
          </a:p>
        </p:txBody>
      </p:sp>
      <p:sp>
        <p:nvSpPr>
          <p:cNvPr id="3" name="矩形 2"/>
          <p:cNvSpPr/>
          <p:nvPr/>
        </p:nvSpPr>
        <p:spPr>
          <a:xfrm>
            <a:off x="571472" y="3554239"/>
            <a:ext cx="7929618" cy="2866426"/>
          </a:xfrm>
          <a:prstGeom prst="rect">
            <a:avLst/>
          </a:prstGeom>
        </p:spPr>
        <p:txBody>
          <a:bodyPr wrap="square">
            <a:spAutoFit/>
          </a:bodyPr>
          <a:lstStyle/>
          <a:p>
            <a:pPr lvl="0"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七、</a:t>
            </a:r>
            <a:endParaRPr lang="zh-CN" altLang="en-US" dirty="0" smtClean="0">
              <a:solidFill>
                <a:srgbClr val="000000"/>
              </a:solidFill>
            </a:endParaRPr>
          </a:p>
          <a:p>
            <a:pPr lvl="0"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1.</a:t>
            </a:r>
            <a:r>
              <a:rPr lang="zh-CN" altLang="en-US" sz="1500" b="1" kern="0" dirty="0" smtClean="0">
                <a:solidFill>
                  <a:srgbClr val="000000"/>
                </a:solidFill>
                <a:latin typeface="Times New Roman" panose="02020603050405020304" pitchFamily="65" charset="-122"/>
                <a:ea typeface="宋体" panose="02010600030101010101" pitchFamily="2" charset="-122"/>
              </a:rPr>
              <a:t>答案 </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BE</a:t>
            </a:r>
            <a:r>
              <a:rPr lang="zh-CN" altLang="en-US" sz="1500" kern="0" dirty="0" smtClean="0">
                <a:solidFill>
                  <a:srgbClr val="000000"/>
                </a:solidFill>
                <a:latin typeface="Times New Roman" panose="02020603050405020304" pitchFamily="65" charset="-122"/>
                <a:ea typeface="宋体" panose="02010600030101010101" pitchFamily="2" charset="-122"/>
              </a:rPr>
              <a:t>　本题考查对文章的理解与分析能力。</a:t>
            </a: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屈原不能‘砥节立行’、王维不能领</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悟竹的节操”曲解文意。</a:t>
            </a:r>
            <a:r>
              <a:rPr lang="en-US" altLang="zh-CN" sz="1500" kern="0" dirty="0" smtClean="0">
                <a:solidFill>
                  <a:srgbClr val="000000"/>
                </a:solidFill>
                <a:latin typeface="Times New Roman" panose="02020603050405020304" pitchFamily="65" charset="-122"/>
                <a:ea typeface="宋体" panose="02010600030101010101" pitchFamily="2" charset="-122"/>
              </a:rPr>
              <a:t>E.</a:t>
            </a:r>
            <a:r>
              <a:rPr lang="zh-CN" altLang="en-US" sz="1500" kern="0" dirty="0" smtClean="0">
                <a:solidFill>
                  <a:srgbClr val="000000"/>
                </a:solidFill>
                <a:latin typeface="Times New Roman" panose="02020603050405020304" pitchFamily="65" charset="-122"/>
                <a:ea typeface="宋体" panose="02010600030101010101" pitchFamily="2" charset="-122"/>
              </a:rPr>
              <a:t>文章没有采用倒叙手法。</a:t>
            </a:r>
            <a:endParaRPr lang="zh-CN" altLang="en-US" dirty="0" smtClean="0">
              <a:solidFill>
                <a:srgbClr val="000000"/>
              </a:solidFill>
            </a:endParaRPr>
          </a:p>
          <a:p>
            <a:pPr lvl="0"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2.</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合乎题旨。竹子虽外形扭曲</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但仍具挺拔之质</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象征着艰苦环境下顽强奋进的人生</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深化</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了主旨。</a:t>
            </a:r>
            <a:endParaRPr lang="zh-CN" altLang="en-US" dirty="0" smtClean="0">
              <a:solidFill>
                <a:srgbClr val="000000"/>
              </a:solidFill>
            </a:endParaRPr>
          </a:p>
          <a:p>
            <a:pPr lvl="0"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本题考查理解文中关键语句的能力。画线句子写竹子生长在艰苦的环境中</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吃力地拱出</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石块</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虽总被压制</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以致形状扭曲</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但仍以顽强奋进的形象</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展示不屈的精神</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这正是“挺拔之姿”</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的重要内涵所在。</a:t>
            </a:r>
            <a:endParaRPr lang="zh-CN" altLang="en-US"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0034" y="919939"/>
            <a:ext cx="8166966" cy="5879323"/>
            <a:chOff x="500034" y="1080000"/>
            <a:chExt cx="8166966" cy="5879323"/>
          </a:xfrm>
        </p:grpSpPr>
        <p:sp>
          <p:nvSpPr>
            <p:cNvPr id="2" name="TextBox 2"/>
            <p:cNvSpPr txBox="1"/>
            <p:nvPr/>
          </p:nvSpPr>
          <p:spPr>
            <a:xfrm>
              <a:off x="540000" y="1080000"/>
              <a:ext cx="8127000" cy="24273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①想象山野里竹子生机勃发,与城市里竹子的优雅纤细形成对比。</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②赞美了竹子争先向上的顽强生命力,给读者更深广的思考空间。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③照应前文,以景收束全篇,增强了抒情性。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(从语言角度赏析也可得分)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本题考查鉴赏文段的能力。可从内容、情感及结构等角度分析。内容上,将山野之竹与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城市之竹对比,赞美竹子顽强的生命力,同时,丰富了文本内容,增强了抒情性,拓展了读者的思维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空间。结构上,首尾照应,使文章浑然一体。</a:t>
              </a:r>
              <a:endParaRPr lang="zh-CN" altLang="en-US" dirty="0"/>
            </a:p>
          </p:txBody>
        </p:sp>
        <p:sp>
          <p:nvSpPr>
            <p:cNvPr id="3" name="TextBox 2"/>
            <p:cNvSpPr txBox="1"/>
            <p:nvPr/>
          </p:nvSpPr>
          <p:spPr>
            <a:xfrm>
              <a:off x="500034" y="3491707"/>
              <a:ext cx="8127000" cy="34676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(1)坚韧忍耐、从容优雅、孤高兀傲、风骨高洁、清简、争先向上等。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(2)(示例)竹子,穿过顽石,刺破冻土,披上绿装,直插云天。寒来暑往,迎风斗寒,经霜雪而不凋,历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四时而常茂,这充分显示了竹子不畏艰难、坚韧顽强的精神气质。这种精神气质体现的正是我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们中华民族自强不息、不屈不挠的民族精神。</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(1)本题考查筛选概括文本信息的能力。首先精读全文,找出关键词。然后提炼关键词,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切记要全面,不要忽略有效信息。第二段可提炼“倔强”,第三段提炼“从容优雅”,第四段提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炼“孤高兀傲、风骨高洁”,第五段提炼“清简”,第六段提炼“坚韧忍耐”,第七段提炼“争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先向上”,等等。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(2)首先,明确是哪种精神;然后,联系生活经验,描述竹子特征;接着,深入分析精神实质及其意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义。语言表达要紧紧围绕中心,用语准确、简明、连贯,句式整齐,表达要有文采。</a:t>
              </a:r>
              <a:endParaRPr lang="zh-CN" altLang="en-US" dirty="0"/>
            </a:p>
          </p:txBody>
        </p:sp>
      </p:gr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八、(2017北京,19—24)阅读下面的作品,回答问题。(25分)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根河之恋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根河是鄂温克人</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00" kern="0" dirty="0" smtClean="0">
                <a:solidFill>
                  <a:srgbClr val="000000"/>
                </a:solidFill>
                <a:latin typeface="Times New Roman" panose="02020603050405020304" pitchFamily="65" charset="-122"/>
                <a:ea typeface="宋体" panose="02010600030101010101" pitchFamily="2" charset="-122"/>
              </a:rPr>
              <a:t>的母亲河。</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春天,根河从厚厚的冰层中泛起春潮,河的巨大生命力迸发开来,它推去坚冰,欢快地伸展腰肢,向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远方而去。这破冰时节的河水才是它真正的本色,纯真清冽,水晶一般透明。这条源自大兴安岭</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的河,原本的名字“葛根高勒”,正是清澈透明的意思。在一个个春天的日子里,根河回到童年,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回到本真,然后再一次次丰满成熟,将涓涓乳汁流送给两岸的万千生物。</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传统的鄂温克人跟森林河流贴得最近。他们与驯鹿为伴,生活起居、狩猎劳动,都离不开看上去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“四不像”的驯鹿。眼下,这些温顺的大鹿在全世界已所剩不多,鄂温克人结束了最后的狩猎,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放下了猎枪。他们离开森林,进入城市或远走他乡,但敖鲁古雅部落受人尊重的长辈94岁的玛丽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亚·索一步也不想离开她的驯鹿。</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一踏进根河,我就听说了她美丽的名字。先前见到过作家乌热尔图为这位老奶奶拍的一张照</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片。白桦林里,老人穿着长袍,扎着头巾,侧身站在一头七叉犄角的驯鹿前,她微微佝偻着身子,皱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巴巴的手轻抚着鹿柔细的皮毛。鹿依偎在她的袍子下,那儿一定有着母亲的气息。她神色沉静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而坚毅,嘴角两旁的皱纹宛如桦树皮上的纹路,仿佛她的脸上就印刻着她相守了一生的森林。她</a:t>
            </a:r>
            <a:endParaRPr lang="zh-CN" altLang="en-US"/>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或许就是根河的化身,充满了母性的慈祥,又有着丰富的传奇。年轻时她漂亮能干,是大兴安岭</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远近闻名的女猎手,与丈夫在密林里行走,打到的猎物无论多远,总是她领着驯鹿运回部落。这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位伟大的母亲至今仍</a:t>
            </a:r>
            <a:r>
              <a:rPr lang="zh-CN" altLang="en-US" sz="1500" u="sng" kern="0" dirty="0" smtClean="0">
                <a:solidFill>
                  <a:srgbClr val="000000"/>
                </a:solidFill>
                <a:latin typeface="Times New Roman" panose="02020603050405020304" pitchFamily="65" charset="-122"/>
                <a:ea typeface="宋体" panose="02010600030101010101" pitchFamily="2" charset="-122"/>
              </a:rPr>
              <a:t>恬然</a:t>
            </a:r>
            <a:r>
              <a:rPr lang="zh-CN" altLang="en-US" sz="1500" kern="0" dirty="0" smtClean="0">
                <a:solidFill>
                  <a:srgbClr val="000000"/>
                </a:solidFill>
                <a:latin typeface="Times New Roman" panose="02020603050405020304" pitchFamily="65" charset="-122"/>
                <a:ea typeface="宋体" panose="02010600030101010101" pitchFamily="2" charset="-122"/>
              </a:rPr>
              <a:t>生活在她的鹿群之中。</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其实我很想去为玛丽亚·索拍一张照片。这些年,涌到玛丽亚·索猎民点参观游览的人络绎不绝,</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但我想,我这样匆匆来去,怎能配得上她的丰厚?怎能有乌热尔图探望她时目光里的深沉呢?</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因为乌热尔图是根河的儿子。当年,这位从小生活在大兴安岭的鄂温克青年捧着他的《琥珀色</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的篝火》走上了文坛,霎时让人眼前一亮。人们从他的小说里,认识了这个寂寞又热烈的民族。</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出乎意料的是,乌热尔图后来辞去京官重返故乡。时隔多年,当我行走在呼伦贝尔草原上,那些</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将天边画出蜿蜒起伏线条的山丘,那些怒放成海洋或孤零零独自开放的鲜花,那些低头吃草或昂</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头沉思的马群,还有那些</a:t>
            </a:r>
            <a:r>
              <a:rPr lang="zh-CN" altLang="en-US" sz="1500" u="sng" kern="0" dirty="0" smtClean="0">
                <a:solidFill>
                  <a:srgbClr val="000000"/>
                </a:solidFill>
                <a:latin typeface="Times New Roman" panose="02020603050405020304" pitchFamily="65" charset="-122"/>
                <a:ea typeface="宋体" panose="02010600030101010101" pitchFamily="2" charset="-122"/>
              </a:rPr>
              <a:t>袒露</a:t>
            </a:r>
            <a:r>
              <a:rPr lang="zh-CN" altLang="en-US" sz="1500" kern="0" dirty="0" smtClean="0">
                <a:solidFill>
                  <a:srgbClr val="000000"/>
                </a:solidFill>
                <a:latin typeface="Times New Roman" panose="02020603050405020304" pitchFamily="65" charset="-122"/>
                <a:ea typeface="宋体" panose="02010600030101010101" pitchFamily="2" charset="-122"/>
              </a:rPr>
              <a:t>在草原上始终默默流淌的河,都让人忍不住心潮起伏。这位鄂温克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作家返乡的理由还需要问吗?就是这草原这河流这民族,是祖先留在他身体里的血脉在涌动啊!</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乌热尔图在回到草原以后的日子里,完成了《呼伦贝尔笔记》等一系列著作和摄影作品,那是他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数十载的文化寻根,是他作为一个鄂温克的儿子,对母亲的深情眷念与报答。</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我们山外的人远道来看山,原本住在山上的人却搬下了山。</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人类到了21世纪,越来越意识到人与自然必须平等相处。生活在根河的大多数鄂温克人恋恋不</a:t>
            </a:r>
            <a:endParaRPr lang="zh-CN" altLang="en-US"/>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舍地告别了山林,将更多的空间留给了无边的草木以及驯鹿、黑熊、狼、灰鼠和蝴蝶。在离城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市不远的一个地方,新建了童话般的家园,这座小城就叫了根河。</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我们去到那里时,从山林里搬出的鄂温克人正三三两两地在自家门前干着一些零碎的活儿。男</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人穿着时尚的T恤和牛仔裤;女人们烫了发,有的还挑染成了黄的深红的,她们的裙子仍然长长</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的,跟老去的玛丽亚·索一样,但却是城市里流行的花色。</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这里的房屋都是政府投资兴建的,咖啡色外墙,小尖顶,搬进来的一家家鄂温克人按照自己的想</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法装扮屋子,</a:t>
            </a:r>
            <a:r>
              <a:rPr lang="zh-CN" altLang="en-US" sz="1500" u="sng" kern="0" dirty="0" smtClean="0">
                <a:solidFill>
                  <a:srgbClr val="000000"/>
                </a:solidFill>
                <a:latin typeface="Times New Roman" panose="02020603050405020304" pitchFamily="65" charset="-122"/>
                <a:ea typeface="宋体" panose="02010600030101010101" pitchFamily="2" charset="-122"/>
              </a:rPr>
              <a:t>盘算</a:t>
            </a:r>
            <a:r>
              <a:rPr lang="zh-CN" altLang="en-US" sz="1500" kern="0" dirty="0" smtClean="0">
                <a:solidFill>
                  <a:srgbClr val="000000"/>
                </a:solidFill>
                <a:latin typeface="Times New Roman" panose="02020603050405020304" pitchFamily="65" charset="-122"/>
                <a:ea typeface="宋体" panose="02010600030101010101" pitchFamily="2" charset="-122"/>
              </a:rPr>
              <a:t>着未来。鄂温克人与外族人通婚是常见的事情,近些年更为普遍,他们的孩子</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大多取的是鄂温克名字,成为这新部落的新一代。这里曾有过多年的繁忙,大兴安岭的木材源源</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不断地从根河运往大江南北。眼下,过往的一切留在了画册里。伐木工变作了看林人,大批工人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需要学习新技能,谋求新职业,他们在努力与以往告别,与未来接轨。</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根河天亮得很早。走到窗前一看,根河就在眼前,河对面的广场上已经有许多人在翩翩起舞,似</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乎这个小城的人都聚集在此了。根河的水伴着音乐荡漾,我忍不住踱过根河桥,进入了舞者的欢</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乐。用不着有任何忐忑,大家都是这样笑着来又笑着去的。这些根河小城中的</a:t>
            </a:r>
            <a:r>
              <a:rPr lang="zh-CN" altLang="en-US" sz="1500" u="sng" kern="0" dirty="0" smtClean="0">
                <a:solidFill>
                  <a:srgbClr val="000000"/>
                </a:solidFill>
                <a:latin typeface="Times New Roman" panose="02020603050405020304" pitchFamily="65" charset="-122"/>
                <a:ea typeface="宋体" panose="02010600030101010101" pitchFamily="2" charset="-122"/>
              </a:rPr>
              <a:t>曼妙</a:t>
            </a:r>
            <a:r>
              <a:rPr lang="zh-CN" altLang="en-US" sz="1500" kern="0" dirty="0" smtClean="0">
                <a:solidFill>
                  <a:srgbClr val="000000"/>
                </a:solidFill>
                <a:latin typeface="Times New Roman" panose="02020603050405020304" pitchFamily="65" charset="-122"/>
                <a:ea typeface="宋体" panose="02010600030101010101" pitchFamily="2" charset="-122"/>
              </a:rPr>
              <a:t>舞者啊!我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模仿着她们举手投足,扭动腰肢,想象着生活在此的种种愉悦。那是我度过的最为愉快的时刻。</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阳光将河水映照得流光溢彩。</a:t>
            </a:r>
            <a:r>
              <a:rPr lang="zh-CN" altLang="en-US" sz="1500" u="sng" kern="0" dirty="0" smtClean="0">
                <a:solidFill>
                  <a:srgbClr val="000000"/>
                </a:solidFill>
                <a:latin typeface="Times New Roman" panose="02020603050405020304" pitchFamily="65" charset="-122"/>
                <a:ea typeface="宋体" panose="02010600030101010101" pitchFamily="2" charset="-122"/>
              </a:rPr>
              <a:t>我知道我虽然来过了,但却远远抵达不了这河的深奥</a:t>
            </a:r>
            <a:r>
              <a:rPr lang="zh-CN" altLang="en-US" sz="1500" kern="0" dirty="0" smtClean="0">
                <a:solidFill>
                  <a:srgbClr val="000000"/>
                </a:solidFill>
                <a:latin typeface="Times New Roman" panose="02020603050405020304" pitchFamily="65" charset="-122"/>
                <a:ea typeface="宋体" panose="02010600030101010101" pitchFamily="2" charset="-122"/>
              </a:rPr>
              <a:t>,我只能记住</a:t>
            </a:r>
            <a:endParaRPr lang="zh-CN" altLang="en-US"/>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这些人和这些让人眷恋的时光。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(取材于叶梅的同名散文)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鄂温克是我国少数民族之一,主要居住在东北大兴安岭和呼伦贝尔草原。</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下列词语在文中的意思,理解</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的一项是(2分)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A.恬然:自然放松,沉静从容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B.袒露:毫不遮掩、毫无保留地展现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C.盘算:精打细算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D.曼妙:舞姿轻盈而美丽</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下列对文章的理解与赏析,</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A.传统的鄂温克人生活在山里,以打猎为生,驯鹿是他们生活、劳动的重要帮手。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B.乌热尔图为玛丽亚·索拍摄的照片,生动地表现了她历经的沧桑与母性的慈祥。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C.第六段中作者运用排比和拟人的修辞手法,展现了呼伦贝尔草原的美丽风光。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D.搬出山林的鄂温克女子穿上了城市里流行的裙子,过上了快乐时尚的新生活。</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第二段写出了根河的哪些特点?有什么象征意义?(5分)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作者在结尾说“我知道我虽然来过了,但却远远抵达不了这河的深奥”。请根据文意,说明</a:t>
            </a: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676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疑难突破</a:t>
            </a:r>
            <a:r>
              <a:rPr lang="zh-CN" altLang="en-US" sz="1500" kern="0" dirty="0" smtClean="0">
                <a:solidFill>
                  <a:srgbClr val="000000"/>
                </a:solidFill>
                <a:latin typeface="Times New Roman" panose="02020603050405020304" pitchFamily="65" charset="-122"/>
                <a:ea typeface="宋体" panose="02010600030101010101" pitchFamily="2" charset="-122"/>
              </a:rPr>
              <a:t>　体会词句七关注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①表层意;②深层意;③比喻意义;④象征意义;⑤反语意义;⑥讽刺意义;⑦双关意义。</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①转“我”为“你”,“你”成为自我观察与描写的对象,蕴含着作者冷静审视的态度;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②使用“你”的同时,又使用了“我”,蕴含着作者的自嘲与反思。</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作者在首段就提出问题,运用第二人称来叙述,设置了和读者面对面交流的亲切情景。第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二段主要运用第一人称,第四、五两段转换为第二人称,这三段细腻描写了“我”与“你”看窗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外或远或近的情形,体现了作者对“所有的活动的颜色、声音、生的滋味”的理性审视。第六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段中“你”和“我”两种人称交替出现,从“气闷”“受不了”“换个样子过活去”等可看出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作者的自我嘲讽与反思。</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知识拓展</a:t>
            </a:r>
            <a:r>
              <a:rPr lang="zh-CN" altLang="en-US" sz="1500" kern="0" dirty="0" smtClean="0">
                <a:solidFill>
                  <a:srgbClr val="000000"/>
                </a:solidFill>
                <a:latin typeface="Times New Roman" panose="02020603050405020304" pitchFamily="65" charset="-122"/>
                <a:ea typeface="宋体" panose="02010600030101010101" pitchFamily="2" charset="-122"/>
              </a:rPr>
              <a:t>　三种人称视角作用的区别</a:t>
            </a:r>
            <a:endParaRPr lang="zh-CN" altLang="en-US" dirty="0"/>
          </a:p>
        </p:txBody>
      </p:sp>
      <p:graphicFrame>
        <p:nvGraphicFramePr>
          <p:cNvPr id="3" name="表格 2"/>
          <p:cNvGraphicFramePr>
            <a:graphicFrameLocks noGrp="1"/>
          </p:cNvGraphicFramePr>
          <p:nvPr/>
        </p:nvGraphicFramePr>
        <p:xfrm>
          <a:off x="540000" y="4563277"/>
          <a:ext cx="7740000" cy="1482655"/>
        </p:xfrm>
        <a:graphic>
          <a:graphicData uri="http://schemas.openxmlformats.org/drawingml/2006/table">
            <a:tbl>
              <a:tblPr/>
              <a:tblGrid>
                <a:gridCol w="960166"/>
                <a:gridCol w="6779834"/>
              </a:tblGrid>
              <a:tr h="231443">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人　称</a:t>
                      </a:r>
                      <a:endParaRPr lang="zh-CN" altLang="en-US" sz="99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作　用</a:t>
                      </a:r>
                      <a:endParaRPr lang="zh-CN" altLang="en-US" sz="990" kern="0" dirty="0" smtClean="0">
                        <a:solidFill>
                          <a:srgbClr val="000000"/>
                        </a:solidFill>
                        <a:latin typeface="Times New Roman" panose="02020603050405020304" pitchFamily="65" charset="-122"/>
                        <a:ea typeface="宋体" panose="02010600030101010101" pitchFamily="2" charset="-122"/>
                      </a:endParaRPr>
                    </a:p>
                  </a:txBody>
                  <a:tcPr marL="45720" marR="45720"/>
                </a:tc>
              </a:tr>
              <a:tr h="143875">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第一人称</a:t>
                      </a:r>
                      <a:endParaRPr lang="zh-CN" altLang="en-US" sz="99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以身临其境的口吻叙述,增加真实感、可信度,便于自由表达情感</a:t>
                      </a:r>
                      <a:endParaRPr lang="zh-CN" altLang="en-US" sz="990" kern="0" dirty="0" smtClean="0">
                        <a:solidFill>
                          <a:srgbClr val="000000"/>
                        </a:solidFill>
                        <a:latin typeface="Times New Roman" panose="02020603050405020304" pitchFamily="65" charset="-122"/>
                        <a:ea typeface="宋体" panose="02010600030101010101" pitchFamily="2" charset="-122"/>
                      </a:endParaRPr>
                    </a:p>
                  </a:txBody>
                  <a:tcPr marL="45720" marR="45720"/>
                </a:tc>
              </a:tr>
              <a:tr h="438141">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第二人称</a:t>
                      </a:r>
                      <a:endParaRPr lang="zh-CN" altLang="en-US" sz="99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以对话的口吻叙述,拉近与读者的距离,显得亲切自然,便于交流情感,</a:t>
                      </a:r>
                      <a:r>
                        <a:rPr dirty="0" smtClean="0"/>
                        <a:t> </a:t>
                      </a:r>
                      <a:r>
                        <a:rPr lang="zh-CN" altLang="en-US" sz="990" kern="0" dirty="0" smtClean="0">
                          <a:solidFill>
                            <a:srgbClr val="000000"/>
                          </a:solidFill>
                          <a:latin typeface="Times New Roman" panose="02020603050405020304" pitchFamily="65" charset="-122"/>
                          <a:ea typeface="宋体" panose="02010600030101010101" pitchFamily="2" charset="-122"/>
                        </a:rPr>
                        <a:t>增强感染力</a:t>
                      </a:r>
                      <a:endParaRPr lang="zh-CN" altLang="en-US" sz="990" kern="0" dirty="0" smtClean="0">
                        <a:solidFill>
                          <a:srgbClr val="000000"/>
                        </a:solidFill>
                        <a:latin typeface="Times New Roman" panose="02020603050405020304" pitchFamily="65" charset="-122"/>
                        <a:ea typeface="宋体" panose="02010600030101010101" pitchFamily="2" charset="-122"/>
                      </a:endParaRPr>
                    </a:p>
                  </a:txBody>
                  <a:tcPr marL="45720" marR="45720"/>
                </a:tc>
              </a:tr>
              <a:tr h="343211">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第三人称</a:t>
                      </a:r>
                      <a:endParaRPr lang="zh-CN" altLang="en-US" sz="99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以旁观者的口吻叙述,不受时空局限,具有全知全能的特点,便于全面、客观、灵活地反映现实生活</a:t>
                      </a:r>
                      <a:endParaRPr lang="zh-CN" altLang="en-US" sz="990" kern="0" dirty="0" smtClean="0">
                        <a:solidFill>
                          <a:srgbClr val="000000"/>
                        </a:solidFill>
                        <a:latin typeface="Times New Roman" panose="02020603050405020304" pitchFamily="65" charset="-122"/>
                        <a:ea typeface="宋体" panose="02010600030101010101" pitchFamily="2" charset="-122"/>
                      </a:endParaRPr>
                    </a:p>
                  </a:txBody>
                  <a:tcPr marL="45720" marR="45720"/>
                </a:tc>
              </a:tr>
            </a:tbl>
          </a:graphicData>
        </a:graphic>
      </p:graphicFrame>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“这河的深奥”的含义、“抵达不了”的原因及作者寄托的情感。(6分)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文章叙写了玛丽亚·索、乌热尔图和走出山林的人们。请分别概括他们各自“根河之恋”的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表现。作者这样构思体现了怎样的匠心?(6分)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6.</a:t>
            </a:r>
            <a:r>
              <a:rPr lang="zh-CN" altLang="en-US" sz="1500" kern="0" dirty="0" smtClean="0">
                <a:solidFill>
                  <a:srgbClr val="000000"/>
                </a:solidFill>
                <a:latin typeface="Times New Roman" panose="02020603050405020304" pitchFamily="65" charset="-122"/>
                <a:ea typeface="宋体" panose="02010600030101010101" pitchFamily="2" charset="-122"/>
              </a:rPr>
              <a:t>鄂温克人与根河有着密切的联系。下列对经典作品中环境与人物的联系,理解</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A.大观园是《红楼梦》中人物活动的一个主要场所。正是这个众姐妹诗意生活着的“世外桃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源”,造就了贾宝玉力求摆脱世俗的叛逆性格。</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B.《边城》的故事发生在20世纪30年代湘西小镇茶峒。山明水净的湘西风光,映衬了翠翠、爷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爷、傩送等人物心灵的澄澈纯净与人性的善良美好。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C.《红岩》讲述的是在黎明前的黑暗里共产党员在监狱中艰苦卓绝的斗争。牢房的阴暗、刽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子手的凶残,突显了革命者信念的坚定、意志的坚强。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D.《阿Q正传》写的故事以辛亥革命时期的未庄为主要场景。赵太爷、假洋鬼子为代表的统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治阶级对阿Q的压迫和欺凌,是阿Q“精神胜利法”形成的重要原因。</a:t>
            </a:r>
            <a:endParaRPr lang="zh-CN" altLang="en-US" dirty="0"/>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八、</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 </a:t>
            </a:r>
            <a:r>
              <a:rPr lang="zh-CN" altLang="en-US" sz="1500" kern="0" dirty="0" smtClean="0">
                <a:solidFill>
                  <a:srgbClr val="000000"/>
                </a:solidFill>
                <a:latin typeface="Times New Roman" panose="02020603050405020304" pitchFamily="65" charset="-122"/>
                <a:ea typeface="宋体" panose="02010600030101010101" pitchFamily="2" charset="-122"/>
              </a:rPr>
              <a:t>   C　本题考查对词语的理解能力,包括本义和语境义。C.“盘算”的意思是“心里算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计或筹划”,文中“盘算着未来”应为对未来美好生活的期待、向往和规划、筹谋。A.通过理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解“她或许就是根河的化身,充满了母性的慈祥”可知,用“自然放松,沉静从容”来形容玛丽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亚·索的生活状态符合文意。B.“袒露”本义为“裸露在外,无遮盖”,原文用来形容在草原上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默默流淌的河流,“毫不遮掩、毫无保留地展现”的解释是符合文意的。D.“曼妙”本就用于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形容舞姿的优美,符合文意。</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 </a:t>
            </a:r>
            <a:r>
              <a:rPr lang="zh-CN" altLang="en-US" sz="1500" kern="0" dirty="0" smtClean="0">
                <a:solidFill>
                  <a:srgbClr val="000000"/>
                </a:solidFill>
                <a:latin typeface="Times New Roman" panose="02020603050405020304" pitchFamily="65" charset="-122"/>
                <a:ea typeface="宋体" panose="02010600030101010101" pitchFamily="2" charset="-122"/>
              </a:rPr>
              <a:t>   D　本题考查对文本内容的理解与鉴赏的能力。由原文第十段“她们的裙子仍然长长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的,跟老去的玛丽亚·索一样,但却是城市里流行的花色”可知,裙子长度依然保守,只是裙子花色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为现代流行,而非“城市里流行的裙子”。</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特点:①巨大的生命力;②纯真清澈;③一次次的新生;④养育了两岸的生命。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象征意义:鄂温克民族的生命力、精神与品格。</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第一问,根河的特点:春天根河破冰的生命力;河水的清澈本色;根河原本的名字及其含义;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根河像母亲一样养育两岸生物。第二问,象征意义:“春天</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河的巨大生命力迸发开来”象征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鄂温克人在艰难环境中迸发出的顽强生命力;“纯真清冽,水晶一般透明”象征鄂温克人淳朴的</a:t>
            </a:r>
            <a:endParaRPr lang="zh-CN" altLang="en-US" dirty="0"/>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性格,纯净的文化;“根河回到童年,回到本真</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将涓涓乳汁流送给两岸的万千生物”象征根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河给一代代鄂温克人提供着民族精神和文化的营养。从中提炼概括即可。</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含义:①鄂温克人久远的历史;②丰富的精神世界;③未来的发展。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原因:“我”是外来游客,来去匆匆。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情感:对鄂温克民族的尊重。</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本题考查筛选和概括文中信息的能力以及对文章内容、作者思想感情的把握能力。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“深奥”可以从自然环境及鄂温克民族悠久的历史文化和生活方式,对自然、生命的理解以及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对现代文明的态度等方面进行概括。对于原因的分析,需要综观全文,从众多的信息中细致地检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索出原因。而对于情感,概括归纳出即可。“抵达不了”的原因是“我”是山外的人,匆匆来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去,无法深刻体会鄂温克人贴近森林河流生活的丰富经历和思索,表达了作者对森林河流的敬畏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和对鄂温克人转变传统生活方式、保护自然的敬意。</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5.答案</a:t>
            </a:r>
            <a:r>
              <a:rPr lang="zh-CN" altLang="en-US" sz="1500" kern="0" dirty="0" smtClean="0">
                <a:solidFill>
                  <a:srgbClr val="000000"/>
                </a:solidFill>
                <a:latin typeface="Times New Roman" panose="02020603050405020304" pitchFamily="65" charset="-122"/>
                <a:ea typeface="宋体" panose="02010600030101010101" pitchFamily="2" charset="-122"/>
              </a:rPr>
              <a:t>　表现:①玛丽亚·索:与根河和森林相守一生。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②乌热尔图:辞官返乡,创作大量作品,担当起民族文化传承的责任。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③走出山林的人们:不忘根河,勇敢热情地接受了新生活。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匠心:作者选择了不同时代、不同生活环境中的典型人物,完整地表现出了鄂温克人依恋“根</a:t>
            </a:r>
            <a:endParaRPr lang="zh-CN" altLang="en-US" dirty="0"/>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河”、坚守根河精神的主旨。</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玛丽亚·索不离开森林,是对传统的坚守;乌热尔图重新回来是对养育之恩的眷念与报答,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有着文化寻根之恋;走出山林的人们对根河自然环境的尊重,愿意为与自然和谐相处做出让步,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开始新生活,拥抱未来。在构思上,老、中、青三代的事迹全方位地给读者描绘了这片土地的过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去和未来,以及对待传统和现代生活的三种不同选择,是一个民族发展的缩影,是一个民族全部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历史的微型画卷,本文独具匠心。</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6.答案 </a:t>
            </a:r>
            <a:r>
              <a:rPr lang="zh-CN" altLang="en-US" sz="1500" kern="0" dirty="0" smtClean="0">
                <a:solidFill>
                  <a:srgbClr val="000000"/>
                </a:solidFill>
                <a:latin typeface="Times New Roman" panose="02020603050405020304" pitchFamily="65" charset="-122"/>
                <a:ea typeface="宋体" panose="02010600030101010101" pitchFamily="2" charset="-122"/>
              </a:rPr>
              <a:t>   A　贾宝玉力求摆脱世俗的叛逆性格并非由“大观园”这个环境造成的,而是由封建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大家庭——贾府造成的,“大观园”中众姐妹诗意生活的“世外桃源”是贾宝玉精神心灵的寄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托之处。</a:t>
            </a:r>
            <a:endParaRPr lang="zh-CN" altLang="en-US" dirty="0"/>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九、(2016天津,16—19)阅读下面的文章,回答问题。(21分)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在母语的屋檐下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彭程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少年时代的伙伴自大洋彼岸归来探亲,多年未见,把盏竟夜长谈。我们聊到故乡种种情形,特别</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谈到了家乡方言,兴之所至,后来两人干脆用家乡话谈起来。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本来以为这么多年不使用,很多方言都已忘记,不料却在此时鲜明地复活了。恍惚中,甚至忆起</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了听到这些话时的具体情境,眼前浮现出了说话人的模样。友人感慨:真过瘾。</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在一种语言中浸润得深入长久,才有资格进入它的内部,感知它的种种微妙和玄奥,那些羽毛上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的光色一样的波动,青瓷上的釉彩一般的韵味。几乎只有母语,我们从牙牙学语时就亲吻的语</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言,才应允我们做到这一点。</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关于母语,英文里的一个说法,最有情感温度,也最能准确地贴近本质:mothertongue。直译就是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“妈妈的舌头”。从妈妈舌头上发出的声音,是生命降临时听到的最初的声音,浸润着爱的声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音。多么深邃动人的诗意!在母语的呼唤、吟唱和诵读中,我们张开眼睛,看到万物,理解生活,认</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识生命。</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诗作为浓缩提炼过的语言,是语言的极致。它可以作为标尺,衡量一个人对一种语言熟悉和理解</a:t>
            </a:r>
            <a:endParaRPr lang="zh-CN" altLang="en-US"/>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的程度。“眼看他起高楼,眼看他宴宾客,眼看他楼坍了”,说的是世事沧桑,人生无常。“而今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识尽愁滋味,欲说还休。欲说还休,却道天凉好个秋”,说的是心绪流转,昨日迢遥。没有历史文</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化为之打底,没有人生经历作为铺垫,就难以深入地感受和理解其间的沉痛和哀伤,无奈和迷</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茫。它们宜于意会,难以言传。</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每一种语言都连接着一种文化,通向一种共同的记忆。文化有着自己的基因,被封存在作为载体</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和符号的特有的语言中。仿佛一千零一夜的故事中,阿里巴巴的山洞里,藏着稀世的珍宝。</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“芝麻开门吧!”咒语念起,山洞石门訇然敞开,堆积的珠宝浮光跃彩。</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但洞察和把握一种语言的奥秘,不需要咒语。时间是最重要的条件。在一种语言中沉浸得足够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久了,自然就会了解其精妙。有如窖藏老酒,被时光层层堆叠,然后醇香。瓜熟蒂落,风生水起,到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了一定的时候,语言中的神秘和魅惑,次第显影。音调的升降平仄中,笔画的横竖撇捺里,有花朵</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摇曳的姿态,水波被风吹拂出的纹路,阳光下明媚的笑容,暗夜里隐忍的啜泣。</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对绝大多数人来说,只有母语,才有这样的魅力和魄力,承担和覆盖。日升月落,春秋代序;昼夜不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舍的流水,亘古沉默的荒野;鹰隼呼啸着射向天空,羊群蠕动成地上的云团;一颗从眼角滑落的泪</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珠有怎样的哀怨,一声自喉咙迸发的呐喊有怎样的愤懑。一切,都被母语捕捉和绾结,表达和诉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说。</a:t>
            </a:r>
            <a:endParaRPr lang="zh-CN" altLang="en-US"/>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我骄傲于自己母语的强大的生命力。五千年的漫长历史,灾祸连绵,兵燹不绝,而一个个方块汉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字,就是一块块砖石,当它们排列衔接时,便仿佛垒砌了一个广阔而坚固的壁垒,牢牢守卫了一种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古老的文化,庇护了一代代呼吸沐浴着它的气息的亿兆的灵魂。</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童年在农村度过。记事不久的年龄,有一年夏天,大人在睡午觉,我独自走出屋门到外面玩,追着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一只蹦蹦跳跳的兔子,不小心走远了,一直走进村外一片茂密的树林中,迷路了,害怕得大哭。但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四周没有人听到,只好在林子里乱走。过了好久,终于从树干的缝隙间,望见了村头一户人家的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屋檐。</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一颗悬空的心倏地落地了。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对于长期漂泊在外的人,母语熟悉的音调,带给他的正应该是这样的一种返归家园之感。一个汉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语的子民,寄居他乡,母语便是故乡的方言土语;置身异国,母语便是方块的中文汉字。“官秩加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身应谬得,乡音到耳是真归”,故乡的语言,母语的最为具体直观的形式,甚至关联到了存在的确</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凿感。</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因为时时相与,反而熟视无睹。</a:t>
            </a:r>
            <a:r>
              <a:rPr lang="zh-CN" altLang="en-US" sz="1500" u="sng" kern="0" dirty="0" smtClean="0">
                <a:solidFill>
                  <a:srgbClr val="000000"/>
                </a:solidFill>
                <a:latin typeface="Times New Roman" panose="02020603050405020304" pitchFamily="65" charset="-122"/>
                <a:ea typeface="宋体" panose="02010600030101010101" pitchFamily="2" charset="-122"/>
              </a:rPr>
              <a:t>就像对于一尾悠然游弋的鱼儿,水的环抱和裹挟是自然而然的,</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不需要去意识和诘问的。但一当因某种缘故离开了那个环境,就会感受到置身盛夏沙漠中般的</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窒息。被拘禁于全然陌生的语言中,一个人也仿佛涸辙之鲋,最渴望母语的濡沫。那亲切的音节</a:t>
            </a:r>
            <a:endParaRPr lang="zh-CN" altLang="en-US"/>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014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u="sng" kern="0" dirty="0" smtClean="0">
                <a:solidFill>
                  <a:srgbClr val="000000"/>
                </a:solidFill>
                <a:latin typeface="Times New Roman" panose="02020603050405020304" pitchFamily="65" charset="-122"/>
                <a:ea typeface="宋体" panose="02010600030101010101" pitchFamily="2" charset="-122"/>
              </a:rPr>
              <a:t>声调,是一股直透心底的清凉水流。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每一种语言的子民们,在自己母语的河流中,泅渡,游憩,俯仰,沉醉,吟咏,创造出灿烂的文化,并经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由翻译传播,成为说着不同语言的人们共同的精神财富。以诗歌为证,《鲁拜集》中波斯大诗人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伽亚谟及时行乐的咏叹,和《古诗十九首》里汉代中国人生命短暂的感喟,贯穿了相通的哲学追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问;中世纪的意大利,彼特拉克对心上人劳拉的十四行诗倾诉,和晚唐洛阳城里,李商隐写给不知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名恋人的无题七律,或者隽永清新,或者宛转迷离,各有一种入骨的缠绵。让不同的语言彼此尊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重,在交流中使各自的美质得到彰显和分享。</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热爱来自母亲的舌尖上的声音,应该被视为是一个人的职责,他的伦理的基点。他可以走向天高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地阔,但母语是他的出发地,是他不断向前伸延的生命坐标轴线上,那一处不变的原点。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(原载《光明日报》,有删节)</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作者回忆童年迷路的经历,在文中有什么作用?(4分)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赏析文中画线的文字。(5分)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作者深情地诠释了母语的多重意义,请结合全文加以概括。(8分)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下列对文章的理解与分析,</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的两项是(4分)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lvl="0"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A.文中引用英语mothertongue,是为了引出“妈妈的舌头”这一形象说法,强调母语的温馨可亲。</a:t>
            </a:r>
            <a:endParaRPr lang="zh-CN" altLang="en-US" dirty="0"/>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0366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B.作者用“羽毛上的光色一样的波动”“青瓷上的釉彩一般的韵味”来形容母语的微妙和玄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奥,是说母语宜于意会,难以言传。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C.文中引用阿里巴巴的故事,旨在说明封存在语言中的文化基因如珠宝般珍贵。</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D.文中列举“昼夜不舍的流水”“亘古沉默的荒野”“一颗从眼角滑落的泪珠”等意象,意在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说明,只有用母语才能准确言说它们的内在情韵。</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E.文章融记叙、议论、抒情为一体,引经据典,华美而不失厚重,有较深的文化意蕴。</a:t>
            </a:r>
            <a:endParaRPr lang="zh-CN" altLang="en-US" dirty="0"/>
          </a:p>
        </p:txBody>
      </p:sp>
      <p:sp>
        <p:nvSpPr>
          <p:cNvPr id="3" name="矩形 2"/>
          <p:cNvSpPr/>
          <p:nvPr/>
        </p:nvSpPr>
        <p:spPr>
          <a:xfrm>
            <a:off x="500034" y="3207478"/>
            <a:ext cx="7858180" cy="3213187"/>
          </a:xfrm>
          <a:prstGeom prst="rect">
            <a:avLst/>
          </a:prstGeom>
        </p:spPr>
        <p:txBody>
          <a:bodyPr wrap="square">
            <a:spAutoFit/>
          </a:bodyPr>
          <a:lstStyle/>
          <a:p>
            <a:pPr lvl="0"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九、</a:t>
            </a:r>
            <a:endParaRPr lang="zh-CN" altLang="en-US" dirty="0" smtClean="0">
              <a:solidFill>
                <a:srgbClr val="000000"/>
              </a:solidFill>
            </a:endParaRPr>
          </a:p>
          <a:p>
            <a:pPr lvl="0"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1.</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①内容上</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用孩子迷路比喻游子离开母语</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强调母语给人带来的庇护感和安全感。</a:t>
            </a:r>
            <a:endParaRPr lang="zh-CN" altLang="en-US" dirty="0" smtClean="0">
              <a:solidFill>
                <a:srgbClr val="000000"/>
              </a:solidFill>
            </a:endParaRPr>
          </a:p>
          <a:p>
            <a:pPr lvl="0"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②结构上</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呼应题目“屋檐”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引出下面的议论。</a:t>
            </a:r>
            <a:endParaRPr lang="zh-CN" altLang="en-US" dirty="0" smtClean="0">
              <a:solidFill>
                <a:srgbClr val="000000"/>
              </a:solidFill>
            </a:endParaRPr>
          </a:p>
          <a:p>
            <a:pPr lvl="0"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解答本题</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应从内容和结构两方面入手。文章第</a:t>
            </a:r>
            <a:r>
              <a:rPr lang="en-US" altLang="zh-CN" sz="1500" kern="0" dirty="0" smtClean="0">
                <a:solidFill>
                  <a:srgbClr val="000000"/>
                </a:solidFill>
                <a:latin typeface="Times New Roman" panose="02020603050405020304" pitchFamily="65" charset="-122"/>
                <a:ea typeface="宋体" panose="02010600030101010101" pitchFamily="2" charset="-122"/>
              </a:rPr>
              <a:t>11</a:t>
            </a:r>
            <a:r>
              <a:rPr lang="zh-CN" altLang="en-US" sz="1500" kern="0" dirty="0" smtClean="0">
                <a:solidFill>
                  <a:srgbClr val="000000"/>
                </a:solidFill>
                <a:latin typeface="Times New Roman" panose="02020603050405020304" pitchFamily="65" charset="-122"/>
                <a:ea typeface="宋体" panose="02010600030101010101" pitchFamily="2" charset="-122"/>
              </a:rPr>
              <a:t>段描写了作者童年迷路的经历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从内容</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上来看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这段文字明写孩子迷路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害怕</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望见屋檐而心安</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实际上比喻漂泊在外的游子离开母语后</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的不安</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强调母语能带给人庇护感与安全感</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从结构上来看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该段文字写“我”最终“望见了村</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头一户人家的屋檐”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呼应了文章标题中的“屋檐”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并以此为喻</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引出了下文的议论</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呼唤人们</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回归“母语的屋檐”。</a:t>
            </a:r>
            <a:endParaRPr lang="zh-CN" altLang="en-US"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71472" y="1013795"/>
            <a:ext cx="8127000" cy="5549746"/>
            <a:chOff x="571472" y="991377"/>
            <a:chExt cx="8127000" cy="5549746"/>
          </a:xfrm>
        </p:grpSpPr>
        <p:sp>
          <p:nvSpPr>
            <p:cNvPr id="2" name="TextBox 2"/>
            <p:cNvSpPr txBox="1"/>
            <p:nvPr/>
          </p:nvSpPr>
          <p:spPr>
            <a:xfrm>
              <a:off x="571472" y="3420269"/>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③母语可以自由地抒情状物。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④母语包蕴文化基因,守卫民族文化。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⑤母语给人以家的归宿感。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⑥各民族用自己的母语创造了人类共同的精神财富。</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“结合全文加以概括”给我们的信息是:通读全文,对文中重点语段、关键语句进行概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括。“母语的多重意义”中的“多重”表明不止一种。</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 </a:t>
              </a:r>
              <a:r>
                <a:rPr lang="zh-CN" altLang="en-US" sz="1500" kern="0" dirty="0" smtClean="0">
                  <a:solidFill>
                    <a:srgbClr val="000000"/>
                  </a:solidFill>
                  <a:latin typeface="Times New Roman" panose="02020603050405020304" pitchFamily="65" charset="-122"/>
                  <a:ea typeface="宋体" panose="02010600030101010101" pitchFamily="2" charset="-122"/>
                </a:rPr>
                <a:t>   BC　B.“母语宜于意会,难以言传”无中生有。C.原文引用阿里巴巴的故事,旨在说明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“文化有着自己的基因,被封存在作为载体和符号的特有的语言中”,而非说明“封存在语言中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的文化基因如珠宝般珍贵”。</a:t>
              </a:r>
              <a:endParaRPr lang="zh-CN" altLang="en-US" dirty="0"/>
            </a:p>
          </p:txBody>
        </p:sp>
        <p:sp>
          <p:nvSpPr>
            <p:cNvPr id="4" name="TextBox 2"/>
            <p:cNvSpPr txBox="1"/>
            <p:nvPr/>
          </p:nvSpPr>
          <p:spPr>
            <a:xfrm>
              <a:off x="571472" y="991377"/>
              <a:ext cx="8127000" cy="24273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运用比喻、对比等手法,揭示出人和母语之间生死难离的关系,使事理具象化,生动形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象。</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赏析句子可从修辞手法入手。从画线句涉及的“就像”、“鱼”与“水”、“人”与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“母语”这些关键信息中,我们可以得出画线句使用了比喻、对比的手法。指出手法的作用,并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结合文章内容来分析。</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①母语可以拉近彼此关系。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②母语最早打通人与世界的联系。</a:t>
              </a:r>
              <a:endParaRPr lang="zh-CN" altLang="en-US" dirty="0"/>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三、(2016课标全国Ⅰ,11)阅读下面的文字,回答问题。(25分)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李锐</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拄着锄把出村的时候又有人问:“六安爷,又去百亩园呀?”</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倒拿着锄头的六安爷平静地笑笑:“是哩。”</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“咳呀,六安爷,后晌天气这么热,眼睛又不方便,快回家歇歇吧六安爷!”</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六安爷还是平静地笑笑:“我不是锄地,我是过瘾。”</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“咳呀,锄了地,受了累,又没有收成,你是图啥呀你六安爷?”</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六安爷已经记不清这样的问答重复过多少次了,他还是不紧不慢地笑笑:“我不是锄地,我是过</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瘾。”</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斜射的阳光明晃晃地照在六安爷的脸上,渐渐失明的眼睛,给他带来一种说不出的静穆。六安爷</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看不清人们的脸色,可他听得清人们的腔调。但是六安爷不想改变自己的主意,照样拄着锄把当</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拐棍,从从容容地走过。</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百亩园就在河对面,一抬眼就能看见。一座三孔石桥跨过乱流河,把百亩园和村子连在一起。这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整整一百二十亩平坦肥沃的河滩地,是乱流河一百多里河谷当中最大最肥的一块地。西湾村人</a:t>
            </a:r>
            <a:endParaRPr lang="zh-CN" altLang="en-US"/>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十、(2016北京,19—24)阅读下面的作品,回答问题。(24分)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白鹿原上奏响一支老腔</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我第一次看老腔演出,是前两三年的事。朋友跟我说老腔如何如何,我却很难产生惊诧之类的反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应。因为尽管我在关中地区生活了几十年,却从来没听说过老腔这个剧种,可见其影响的宽窄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了。开幕演出前的等待中,作曲家赵季平也来了,打过招呼握过手,他在我旁边落座。屁股刚挨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着椅子,他忽然站起,匆匆离席赶到舞台左侧的台下,和蹲在那儿的一位白头发白眉毛的老汉握</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手拍肩,异常热乎,又与白发白眉老汉周围的一群人逐个握手问好,想必是打过交道的熟人了。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我在入座时也看见了白发白眉老汉和他跟前的十多个人,一眼就能看出他们都是地道的关中乡</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村人,也就能想到他们是某个剧种的民间演出班社,也未太注意。赵季平重新归位坐定,便很郑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重地对我介绍说,这是华阴县的老腔演出班社,老腔是很了不得的一种唱法,尤其是那个白眉老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汉</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老腔能得到赵季平的赏识,我对老腔便刮目相看了。再看白发白眉老汉,安静地在台角下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坐着,我突然生出神秘感来。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轮到老腔登台了。大约八九个演员刚一从舞台左边走出来,台下观众便响起一阵哄笑声。我也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忍不住笑了。笑声是由他们上台的举动引发的。他们一只手抱着各自的乐器,另一只手提着一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只小木凳,木凳有方形有条形的,还有一位肩头架着一条可以坐两三个人的长条板凳。这些家什</a:t>
            </a:r>
            <a:endParaRPr lang="zh-CN" altLang="en-US"/>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在关中乡村每一家农户的院子里、锅灶间都是常见的必备之物,却被他们提着扛着登上了西安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的大戏台。他们没有任何舞台动作,用如同在村巷或自家院子里随意走动的脚步,走到戏台中</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心,各自选一个位置,放下条凳或方凳坐下来,开始调试各自的琴弦。</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锣鼓敲响,间以两声喇叭嘶鸣,板胡、二胡和月琴便合奏起来,似无太多特点。而当另一位抱着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月琴的中年汉子开口刚唱了两句,台下观众便爆出掌声;白毛老汉也是刚刚接唱了两声,那掌声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又骤然爆响。有人接连用关中土语高声喝彩,“美得很!”“</a:t>
            </a:r>
            <a:r>
              <a:rPr lang="zh-CN" altLang="en-US" sz="1500" u="sng" kern="0" dirty="0" smtClean="0">
                <a:solidFill>
                  <a:srgbClr val="000000"/>
                </a:solidFill>
                <a:latin typeface="Times New Roman" panose="02020603050405020304" pitchFamily="65" charset="-122"/>
                <a:ea typeface="宋体" panose="02010600030101010101" pitchFamily="2" charset="-122"/>
              </a:rPr>
              <a:t>太斩劲了</a:t>
            </a:r>
            <a:r>
              <a:rPr lang="zh-CN" altLang="en-US" sz="1500" kern="0" dirty="0" smtClean="0">
                <a:solidFill>
                  <a:srgbClr val="000000"/>
                </a:solidFill>
                <a:latin typeface="Times New Roman" panose="02020603050405020304" pitchFamily="65" charset="-122"/>
                <a:ea typeface="宋体" panose="02010600030101010101" pitchFamily="2" charset="-122"/>
              </a:rPr>
              <a:t>!”我也是这种感受,也拍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着手,只是没喊出来。他们遵照事先的演出安排,唱了两段折子戏,几乎掌声连着掌声,喝彩连着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喝彩,无疑成为演出的一个高潮。然而,令人惊讶的一幕出现了,站在最后的一位穿着粗布对门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襟的半大老汉扛着长条板凳走到台前,左手拎起长凳一头,另一头支在舞台上,用右手握着的一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块木砖,随着乐器的节奏和演员的合唱连续敲击长条板凳。任谁也意料不及的这种举动,竟然把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台下的掌声和叫好声震哑了,出现了鸦雀无声的静场。短暂的静默之后,掌声和欢呼声骤然爆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响,经久不息</a:t>
            </a:r>
            <a:r>
              <a:rPr lang="zh-CN" altLang="en-US" sz="1500" kern="0" dirty="0" smtClean="0">
                <a:solidFill>
                  <a:srgbClr val="000000"/>
                </a:solidFill>
                <a:latin typeface="黑体" panose="02010609060101010101" pitchFamily="49"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我在这腔调里沉迷且陷入遐想,这是发自雄浑的关中大地深处的声响,抑或是渭水波浪的涛声,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也像是骤雨拍击无边秋禾的啸响,亦不无知时节的好雨润泽秦川初春返青麦苗的细近于无的柔</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声,甚至让我想到柴烟弥漫的村巷里牛哞马叫的声音</a:t>
            </a:r>
            <a:r>
              <a:rPr lang="zh-CN" altLang="en-US" sz="1500" kern="0" dirty="0" smtClean="0">
                <a:solidFill>
                  <a:srgbClr val="000000"/>
                </a:solidFill>
                <a:latin typeface="黑体" panose="02010609060101010101" pitchFamily="49" charset="-122"/>
                <a:ea typeface="宋体" panose="02010600030101010101" pitchFamily="2" charset="-122"/>
              </a:rPr>
              <a:t>……</a:t>
            </a:r>
            <a:endParaRPr lang="zh-CN" altLang="en-US"/>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我能想到的这些语言,似乎还是难以表述老腔撼人胸腑的神韵;听来酣畅淋漓,久久难以平复,我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却生出相见恨晚的不无懊丧自责的心绪。这样富于艺术魅力的老腔,此前却从未听说过,也就缺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失了老腔旋律的熏陶,设想心底如若有老腔的旋律不时响动,肯定会影响到我对关中乡村生活的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感受和体味,也会影响到笔下文字的色调和质地。后来,有作家朋友看过老腔的演出,不无遗憾</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地对我说过这样的话,你的小说《白鹿原》是写关中大地的,要是有一笔老腔的画面就好了。我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却想到,不单是一笔或几笔画面,而是在整个叙述的文字里如果有老腔的</a:t>
            </a:r>
            <a:r>
              <a:rPr lang="zh-CN" altLang="en-US" sz="1500" u="sng" kern="0" dirty="0" smtClean="0">
                <a:solidFill>
                  <a:srgbClr val="000000"/>
                </a:solidFill>
                <a:latin typeface="Times New Roman" panose="02020603050405020304" pitchFamily="65" charset="-122"/>
                <a:ea typeface="宋体" panose="02010600030101010101" pitchFamily="2" charset="-122"/>
              </a:rPr>
              <a:t>气韵弥漫</a:t>
            </a:r>
            <a:r>
              <a:rPr lang="zh-CN" altLang="en-US" sz="1500" kern="0" dirty="0" smtClean="0">
                <a:solidFill>
                  <a:srgbClr val="000000"/>
                </a:solidFill>
                <a:latin typeface="黑体" panose="02010609060101010101" pitchFamily="49"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直到后来小说《白鹿原》改编成话剧,导演林兆华在其中加入了老腔的演唱,让我有了一种释然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的感觉。从此老腔借助话剧《白鹿原》登上了北京人民艺术剧院的舞台。</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后来还想再听老腔,却难得如愿。不过两年之后,我竟然在中山音乐堂再次过足了老腔的瘾。那</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天,无论白毛老汉,还是其他演员,都是尽兴尽情完全投入地演唱,把老腔的独特魅力发挥到最好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的程度,台下观众一阵强过一阵的掌声,当属一种心灵的应和。纯正的关中东府地方的发音,观</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众能听懂多少内容可想而知,何以会有如此强烈的呼应和感染力?我想到的是旋律,一种发自久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远时空的绝响,又饱含着关中大地深厚的神韵,把当代人潜存在心灵底层的那一根尚未被各种或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高雅或通俗的音律所淹没的神经撞响了,这几乎是本能地呼应着这种堪为大美的民间原生形态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的心灵旋律。</a:t>
            </a:r>
            <a:endParaRPr lang="zh-CN" altLang="en-US"/>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我在那一刻颇为感慨,他们——无论秦腔或老腔——原本就这么唱着,也许从宋代就唱着,无论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元、明、清,以至民国到解放,直到现在,一直在乡野在村舍在庙会就这样唱着,直到今晚,在中山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音乐堂演唱。我想和台上的</a:t>
            </a:r>
            <a:r>
              <a:rPr lang="zh-CN" altLang="en-US" sz="1500" u="sng" kern="0" dirty="0" smtClean="0">
                <a:solidFill>
                  <a:srgbClr val="000000"/>
                </a:solidFill>
                <a:latin typeface="Times New Roman" panose="02020603050405020304" pitchFamily="65" charset="-122"/>
                <a:ea typeface="宋体" panose="02010600030101010101" pitchFamily="2" charset="-122"/>
              </a:rPr>
              <a:t>乡党</a:t>
            </a:r>
            <a:r>
              <a:rPr lang="zh-CN" altLang="en-US" sz="1500" kern="0" dirty="0" smtClean="0">
                <a:solidFill>
                  <a:srgbClr val="000000"/>
                </a:solidFill>
                <a:latin typeface="Times New Roman" panose="02020603050405020304" pitchFamily="65" charset="-122"/>
                <a:ea typeface="宋体" panose="02010600030101010101" pitchFamily="2" charset="-122"/>
              </a:rPr>
              <a:t>拉开更大的距离,便从前排座位离开,在剧场最后找到一个空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位,远距离欣赏这些乡党的演唱,企图排除因乡党乡情而生出的难以避免的偏爱。这似乎还有一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定的效应,确凿是那腔儿自身所产生的震撼人的心灵的艺术魅力</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在我陷入那种拉开间距的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纯粹品赏的意境时,节目主持人濮存昕却作出了一个令全场</a:t>
            </a:r>
            <a:r>
              <a:rPr lang="zh-CN" altLang="en-US" sz="1500" u="sng" kern="0" dirty="0" smtClean="0">
                <a:solidFill>
                  <a:srgbClr val="000000"/>
                </a:solidFill>
                <a:latin typeface="Times New Roman" panose="02020603050405020304" pitchFamily="65" charset="-122"/>
                <a:ea typeface="宋体" panose="02010600030101010101" pitchFamily="2" charset="-122"/>
              </a:rPr>
              <a:t>哗然</a:t>
            </a:r>
            <a:r>
              <a:rPr lang="zh-CN" altLang="en-US" sz="1500" kern="0" dirty="0" smtClean="0">
                <a:solidFill>
                  <a:srgbClr val="000000"/>
                </a:solidFill>
                <a:latin typeface="Times New Roman" panose="02020603050405020304" pitchFamily="65" charset="-122"/>
                <a:ea typeface="宋体" panose="02010600030101010101" pitchFamily="2" charset="-122"/>
              </a:rPr>
              <a:t>的非常举动,他由台角的主持人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位置快步走到台前,从正在吼唱的演员手中夺下长条板凳,又从他高举着的右手中夺取木砖,自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己在长条板凳上猛砸起来,接着扬起木砖,高声吼唱。观众席顿时沸腾起来。这位声名显赫的濮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存昕已经和老腔融和了,我顿然意识到自己拉开间距,寻求客观欣赏的举措是多余的。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(取材于陈忠实的同名散文)</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下列词语在文中的意思,理解</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的一项是(2分)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A.太斩劲了:非常给力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B.气韵弥漫:韵味充满(作品)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C.乡党:志同道合的同乡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D.哗然:因惊讶和赞赏而沸腾</a:t>
            </a:r>
            <a:endParaRPr lang="zh-CN" altLang="en-US" dirty="0"/>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676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下列对文章内容的理解,最恰当的一项是(3分)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A.作者产生神秘感的原因是看见演唱老腔的是白发白眉老汉等一群关中农民。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B.演员以木砖连续敲击长条板凳发出的响声经常掩盖了观众的掌声与叫好声。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C.朋友为小说《白鹿原》没有写老腔的笔墨而感到遗憾,作者对此深有同感。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D.老腔从宋代唱到现在,从乡野唱到音乐厅,说明这种表演形式一直很流行。</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作者对老腔的认识经历了怎样的变化过程?请结合全文作简要说明。(4分)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文中运用了侧面描写的手法来表现老腔的艺术魅力。请举两例并加以分析。(4分)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作者在小说《白鹿原》中并没有写到老腔,为什么本文题目却是“</a:t>
            </a:r>
            <a:r>
              <a:rPr lang="zh-CN" altLang="en-US" sz="1500" u="sng" kern="0" dirty="0" smtClean="0">
                <a:solidFill>
                  <a:srgbClr val="000000"/>
                </a:solidFill>
                <a:latin typeface="Times New Roman" panose="02020603050405020304" pitchFamily="65" charset="-122"/>
                <a:ea typeface="宋体" panose="02010600030101010101" pitchFamily="2" charset="-122"/>
              </a:rPr>
              <a:t>白鹿原</a:t>
            </a:r>
            <a:r>
              <a:rPr lang="zh-CN" altLang="en-US" sz="1500" kern="0" dirty="0" smtClean="0">
                <a:solidFill>
                  <a:srgbClr val="000000"/>
                </a:solidFill>
                <a:latin typeface="Times New Roman" panose="02020603050405020304" pitchFamily="65" charset="-122"/>
                <a:ea typeface="宋体" panose="02010600030101010101" pitchFamily="2" charset="-122"/>
              </a:rPr>
              <a:t>上奏响一支老腔”?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(5分)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6.</a:t>
            </a:r>
            <a:r>
              <a:rPr lang="zh-CN" altLang="en-US" sz="1500" kern="0" dirty="0" smtClean="0">
                <a:solidFill>
                  <a:srgbClr val="000000"/>
                </a:solidFill>
                <a:latin typeface="Times New Roman" panose="02020603050405020304" pitchFamily="65" charset="-122"/>
                <a:ea typeface="宋体" panose="02010600030101010101" pitchFamily="2" charset="-122"/>
              </a:rPr>
              <a:t>文章第四段运用了多种手法,表达了作者对老腔的感受。请结合具体语句加以赏析。(6分)</a:t>
            </a:r>
            <a:endParaRPr lang="zh-CN" altLang="en-US" dirty="0"/>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 </a:t>
            </a:r>
            <a:r>
              <a:rPr lang="zh-CN" altLang="en-US" sz="1500" kern="0" dirty="0" smtClean="0">
                <a:solidFill>
                  <a:srgbClr val="000000"/>
                </a:solidFill>
                <a:latin typeface="Times New Roman" panose="02020603050405020304" pitchFamily="65" charset="-122"/>
                <a:ea typeface="宋体" panose="02010600030101010101" pitchFamily="2" charset="-122"/>
              </a:rPr>
              <a:t>   C    A.“太斩劲了”出现在第三段,是观众高声喝彩的话语,应该和“美得很”一样是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褒义词,是“非常给力”的意思。B.“气韵弥漫”出现在第五段,由“不单是一笔或几笔画面,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而是在整个叙述的文字里如果有老腔的气韵弥漫</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”,可知“气韵弥漫”指应该在整篇小说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中都有关于老腔的描写。C.“乡党”出现在文章的第八段,由“企图排除因乡党乡情而生出的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难以避免的偏爱”,可知“乡党”是“老乡、乡亲”的意思,并不是“志同道合的同乡”。D.联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系下文中主持人濮存昕的做法:夺过演员的长条板凳和木砖,自己参与到表演中。这种行为,让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人惊讶,而后文中观众们沸腾起来,是由于对其表演的肯定、赞赏。</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 </a:t>
            </a:r>
            <a:r>
              <a:rPr lang="zh-CN" altLang="en-US" sz="1500" kern="0" dirty="0" smtClean="0">
                <a:solidFill>
                  <a:srgbClr val="000000"/>
                </a:solidFill>
                <a:latin typeface="Times New Roman" panose="02020603050405020304" pitchFamily="65" charset="-122"/>
                <a:ea typeface="宋体" panose="02010600030101010101" pitchFamily="2" charset="-122"/>
              </a:rPr>
              <a:t>   C(选A得1分)    A.作者产生神秘感是因为老腔和老腔演员得到了赵季平的赏识,让作者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对老腔刮目相看,充满期待。该项内容不全面,故选A得1分。B.并不是演奏声经常掩盖了掌声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与叫好声,而是因为意想不到的表演,让全场观众震惊,使全场“鸦雀无声”。C.文章第五段明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确提出“有作家朋友看过老腔的演出,不无遗憾地对我说过这样的话,你的小说《白鹿原》</a:t>
            </a:r>
            <a:r>
              <a:rPr lang="zh-CN" altLang="en-US" sz="1500" kern="0" dirty="0" smtClean="0">
                <a:solidFill>
                  <a:srgbClr val="000000"/>
                </a:solidFill>
                <a:latin typeface="黑体" panose="02010609060101010101" pitchFamily="49" charset="-122"/>
                <a:ea typeface="宋体" panose="02010600030101010101" pitchFamily="2" charset="-122"/>
              </a:rPr>
              <a:t>……</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要是有一笔老腔的画面就好了”,而“我”想到的是“不单是一笔或几笔画面,而是在整个叙述</a:t>
            </a:r>
            <a:br>
              <a:rPr dirty="0"/>
            </a:b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老腔的气韵弥漫</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”;第六段中,也提到过话剧《白鹿原》加入老腔的演唱后,让“我”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“释然”了。D.第一段中“尽管我在关中地区</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却从来没听说过老腔</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”,可见这种表演</a:t>
            </a:r>
            <a:endParaRPr lang="zh-CN" altLang="en-US" dirty="0"/>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形式并不流行。</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要点一:开始不知道,不了解,后产生神秘感。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要点二:第一次看过老腔表演之后,感到震撼。</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要点三:再看老腔表演时,怀疑其中是否掺杂了乡情带来的偏爱。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要点四:最后认识到自己被老腔征服完全是因为老腔自身强大的艺术魅力。</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按时间顺序从文本中找到作者对老腔认识的关键点。第一段“却从来没听说过老腔这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个剧种,可见其影响的宽窄了”,后因为赵季平对老腔及老腔演员的赏识,而对老腔“突然生出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神秘感来”;到后来听过一次老腔,深深地被老腔震撼;再到第七段写在中山音乐堂听了老腔的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演奏,领悟到了老腔震撼人的心灵的艺术魅力,对老腔的理解更加深入了;最后第八段,“远距离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欣赏这些乡党的演唱,企图排除因乡党乡情而生出的难以避免的偏爱”,看了主持人参与表演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后,“我顿然意识到自己拉开间距,寻求客观欣赏的举措是多余的”,作者完全被老腔的艺术魅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力征服。考生从原文中筛选出相应信息并加以概括即可。</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(示例)赵季平:著名作曲家与老腔演员很熟悉,并给予老腔高度的评价,写出了老腔的艺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术价值。</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濮存昕:节目主持人出人意外地走到台前击凳高吼,融入表演,突出了老腔的感染力和震撼力。</a:t>
            </a:r>
            <a:endParaRPr lang="zh-CN" altLang="en-US" dirty="0"/>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观众:观众在看老腔表演过程中经久不息的掌声与喝彩声,表现了老腔演出带给观众的精神享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受。</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侧面描写是本文重要的艺术手法。即通过对周围人物或环境的描绘来表现所要描写的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对象,以使其更鲜明突出。本文通过赵季平对老腔演员的赏识、观众的叫好声、主持人即兴表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演等烘托出老腔的艺术价值高、影响力大和震撼力强。</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5.答案</a:t>
            </a:r>
            <a:r>
              <a:rPr lang="zh-CN" altLang="en-US" sz="1500" kern="0" dirty="0" smtClean="0">
                <a:solidFill>
                  <a:srgbClr val="000000"/>
                </a:solidFill>
                <a:latin typeface="Times New Roman" panose="02020603050405020304" pitchFamily="65" charset="-122"/>
                <a:ea typeface="宋体" panose="02010600030101010101" pitchFamily="2" charset="-122"/>
              </a:rPr>
              <a:t>　要点一:文章题目中的“白鹿原”,巧妙借用小说《白鹿原》的书名,暗指关中大地,点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明了老腔生长的土壤。</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要点二:作者为小说《白鹿原》中没有写到老腔而感到遗憾,以“白鹿原”为题有弥补之意,也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暗含了对老腔的敬意。</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本文主要阐述的是老腔的艺术魅力。老腔是关中地区的一种独特的演奏方式,《白鹿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原》中故事发生的地点就在关中地区,点明关中是老腔生长的土壤;作者对《白鹿原》一书中没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有关于老腔表演的描写而感到遗憾,后来《白鹿原》的话剧版本中有了老腔的演唱,让作者释怀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了,以此来表达对老腔艺术魅力的敬意。</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6.答案</a:t>
            </a:r>
            <a:r>
              <a:rPr lang="zh-CN" altLang="en-US" sz="1500" kern="0" dirty="0" smtClean="0">
                <a:solidFill>
                  <a:srgbClr val="000000"/>
                </a:solidFill>
                <a:latin typeface="Times New Roman" panose="02020603050405020304" pitchFamily="65" charset="-122"/>
                <a:ea typeface="宋体" panose="02010600030101010101" pitchFamily="2" charset="-122"/>
              </a:rPr>
              <a:t>　①联想。从老腔的腔调联想到关中大地特有的生活,点出了老腔源于关中大地、具有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浓厚乡土气息的特点。</a:t>
            </a:r>
            <a:endParaRPr lang="zh-CN" altLang="en-US" dirty="0"/>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2273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②比喻。将老腔的腔调比喻为骤雨拍击秋禾的啸响、雨润麦苗的柔声等,既写出了老腔的雄浑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奔放,又写出了婉约平和,将抽象的感觉化为形象的画面,生动地写出了老腔给作者带来的感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③排比。几个句子构成排比,强化了作者自己聆听老腔时的内心感受。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④化用古诗句。如“随风潜入夜,润物细无声”“暧暧远人村,依依墟里烟”“斜阳照墟落,穷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巷牛羊归”等,丰富了作品的文学意蕴。</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本题考查对艺术手法的鉴赏能力。“抑或是渭水波浪的涛声,也像是骤雨拍击无边秋禾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的啸响”“亦不无知时节的好雨”“村巷里牛哞马叫的声音”运用联想、比喻,化用诗句。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“这是</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”“抑或是</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”“也像是</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”等句子使用了排比的手法。关于作者对老腔的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感受应结合具体语句进行分析。</a:t>
            </a:r>
            <a:endParaRPr lang="zh-CN" altLang="en-US" dirty="0"/>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十一、(2015天津,16—19)阅读下面的文章,回答问题。(20分)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云和梯田</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张抗抗</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传说中“中国最美的云和梯田”,隐匿于浙西南括苍山脉雾气迷蒙的群峰深处,弯弯绕绕的盘山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公路,倏然甩出一角空地。人已在山腰,朝山下的开阔谷地望去,错落有致的梯级田畔,覆盖了周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围山坡,似一个硕大的环状天池,嵌于青葱滴翠的崇山峻岭之间。</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阳光迎面扑来,俯视崇头镇外的山中梯田,好似面对着一座宽大露天体育馆。若是早几个时辰,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此处可见著名的“云和梯田日出”奇景。无论冬夏——</a:t>
            </a:r>
            <a:r>
              <a:rPr lang="zh-CN" altLang="en-US" sz="1500" u="sng" kern="0" dirty="0" smtClean="0">
                <a:solidFill>
                  <a:srgbClr val="000000"/>
                </a:solidFill>
                <a:latin typeface="Times New Roman" panose="02020603050405020304" pitchFamily="65" charset="-122"/>
                <a:ea typeface="宋体" panose="02010600030101010101" pitchFamily="2" charset="-122"/>
              </a:rPr>
              <a:t>太阳每天都攀着湿淋淋、银闪闪、绿</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油油或是金灿灿的梯子,从山间的水田里升起来。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此时,眼前那些高低起落、依次递接的田畔,或大或小或长或短,依山就势形状各异,顺着山坡一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块块不规则地蜿蜒开去。一层层沉降,通往山洼里黑瓦白墙的小村落;一层层升高,则通往山顶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的云端去了。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远眺层层梯田,犹如面对着一座盘旋陡立的天梯。</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正是清明时节,梯田已开始灌水,咕嘟咕嘟的流水声箜箜作响,犹如节律均匀的弹拨乐。山水自</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上而下流入,即使是再小的田池,边缘都留有缺口,一畦注满,便自动流向下一层的田畔,有如大江</a:t>
            </a: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不知道在这块地上耕种了几千年几百代了。几千年几百代里,西湾村人不知把几千斤几万斤的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汗水洒在百亩园,也不知从百亩园的土地上收获了几百万几千万斤的粮食,更不知这几百万几千</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万斤的粮食养活了世世代代多少人。但是,从今年起百亩园再也不会收获庄稼了。煤炭公司看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中了百亩园,要在这块地上建一个焦炭厂。两年里反复地谈判,煤炭公司一直把土地收购价压在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每亩五千块。为了表示绝不接受的决心,今年下种的季节,西湾村人坚决地把庄稼照样种了下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去。煤炭公司终于妥协了,每亩地一万五千块。这场惊心动魄的谈判像传奇一样在乱流河两岸</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到处被人传颂。一万五千块,简直就是一个让人头晕的天价。按照最好的年景,现在一亩地一年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也就能收入一百多块钱。想一想就让人头晕,你得受一百多年的辛苦,流一百多年的汗,才能在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一亩地里刨出来一万五千块钱呐!胜利的喜悦中,没有人再去百亩园了,因为合同一签,钱一拿,推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土机马上就要开进来了。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可是,不知不觉中,那些被人遗忘了的种子,还是和千百年来一样破土而出了。每天早上嫩绿的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叶子上都会有珍珠一样的露水,在晨风中把阳光变幻得五彩缤纷。这些种子们不知道,永远不会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再有人来伺候它们,收获它们了。从此往后,百亩园里将是炉火熊熊、浓烟滚滚的另一番景象。</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六安爷舍不得那些种子。他掐着指头计算着出苗的时间,到了该间苗锄头遍的日子,六安爷就拄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着锄头来到百亩园。一天三晌,一晌不落。</a:t>
            </a:r>
            <a:endParaRPr lang="zh-CN" altLang="en-US"/>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大河里一级级的“梯级电站”。田畔蓄满水后,一畦畦平展展、亮汪汪得晃眼,似有神灵夜半在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山上置放了无数面镜子。天亮之后,整座山谷成了一个镜子创意博览会——弧形椭圆形拱形牛</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角形簸箕形</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一面一面无数面镜子,顺着山坡,妥妥帖帖地铺展开去。田埂上刚发芽的青草,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一圈圈一道道,为镜子镶上了翠绿的镜框。镜面朝天,映出蓝天里朵朵浮荡的白云</a:t>
            </a:r>
            <a:r>
              <a:rPr lang="zh-CN" altLang="en-US" sz="1500" kern="0" dirty="0" smtClean="0">
                <a:solidFill>
                  <a:srgbClr val="000000"/>
                </a:solidFill>
                <a:latin typeface="黑体" panose="02010609060101010101" pitchFamily="49"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尚未到开犁节,几头水牛悠然在田间啃着嫩草,田畔里盛满明晃晃的清水。这个时节,梯田是透</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明而宁静的,给人遐想的空间。水孕万物,水汽氤氲中,“风光不与四时同”的梯田四季,如同幻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象一般浮现:</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梯田在湿润的微风中苏醒,一簇簇一行行低矮茁壮的水稻秧,齐刷刷地摇曳,绿茸茸油汪汪,在秧</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苗底部的空隙里,闪过荧荧的波光,银水绿影——那是水灵灵的春梯田。</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春梯田,是一轴淡淡的水墨画。</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梯田的夏季从绿色中来。由嫩绿而碧绿再墨绿</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浓浓的绿、重重的绿,绿得绵密绿得厚重,犹</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如一针针一线线的刺绣,扎透了梯田的每一层泥土,直到把整座山谷织成绿色的绒毯。</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夏梯田,是一帧精美绝伦的绣品。</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秋季稻熟时,饱满的稻穗洒下遍地碎金,一座金山谷、满山金池塘。一层络黄一层褐黄一层澄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黄,稻浪的金色涟漪从山脚一波波升上山顶,又从山顶一波波往下流淌</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那是金色的秋梯田。</a:t>
            </a:r>
            <a:endParaRPr lang="zh-CN" altLang="en-US"/>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秋梯田,是一幅色彩浓郁的油画。</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落雪了,梯田在飘飞的雪花中欣然更衣换妆。白雪覆盖了层层田畔,厚重或是蓬松,一畦白色又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一畦白色。雪后初晴,云和梯田披上了宽大的银色缎袍,瞬时有了一种雍容华贵的气度。</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那是云和梯田最令人激动、最美的时刻——</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梯田的平面上,一层层落满了白雪,而每一级梯田的侧面土墙,则是一道道背风少雪的立面。梯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级落差若是高些,土地的黑色或深褐色便明显浓重,自然而然地甩出了一条条层次分明的黑色弧</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线。满山的梯田在纯净的白雪映衬下,所有蜿蜒起伏的曲线骤然凸显。那阡陌纵横婀娜多姿的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线条,如此洒脱流畅、随心所欲,似行云流水亦如空谷传扬的无声旋律,浅唱低吟</a:t>
            </a:r>
            <a:r>
              <a:rPr lang="zh-CN" altLang="en-US" sz="1500" kern="0" dirty="0" smtClean="0">
                <a:solidFill>
                  <a:srgbClr val="000000"/>
                </a:solidFill>
                <a:latin typeface="黑体" panose="02010609060101010101" pitchFamily="49"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冬梯田,是一幅轮廓分明、庄严冷峻的黑白木刻。</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梯田之神奇美妙,在于一年四季变幻着炫示着迥然相异的色彩与风景。梯田之魅力,更在于它并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非自然奇观,而是农耕文明积淀千年的人文极品。</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那一刻,脑中跳出一句俗语:天工人可代,人工天不知!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相传,云和梯田已有千年历史。由闽北迁徙浙南的畲族山民,是云和梯田最早的垦殖者。“九山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半水半分田”的山区,田地最为宝贵。聪明勤劳的农人先祖,用锄头镰刀和汗水,伐去山上的灌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木与荆棘,挖去乱石拣尽杂砾,在高低起落的坡地上,经年累月日复一日,开垦出一小块一小块、</a:t>
            </a:r>
            <a:endParaRPr lang="zh-CN" altLang="en-US"/>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一小片一小片的田地。或宽或窄的梯田,一长条一小块,不规则地依山势上下伸展。最小的梯田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田畔,被称为“巴掌田”,即便春种一兜稻秧、秋收一把稻谷,也不会轻易放弃。历经千百年实</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践,先人积累了垦种梯田的丰富经验。无论何样贫瘠陡峭的山地,但凡人迹所至之处,就有了人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造的梯田。梯田以水田、树木、竹林调节气候,保持四季的气温与湿度,建立起一个自我循环的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生态环境,具有固化山体植被、保护水土之功。</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曾有疑问:水往低处流,而梯田逐级升高。古代无水泵,水梯田之水,从何而来?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云和人说:山有多高,水有多高。</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水有多高,梯田就有多高。</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恍然,凡是适合开垦梯田的山地,山上必有水源:泉眼溪流、林木蓄水、雾气雨水</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农人根据</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不同的地形土质,修堤筑埂,通过水笕沟渠,将水流引入梯级田畔。自古以来,垦种梯田的人家,多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有“刻木定水”的民约,根据每块田的面积,协商分配各家所需水量。进入21世纪的现代社会,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梯田用水则有了更为合理、科学的调配机制。</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水是梯田的生命之源。水梯田是用水养出来的。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梯田自成一体的耕作方式,梯田独创的灌溉系统,为中国及东亚的稻作文化,增添了灿烂的一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笔。</a:t>
            </a:r>
            <a:endParaRPr lang="zh-CN" altLang="en-US"/>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919939"/>
            <a:ext cx="8318280" cy="5851159"/>
            <a:chOff x="540000" y="1080000"/>
            <a:chExt cx="8318280" cy="5851159"/>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回望云和梯田,田埂棱角分明,梯级层次清晰,如同一部刻录着中国千年农耕文明成果及非物质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文化遗产的立体史册。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在这个以“移动”为时尚的时代,尚有一种“不可移动”的物体——“梯田”,默默守望着人类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共同的家园。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(原载《人民日报》,有删节)</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文中画横线的句子主要运用了哪些修辞手法?叠音词的运用有何效果?(4分)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结合全文内容,简述云和梯田的“魅力”体现在哪些方面。(6分)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文章最后一段,“梯田”加上引号有什么作用?谈谈你对该段的理解。(6分)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下列对文章的理解与分析,正确的两项是(4分)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A.“或大或小或长或短”“弧形椭圆形拱形牛角形簸箕形</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”,这两句话词语间不加标点,使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语气连贯,给读者以目不暇接之感。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B.作者在云和梯田饱览了四季变换之景,故能将梯田描写得具体生动,富于美感。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C.在山区建成的云和水梯田,是人力征服大自然的产物,体现了古代劳动人民改天换地的气魄与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艰苦奋斗的精神。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D.“镜面朝天,映出蓝天里朵朵浮荡的白云</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”颇有“半亩方塘一鉴开,天光云影共徘徊”的</a:t>
              </a:r>
              <a:endParaRPr lang="zh-CN" altLang="en-US" dirty="0"/>
            </a:p>
          </p:txBody>
        </p:sp>
        <p:sp>
          <p:nvSpPr>
            <p:cNvPr id="3" name="TextBox 2"/>
            <p:cNvSpPr txBox="1"/>
            <p:nvPr/>
          </p:nvSpPr>
          <p:spPr>
            <a:xfrm>
              <a:off x="571472" y="6237636"/>
              <a:ext cx="8286808"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摹景神韵。</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E.文章通过对云和梯田的优美描写,突出表现了作者对它的喜爱之情,反映出作者对农耕生活的向往。</a:t>
              </a:r>
              <a:endParaRPr lang="zh-CN" altLang="en-US" dirty="0"/>
            </a:p>
          </p:txBody>
        </p:sp>
      </p:gr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十一、</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①比喻、拟人、排比。</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②节奏鲜明,韵律和谐,增强形象感。</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本题考查赏析散文语言特色的能力。第一问,把云和梯田比作梯子,可知运用了比喻的修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辞手法;根据“攀”可知运用了拟人的修辞手法;根据“湿淋淋</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金灿灿”可知运用了排比的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修辞手法。第二问,首先要对四个叠音词做内容上的分析,它们描写了云和梯田色彩的丰富与鲜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明,再指出它们的朗读效果——节奏鲜明、韵律和谐等。</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①依山就势,形状各异。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②四季变换,色彩纷呈,景象迥异。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③山水与耕地完美交融,体现中国农人的智慧。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④人与自然和谐共处,体现千年农耕文明成果。</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本文考查筛选并整合文中信息的能力。首先要把握文章的写作内容及思路。文中“梯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田之魅力,更在于它并非自然奇观,而是农耕文明积淀千年的人文极品”这句话承上启下,全文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以此为界,内容上可分为两层:第一层写云和梯田展现出的自然奇观,第二层写云和梯田体现的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人文意义。云和梯田的魅力也由这两层体现出来。自然景观方面,包括色彩、形状、地势及四</a:t>
            </a:r>
            <a:endParaRPr lang="zh-CN" altLang="en-US" dirty="0"/>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39750" y="1080135"/>
            <a:ext cx="8349615" cy="560895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季不同的色彩变化;人文意义方面,云和梯田是中国千年农耕文明及劳动人民生存智慧的体现。</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①引号有强调、突出的作用,加上引号以后梯田就不仅是一种具体事物,更是一种象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②“移动”是现代文明的代表,“梯田”是传统文化的象征。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在现代文明高速发展的今天,我们仍要传承优秀传统文化。</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本题考查标点符号的作用及对文段内容的理解能力。最后一段在文中有升华主题的作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用,故本题实际上考查对散文主题的把握能力。作者在文末给“梯田”加上引号,至此完成了梯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田意义上的升华,使它由自然景观上升为一种象征。梯田以“不可移动”(不变)对抗时代的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“移动”(变),默默坚守着人类共同的家园,故梯田又成为一种传统文化或文明的象征。</a:t>
            </a:r>
            <a:endParaRPr lang="zh-CN" altLang="en-US" dirty="0"/>
          </a:p>
          <a:p>
            <a:pPr lvl="0"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4.答案 </a:t>
            </a:r>
            <a:r>
              <a:rPr lang="zh-CN" altLang="en-US" sz="1500" kern="0" dirty="0" smtClean="0">
                <a:solidFill>
                  <a:srgbClr val="000000"/>
                </a:solidFill>
                <a:latin typeface="Times New Roman" panose="02020603050405020304" pitchFamily="65" charset="-122"/>
                <a:ea typeface="宋体" panose="02010600030101010101" pitchFamily="2" charset="-122"/>
              </a:rPr>
              <a:t>   AD　B.“作者在云和梯田饱览了四季变换之景”与“将梯田描写得具体生动,富于美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感”之间并没有必然的因果关系。C.在山区建的梯田,的确是人力征服大自然的产物,但说它体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现了古代劳动人民改天换地的气魄与艰苦奋斗的精神,则有故意拔高其意义之嫌。根据文本第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二层的描述,在山区建梯田,是古代劳动人民受地理条件制约、因地制宜的结果,是劳动人民生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存智慧与经验的体现。E.作者对云和梯田进行优美的描写、细致的刻画,让读者可以从字里行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间体会作者对它的喜爱之情,但说作者向往农耕生活,则属于无中生有,从文本中不能读出这种情感。</a:t>
            </a:r>
            <a:endParaRPr lang="zh-CN" altLang="en-US" dirty="0" smtClean="0">
              <a:solidFill>
                <a:srgbClr val="000000"/>
              </a:solidFill>
            </a:endParaRPr>
          </a:p>
          <a:p>
            <a:pPr eaLnBrk="0" latinLnBrk="1" hangingPunct="0">
              <a:lnSpc>
                <a:spcPct val="150000"/>
              </a:lnSpc>
            </a:pPr>
            <a:endParaRPr lang="zh-CN" altLang="en-US" dirty="0"/>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十二、(2014天津,16—21)阅读下面的文章,回答问题。(28分)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枣香醉人</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洪丽丽</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上午接到爷爷的电话,说给我酿了一罐醉枣,让我抽空回老家一趟。</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爷爷每年都会在枣子成熟的季节,亲手挑选出一颗颗饱满、红润的大枣,蘸上白酒,密封在玻璃</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瓶中。瓶口用稀稀的黄泥土封住。静置两三个月后,待枣香、酒香融为一体,合为一物,才有了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今天爷爷酿的醉枣。</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八十岁的爷爷和八十二岁的奶奶住在离小城六十公里外的乡下老家,固执而孤独地坚守着三间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土坯房和一个种着七棵老枣树的大院子。</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奶奶告诉我,枣树是她嫁给爷爷的第三天上亲手种下的,到现在已有六十个年头了。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坐小城的公交车到村口已经是中午十二点多了。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雪后的乡村,色彩单调得很,所有矮小的植物都被覆盖在白绒毯似的大雪之下。寂静的村庄,呈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现出一片荒凉的景色。汽车没停稳前,模模糊糊地看到偌大的村口只有枣树下伫立着一个人。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下车一瞧,原来是奶奶。她正倚靠着一棵弯弯曲曲、疙疙瘩瘩的老枣树,张望着从远处驶来的汽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车。</a:t>
            </a:r>
            <a:endParaRPr lang="zh-CN" altLang="en-US"/>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呼呼的北风,依旧是那样寒冷、刺骨,不时地吹拂起她额前几缕花白的头发,但树下的她却像雕</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塑般一动不动,只有头上那顶枣红色的绒线帽在瑟瑟地抖着。</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奶奶的个子似乎又矮了一些,童年印象中的她是个大高个,干活利落,走路飞快。我总要仰着小</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脑袋看她,一溜小跑地跟在她的后面。只是恍惚间,奶奶竟变成了眼前的模样:个子矮了,佝偻着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身子,走路也有些不稳了。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“不是打电话不叫你来接我吗?”我慌忙上前搀住她的胳膊,把她全身的重量都揽在自己身</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上。</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“爷爷的气管炎又犯了吗?”我问。</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“没犯,别担心,我们壮实着呢!”奶奶一向报喜不报忧。</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走进院子,七棵老枣树挥舞着光秃秃的树枝,像久违的老朋友般无声地迎接着我。这七棵老枣树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收藏着我单纯而快乐的童年时光</a:t>
            </a:r>
            <a:r>
              <a:rPr lang="zh-CN" altLang="en-US" sz="1500" kern="0" dirty="0" smtClean="0">
                <a:solidFill>
                  <a:srgbClr val="000000"/>
                </a:solidFill>
                <a:latin typeface="黑体" panose="02010609060101010101" pitchFamily="49"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“奶奶,今年的枣结这么多啊!”八岁扎着两根羊角辫的我,蹲在九岁哥哥的后面,一边和奶奶说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笑着,一边用两只小手胡乱地划拉着地下被爷爷打落的枣子。</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爷爷笑呵呵地站在木梯上,用力地挥动着手中长长的打枣竿。一阵疾风暴雨,红通通、圆滚滚的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枣子纷纷落下。我和哥哥大呼小叫着,疯跑着,打赌谁先找到今年最大、最红的枣子。五岁的小</a:t>
            </a:r>
            <a:endParaRPr lang="zh-CN" altLang="en-US"/>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妹最为老实了,两只胖嘟嘟的小手不时地捡起两颗小枣,放进奶奶的大枣筐里,乖巧、懂事的模</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样,引逗得爷爷和奶奶哈哈大笑。</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时光如箭,一晃二十几年过去了。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“奶奶,那棵枣树怎么歪成这样了呢?”我问奶奶。</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奶奶抚摸着干枯的树干说:“唉,这棵枣树也老了!”记忆中这棵枣树结的枣子,即便是刚刚点红,</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滋味也是酸甜酸甜的,最为解渴、解馋。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虽说是棵枣树,它的意义于我来说却是朝夕相处、不离不弃的童年玩伴。春天,顽皮地在它疙疙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瘩瘩的身上攀来爬去;夏天,撑一个木床,在它绿色庇护伞下纳凉;秋天,肆意摘取它的果实;冬天,</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又把所有积雪堆在它的脚下。它和老家,和爷爷、奶奶一起构成了我童年美好图画中最不可或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缺的记忆。</a:t>
            </a:r>
            <a:r>
              <a:rPr lang="zh-CN" altLang="en-US" sz="1500" u="sng" kern="0" dirty="0" smtClean="0">
                <a:solidFill>
                  <a:srgbClr val="000000"/>
                </a:solidFill>
                <a:latin typeface="Times New Roman" panose="02020603050405020304" pitchFamily="65" charset="-122"/>
                <a:ea typeface="宋体" panose="02010600030101010101" pitchFamily="2" charset="-122"/>
              </a:rPr>
              <a:t>一年又一年,奶奶和爷爷为这个大家庭日夜操劳着,枣树发芽、开花、结出最大最红</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的枣子;一年又一年,奶奶粗糙的手上布满了淤黑色的老年斑,枣树的树皮翘起甚至开始一块块</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地脱落;一年又一年,爷爷健壮的身体日渐衰弱,枣树的果实也越来越少</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时间,飞逝的时间,残酷的时间,把所有一切都改变了。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爷爷、奶奶和枣树,却默默承受住了!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家中,爷爷正在烧火,锅台旁摆着早已包好的两帘饺子。</a:t>
            </a:r>
            <a:endParaRPr lang="zh-CN" altLang="en-US"/>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“怎么又包饺子?不怕累着?”我嗔怪奶奶。</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“不累,你不是爱吃菜馅的吗?我和你爷爷常包!”</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灶下烧火的依然是爷爷,抢也抢不过他。他总怕我不会烧这种大灶。爷爷呼呼噜噜的气管和吱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吱啦啦的风箱一唱一和的,听得我一阵阵的揪心。</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“让你们搬到城里就听话吧,你们这么大岁数了,还住在老家土坯房里,会叫人笑话我们不孝顺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的!”我又开始劝奶奶。</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“这房子咋了?不能住人?你们不都是在这房子中出生的吗?”耳背的爷爷显然是听到了我的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话,像吵架似的嚷嚷着,固执的表情完全是一个三岁小孩子的模样,令我好气又好笑。</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“不就图你们有个根,有个老家吗?”奶奶边往锅中下饺子边说。</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我正用勺子搅着下到锅中的饺子,听到这儿鼻子一酸。</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吃饭时,照例,爷爷、奶奶一个劲儿地劝我多吃。</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“别夹了,我都吃饱了,现在都流行减肥,哪有像你们孙女这么胖的!”我夸张地比画着。</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“咱可不减,把胃都减坏了!”他几乎是对着我吼了。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我要走了,爷爷让我捎上那一罐醉枣。“这七棵枣树真是老了,今年才结了半筐枣子!”我听到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了他喉咙里发出两声似有似无的叹息声,很轻很轻,却只好装作没有听见,低头快步地走出家</a:t>
            </a: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现在,劳累了一天的六安爷已经感觉到腰背的酸痛,满是老茧的手也有些僵硬。他蹲下身子摸索</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着探出一块空地,然后,坐在黄土上很享受地慢慢吸一支烟,等着僵硬了的筋骨舒缓下来。等到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歇够了,就再拄着锄把站起来,青筋暴突的臂膀,把锄头一次又一次稳稳地探进摇摆的苗垅里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去。没有人催,自己心里也不急,六安爷只想一个人慢慢地锄地,就好像一个人对着一壶老酒细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斟慢饮。</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终于,西山的阴影落进了河谷,被太阳晒了一天的六安爷,立刻感觉到了肩背上升起的一丝凉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意。他缓缓地直起腰来,把捏锄把的两只手一先一后举到嘴前,轻轻地啐上几点唾沫,而后,又深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深地埋下腰,举起了锄头。随着臂膀有力的拉拽,锋利的锄刃闷在黄土里咯嘣咯嘣地割断了草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根,间开了密集的幼苗,新鲜的黄土一股一股地翻起来。六安爷惬意地微笑着,虽然看不清,可是,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耳朵里的声音,鼻子里的气味,河谷里渐起的凉意,都让他顺心,都让他舒服。银亮的锄板鱼儿戏</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水一般地,在禾苗的绿波中上下翻飞。于是,松软新鲜的黄土上留下两行长长的跨距整齐的脚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印,脚印的两旁是株距均匀的玉茭和青豆的幼苗。六安爷种了一辈子庄稼,锄了一辈子地,眼下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这一次有些不一般,六安爷心里知道,这是他这辈子最后一次锄地了,最后一次给百亩园的庄稼</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锄地了。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沉静的暮色中,百亩园显得寂寥、空旷。六安爷喜欢这天地间昏暗的时辰,眼睛里边和眼睛外边</a:t>
            </a:r>
            <a:endParaRPr lang="zh-CN" altLang="en-US"/>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还是奶奶送我到村口公路上等车。患气管炎的爷爷不常出门,无论是谁回老家,总是奶奶送出屋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门、院子,一直送到村口。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一个没有老家的人是没有根的。爷爷和奶奶就像这院中七棵老枣树的根,铁铸石雕的根,屹立不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倒的根。他们用生命培育出的儿女像极了一颗颗晶莹透亮的红枣,所以不论我们的外表多鲜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亮、滋味多甘甜,依然不能离开这深深扎根地下、已然融入血脉的生命之根——哪怕他们走了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一段崎岖难行的人生路,耗尽了全部心血、力气,只剩下了风烛残年的躯壳。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奶奶目送我坐上了公交车。汽车缓缓开动,我慢慢地远离了老家,最后消失在我视线里的是奶奶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那顶枣红色的绒线帽。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我紧紧地捧着那罐醉枣,不禁陶醉在了那浓浓的枣香和深深的思念之中。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(选文有删改)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文中插叙“童年打枣”的场景有什么作用?(4分)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“唉,这棵枣树也老了!”这句话表达了奶奶怎样的情感?(3分)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请赏析文中画线的语句。(6分)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本文标题为“枣香醉人”,有人认为也能以“根”为标题,你认可哪一个?请阐明理由。(4分)</a:t>
            </a:r>
            <a:endParaRPr lang="zh-CN" altLang="en-US" dirty="0"/>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676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下列对本文的理解与分析,</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的两项是(4分)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A.文章描写雪后乡村的荒凉寒冷,是为了突出爷爷奶奶坚守老家的可贵品质。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B.奶奶说他们很壮实,经常包饺子,这都是为了不让“我”担心,宽慰“我”而说的。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C.文章结尾再次提到了奶奶“那顶枣红色的绒线帽”,首尾呼应,表现了“我”对爷爷奶奶的依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依不舍之情。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D.爷爷是个固执的倔老头,跟“我”说话像吵架似的,他“吼”的背后是和奶奶一样的对孙辈的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关心体贴。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E.文章在塑造爷爷奶奶形象时运用了细节描写、心理描写、语言描写、肖像描写等手法。</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6.</a:t>
            </a:r>
            <a:r>
              <a:rPr lang="zh-CN" altLang="en-US" sz="1500" kern="0" dirty="0" smtClean="0">
                <a:solidFill>
                  <a:srgbClr val="000000"/>
                </a:solidFill>
                <a:latin typeface="Times New Roman" panose="02020603050405020304" pitchFamily="65" charset="-122"/>
                <a:ea typeface="宋体" panose="02010600030101010101" pitchFamily="2" charset="-122"/>
              </a:rPr>
              <a:t>《枣香醉人》这篇文章引发我们对广受社会关注的“空巢老人”问题的思考,请谈谈你的看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法。要求:自选角度,限80~100字。(7分)</a:t>
            </a:r>
            <a:endParaRPr lang="zh-CN" altLang="en-US" dirty="0"/>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5471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十二、</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回忆童年快乐,表现浓浓亲情,增添生活气息;昔日的热闹,反衬出爷爷奶奶晚年的冷清。</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结合文中内容与前后文,用插叙童年的快乐画面与现实形成对比,体会这种对比营造的效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果。</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叹惜枣树的老去,体现了奶奶对老树的深厚感情;奶奶借枣树的老去感慨自己的衰老。</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结合前文第四段,明确枣树与两位老人的关系,结合后文第十八、十九、二十段,明确两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位老人与枣树和时间的关系,不难得出对枣树的感慨,同时也是对自身和时间的感叹。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排比、反复,衬托;句式整齐,语意层进,情感浓烈;借枣树感念爷爷奶奶日复一日的辛勤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付出,表达了对他们日益衰老的感叹之情。</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首先,从修辞手法上赏析,运用排比与反复,增强文章的表达效果。用枣树的特点,结满枣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子、树皮脱落、果实越来越少衬托出老人的特点,日夜操劳、衰老。其次,体会语句的情感,由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老人日夜操劳同时也日渐衰老的现实,引发作者的情感。</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(示例1)枣香醉人:“枣”是情感寄托物;“枣香醉人”实际是亲情“醉”人,有助于表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现文章主题;文章以“醉枣”起,以“醉枣”结,首尾呼应。</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示例</a:t>
            </a:r>
            <a:r>
              <a:rPr lang="en-US" altLang="zh-CN" sz="1500"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根</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根”是文章的主题思想所在</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没有老家的人是没有根的”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老房、老树、老人构</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成“我”的生命之根和精神依托。</a:t>
            </a:r>
            <a:endParaRPr lang="zh-CN" altLang="en-US" sz="1500" dirty="0"/>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6966" y="991377"/>
            <a:ext cx="8150034" cy="5840731"/>
            <a:chOff x="516966" y="1080000"/>
            <a:chExt cx="8150034" cy="5840731"/>
          </a:xfrm>
        </p:grpSpPr>
        <p:sp>
          <p:nvSpPr>
            <p:cNvPr id="2" name="TextBox 2"/>
            <p:cNvSpPr txBox="1"/>
            <p:nvPr/>
          </p:nvSpPr>
          <p:spPr>
            <a:xfrm>
              <a:off x="540000" y="1080000"/>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无论认可哪一种观点,首先都应准确、鲜明地表明态度。选择原标题应明确“枣香”是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贯穿全文的线索,以及在首尾两次出现的表达效果。结合文本相关内容赏析,“醉人”的不仅仅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是醉枣的香气,更是两位老人对自己的深深的关爱与影响。选择“根”为标题应明确“根”是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一种象征。“不就图你们有个根,有个老家吗?”“没有老家的人是没有根的。”将根与老家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联系在一起,分析理解老家、老人、老树在作者情感中的地位。两种观点只要言之成理即可,注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意不要脱离文章进行分析。</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5.答案 </a:t>
              </a:r>
              <a:r>
                <a:rPr lang="zh-CN" altLang="en-US" sz="1500" kern="0" dirty="0" smtClean="0">
                  <a:solidFill>
                    <a:srgbClr val="000000"/>
                  </a:solidFill>
                  <a:latin typeface="Times New Roman" panose="02020603050405020304" pitchFamily="65" charset="-122"/>
                  <a:ea typeface="宋体" panose="02010600030101010101" pitchFamily="2" charset="-122"/>
                </a:rPr>
                <a:t>   AE　A.“是为了突出爷爷奶奶坚守老家的可贵品质”错误,应是通过奶奶在寒风中的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等待,突出两位老人对“我”的关爱。E.塑造爷爷奶奶形象时没有用到心理描写。</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6.答案</a:t>
              </a:r>
              <a:r>
                <a:rPr lang="zh-CN" altLang="en-US" sz="1500" kern="0" dirty="0" smtClean="0">
                  <a:solidFill>
                    <a:srgbClr val="000000"/>
                  </a:solidFill>
                  <a:latin typeface="Times New Roman" panose="02020603050405020304" pitchFamily="65" charset="-122"/>
                  <a:ea typeface="宋体" panose="02010600030101010101" pitchFamily="2" charset="-122"/>
                </a:rPr>
                <a:t>　(示例1)中国人的家庭观念历来浓厚,因此“空巢老人”问题还应通过传统的家庭养老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方式解决。在物质生活高度发展的今天,老人更看重的是心灵的慰藉,所以家人的关爱、亲情的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温暖才是抚慰老人孤寂内心的灵丹妙药。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(示例2)“空巢老人”问题不单是家庭问题,更是严峻的社会问题。社会应承担起更多的责任,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帮助“空巢老人”排解内心的孤独,重新树立独立生活的自信。社会的力量让老人能够找到更</a:t>
              </a:r>
              <a:endParaRPr lang="zh-CN" altLang="en-US" dirty="0"/>
            </a:p>
          </p:txBody>
        </p:sp>
        <p:sp>
          <p:nvSpPr>
            <p:cNvPr id="3" name="TextBox 2"/>
            <p:cNvSpPr txBox="1"/>
            <p:nvPr/>
          </p:nvSpPr>
          <p:spPr>
            <a:xfrm>
              <a:off x="516966" y="5533685"/>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多家庭之外的快乐,让老人空巢不空心。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可选角度:个人、家庭、社会、政府,伦理、道德、法律,等等。</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内容上要围绕“空巢老人”这一问题展开,要有自己的观点,观点要鲜明清晰,表达要简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明得体(字数限制),逻辑要严密。</a:t>
              </a:r>
              <a:endParaRPr lang="zh-CN" altLang="en-US" dirty="0"/>
            </a:p>
          </p:txBody>
        </p:sp>
      </p:gr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57855"/>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一、(2012课标全国,11)阅读下面的文字,完成1—4题。(25分)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马裤先生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火车在北平东站还没开,同屋那位睡上铺的穿马裤,戴平光眼镜,青缎子洋服上身,胸袋插着小楷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羊毫,足蹬青绒快靴的先生发了问:“你也是从北平上车?”很和气的。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火车还没动呢,不从北平上车,由哪儿呢?我只好反攻了:“你从哪儿上车?”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他没言语。看了看铺位,用尽全身的力气喊了声:“茶房!”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茶房跑来了。“拿毯子!”马裤先生喊。</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“请少待一会儿,先生。”茶房很和气地说。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马裤先生用食指挖了鼻孔一下,别无动作。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茶房刚走开两步。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“茶房!”这次连火车好似都震得直动。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茶房像旋风似的转过身来。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“拿枕头!”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“先生,您等我忙过这会儿去,毯子和枕头就一齐全到。”茶房说得很快,可依然是很和气。</a:t>
            </a:r>
            <a:endParaRPr lang="zh-CN" altLang="en-US" dirty="0"/>
          </a:p>
        </p:txBody>
      </p:sp>
      <p:sp>
        <p:nvSpPr>
          <p:cNvPr id="3" name="TextBox 2"/>
          <p:cNvSpPr txBox="1"/>
          <p:nvPr/>
        </p:nvSpPr>
        <p:spPr>
          <a:xfrm>
            <a:off x="3000364" y="1062815"/>
            <a:ext cx="2380780" cy="400110"/>
          </a:xfrm>
          <a:prstGeom prst="rect">
            <a:avLst/>
          </a:prstGeom>
          <a:noFill/>
          <a:ln w="9525">
            <a:noFill/>
          </a:ln>
        </p:spPr>
        <p:txBody>
          <a:bodyPr wrap="none">
            <a:spAutoFit/>
          </a:bodyPr>
          <a:lstStyle/>
          <a:p>
            <a:pPr algn="l"/>
            <a:r>
              <a:rPr lang="en-US" altLang="zh-CN" sz="2000" b="1" dirty="0" smtClean="0">
                <a:latin typeface="黑体" panose="02010609060101010101" pitchFamily="49" charset="-122"/>
                <a:ea typeface="黑体" panose="02010609060101010101" pitchFamily="49" charset="-122"/>
              </a:rPr>
              <a:t>C</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教师专用题组</a:t>
            </a:r>
            <a:endParaRPr sz="2000" b="1" dirty="0">
              <a:latin typeface="黑体" panose="02010609060101010101" pitchFamily="49" charset="-122"/>
              <a:ea typeface="黑体" panose="02010609060101010101" pitchFamily="49" charset="-122"/>
            </a:endParaRPr>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茶房看马裤先生没任何表示,刚转过身去要走,这次火车确是哗啦了半天,“茶房!”</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茶房差点吓了个跟头,赶紧转回身来。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“拿茶!”</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“先生请略微等一等,一开车茶水就来。”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马裤先生没任何的表示。茶房故意地笑了笑,然后搭讪着慢慢地转身,腿刚预备好要走,背后打</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了个霹雳,“茶房!”</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茶房不是假装没听见,便是耳朵已经震聋,竟自快步走开。</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“茶房!茶房!茶房!”马裤先生连喊,一声比一声高。站台上送客的跑过一群来,以为车上失了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火,要不然便是出了人命。茶房始终没回头。马裤先生又挖了鼻孔一下,坐在我床上。“你坐二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等?”这是问我呢。我又毛了,我确是买的二等,难道上错了车?</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“你呢?”我问。</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“二等。快开车了吧?茶房!”</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他站起来,数他的行李,一共八件,全堆在另一卧铺上。数了两次,又说了话,“你的行李呢?”</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“我没有行李。”</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“口欧?!”他确是吓了一跳,好像坐车不带行李是大逆不道似的。“早知道,我那四只皮箱也可</a:t>
            </a:r>
            <a:endParaRPr lang="zh-CN" altLang="en-US"/>
          </a:p>
        </p:txBody>
      </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以不打行李票了!”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茶房从门前走过。</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“茶房!拿手巾把!”</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“等等。”茶房似乎下了抵抗的决心。</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马裤先生把领带解开,摘下领子来,分别挂在铁钩上:所有的钩子都被占了,他的帽子,大衣,已占了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两个。</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车开了。他爬上了上铺,在我的头上脱靴子,并且击打靴底上的土。枕着个手提箱,车还没到永</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定门,他睡着了。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我心中安坦了许多。</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到了丰台,车还没停住,上面出了声,“茶房!”</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没等茶房答应,他又睡着了;大概这次是梦话。</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过了丰台,大概还没到廊坊,上面又打了雷,“茶房!”</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茶房来了,眉毛拧得好像要把谁吃了才痛快。</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“干吗?先——生——”</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“拿茶!”</a:t>
            </a:r>
            <a:endParaRPr lang="zh-CN" altLang="en-US"/>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“好吧!”茶房的眉毛拧得直往下落毛。</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“不要茶,要一壶开水!”</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“好啦!”</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马裤先生又入了梦乡,呼声只比“茶房”小一点,有时呼声低一点,用咬牙来补上。</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有趣!</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到了天津。又上来些旅客。</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马裤先生出去,呆呆地立在走廊中间,专为阻碍来往的旅客与脚夫。忽然用力挖了鼻孔一下,走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了。下了车,看看梨,没买;看看报,没买。又上来了,向我招呼了声,“天津,唉?”我没言语。他向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自己说:“问问茶房,”紧跟着一个雷,“茶房!”我后悔了,赶紧地说:“是天津,没错儿。”</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“总得问问茶房。茶房!”</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我笑了,没法再忍住。</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车好容易又从天津开走。</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刚一开车,茶房给马裤先生拿来头一份毯子枕头和手巾把。马裤先生用手巾把耳孔鼻孔全钻得</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到家,这一把手巾擦了至少有一刻钟,最后用手巾擦了擦手提箱上的土。</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我给他数着,从老站到总站的十来分钟之间,他又喊了四五十声茶房。茶房只来了一次,他的问</a:t>
            </a:r>
            <a:endParaRPr lang="zh-CN" altLang="en-US"/>
          </a:p>
        </p:txBody>
      </p:sp>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题是火车向哪面走呢?茶房的回答是不知道;于是又引起他的建议,车上总该有人知道,茶房应当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负责去问。茶房说,连驶车的也不晓得东西南北。于是他几乎变了颜色,万一车走迷了路?!茶房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没再回答,可是又掉了几根眉毛。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他又睡了,这次是在头上摔了摔袜子,可是一口痰并没往下唾,而是照顾了车顶。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我的目的地是德州,天将亮就到了。谢天谢地!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我雇好车,进了城,还清清楚楚地听见:“茶房!”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一个多礼拜了,我还惦记着茶房的眉毛呢。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(有删改)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下列对小说有关内容的分析和概括,最恰当的两项是(5分)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A.这篇小说以戏谑、夸张的漫画式手法,描写了马裤先生在火车上的经历,故事虽然简单,但情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节曲折、紧张,极富戏剧性。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B.小说善于运用生动形象的细节表现人物内心的情感,茶房对马裤先生的不满,就是通过茶房眉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毛的细微变化表现出来的。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C.马裤先生一上火车就向茶房要手巾把,一把手巾擦了至少有一刻钟,是因为马裤先生作为一名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知识分子,比较讲究卫生。</a:t>
            </a:r>
            <a:endParaRPr lang="zh-CN" altLang="en-US" dirty="0"/>
          </a:p>
        </p:txBody>
      </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4273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D.“一个多礼拜了,我还惦记着茶房的眉毛呢。”这样结尾既表达了“我”对茶房的同情,也为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小说画上了一个幽默的句号。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E.强烈、鲜明的对比是这篇小说最突出的特色,马裤先生看起来不合常理的言行,就是通过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“我”的言行反衬出来的。</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小说开头第一段就描写马裤先生的衣着言行,这样写的意图是什么?请简要分析。(6分)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马裤先生有哪些性格特点?请简要分析。(6分)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有人认为,小说中的“我”也有人性弱点,你同意这种观点吗?谈谈你的具体理由。(8分)</a:t>
            </a:r>
            <a:endParaRPr lang="zh-CN" altLang="en-US" dirty="0"/>
          </a:p>
        </p:txBody>
      </p:sp>
      <p:sp>
        <p:nvSpPr>
          <p:cNvPr id="3" name="矩形 2"/>
          <p:cNvSpPr/>
          <p:nvPr/>
        </p:nvSpPr>
        <p:spPr>
          <a:xfrm>
            <a:off x="500034" y="3554239"/>
            <a:ext cx="8001056" cy="2866426"/>
          </a:xfrm>
          <a:prstGeom prst="rect">
            <a:avLst/>
          </a:prstGeom>
        </p:spPr>
        <p:txBody>
          <a:bodyPr wrap="square">
            <a:spAutoFit/>
          </a:bodyPr>
          <a:lstStyle/>
          <a:p>
            <a:pPr lvl="0"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一、</a:t>
            </a:r>
            <a:endParaRPr lang="zh-CN" altLang="en-US" dirty="0" smtClean="0">
              <a:solidFill>
                <a:srgbClr val="000000"/>
              </a:solidFill>
            </a:endParaRPr>
          </a:p>
          <a:p>
            <a:pPr lvl="0"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1.</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答</a:t>
            </a: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给</a:t>
            </a:r>
            <a:r>
              <a:rPr lang="en-US" altLang="zh-CN" sz="1500"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答</a:t>
            </a: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给</a:t>
            </a:r>
            <a:r>
              <a:rPr lang="en-US" altLang="zh-CN" sz="1500"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答</a:t>
            </a:r>
            <a:r>
              <a:rPr lang="en-US" altLang="zh-CN" sz="1500" kern="0" dirty="0" smtClean="0">
                <a:solidFill>
                  <a:srgbClr val="000000"/>
                </a:solidFill>
                <a:latin typeface="Times New Roman" panose="02020603050405020304" pitchFamily="65" charset="-122"/>
                <a:ea typeface="宋体" panose="02010600030101010101" pitchFamily="2" charset="-122"/>
              </a:rPr>
              <a:t>A</a:t>
            </a:r>
            <a:r>
              <a:rPr lang="zh-CN" altLang="en-US" sz="1500" kern="0" dirty="0" smtClean="0">
                <a:solidFill>
                  <a:srgbClr val="000000"/>
                </a:solidFill>
                <a:latin typeface="Times New Roman" panose="02020603050405020304" pitchFamily="65" charset="-122"/>
                <a:ea typeface="宋体" panose="02010600030101010101" pitchFamily="2" charset="-122"/>
              </a:rPr>
              <a:t>给</a:t>
            </a:r>
            <a:r>
              <a:rPr lang="en-US" altLang="zh-CN" sz="1500"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答</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en-US" altLang="zh-CN" sz="1500" kern="0" dirty="0" smtClean="0">
                <a:solidFill>
                  <a:srgbClr val="000000"/>
                </a:solidFill>
                <a:latin typeface="Times New Roman" panose="02020603050405020304" pitchFamily="65" charset="-122"/>
                <a:ea typeface="宋体" panose="02010600030101010101" pitchFamily="2" charset="-122"/>
              </a:rPr>
              <a:t>E</a:t>
            </a:r>
            <a:r>
              <a:rPr lang="zh-CN" altLang="en-US" sz="1500" kern="0" dirty="0" smtClean="0">
                <a:solidFill>
                  <a:srgbClr val="000000"/>
                </a:solidFill>
                <a:latin typeface="Times New Roman" panose="02020603050405020304" pitchFamily="65" charset="-122"/>
                <a:ea typeface="宋体" panose="02010600030101010101" pitchFamily="2" charset="-122"/>
              </a:rPr>
              <a:t>不给分。</a:t>
            </a:r>
            <a:r>
              <a:rPr lang="en-US" altLang="zh-CN" sz="1500" kern="0" dirty="0" smtClean="0">
                <a:solidFill>
                  <a:srgbClr val="000000"/>
                </a:solidFill>
                <a:latin typeface="Times New Roman" panose="02020603050405020304" pitchFamily="65" charset="-122"/>
                <a:ea typeface="宋体" panose="02010600030101010101" pitchFamily="2" charset="-122"/>
              </a:rPr>
              <a:t>A.“</a:t>
            </a:r>
            <a:r>
              <a:rPr lang="zh-CN" altLang="en-US" sz="1500" kern="0" dirty="0" smtClean="0">
                <a:solidFill>
                  <a:srgbClr val="000000"/>
                </a:solidFill>
                <a:latin typeface="Times New Roman" panose="02020603050405020304" pitchFamily="65" charset="-122"/>
                <a:ea typeface="宋体" panose="02010600030101010101" pitchFamily="2" charset="-122"/>
              </a:rPr>
              <a:t>情节曲折”不恰当。</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一上火车</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要的是“毯子”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比较讲究卫生”不当</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应是表现其爱占小便宜。</a:t>
            </a:r>
            <a:r>
              <a:rPr lang="en-US" altLang="zh-CN" sz="1500" kern="0" dirty="0" smtClean="0">
                <a:solidFill>
                  <a:srgbClr val="000000"/>
                </a:solidFill>
                <a:latin typeface="Times New Roman" panose="02020603050405020304" pitchFamily="65" charset="-122"/>
                <a:ea typeface="宋体" panose="02010600030101010101" pitchFamily="2" charset="-122"/>
              </a:rPr>
              <a:t>E.“</a:t>
            </a:r>
            <a:r>
              <a:rPr lang="zh-CN" altLang="en-US" sz="1500" kern="0" dirty="0" smtClean="0">
                <a:solidFill>
                  <a:srgbClr val="000000"/>
                </a:solidFill>
                <a:latin typeface="Times New Roman" panose="02020603050405020304" pitchFamily="65" charset="-122"/>
                <a:ea typeface="宋体" panose="02010600030101010101" pitchFamily="2" charset="-122"/>
              </a:rPr>
              <a:t>对比”“反衬”不当</a:t>
            </a:r>
            <a:r>
              <a:rPr lang="en-US" altLang="zh-CN" sz="1500" kern="0" dirty="0" smtClean="0">
                <a:solidFill>
                  <a:srgbClr val="000000"/>
                </a:solidFill>
                <a:latin typeface="Times New Roman" panose="02020603050405020304" pitchFamily="65" charset="-122"/>
                <a:ea typeface="宋体" panose="02010600030101010101" pitchFamily="2" charset="-122"/>
              </a:rPr>
              <a:t>,</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其言行是通过“我”的观察反映出来的。</a:t>
            </a:r>
            <a:endParaRPr lang="zh-CN" altLang="en-US" dirty="0" smtClean="0">
              <a:solidFill>
                <a:srgbClr val="000000"/>
              </a:solidFill>
            </a:endParaRPr>
          </a:p>
          <a:p>
            <a:pPr lvl="0"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2.</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①勾画一个衣着言行与众不同、令人发笑的人物形象</a:t>
            </a:r>
            <a:r>
              <a:rPr lang="en-US" altLang="zh-CN" sz="1500" kern="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为后文即将发生的幽默、可</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笑的故事作铺垫</a:t>
            </a:r>
            <a:r>
              <a:rPr lang="en-US" altLang="zh-CN" sz="1500" kern="0" dirty="0" smtClean="0">
                <a:solidFill>
                  <a:srgbClr val="000000"/>
                </a:solidFill>
                <a:latin typeface="Times New Roman" panose="02020603050405020304" pitchFamily="65" charset="-122"/>
                <a:ea typeface="宋体" panose="02010600030101010101" pitchFamily="2" charset="-122"/>
              </a:rPr>
              <a:t>;③</a:t>
            </a:r>
            <a:r>
              <a:rPr lang="zh-CN" altLang="en-US" sz="1500" kern="0" dirty="0" smtClean="0">
                <a:solidFill>
                  <a:srgbClr val="000000"/>
                </a:solidFill>
                <a:latin typeface="Times New Roman" panose="02020603050405020304" pitchFamily="65" charset="-122"/>
                <a:ea typeface="宋体" panose="02010600030101010101" pitchFamily="2" charset="-122"/>
              </a:rPr>
              <a:t>引发读者的阅读兴趣。</a:t>
            </a:r>
            <a:endParaRPr lang="zh-CN" altLang="en-US" dirty="0" smtClean="0">
              <a:solidFill>
                <a:srgbClr val="000000"/>
              </a:solidFill>
            </a:endParaRPr>
          </a:p>
          <a:p>
            <a:pPr lvl="0"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小说中描写人物衣着言行</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均是为了表现人物性格</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刻画人物形象。小说的开头在结构上</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多有为下文作铺垫的作用</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其幽默风趣的语言也有激发读者阅读兴趣之效。</a:t>
            </a:r>
            <a:endParaRPr lang="zh-CN" altLang="en-US"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的世界是一样的。他知道自己正慢慢融入眼前这黑暗的世界里。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很多天以后,人们跟着推土机来到百亩园,无比惊讶地发现,六安爷锄过的苗垅里,茁壮的禾苗均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匀整齐,一棵一棵蓬勃的庄稼全都充满了丰收的信心。没有人能相信那是一个半瞎子锄过的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地。于是人们想起六安爷说了无数遍的话,六安爷总是平静固执地说,“我不是锄地,我是过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(有删改)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下列对小说相关内容和艺术特色的分析鉴赏,最恰当的两项是(5分)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A.小说开头寥寥几句对话,六安爷这个勤劳而孤僻的老农形象已经跃然纸上,同时,他与村人的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分歧也开始显露,并为下文情节发展埋下了伏笔。</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B.西湾村人与煤炭公司“惊心动魄的谈判”,是小说中隐约可见的叙事背景,也是深刻的社会背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景,巧妙地将六安爷的个人感受跟时代的变化连接起来。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C.小说中写到百亩园将要变成焦炭厂,往日的田园风光将会被“炉火熊熊、浓烟滚滚”的景象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所取代,深化了作者关于生态问题的思考及小说的环保主题。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D.关于六安爷锄地的描写生动而富有诗意,传达了六安爷在百亩园劳作时惬意舒畅的感觉,这样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的写法强化了小说所表达的人与土地分离的悲凉感。</a:t>
            </a:r>
            <a:endParaRPr lang="zh-CN" altLang="en-US" dirty="0"/>
          </a:p>
        </p:txBody>
      </p: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75404" cy="4126219"/>
            <a:chOff x="540000" y="1080000"/>
            <a:chExt cx="8175404" cy="4126219"/>
          </a:xfrm>
        </p:grpSpPr>
        <p:sp>
          <p:nvSpPr>
            <p:cNvPr id="2" name="TextBox 2"/>
            <p:cNvSpPr txBox="1"/>
            <p:nvPr/>
          </p:nvSpPr>
          <p:spPr>
            <a:xfrm>
              <a:off x="540000" y="1080000"/>
              <a:ext cx="8127000" cy="24273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①颐指气使,目中无人,缺乏公德;②斤斤计较,爱占小便宜,自私自利;③不讲卫生,不顾他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人感受,趣味低下。</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根据题意,可针对喊茶房、放行李、质问“我”、挖鼻孔、脱靴子、用手巾把、吐痰等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具体情节作相应分析,从不同角度分条概括。</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观点一:同意,“我”也有人性弱点。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①“我”对马裤先生的不当言行不加制止,听之任之;②“我”对马裤先生的讽刺过于夸张,且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语言近于刻薄;③“我”对自己缺乏反思精神。</a:t>
              </a:r>
              <a:endParaRPr lang="zh-CN" altLang="en-US" dirty="0"/>
            </a:p>
          </p:txBody>
        </p:sp>
        <p:sp>
          <p:nvSpPr>
            <p:cNvPr id="3" name="TextBox 2"/>
            <p:cNvSpPr txBox="1"/>
            <p:nvPr/>
          </p:nvSpPr>
          <p:spPr>
            <a:xfrm>
              <a:off x="588404" y="3517295"/>
              <a:ext cx="8127000" cy="16889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观点二:不同意,“我”没有人性弱点。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①“我”是作者思想的体现者,不是性格人物;②“我”在事件中言行很少,性格特征不明显;③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“我”在小说中主要起连缀情节的作用。</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根据题意,首先应明确表述观点,然后据相关情节、结构、手法等要素分析,从不同角度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分条概述理由。</a:t>
              </a:r>
              <a:endParaRPr lang="zh-CN" altLang="en-US" dirty="0"/>
            </a:p>
          </p:txBody>
        </p:sp>
      </p:gr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二、(2011课标全国,11)阅读下面的文字,完成1—4题。(25分)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血的故事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林海音</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南腔北调的夏夜乘凉会上,一直聊到月上中天,还没有散去的意思。</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大家被彭先生的故事迷住了。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彭先生是张医师的朋友。张医师最近常鼓励大家去验血型。大家都没有动过大手术,对于血的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一切不够亲切。</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今晚又谈到了血型。这位彭先生说,作为现代的国民,血型不可不验,而且它或许还有意想不到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的妙用呢!</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这时,钱太太开腔了:“干脆说罢,我就怕验出是AB型的!”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钱太太所以这么说,实在也怪张医师,他曾说AB型是不祥之兆。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“我丈母娘就是AB型的。”这时,彭先生忽然冒出来这么一句话。钱太太“咯”地笑了:“还</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管丈母娘的血型呢!”</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张医师紧接着说:“提到彭先生的丈母娘,你们别笑,这里还有段恋爱悲喜剧呢!倒是可以请彭先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生讲给你们听。”</a:t>
            </a:r>
            <a:endParaRPr lang="zh-CN" altLang="en-US"/>
          </a:p>
        </p:txBody>
      </p: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“谈起来,是五年前的事了,”彭先生躺在藤椅上,仰着头,喷着烟,微笑着,他倒真是在做甜蜜的回</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忆呢!“那时秀鸾在秘书室做打字员,天天从我办公桌的窗前经过。”</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“你就拿眼盯着看!”有人插嘴。</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“不错,我盯着她那会说话的眼睛,淘气的鼻子,甜蜜的小嘴儿</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“结果认识了没有?”</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“我们当然有机会认识啦!日子一久,我们就坠入情网了,互订终身。热带的小姐,实在另有她们</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可爱之处。”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“台湾小姐?”到这时大家才知道是位台湾小姐。</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“糟糕的就在秀鸾是台湾小姐。”彭先生接着说。</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“我知道,一定是聘金的问题。”有人说。</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彭先生悠然地吸着烟,摇摇头:“是我那位老丈人的问题!”</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“我那老丈人真是铁打的心肠,任凭秀鸾怎么哀求,就是不许她嫁给我。”</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“他认准了‘外省郎’没好的。秀鸾跟她爸说,如果不答应,她宁可去死。老头子也说,你要嫁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给那小子,我只当你死了。结果,秀鸾还是投进了我的怀抱。”</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“但是关于你丈母娘的AB型呢?”这时钱太太又想起了这件事。</a:t>
            </a:r>
            <a:endParaRPr lang="zh-CN" altLang="en-US"/>
          </a:p>
        </p:txBody>
      </p:sp>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大家笑起来了,彭先生接着讲:</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“我是很乐观的,我总以为我们结婚以后,一定会把我们翁婿之间的关系慢慢调整过来。可是一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年下来,我的愿望始终就没实现,有时看着秀鸾挺着大肚子进去,就让我风里雨里站在门口,我真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想冲进去。可是我心疼秀鸾,到底还是忍住了。”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“真惨!”林太太不胜唏嘘。</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“倒是我那丈母娘会偷偷出来塞给我点心什么的。”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“有一天我独个儿上了老丈人家的门儿喽!”</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“好大胆子!”有位先生插嘴。</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“你以为我上门找打架哪,我是报告秀鸾入院待产的消息去了。大胖儿子生下了,算是又见了一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代,可是我们的情形并未见好转,老丈人在他女儿面前连半个字都没问过我。”</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“迭格</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00" kern="0" dirty="0" smtClean="0">
                <a:solidFill>
                  <a:srgbClr val="000000"/>
                </a:solidFill>
                <a:latin typeface="Times New Roman" panose="02020603050405020304" pitchFamily="65" charset="-122"/>
                <a:ea typeface="宋体" panose="02010600030101010101" pitchFamily="2" charset="-122"/>
              </a:rPr>
              <a:t>老泰山凶得来!”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“硬是要不得!”</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“有一天,”这段回忆大概很有趣,彭先生自己也未语先笑了,“秀鸾匆匆忙忙回来了,慌慌张张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地说:‘爸爸病了!’‘什么病呀?’‘肠子!肠子要剪断!快走。’唉!我那铁石心肠的老丈人呀!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也有一天要柔肠寸断了!”</a:t>
            </a:r>
            <a:endParaRPr lang="zh-CN" altLang="en-US"/>
          </a:p>
        </p:txBody>
      </p:sp>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大家听到这里哄然大笑。林太太说:“彭先生,你解恨了,是不是?”</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“不敢!”彭先生虽然这么说,可是仍然可以看出他的轻松。“秀鸾说爸爸需要输血,但秀鸾是A</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型,小舅子是B型,丈母娘是AB型</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“他们都不能给病人输血,买血要五百块钱100毫升,共需300毫升一千五,秀鸾母女在着急。我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对秀鸾说:‘这样说来,爸爸是O血型的喽?’秀鸾点点头。我说:‘你何必着急呢!现成的大血人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在这儿哪!我也是O型的呀!’”</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“第二天,我那干巴巴的老丈人,一把拉住我的手,‘你金家伙!你金家伙!’</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“你金家伙?是日本话,还是骂人的话?”</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“‘你金家伙’,台湾话‘你真正好’也!我们爷儿俩的手紧紧地握着,两股热流交会,一切嫌隙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都被血般的事实给溶化了!”彭先生说到这里,向张医师挤了一下眼,微笑着,“所以,我要奉劝诸</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位,血型不可不验,它实在有意想不到的妙用!”</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故事讲完了,大家觉得非常有趣,林先生首先说:“血型不可不验,明天就去验。张医师,先给我挂</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个号。”</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“对!对!血型不可不验。”大家同声地说。</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(有删改)</a:t>
            </a:r>
            <a:endParaRPr lang="zh-CN" altLang="en-US"/>
          </a:p>
        </p:txBody>
      </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6966" y="1080000"/>
            <a:ext cx="8150034" cy="5473113"/>
            <a:chOff x="516966" y="1080000"/>
            <a:chExt cx="8150034" cy="5473113"/>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迭格:吴方言,意为“这个”。</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下列对小说有关内容的分析和概括,最恰当的两项是(5分)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A.张医师紧接过彭先生的话,让彭先生讲述自己的恋爱悲喜剧,因为他事先知道彭先生的爱情故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事很是生动曲折。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B.台湾姑娘秀鸾与彭先生相爱,却遭到了她父亲的反对。为了捍卫爱情,她不惜牺牲亲情,以至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于以死抗争。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C.“铁石心肠”的老丈人有一天“柔肠寸断”,这是他改变对女婿态度的起因,而这一情节设计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是作者的匠心所在。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D.这篇小说借助人物之间的对话,讲述了一个与血型有些关系的婚恋故事,巧妙地传达了作品的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内在意蕴。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E.这篇小说的内容是关于南腔北调的外省人在台湾的爱情故事。小说带有浓郁的台湾风情,文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笔诙谐而又细腻。</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小说一开始就写乘凉会上“南腔北调”,这样写有什么作用?请简要分析。(6分)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“外省郎”彭先生有哪些性格特点?请简要分析。(6分)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小说的题目是“血的故事”,但主要内容是围绕血型而展开的,如果以“血型的故事”为题,你</a:t>
              </a:r>
              <a:endParaRPr lang="zh-CN" altLang="en-US" dirty="0"/>
            </a:p>
          </p:txBody>
        </p:sp>
        <p:sp>
          <p:nvSpPr>
            <p:cNvPr id="3" name="TextBox 2"/>
            <p:cNvSpPr txBox="1"/>
            <p:nvPr/>
          </p:nvSpPr>
          <p:spPr>
            <a:xfrm>
              <a:off x="516966" y="6206351"/>
              <a:ext cx="8127000" cy="3467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认为是否合适?请谈谈你的观点和具体理由。(8分)</a:t>
              </a:r>
              <a:endParaRPr lang="zh-CN" altLang="en-US" dirty="0"/>
            </a:p>
          </p:txBody>
        </p:sp>
      </p:grpSp>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答C给3分,答D给2分,答B给1分;答A、E不给分。A.张医师“事先知道彭先生的爱情故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事很是生动曲折”不恰当,据倒数第3段“彭先生</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向张医师挤了一下眼”可知,彭先生的故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事是他和张医师两人事先设计好的,目的是鼓励大家去验血型。B.“牺牲亲情”“以死抗争”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不恰当,原文中并无此意。E.“这篇小说的内容是关于南腔北调的外省人在台湾的爱情故事”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不恰当,从小说的题目和小说中彭先生为岳父输血的情节可以看出,小说表达的是中华民族血浓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于水,应该“一家亲”的主题。</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①表明乘凉会上的人们的外省人身份;②提示小说主题的解读路径;③照应下文出现的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各种方言。</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文章的开头的作用应从内容和结构两个方面考虑。</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①有担当,明大义:在老丈人危难时,以亲情、和睦为重,不计前嫌,施以援手,最终赢得信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任。②执著隐忍:面对老丈人的排斥,不轻言放弃,不莽撞行事,捍卫了自己的爱情。③幽默乐观: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说话风趣,与人为善,遇事能有良好心态。</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分析人物的性格特点,要结合原文,要有理有据。应结合文中彭先生讲故事的风趣幽默及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他对待爱情和岳父的态度来分析概括其性格。</a:t>
            </a:r>
            <a:endParaRPr lang="zh-CN" altLang="en-US" dirty="0"/>
          </a:p>
        </p:txBody>
      </p:sp>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676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观点一:以“血型的故事”为题不合适。理由:①“血”这个词可让人联想到“血脉”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“血缘”“血性”等多种含义,如果以“血型的故事”为题,题意就显得单一了;②外省人和台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湾人血脉同源,这是“血般的事实”;③彭先生的恋爱故事,实质上折射了外省人与台湾人之间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的冲突与融合问题,小说表达了中华民族血浓于水,应该“一家亲”的主题。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观点二:以“血型的故事”为题合适。理由:①“血”有类型之别,而语言有“南腔北调”之分,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以“血型的故事”为题,可彰显作者的巧思;②小说的主要内容是围绕血型而展开,以“血型的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故事”为题,可与内容更吻合;③可显示“验血型”在文中的重要性,也与中华民族血浓于水,应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该“一家亲”的主题不相冲突。</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题目是文章的灵魂。小说的题目往往对文章内容有概括作用,对文章的主题有突出或揭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示的作用,对文章的情节有提示作用。作答时还要结合文本内容具体分析。</a:t>
            </a:r>
            <a:endParaRPr lang="zh-CN" altLang="en-US" dirty="0"/>
          </a:p>
        </p:txBody>
      </p:sp>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三、(2010课标全国,11)阅读下面的文字,完成1—4题。(25分)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保护人</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[法]莫泊桑</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玛兰做梦也没想到会有这么好的官运!</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有天早上,他从报上看到从前一位同学新近当了议员。玛兰重新成了他那位同学呼之即来、挥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之即去的朋友。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不久议员摇身一变当了部长,半年后玛兰就被任命为行政法院参事。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起初,他简直有点飘飘然了。为了炫耀,他在大街上走来走去,仿佛别人只要一看见他,就能猜到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他的身份。后来,出于一种有权势而又宽宏大量者的责任感,他油然萌生一股压制不住要去保护</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别人的欲望。无论在哪里遇到熟人,他都高兴地迎上去,不等人家问,就连忙说:“您知道,我现在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当参事了,很想为您出点力。如有用得着我的地方,请您甭客气,尽管吩咐好了。我在这个位置</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上,是有点权力的。”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一有机会,他对任何人都主动给予无限慷慨的帮助。他每天都要给人写十封、二十封、五十封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介绍信,他写给所有的官吏。他感到幸福,无比幸福。</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一天早上,他准备去行政法院,屋外已经下雨了。</a:t>
            </a:r>
            <a:endParaRPr lang="zh-CN" altLang="en-US"/>
          </a:p>
        </p:txBody>
      </p:sp>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雨越下越大。他只好在一个房门口躲雨。那儿已有个老神父。在当参事前,他并不喜欢神父。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自一位红衣主教在一件棘手事情上客气地向他求教以后,他对他们也尊敬起来。他看看神父,关</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切地问:“请问您到哪一区去?”</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神父有点犹豫,过了一会儿才说:“我朝王宫方向去。”</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“如果您愿意,神父,我可以和您合用我这把伞。我到行政法院去。我是那里的参事。”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神父抬起头,望望他:“多谢,我接受您这番好意。”</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玛兰接着说:“您来巴黎多半是为散心吧。”</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神父回答:“不,我有事。”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“哦!是件重要的事吗?如果您用得着我,尽管吩咐好了。”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神父好像挺为难,吞吞吐吐地说:“啊!是一件无关紧要的私事</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一点小误会。您不会感兴趣</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的。是</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是一件内部的</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教会方面的事。”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“哎呀,这正属行政法院管。您尽管吩咐我好了。”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“先生,我也正要到行政法院去。您心肠真是太好了。我要去见勒尔佩、萨翁两位先生。说不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定还得见珀蒂帕先生。”</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“哎呀,他们都是我最要好的朋友,刮刮叫的同事。我都恳切地去替您托托关系。包在我身上好</a:t>
            </a: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4273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E.综合全文来看,六安爷的“平静固执”,说明他作为一个老人,一方面已经饱经沧桑,看透世事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变迁,另一方面也难免思想保守、无法与时俱进。</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小说以“锄”为标题,有什么寓意?请结合全文简要分析。(6分)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小说较为夸张地连续使用“几万”“几百万”之类的词语描述百亩园的历史,这样写的作用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是什么?请简要分析。(6分)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“我不是锄地,我是过瘾”这句话,既是理解六安爷的关键,也是理解小说主旨的关键。请结合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全文进行分析。(8分)</a:t>
            </a:r>
            <a:endParaRPr lang="zh-CN" altLang="en-US" dirty="0"/>
          </a:p>
        </p:txBody>
      </p:sp>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神父嘟囔着说了许多感恩的话。</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玛兰高兴极了。“哼!您可碰到了一个千载难逢的机会,神父。瞧吧,瞧吧,有了我,您的事情解决</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起来一定非常顺利。”</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他们到了行政法院。玛兰把神父领进办公室,请他坐在炉火前,然后伏案写道:“亲爱的同事:请</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允许我恳切地向您介绍德高望重的桑蒂尔神父,他有一件小事当面向您陈述,务请鼎力协助。”</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他写了三封信,那受他保护的人接了信,千恩万谢地走了。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这一天平静地过去了。玛兰夜里睡得很好,第二天愉快地醒来,吩咐仆人送来报纸。他打开报纸</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念道:</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有个桑蒂尔神父,被控告做过许多卑鄙龌龊的事</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谁知他找到一位叫玛兰的行政法院参事做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他热心的辩护人,该参事居然大胆地替这个披着宗教外衣的罪犯,给自己的同事们写了最恳切的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介绍信</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我们提请部长注意该参事令人不能容忍的行为</a:t>
            </a:r>
            <a:r>
              <a:rPr lang="zh-CN" altLang="en-US" sz="1500" kern="0" dirty="0" smtClean="0">
                <a:solidFill>
                  <a:srgbClr val="000000"/>
                </a:solidFill>
                <a:latin typeface="黑体" panose="02010609060101010101" pitchFamily="49"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他一下就蹦起来去找珀蒂帕。</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珀蒂帕对他说:“唉,您简直疯了,居然把那老阴谋家介绍给我。”</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他张皇失措地说:“别提了</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您瞧</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我上当了</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他这人看上去那么老实</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他耍了我</a:t>
            </a:r>
            <a:r>
              <a:rPr lang="zh-CN" altLang="en-US" sz="1500" kern="0" dirty="0" smtClean="0">
                <a:solidFill>
                  <a:srgbClr val="000000"/>
                </a:solidFill>
                <a:latin typeface="黑体" panose="02010609060101010101" pitchFamily="49" charset="-122"/>
                <a:ea typeface="宋体" panose="02010600030101010101" pitchFamily="2" charset="-122"/>
              </a:rPr>
              <a:t>…</a:t>
            </a:r>
            <a:endParaRPr lang="zh-CN" altLang="en-US"/>
          </a:p>
        </p:txBody>
      </p:sp>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卑鄙可耻地耍了我。我求您,求您设法狠狠地惩办他一下,越狠越好。我要写信。请您告诉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我,要办他,得给谁写信?</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对,找总主教!”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他突然坐下来,伏在珀蒂帕的桌上写道:“总主教大人:我荣幸地向阁下报告,最近有一个桑蒂尔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神父欺我为人忠厚,用尽种种诡计和谎言陷害我。受他花言巧语哄骗,我竟至于</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他把信封好,扭转头对同事说:“您看见了吧,亲爱的朋友,这对您也是个教训,千万别再替人写介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绍信了。”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(据郝运译文删改)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下列对小说有关内容的分析和概括,最恰当的两项是(5分)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A.由于同学的帮助,玛兰才当上了行政法院参事。因此他无论在哪里遇到熟人,都主动向对方提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供帮助,这是他回报的方式。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B.在当参事前,玛兰并不喜欢神父,但是在一位红衣主教向他请教以后,“他对他们也尊敬起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来”。这样描写达到了照应上文的目的。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C.玛兰被珀蒂帕训斥后,急于为自己辩解,并马上归罪于桑蒂尔神父。这足以看出他似乎很想保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护别人,但实际上更关心自己的利益。</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D.给总主教写信后,玛兰告诫同事要牢记自己的教训,“千万别再替人写介绍信了”。这表明他</a:t>
            </a:r>
            <a:endParaRPr lang="zh-CN" altLang="en-US" dirty="0"/>
          </a:p>
        </p:txBody>
      </p:sp>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4273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力图文过饰非,变被动为主动。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E.桑蒂尔神父起初并不想用“一件无关紧要的小事”麻烦玛兰,因此他回应玛兰的请求时吞吞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吐吐,这种神情表现了他内心的犹豫。</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小说中的玛兰是一个什么样的形象?请简要分析。(6分)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小说后半部分引用了报纸上的一段报道,作者这样写对情节安排有哪些作用?(6分)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这篇小说以“保护人”为题,有主题思想、人物塑造、情节结构等多方面的考虑,请选择一个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方面,结合全文,陈述你的观点并作分析。(8分)</a:t>
            </a:r>
            <a:endParaRPr lang="zh-CN" altLang="en-US" dirty="0"/>
          </a:p>
        </p:txBody>
      </p:sp>
      <p:sp>
        <p:nvSpPr>
          <p:cNvPr id="3" name="矩形 2"/>
          <p:cNvSpPr/>
          <p:nvPr/>
        </p:nvSpPr>
        <p:spPr>
          <a:xfrm>
            <a:off x="500034" y="3686687"/>
            <a:ext cx="7929618" cy="2519664"/>
          </a:xfrm>
          <a:prstGeom prst="rect">
            <a:avLst/>
          </a:prstGeom>
        </p:spPr>
        <p:txBody>
          <a:bodyPr wrap="square">
            <a:spAutoFit/>
          </a:bodyPr>
          <a:lstStyle/>
          <a:p>
            <a:pPr lvl="0"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三、</a:t>
            </a:r>
            <a:endParaRPr lang="zh-CN" altLang="en-US" dirty="0" smtClean="0">
              <a:solidFill>
                <a:srgbClr val="000000"/>
              </a:solidFill>
            </a:endParaRPr>
          </a:p>
          <a:p>
            <a:pPr lvl="0"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1.</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答</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给</a:t>
            </a:r>
            <a:r>
              <a:rPr lang="en-US" altLang="zh-CN" sz="1500"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答</a:t>
            </a: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给</a:t>
            </a:r>
            <a:r>
              <a:rPr lang="en-US" altLang="zh-CN" sz="1500"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答</a:t>
            </a:r>
            <a:r>
              <a:rPr lang="en-US" altLang="zh-CN" sz="1500" kern="0" dirty="0" smtClean="0">
                <a:solidFill>
                  <a:srgbClr val="000000"/>
                </a:solidFill>
                <a:latin typeface="Times New Roman" panose="02020603050405020304" pitchFamily="65" charset="-122"/>
                <a:ea typeface="宋体" panose="02010600030101010101" pitchFamily="2" charset="-122"/>
              </a:rPr>
              <a:t>E</a:t>
            </a:r>
            <a:r>
              <a:rPr lang="zh-CN" altLang="en-US" sz="1500" kern="0" dirty="0" smtClean="0">
                <a:solidFill>
                  <a:srgbClr val="000000"/>
                </a:solidFill>
                <a:latin typeface="Times New Roman" panose="02020603050405020304" pitchFamily="65" charset="-122"/>
                <a:ea typeface="宋体" panose="02010600030101010101" pitchFamily="2" charset="-122"/>
              </a:rPr>
              <a:t>给</a:t>
            </a:r>
            <a:r>
              <a:rPr lang="en-US" altLang="zh-CN" sz="1500"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答</a:t>
            </a:r>
            <a:r>
              <a:rPr lang="en-US" altLang="zh-CN" sz="1500" kern="0" dirty="0" smtClean="0">
                <a:solidFill>
                  <a:srgbClr val="000000"/>
                </a:solidFill>
                <a:latin typeface="Times New Roman" panose="02020603050405020304" pitchFamily="65" charset="-122"/>
                <a:ea typeface="宋体" panose="02010600030101010101" pitchFamily="2" charset="-122"/>
              </a:rPr>
              <a:t>A</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不给分。</a:t>
            </a:r>
            <a:r>
              <a:rPr lang="en-US" altLang="zh-CN" sz="1500" kern="0" dirty="0" smtClean="0">
                <a:solidFill>
                  <a:srgbClr val="000000"/>
                </a:solidFill>
                <a:latin typeface="Times New Roman" panose="02020603050405020304" pitchFamily="65" charset="-122"/>
                <a:ea typeface="宋体" panose="02010600030101010101" pitchFamily="2" charset="-122"/>
              </a:rPr>
              <a:t>A.“</a:t>
            </a:r>
            <a:r>
              <a:rPr lang="zh-CN" altLang="en-US" sz="1500" kern="0" dirty="0" smtClean="0">
                <a:solidFill>
                  <a:srgbClr val="000000"/>
                </a:solidFill>
                <a:latin typeface="Times New Roman" panose="02020603050405020304" pitchFamily="65" charset="-122"/>
                <a:ea typeface="宋体" panose="02010600030101010101" pitchFamily="2" charset="-122"/>
              </a:rPr>
              <a:t>这是他回报的方式”不恰当</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据</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第四段“为了炫耀”“后来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出于一种有权势而又宽宏大量者的责任感”等内容</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可知玛兰“主</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动向对方提供帮助”</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只是出于虚荣心</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而不是“回报”。</a:t>
            </a: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照应上文”不恰当</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应是交代下</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文他主动帮助桑蒂尔神父的心理根源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即为下文情节发展作铺垫。</a:t>
            </a:r>
            <a:r>
              <a:rPr lang="en-US" altLang="zh-CN" sz="1500" kern="0" dirty="0" smtClean="0">
                <a:solidFill>
                  <a:srgbClr val="000000"/>
                </a:solidFill>
                <a:latin typeface="Times New Roman" panose="02020603050405020304" pitchFamily="65" charset="-122"/>
                <a:ea typeface="宋体" panose="02010600030101010101" pitchFamily="2" charset="-122"/>
              </a:rPr>
              <a:t>E.</a:t>
            </a:r>
            <a:r>
              <a:rPr lang="zh-CN" altLang="en-US" sz="1500" kern="0" dirty="0" smtClean="0">
                <a:solidFill>
                  <a:srgbClr val="000000"/>
                </a:solidFill>
                <a:latin typeface="Times New Roman" panose="02020603050405020304" pitchFamily="65" charset="-122"/>
                <a:ea typeface="宋体" panose="02010600030101010101" pitchFamily="2" charset="-122"/>
              </a:rPr>
              <a:t>桑蒂尔神父“被控告做过</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许多卑鄙龌龊的事”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可知他的“吞吞吐吐”“表现了他内心的犹豫”有误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应是心虚和难以启</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齿。</a:t>
            </a:r>
            <a:endParaRPr lang="zh-CN" altLang="en-US"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1978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①自私,趋炎附势,见风使舵;②伪善,爱慕虚荣,自高自大;③天真,热心,却没有原则。</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小说的主要事件是玛兰为了炫耀权势而盲目地主动帮助别人,结果被坏人利用,后又虚伪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地归罪于对方的欺骗,据此可首先概括出人物的“盲目”“炫耀(或虚荣)”和“虚伪”的主要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性格特征。然后根据其他情节,找出次要的性格特征,加以整合。</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①补充叙事,集中揭示人物之间的矛盾关系,使情节的内在逻辑更加合理;②加速情节发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展,为下文玛兰的言行提供依据,使小说进入高潮;③给读者留下更多的想象空间,强化情节平中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见奇的效果。</a:t>
            </a:r>
            <a:endParaRPr lang="zh-CN" altLang="en-US" dirty="0"/>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报道前面的内容分别是玛兰为主动帮助桑蒂尔神父而感到愉快,报道后面的内容是玛兰张皇失措地推脱是桑蒂尔神父欺骗了他</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可见报道推动情节进入高潮</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为下文人物的言行作铺</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垫。报道前内容一直围绕玛兰叙述</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插入报道内容</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使行文发生变化</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产生“奇崛”之感。</a:t>
            </a:r>
            <a:endParaRPr lang="zh-CN" altLang="en-US" sz="1500" dirty="0" smtClean="0"/>
          </a:p>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4.</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观点一</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使主题思想更加集中、深刻。①以小见大</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揭露当时法国上层社会的不良风气</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和多种黑暗现实</a:t>
            </a:r>
            <a:r>
              <a:rPr lang="en-US" altLang="zh-CN" sz="1500" kern="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讽刺官场中趋炎附势、官官相护、相互推诿的丑恶现象</a:t>
            </a:r>
            <a:r>
              <a:rPr lang="en-US" altLang="zh-CN" sz="1500" kern="0" dirty="0" smtClean="0">
                <a:solidFill>
                  <a:srgbClr val="000000"/>
                </a:solidFill>
                <a:latin typeface="Times New Roman" panose="02020603050405020304" pitchFamily="65" charset="-122"/>
                <a:ea typeface="宋体" panose="02010600030101010101" pitchFamily="2" charset="-122"/>
              </a:rPr>
              <a:t>;③</a:t>
            </a:r>
            <a:r>
              <a:rPr lang="zh-CN" altLang="en-US" sz="1500" kern="0" dirty="0" smtClean="0">
                <a:solidFill>
                  <a:srgbClr val="000000"/>
                </a:solidFill>
                <a:latin typeface="Times New Roman" panose="02020603050405020304" pitchFamily="65" charset="-122"/>
                <a:ea typeface="宋体" panose="02010600030101010101" pitchFamily="2" charset="-122"/>
              </a:rPr>
              <a:t>揭示出一个道</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如果社会需要保护人</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如果大家都寻求保护人</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社会就会失去“保护”</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体现了作者对社会公</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正的思考与追求。</a:t>
            </a:r>
            <a:endParaRPr lang="zh-CN" altLang="en-US" sz="1500" dirty="0" smtClean="0"/>
          </a:p>
          <a:p>
            <a:pPr marL="0" indent="0" eaLnBrk="0" latinLnBrk="1" hangingPunct="0">
              <a:lnSpc>
                <a:spcPct val="150000"/>
              </a:lnSpc>
              <a:spcBef>
                <a:spcPts val="0"/>
              </a:spcBef>
              <a:buNone/>
            </a:pPr>
            <a:endParaRPr lang="zh-CN" altLang="en-US" sz="1500" dirty="0"/>
          </a:p>
        </p:txBody>
      </p:sp>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740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观点二:使人物形象更加鲜明、突出。①抓住“保护人”时刻想要保护他人的这一突出心理特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征,采用夸张的语言和动作描写,惟妙惟肖地刻画人物性格;②以“保护人”为线索,使对比手法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更加突出,有利于揭示人物性格的前后反差;③通过“保护人”含义的变化,淋漓尽致地集中呈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现小说的讽刺特色。</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观点三:使情节结构更加紧凑、有序。①以“保护人”的故事构成情节发展的主体,使结构主干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突出,不枝不蔓;②以“保护”与“被保护”为纽带,聚拢各种人物矛盾,使结构层次分明,井然有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序;③围绕“保护人”安排相辅相成的明暗两条叙事线索,使结构收放自如,平中见奇。</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解答本题关键是思考题目在表达主题、塑造人物、安排情节等方面的作用。</a:t>
            </a:r>
            <a:endParaRPr lang="zh-CN" altLang="en-US" dirty="0"/>
          </a:p>
        </p:txBody>
      </p:sp>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四、(2009宁夏·海南,11)阅读下面的文字,完成1—4题。(25分)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孕妇和牛</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铁凝</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孕妇牵着牛从集上回来,在通向村子的土路上走着。</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午后的太阳照耀着平坦的原野,干净又暖和。孕妇信手撒开缰绳,好让牛自在。当它拐进麦地歪</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起脖子啃麦苗时,孕妇唤一声:“黑,出来。”黑是牛的名字。黑迟迟不肯离开麦地,孕妇就恼了: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“黑!”她喝道。</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孕妇爱赶集,只为了什么都看看。婆婆总是牵出黑来让孕妇骑,怕孕妇累着身子。黑也怀了孕</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啊,孕妇想。但她接过了缰绳,她愿意在空荡的路上有黑做伴。她和它仿佛有点儿同病相怜,又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有点儿共同的自豪感,于是一块儿腆着骄傲的肚子上了路。回来时,孕妇也没骑黑,走快走慢由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着黑的性儿。当她走得实在沉闷,才冷不丁叫一声:“黑——呀!”她夸张地拖长声,把黑弄得挺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惊愕,拿无比温顺的大眼瞪着孕妇。孕妇乐了,平原顿时热闹起来。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远处,依稀出现了三三两两的黑点,是那些放学归来的孩子。孕妇累了,在路边一个巨大的石碑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上坐下来,黑又信步去了麦地闲逛。</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这石碑属于一个王爷,后来让一些城里来的粗暴的年轻人给推倒了。石碑躺在路边,成了过路人</a:t>
            </a:r>
            <a:endParaRPr lang="zh-CN" altLang="en-US"/>
          </a:p>
        </p:txBody>
      </p:sp>
    </p:spTree>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歇脚的坐物。碑上刻着一些文字,个个如同海碗大小。孕妇不识字,她曾经问过丈夫那是些什么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字。丈夫也不知道。丈夫说:“知道了有什么用?一个老辈子的东西。”</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孕妇坐在石碑上,又看见了这些字,她的屁股压住了其中一个。这次她挪开了,小心地坐在碑的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边沿。她弄不明白为什么她要这样,从前她歇脚,总是一屁股就坐上去。那么,原因还是胸膛下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面的这个肚子吧。孕妇对这肚子充满着希冀,这希冀又因为远处那些越来越清楚的小黑点而变</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得更加具体。孕妇相信,她的孩子将来无疑要加入这上学、放学的队伍。若是孩子也问起这碑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上的字,她不能够说不知道,她不愿意对不起孩子。</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可她实在不认识这碑上的字啊。</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放学的孩子们走近了,她叫住一个本家侄子,向他要了一张白纸和一杆铅笔。</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孕妇一手握着铅笔,一手拿着白纸,等待着孩子们远去。她仿佛要背着众人去做一件鬼祟的事。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孕妇将白纸平铺在石碑上。当她打算落笔,才发现这劳作于她是多么不易,她的手很巧,却支配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不了手中这杆笔。她努力端详着那陌生的大字,然后胆怯而又坚决地落下了第一笔。她描画着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它们,心中揣测它们是什么意思,又不由得感叹:</a:t>
            </a:r>
            <a:r>
              <a:rPr lang="zh-CN" altLang="en-US" sz="1500" u="sng" kern="0" dirty="0" smtClean="0">
                <a:solidFill>
                  <a:srgbClr val="000000"/>
                </a:solidFill>
                <a:latin typeface="Times New Roman" panose="02020603050405020304" pitchFamily="65" charset="-122"/>
                <a:ea typeface="宋体" panose="02010600030101010101" pitchFamily="2" charset="-122"/>
              </a:rPr>
              <a:t>字是一种多么好的东西啊!</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夕阳西下,孕妇伏在石碑上已经很久。她的脸红彤彤的,茁壮的手腕不时地发着抖。可她不能停</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笔,她的心不叫她停笔。她长到这么大,还从来没干过这么累人、又这么不愿停手的活儿。</a:t>
            </a:r>
            <a:endParaRPr lang="zh-CN" altLang="en-US"/>
          </a:p>
        </p:txBody>
      </p:sp>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6169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不知何时,黑已从麦地返回,卧在孕妇的身边。它静静地凝视着孕妇,脸上满是驯顺,像是守候,像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是鼓励。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孕妇终于完成了她的劳作。在朦胧的暮色中她认真地数,那碑上的大字是十七个,她的白纸上也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落着十七个:</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忠敬诚直勤慎廉明和硕怡贤亲王神道碑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纸上的字歪扭而又奇特,像盘错的长虫,像混乱的麻绳。可它们毕竟是字,有了它们,她似乎才获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得一种资格,似乎才敢与她未来的婴儿谋面。孩子终归要离开孕妇的肚子,而那块写字的碑却永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远立在了孕妇的心中。每个人的心中,多少都立着点什么吧。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孕妇将她劳作的果实揣进袄兜,捶着酸麻的腰,呼唤身边的黑启程。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黑却执意不肯起身,它换了跪的姿势,要主人骑上去。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“黑——呀!”孕妇怜悯地叫着,强令黑站起来。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孕妇和黑走在平原上,像两个相依为命的女人。黑身上释放出的气息使孕妇觉得温暖而可靠,她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不住地抚摸它,它拿脸蹭着她的手。一股热乎乎的东西涌现在孕妇的心房。她很想对人形容心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中这突然的发热,她永远也形容不出,心中这种情绪就叫做感动。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“黑——呀!”孕妇在黑暗中小声嘟囔,声音有点儿颤,宛若幸福的呓语。</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(有删节)</a:t>
            </a:r>
            <a:endParaRPr lang="zh-CN" altLang="en-US" sz="1500" dirty="0"/>
          </a:p>
        </p:txBody>
      </p:sp>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75404" cy="5197789"/>
            <a:chOff x="540000" y="1080000"/>
            <a:chExt cx="8175404" cy="5197789"/>
          </a:xfrm>
        </p:grpSpPr>
        <p:sp>
          <p:nvSpPr>
            <p:cNvPr id="2" name="TextBox 2"/>
            <p:cNvSpPr txBox="1"/>
            <p:nvPr/>
          </p:nvSpPr>
          <p:spPr>
            <a:xfrm>
              <a:off x="540000" y="1080000"/>
              <a:ext cx="8127000" cy="48546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下列对小说有关内容的分析和概括,最恰当的两项是(5分)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A.由于历史的原因,巨大的石碑被推倒了,村民们拿它作歇脚的坐物,也算是发挥了它的作用。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B.孕妇非要等放学的孩子走了以后,才上前去描画那些字,表明她是个内敛害羞的人,她本来是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可以叫会写字的人帮她写的。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C.孕妇努力描画石碑上的字,这些字给了孕妇无限的希望和寄托,她认为只有这样自己才有资格</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与将要出世的孩子见面。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D.孕妇在黑暗中小声地嘟囔,是因为回家的路尽管漫长,走起来很累,但母牛一路的相伴与温情,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让一切变得幸福而轻松。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E.本文用诗意的笔调,在从容淡定的叙述中,传达了一种温馨和谐的人生意味,表现了一个女人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将为人母的幸福和喜悦。</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小说中的孕妇具有什么样的性格?请简要概括。(6分)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牛在小说中有什么样的作用?请简要分析。(6分)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孕妇并不认识石碑上的字,也不会写字,却十分努力地描画着它们,后来还感叹:“字是一种多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么好的东西啊!”小说这样来写孕妇,有人认为让人感动,也有人认为有些做作。你的看法呢?请</a:t>
              </a:r>
              <a:endParaRPr lang="zh-CN" altLang="en-US" dirty="0"/>
            </a:p>
          </p:txBody>
        </p:sp>
        <p:sp>
          <p:nvSpPr>
            <p:cNvPr id="3" name="TextBox 2"/>
            <p:cNvSpPr txBox="1"/>
            <p:nvPr/>
          </p:nvSpPr>
          <p:spPr>
            <a:xfrm>
              <a:off x="588404" y="5931027"/>
              <a:ext cx="8127000" cy="3467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结合全文,谈谈你的观点和理由。(8分)</a:t>
              </a:r>
              <a:endParaRPr lang="zh-CN" altLang="en-US" dirty="0"/>
            </a:p>
          </p:txBody>
        </p:sp>
      </p:grpSp>
    </p:spTree>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四、</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答E给3分,答C给2分,答A给1分;答B、D不给分。A.“算是发挥了它的作用”理解有偏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差,其真正的作用是记载死者生平事迹。B.“她是个内敛害羞的人”表述不当。D.对“孕妇在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黑暗中小声地嘟囔”的原因分析不当。</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①具有善良、温婉等传统的女性美;②有责任心,做事认真;③对人生抱有美好的向往和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期待。</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应答出小说中孕妇的性格的三个特点。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①通过怀孕的牛与孕妇形象的并置,凸显孕育新生命的幸福与喜悦;②通过牛与孕妇之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间的亲昵行为,表现人与动物之间的温馨和谐;③通过牛的形象描写,衬托孕妇作为人具有的能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动性和理性的追求。</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应从牛与孕妇形象的联系、人(孕妇)与动物(牛)之间的关系、牛对孕妇的衬托作用三方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面解答。</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观点一:这样写让人感动。理由:①突出了孕妇对文化知识的朦胧追求,虽然她不识字,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但这不影响她对文化的尊重;②揭示了一个没有文化的农村女人在将为人母时的责任感,在她看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来,学会认这几个字,将来就不担心孩子的提问了;③表现了孕妇认识到文化知识对孩子未来成</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三、</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答D给3分,答B给2分,答E给1分;答A、C不给分。回答三项或三项以上,不给分。A.说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六安爷的性格“孤僻”,于文无据。C.“深化了作者关于生态问题的思考及小说的环保主题”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的后半部分错,“环保”并不是本文着力表现的主题。E.“另一方面也难免思想保守、无法与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时俱进”曲解文意,六安爷的“平静固执”恰恰表现了其对土地的眷恋与坚守。</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解题关键</a:t>
            </a:r>
            <a:r>
              <a:rPr lang="zh-CN" altLang="en-US" sz="1500" kern="0" dirty="0" smtClean="0">
                <a:solidFill>
                  <a:srgbClr val="000000"/>
                </a:solidFill>
                <a:latin typeface="Times New Roman" panose="02020603050405020304" pitchFamily="65" charset="-122"/>
                <a:ea typeface="宋体" panose="02010600030101010101" pitchFamily="2" charset="-122"/>
              </a:rPr>
              <a:t>　文学类文本阅读5选2的题目,主要集中在对文意、文章的主旨、文章的结构、人物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形象的塑造等内容的考查。考查的方式基本有两种,一种是根据文章的内容进行分析概括,另一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种是对文章的特色和手法的赏析。在命制错误选项时一般都是明显的不会引起争议的错误,即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所谓的“硬伤”,在答题时注意寻找这些硬伤。</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①锄作为一种农具,象征六安爷的人生和精神;②锄喻示劳动者与土地的亲密关系;③锄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意味着传统的农业生产和生活方式;④锄作为一种劳作行为,蕴含着六安爷对土地的热爱,又暗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含着他对土地的告别。</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标题的寓意,一般要结合小说的主题来分析。从主题看,“锄”在文中有象征意味,象征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了一种传统的农业生产方式,农民没地可锄,农民主动或被动地与土地分离,这不是时代的进步,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而是一种时代的悲哀。</a:t>
            </a:r>
            <a:endParaRPr lang="zh-CN" altLang="en-US" dirty="0"/>
          </a:p>
        </p:txBody>
      </p:sp>
    </p:spTree>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292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长的重要性,也表明她在尽可能地弥补自己没有文化知识的不足。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观点二:这样写有些做作。理由:①触动她描画字的原因主要应该是日常生活的需要,而不只是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路边一块废旧的石碑;②孕妇自己不会写字,想临摹石碑上的字,可以请放学的孩子帮忙,不必那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么费劲,非要自己描画;③作为未来的母亲,孕妇识不识字,喜欢不喜欢字,其实都不影响她对孩子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的责任与爱。</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本题考查从不同的角度和层面发掘作品的意蕴,并对作品进行个性化阅读和有创意的解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读的能力。学生可以发表个性化的见解,可以有不同的观点,但应言之有理,言之有据,不能背离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文本。</a:t>
            </a:r>
            <a:endParaRPr lang="zh-CN" altLang="en-US" dirty="0"/>
          </a:p>
        </p:txBody>
      </p:sp>
    </p:spTree>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五、(2008宁夏·海南,11—14)阅读下面的文字,完成1—4题。(25分)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二十年以后</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欧·亨利</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纽约的一条大街上,一位值勤的警察正沿街走着。</a:t>
            </a:r>
            <a:r>
              <a:rPr lang="zh-CN" altLang="en-US" sz="1500" u="sng" kern="0" dirty="0" smtClean="0">
                <a:solidFill>
                  <a:srgbClr val="000000"/>
                </a:solidFill>
                <a:latin typeface="Times New Roman" panose="02020603050405020304" pitchFamily="65" charset="-122"/>
                <a:ea typeface="宋体" panose="02010600030101010101" pitchFamily="2" charset="-122"/>
              </a:rPr>
              <a:t>一阵冷飕飕的风</a:t>
            </a:r>
            <a:r>
              <a:rPr lang="zh-CN" altLang="en-US" sz="1500" kern="0" dirty="0" smtClean="0">
                <a:solidFill>
                  <a:srgbClr val="000000"/>
                </a:solidFill>
                <a:latin typeface="Times New Roman" panose="02020603050405020304" pitchFamily="65" charset="-122"/>
                <a:ea typeface="宋体" panose="02010600030101010101" pitchFamily="2" charset="-122"/>
              </a:rPr>
              <a:t>向他迎面吹来。已近夜间10</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点,街上的行人寥寥无几了。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在一家小店铺的门口,昏暗的灯光下站着一个男子。他的嘴里叼着一支没有点燃的雪茄烟。警</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察放慢了脚步,认真地看了他一眼,然后,向那个男子走了过去。</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“这儿没有出什么事,警官先生。”看见警察向自己走来,那个男子很快地说,“我只是在这儿</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等一位朋友罢了。”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男子划了根火柴,点燃了叼在嘴上的雪茄。借着火柴的亮光,警察发现这个男子脸色苍白,右眼</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角附近有一块小小的白色的伤疤。</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“这是20年前定下的一个约会。如果有兴致听的话,我来给你讲讲。大约20年前,这儿,这个店</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铺现在所占的地方,原来是一家餐馆</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”男子继续说,“我和吉米·维尔斯在这儿的餐馆共进</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晚餐。哦,吉米是我最要好的朋友。我俩都是在纽约这个城市里长大的。从小我们就亲密无间,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情同手足。当时,我正准备第二天早上就动身到西部去谋生。那天夜晚临分手的时候,我俩约</a:t>
            </a:r>
            <a:endParaRPr lang="zh-CN" altLang="en-US"/>
          </a:p>
        </p:txBody>
      </p:sp>
    </p:spTree>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定:20年后的同一日期、同一时间,我俩将来到这里再次相会。”</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“你在西部混得不错吧?”警察问道。</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“当然啰!吉米的光景要是能赶上我的一半就好了。啊,实在不容易啊!这些年来,我一直不得不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东奔西跑</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又是</a:t>
            </a:r>
            <a:r>
              <a:rPr lang="zh-CN" altLang="en-US" sz="1500" u="sng" kern="0" dirty="0" smtClean="0">
                <a:solidFill>
                  <a:srgbClr val="000000"/>
                </a:solidFill>
                <a:latin typeface="Times New Roman" panose="02020603050405020304" pitchFamily="65" charset="-122"/>
                <a:ea typeface="宋体" panose="02010600030101010101" pitchFamily="2" charset="-122"/>
              </a:rPr>
              <a:t>一阵冷飕飕的风</a:t>
            </a:r>
            <a:r>
              <a:rPr lang="zh-CN" altLang="en-US" sz="1500" kern="0" dirty="0" smtClean="0">
                <a:solidFill>
                  <a:srgbClr val="000000"/>
                </a:solidFill>
                <a:latin typeface="Times New Roman" panose="02020603050405020304" pitchFamily="65" charset="-122"/>
                <a:ea typeface="宋体" panose="02010600030101010101" pitchFamily="2" charset="-122"/>
              </a:rPr>
              <a:t>穿街而过。接着,一片沉寂。他俩谁也没有说话,过了一会儿,警察准备离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开这里。</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“我得走了,”他对那个男子说,“我希望你的朋友很快就会到来。假如他不准时赶来,你会离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开这儿吗?”</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“不会的。我起码要再等他半个小时。如果吉米他还活在人间,他到时候一定会来到这儿的。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就说这些吧,再见,警官先生。”</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“再见,先生。”警察一边说着,一边沿街走去,街上已经没有行人了,空荡荡的。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男子又在这店铺的门前等了大约二十分钟的光景,这时候,一个身材高大的人急匆匆地径直走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来。他穿着一件黑色的大衣,衣领向上翻着,盖到耳朵。</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“你是鲍勃吗?”来人问道。</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“你是吉米·维尔斯?”站在门口的男子大声地说,显然,他很激动。</a:t>
            </a:r>
            <a:endParaRPr lang="zh-CN" altLang="en-US"/>
          </a:p>
        </p:txBody>
      </p:sp>
    </p:spTree>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来人握住了男子的双手。“不错,你是鲍勃。我早就确信我会在这儿见到你的。啧,啧,啧!20年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是个不短的时间啊!你看,鲍勃!原来的那个饭馆已经不在啦!要是它没有被拆除,我们再一块儿在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这里面共进晚餐该多好啊!鲍勃,你在西部的情况怎么样?”</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“哦,我已经设法获得了我所需要的一切东西。你的变化不小啊,吉米,你在纽约混得不错吧?”</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“一般,一般。我在市政府的一个部门里上班,坐办公室。来,鲍勃,咱们去转转,找个地方好好叙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叙往事。”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这条街的街角处有一家大商店。尽管时间已经不早了,商店里的灯还在亮着。来到亮处以后,这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两个人都不约而同地转过身来看了看对方的脸。</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突然间,那个从西部来的男子停住了脚步。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“你不是吉米·维尔斯。”他说,“20年的时间虽然不短,但它不足以使一个人变得容貌全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非。”从他说话的声调中可以听出,他在怀疑对方。</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“然而,20年的时间却有可能使一个好人变成坏人。”高个子说,“你被捕了,鲍勃。在我们还</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没有去警察局之前,先给你看一张条子,是你的朋友写给你的。”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鲍勃接过便条。读着读着,他微微地颤抖起来。便条上写着:</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鲍勃:刚才我准时赶到了我们的约会地点。当你划着火柴点烟时,我发现你正是那个芝加哥警方</a:t>
            </a:r>
            <a:endParaRPr lang="zh-CN" altLang="en-US"/>
          </a:p>
        </p:txBody>
      </p:sp>
    </p:spTree>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611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所通缉的人。不知怎么的,我不忍自己亲自逮捕你,只得找了个便衣警察来做这件事。</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下列对小说的分析和概括,不正确的两项是(5分)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A.鲍勃对警察说“这儿没有出什么事”,表现了他在和老友见面前的愉快心情。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B.鲍勃说“这些年来,我一直不得不东奔西跑”,反映出他负罪在逃的窘迫之状。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C.鲍勃给警察讲述他和朋友约会的缘起,是为了缓解他害怕被逮捕的紧张心理。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D.高个子男子担心鲍勃很快认出他不是吉米,便把衣领向上翻着,盖到耳朵。</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E.鲍勃读便条时微微颤抖,表现了他当时惊愕、恐慌、尴尬等复杂的内心活动。</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小说两次写到“一阵冷飕飕的风”,有什么作用?(6分)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小说中的鲍勃具有什么样的性格?请简要分析。(6分)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小说描写了警察吉米和通缉犯鲍勃“二十年以后”赴约的故事,在“情与法”的冲突中,两个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人都面临艰难的抉择。有人说鲍勃值得同情,有人说他罪有应得;有人说吉米忠于职守,有人说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他背叛了友谊。你的看法呢?请就你认同的一种观点加以探究。(8分)</a:t>
            </a:r>
            <a:endParaRPr lang="zh-CN" altLang="en-US" dirty="0"/>
          </a:p>
        </p:txBody>
      </p:sp>
    </p:spTree>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1074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五、</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 </a:t>
            </a:r>
            <a:r>
              <a:rPr lang="zh-CN" altLang="en-US" sz="1500" kern="0" dirty="0" smtClean="0">
                <a:solidFill>
                  <a:srgbClr val="000000"/>
                </a:solidFill>
                <a:latin typeface="Times New Roman" panose="02020603050405020304" pitchFamily="65" charset="-122"/>
                <a:ea typeface="宋体" panose="02010600030101010101" pitchFamily="2" charset="-122"/>
              </a:rPr>
              <a:t>   AC　A.表现鲍勃的心虚,为小说的结尾作铺垫(或埋下伏笔)。C.“是为了缓解他害怕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被逮捕的紧张心理”不当,这是小说展开情节的需要。</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①第一次,烘托环境,展开情节;②第二次,渲染气氛,转换情节。(每点3分)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应注意环境描写在小说中不同位置所起到的不同作用,关注环境描写与小说情节、主题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之间的关系。</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①重视友情,信守诺言;②乐观开朗,心直口快;③企图逃避法律。(每点2分)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仔细阅读文本,抓住小说中与人物形象相关的肖像、语言、动作、心理等描写进行全面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深入的分析。</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①鲍勃值得同情,因为他重情守信;②鲍勃罪有应得,因为他是通缉犯。(4分。对鲍勃的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看法,只要观点鲜明、紧扣文本,无论认同哪一种观点都可)③吉米忠于职守,因为他不徇私情;④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吉米背叛了友谊,因为他抓捕了朋友。(4分。无论认同哪一种观点,都要紧扣文本,观点鲜明)</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本题考查对文本探究性阅读的能力。题中所给四种观点是概括的,该题就是要立足文本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将这些观点具体化,找到所认同观点的具体内容及其认同的依据。答案具有开放性、探究性。</a:t>
            </a:r>
            <a:endParaRPr lang="zh-CN" altLang="en-US" dirty="0"/>
          </a:p>
        </p:txBody>
      </p:sp>
    </p:spTree>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六、(2007宁夏·海南,11—14)阅读下面的文字,回答问题。(25分)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林冲见差拨</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只说公人将林冲送到沧州牢城营内来,营内收管林冲,发在单身房里,听候点视。却有一般的罪</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人,都来看觑他,对林冲说道:“此间管营、差拨,十分害人,只是要诈人钱物。若有人情钱物送与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他时,便觑的你好;若是无钱,将你撇在土牢里,求生不生,求死不死。若得了人情,入门便不打你一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百杀威棒,只说有病,把来寄下;若不得人情时,这一百棒打得七死八活。”林冲道:“众兄长如此</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指教;且如要使钱,把多少与他?”众人道:“若要使得好时,管营把五两银子与他,差拨也得五两</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银子送他,十分好了。”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正说之间,只见差拨过来问道:“那个是新来配军?”林冲见问,向前答应道:“小人便是。”那差</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拨不见他把钱出来,变了面皮,指着林冲骂道:“你这个贼配军,见我如何不下拜?却来唱喏!你这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厮可知在东京做出事来,见我还是大剌剌的。我看这贼配军,满脸都是饿文,一世也不发迹!打不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死、拷不杀的顽囚!你这把贼骨头,好歹落在我手里,教你粉身碎骨。少间叫你便见功效。”把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林冲骂得一佛出世,那里敢抬头应答。众人见骂,各自散了。</a:t>
            </a:r>
            <a:endParaRPr lang="zh-CN" altLang="en-US"/>
          </a:p>
          <a:p>
            <a:pPr marL="0" indent="0" eaLnBrk="0" latinLnBrk="1" hangingPunct="0">
              <a:lnSpc>
                <a:spcPct val="150000"/>
              </a:lnSpc>
              <a:spcBef>
                <a:spcPts val="0"/>
              </a:spcBef>
              <a:buNone/>
            </a:pPr>
            <a:r>
              <a:rPr lang="zh-CN" altLang="en-US" sz="1500" u="sng" kern="0" dirty="0" smtClean="0">
                <a:solidFill>
                  <a:srgbClr val="000000"/>
                </a:solidFill>
                <a:latin typeface="Times New Roman" panose="02020603050405020304" pitchFamily="65" charset="-122"/>
                <a:ea typeface="宋体" panose="02010600030101010101" pitchFamily="2" charset="-122"/>
              </a:rPr>
              <a:t>林冲等他发作过了,去取五两银子,陪着笑脸告道:</a:t>
            </a:r>
            <a:r>
              <a:rPr lang="zh-CN" altLang="en-US" sz="1500" kern="0" dirty="0" smtClean="0">
                <a:solidFill>
                  <a:srgbClr val="000000"/>
                </a:solidFill>
                <a:latin typeface="Times New Roman" panose="02020603050405020304" pitchFamily="65" charset="-122"/>
                <a:ea typeface="宋体" panose="02010600030101010101" pitchFamily="2" charset="-122"/>
              </a:rPr>
              <a:t>“差拨哥哥,些小薄礼,休言轻微。”差拨看了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道:“你教我送与管营和俺的,都在里面?”林冲道:“只是送与差拨哥哥的;另有十两银子,就烦</a:t>
            </a:r>
            <a:endParaRPr lang="zh-CN" altLang="en-US"/>
          </a:p>
        </p:txBody>
      </p:sp>
    </p:spTree>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差拨哥哥送与管营。”差拨见了,看看林冲笑道:“林教头,我也闻你的好名字,端的是个好男子!</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想是高太尉陷害你了。虽然目下暂时受苦,久后必然发迹。据你的大名,这表人物,必不是等闲</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之人,久后必做大官。”林冲笑道:“总赖照顾。”差拨道:“你只管放心。”又取出柴大官人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的书礼,说道:“相烦老哥将两封书下一下。”差拨道:“既有柴大官人的书,烦恼做甚?这一封书</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值一锭金子。我一面与你下书,少间管营来点你,要打一百杀威棒时,你便只说你‘一路有病,未</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曾痊可’。我自来与你支吾,要瞒生人的眼目。”林冲道:“多谢指教。”差拨拿了银子并书,</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离了单身房,自去了。林冲叹口气道:“‘有钱可以通神’,此语不差。端的有这般的苦处。”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原来差拨落了五两银子,只将五两银子并书来见管营,备说林冲是个好汉,柴大官人有书相荐,在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此呈上。本是高太尉陷害,配他到此,又无十分大事。管营道:“况是柴大官人有书,必须要看顾</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他。”便教唤林冲来见。</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且说林冲正在单身房里闷坐,只见牌头叫道:“管营在厅上叫唤新到罪人林冲来点名。”林冲听</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得叫唤,来到厅前。管营道:“你是新到犯人,太祖武德皇帝留下旧制:新入配军,须吃一百杀威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棒。左右与我马犬起来。”林冲道:“小人于路感冒风寒,未曾痊可,告寄打。”牌头道:“这人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见今有病,乞赐怜恕。”管营道:“果是这人症候在身,权且寄下,待病痊可却打。”差拨道:“见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今天王堂看守的,多时满了,可教林冲去替换他。”就厅上押了帖文,差拨领了林冲,单身房里取</a:t>
            </a:r>
            <a:endParaRPr lang="zh-CN" altLang="en-US"/>
          </a:p>
        </p:txBody>
      </p:sp>
    </p:spTree>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58472" cy="5122582"/>
            <a:chOff x="540000" y="1080000"/>
            <a:chExt cx="8158472" cy="5122582"/>
          </a:xfrm>
        </p:grpSpPr>
        <p:sp>
          <p:nvSpPr>
            <p:cNvPr id="2" name="TextBox 2"/>
            <p:cNvSpPr txBox="1"/>
            <p:nvPr/>
          </p:nvSpPr>
          <p:spPr>
            <a:xfrm>
              <a:off x="540000" y="1080000"/>
              <a:ext cx="8127000" cy="41611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了行李,来到天王堂交替。差拨道:“林教头,我十分周全你。”林冲道:“谢得照顾。”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(选自《水浒传会评本》第八回,有删节)</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下列对小说的分析和概括,不正确的两项是(5分)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A.小说写了林冲发配沧州、初入牢营的一段情节,作者将笔墨集中在对林冲见差拨的细节描写上。</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B.由于被高太尉陷害,林冲一进牢营就得到了“一般的罪人”的同情和关照,却遭到差拨的辱骂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和恐吓。</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C.差拨一见林冲就破口大骂,是因为林冲只是唱喏,没有及早把柴大官人给管营等的书礼拿出来。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D.小说通过对管营、差拨、牌头等人相互勾结、欺压犯人的具体描写,形象地反映了牢营的黑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暗现实。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E.小说借“有钱可以通神”这句话,揭示了当时社会的世态人情,也表达了林冲的感慨和无奈。</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小说第一段写林冲刚到牢营,就有犯人介绍牢营的情况,这样写有什么作用?请简要分析。(6分)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差拨是一个什么样的人?作者采用了什么表现手法刻画这个人物?请简要分析。(6分)</a:t>
              </a:r>
              <a:endParaRPr lang="zh-CN" altLang="en-US" dirty="0"/>
            </a:p>
          </p:txBody>
        </p:sp>
        <p:sp>
          <p:nvSpPr>
            <p:cNvPr id="3" name="TextBox 2"/>
            <p:cNvSpPr txBox="1"/>
            <p:nvPr/>
          </p:nvSpPr>
          <p:spPr>
            <a:xfrm>
              <a:off x="571472" y="5206219"/>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对第三段“林冲等他发作过了,去取五两银子,陪着笑脸告道”这句话,明末清初文学批评家金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圣叹评点道:“虽是摇出奇文,然亦实是林冲身份。”依据小说内容,探究“亦实是林冲身份”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指的是林冲的哪一种身份,表现的是林冲什么样的性格和心理。(8分)</a:t>
              </a:r>
              <a:endParaRPr lang="zh-CN" altLang="en-US" dirty="0"/>
            </a:p>
          </p:txBody>
        </p:sp>
      </p:grpSp>
    </p:spTree>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六、</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 </a:t>
            </a:r>
            <a:r>
              <a:rPr lang="zh-CN" altLang="en-US" sz="1500" kern="0" dirty="0" smtClean="0">
                <a:solidFill>
                  <a:srgbClr val="000000"/>
                </a:solidFill>
                <a:latin typeface="Times New Roman" panose="02020603050405020304" pitchFamily="65" charset="-122"/>
                <a:ea typeface="宋体" panose="02010600030101010101" pitchFamily="2" charset="-122"/>
              </a:rPr>
              <a:t>   BC　B.“由于</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就</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”错误,从选文第一段来看,“一般的罪人”并不知晓林冲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“被高太尉陷害”,只是近乎“本能”地同情和关照林冲,叮嘱林冲“使钱”与管营、差拨。C.</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“是因为</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”所说原因错误,差拨大骂林冲,是因为他想借此“诈人钱物”,好让林冲“使钱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与他”。</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①概括介绍牢营情况,交代人物活动的环境。②为后面的情节发展做铺垫,制造悬念,使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故事产生波澜。</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本题考查点涉及小说的基本特征:①交代社会环境的方式;②情节发展的安排,悬念的设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置。第一段借“一般的罪人”之口交代林冲所处的社会环境;从读者的审美体验出发,又自然地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设置悬念:林冲的命运又将如何?考生有可能偏重于篇章结构作用的分析,而忽略了小说中社会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环境交代方面的作用。</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(1)差拨是个利用职权诈取钱财的势利小人。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(2)①对比法。②主要表现在差拨对林冲先骂后夸的语言描写上:如先是骂林冲为“贼配军”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“贼骨头”,后来夸林冲为“好男子”“久后必然发迹”。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第一问考查“欣赏作品的形象”的能力,差拨的形象首先通过“一般的罪人”初步勾勒,</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946258"/>
            <a:ext cx="8127000" cy="41172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一、(2017课标全国Ⅰ,4—6)阅读下面的文字,回答问题。(14分)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天　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赵长天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风,像浪一样,梗着头向钢架房冲撞。钢架房,便发疟疾般地一阵阵战栗、摇晃,像是随时都要散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渴!难忍难挨的渴,使人的思想退化得十分简单、十分原始。欲望,分解成最简单的元素:水!只要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有一杯水,哪怕半杯,不,一口也好哇!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空气失去了气体的性质,像液体,厚重而凝滞。粉尘,被风化成的极细极小的砂粒,从昏天黑地的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旷野钻入小屋,在人的五脏六腑间自由遨游。它无情地和人体争夺着仅有的一点水分。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他躺着,喉头有梗阻感,他怀疑粉尘已经在食道结成硬块。会不会引起别的疾病,比如矽肺?但他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懒得想下去。疾病的威胁,似乎已退得十分遥远。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他闭上眼,调整头部姿势,让左耳朵不受任何阻碍,他左耳听力比右耳强。</a:t>
            </a:r>
            <a:endParaRPr lang="zh-CN" altLang="en-US" dirty="0"/>
          </a:p>
        </p:txBody>
      </p:sp>
      <p:grpSp>
        <p:nvGrpSpPr>
          <p:cNvPr id="5" name="组合 7"/>
          <p:cNvGrpSpPr/>
          <p:nvPr/>
        </p:nvGrpSpPr>
        <p:grpSpPr>
          <a:xfrm>
            <a:off x="3298985" y="919939"/>
            <a:ext cx="2543175" cy="549275"/>
            <a:chOff x="3899266" y="4430468"/>
            <a:chExt cx="1716088" cy="371475"/>
          </a:xfrm>
        </p:grpSpPr>
        <p:pic>
          <p:nvPicPr>
            <p:cNvPr id="6" name="Picture 2" descr="E:\2016年\图书出版\2017版 53B教参\教参课件\栏目图.png"/>
            <p:cNvPicPr>
              <a:picLocks noChangeAspect="1"/>
            </p:cNvPicPr>
            <p:nvPr/>
          </p:nvPicPr>
          <p:blipFill>
            <a:blip r:embed="rId1"/>
            <a:stretch>
              <a:fillRect/>
            </a:stretch>
          </p:blipFill>
          <p:spPr>
            <a:xfrm>
              <a:off x="3899266" y="4430468"/>
              <a:ext cx="1716088" cy="371475"/>
            </a:xfrm>
            <a:prstGeom prst="rect">
              <a:avLst/>
            </a:prstGeom>
            <a:noFill/>
            <a:ln w="9525">
              <a:noFill/>
            </a:ln>
          </p:spPr>
        </p:pic>
        <p:sp>
          <p:nvSpPr>
            <p:cNvPr id="7" name="矩形 6"/>
            <p:cNvSpPr/>
            <p:nvPr/>
          </p:nvSpPr>
          <p:spPr>
            <a:xfrm>
              <a:off x="4069440" y="4456352"/>
              <a:ext cx="946098" cy="311352"/>
            </a:xfrm>
            <a:prstGeom prst="rect">
              <a:avLst/>
            </a:prstGeom>
            <a:noFill/>
            <a:ln w="9525">
              <a:noFill/>
            </a:ln>
          </p:spPr>
          <p:txBody>
            <a:bodyPr wrap="none">
              <a:spAutoFit/>
            </a:bodyPr>
            <a:lstStyle/>
            <a:p>
              <a:r>
                <a:rPr lang="zh-CN" altLang="en-US" sz="2400" b="1" dirty="0">
                  <a:solidFill>
                    <a:schemeClr val="bg1"/>
                  </a:solidFill>
                  <a:latin typeface="微软雅黑" panose="020B0503020204020204" charset="-122"/>
                  <a:ea typeface="微软雅黑" panose="020B0503020204020204" charset="-122"/>
                </a:rPr>
                <a:t>五年高考</a:t>
              </a:r>
              <a:endParaRPr lang="zh-CN" altLang="en-US" sz="2400" b="1" dirty="0">
                <a:solidFill>
                  <a:schemeClr val="bg1"/>
                </a:solidFill>
                <a:latin typeface="微软雅黑" panose="020B0503020204020204" charset="-122"/>
                <a:ea typeface="微软雅黑" panose="020B0503020204020204" charset="-122"/>
              </a:endParaRPr>
            </a:p>
          </p:txBody>
        </p:sp>
      </p:grpSp>
      <p:sp>
        <p:nvSpPr>
          <p:cNvPr id="8" name="TextBox 7"/>
          <p:cNvSpPr txBox="1"/>
          <p:nvPr/>
        </p:nvSpPr>
        <p:spPr>
          <a:xfrm>
            <a:off x="2819242" y="1545414"/>
            <a:ext cx="3413114" cy="400110"/>
          </a:xfrm>
          <a:prstGeom prst="rect">
            <a:avLst/>
          </a:prstGeom>
          <a:noFill/>
          <a:ln w="9525">
            <a:noFill/>
          </a:ln>
        </p:spPr>
        <p:txBody>
          <a:bodyPr wrap="none">
            <a:spAutoFit/>
          </a:bodyPr>
          <a:lstStyle/>
          <a:p>
            <a:pPr algn="l"/>
            <a:r>
              <a:rPr lang="en-US" altLang="zh-CN" sz="2000" b="1" dirty="0" smtClean="0">
                <a:latin typeface="黑体" panose="02010609060101010101" pitchFamily="49" charset="-122"/>
                <a:ea typeface="黑体" panose="02010609060101010101" pitchFamily="49" charset="-122"/>
              </a:rPr>
              <a:t>A</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统一命题</a:t>
            </a:r>
            <a:r>
              <a:rPr lang="en-US" altLang="zh-CN" sz="2000" b="1" dirty="0" smtClean="0">
                <a:latin typeface="黑体" panose="02010609060101010101" pitchFamily="49" charset="-122"/>
                <a:ea typeface="黑体" panose="02010609060101010101" pitchFamily="49" charset="-122"/>
              </a:rPr>
              <a:t>·</a:t>
            </a:r>
            <a:r>
              <a:rPr lang="zh-CN" altLang="en-US" sz="2000" b="1" dirty="0" smtClean="0">
                <a:latin typeface="黑体" panose="02010609060101010101" pitchFamily="49" charset="-122"/>
                <a:ea typeface="黑体" panose="02010609060101010101" pitchFamily="49" charset="-122"/>
              </a:rPr>
              <a:t>课标卷题组</a:t>
            </a:r>
            <a:endParaRPr sz="2000" b="1" dirty="0">
              <a:latin typeface="黑体" panose="02010609060101010101" pitchFamily="49" charset="-122"/>
              <a:ea typeface="黑体" panose="02010609060101010101" pitchFamily="49"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知识归纳</a:t>
            </a:r>
            <a:r>
              <a:rPr lang="zh-CN" altLang="en-US" sz="1500" kern="0" dirty="0" smtClean="0">
                <a:solidFill>
                  <a:srgbClr val="000000"/>
                </a:solidFill>
                <a:latin typeface="Times New Roman" panose="02020603050405020304" pitchFamily="65" charset="-122"/>
                <a:ea typeface="宋体" panose="02010600030101010101" pitchFamily="2" charset="-122"/>
              </a:rPr>
              <a:t>　标题的作用通常有以下几种:①设置了悬念;②是小说的线索;③为塑造和突出人物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形象服务;④突出主题,一语双关,对主题的表现起到画龙点睛的作用。</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①强调百亩园是西湾村人安身立命的物质基础;②将百亩园抽象为一种生活方式的象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征;③与下文百亩园的一朝被毁构成鲜明尖锐的对比。</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小说连续使用“几万”“几百万”之类的词语描述百亩园的历史,显然是为了突出百亩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园的悠久历史及其对西湾村的贡献之大;与后文西湾村人为了眼前利益而放弃祖业形成对比,反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差强烈;突出表现了小说的主题和作者的情感态度。</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六安爷层面: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①六安爷用这句话来回应村人的劝阻,由此能感受到他温和而又固执的性格特征;②百亩园即将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不复存在,六安爷的眼睛也快要失明,他要过在百亩园劳作的“瘾”,由此能体会到他内心的隐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小说主旨层面: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①在大地上劳作是一种“瘾”,即劳动者的精神需要;②随着传统的农业生产、生活方式的结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束,耕种的意义只剩下“过瘾”,令人叹惋又发人深思。</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 </a:t>
            </a:r>
            <a:r>
              <a:rPr lang="zh-CN" altLang="en-US" sz="1500" kern="0" dirty="0" smtClean="0">
                <a:solidFill>
                  <a:srgbClr val="000000"/>
                </a:solidFill>
                <a:latin typeface="Times New Roman" panose="02020603050405020304" pitchFamily="65" charset="-122"/>
                <a:ea typeface="宋体" panose="02010600030101010101" pitchFamily="2" charset="-122"/>
              </a:rPr>
              <a:t>   由“‘我不是锄地,我是过瘾’这句话,既是理解六安爷的关键,也是理解小说主旨的关</a:t>
            </a:r>
            <a:endParaRPr lang="zh-CN" altLang="en-US" dirty="0"/>
          </a:p>
        </p:txBody>
      </p:sp>
    </p:spTree>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继而通过大骂林冲、勒索敲诈等言行描写及前倨后恭的态度变化,塑造出了这一势利小人的形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象。第二问考查“分析作品的主要表现手法”的能力,与第一问紧密联系。差拨先骂后夸,前后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态度明显不同,一是因为林冲“使钱”的作用,二是有柴大官人的书礼这个“人情”,当时之世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态人情,于差拨身上略见一斑。</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(1)两种身份:①教头身份;②配军身份。(4分)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(2)四种性格和心理:①谨慎小心;②沉着冷静;③隐忍顺从;④顾及颜面。(4分)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本题考查“探究”能力,要求考生对作品进行个性化阅读和有创意的解读,尤其是第一问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“指的是林冲的哪一种身份”,似乎只应答“一种身份”,但联系上下文即可发现,林冲“陪着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笑脸”隐忍顺从的一面固然符合他目前身为“配军”的身份,但应对差拨的辱骂和敲诈的整个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过程却仍显得沉着冷静,又正好体现了林冲是禁军教头出身。这一角色也可定位于其中一种身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份,但必须言之成理,并与第二问的“性格和心理”的分析相照应。</a:t>
            </a:r>
            <a:endParaRPr lang="zh-CN" altLang="en-US" dirty="0"/>
          </a:p>
        </p:txBody>
      </p:sp>
    </p:spTree>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七、(2015浙江,11—15)阅读下面的文字,回答问题。(20分)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捡烂纸的老头</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汪曾祺</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烤肉刘早就不卖烤肉了,不过虎坊桥一带的人都还叫它烤肉刘。这是一家平民化的回民馆子,地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方不小,东西实惠。卖大锅菜。炒辣豆腐、炒豆角、炒蒜苗、炒洋白菜,比较贵一点是黄焖羊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肉,也就是块儿来钱一小碗。在后面做得了,用脸盆端出来,倒在几个深深的铁罐里,下面用微火</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煨着,倒总是温和的。有时也卖小勺炒菜:大葱炮羊肉、干炸丸子,它似蜜</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主食有米饭、花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卷、芝麻烧饼,罗丝转;卖面条,浇炸酱、浇卤。夏天卖麻酱面。卖馅儿饼。烙饼的炉紧挨着门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脸儿。一进门就听到饼铛里的油吱吱喳喳地响,饼香扑鼻,很诱人。</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烤肉刘的买卖不错,一到饭口,尤其是中午,人总是满的。附近有几个小工厂,厂里没有食堂,烤肉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刘就是他们的食堂。工人们都正在壮年,能吃,馅饼至少得来五个(半斤),一瓶啤酒,二两白的。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女工则多半是拿一个饭盒来,买馅饼,或炒豆腐、花卷,带到车间里去吃。有一些退了休的职工,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不爱吃家里的饭,爱上烤肉刘来吃“野食”,想吃什么要点什么。有一个文质彬彬的主儿,原来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当会计,他每天都到烤肉刘这儿来,他和家里人说定,每天两块钱的“挑费”</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都扔在这儿。有一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个煤站的副经理,现在也还参加劳动,手指甲缝都是黑的,他在烤肉刘吃了十来年了。他来了,没</a:t>
            </a:r>
            <a:endParaRPr lang="zh-CN" altLang="en-US"/>
          </a:p>
        </p:txBody>
      </p:sp>
    </p:spTree>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座位,服务员即刻从后面把他们自己坐的凳子提出一张来,把他安排在一个旮旯里。有炮肉,他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总是来一盘炮肉,仨烧饼,二两酒。给他炮的这一盘肉,够别人的两盘。因为烤肉刘指着他保证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用煤。这些,都是老主顾。还有一些流动客人,东北的、山西的、保定的、石家庄的。大包小</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包,五颜六色。男人用手指甲剔牙,女人敞开怀喂奶。</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有一个人是每天必到的,午晚两餐,都在这里。这条街上人都认识他,是个捡烂纸的。他穿得很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破烂,总是一件油乎乎的烂棉袄,腰里系一根烂麻绳,没有衬衣。脸上说不清是什么颜色,好像是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浅黄的。说不清有多大岁数,六十几?七十几?一嘴牙七长八短,残缺不全。你吃点软和的花卷、</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面条,不好么?不,他总是要三个烧饼,歪着脑袋努力地啃啮。烧饼吃完,站起身子,找一个别人用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过的碗(他可不在乎这个),自言自语:“跟他们寻一口面汤。”喝了面汤,“回见!”没人理他,因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为不知道他是向谁说的。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一天,他和几个小伙子一桌。一个小伙子看了他一眼,跟同伴小声说了句什么,他多了心:“你说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谁哪?”小伙子没有理他。他放下烧饼,跳到店堂当间:“出来!出来!”这是要打架。北京人过</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去打架,都到当街去打,不在店铺里打,免得损坏人家的东西搅了人家的买卖。“出来!出来!”是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叫阵。没人劝。压根儿就没人注意他。打架?这么个糟老头子?这老头可真是糟。从里糟到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外。这几个小伙子,随便哪一个,出去一拳准能把他揍趴下。小伙子们看看他,不理他。</a:t>
            </a:r>
            <a:endParaRPr lang="zh-CN" altLang="en-US"/>
          </a:p>
        </p:txBody>
      </p:sp>
    </p:spTree>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1074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这么个糟老头子想打架,是真的吗?他会打架吗?年轻的时候打过架吗?看样子,他没打过架,他哪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是耍胳膊的人哪!他这是干什么?虚张声势?也说不上,无声势可言。没有人把他当一回事。</a:t>
            </a:r>
            <a:endParaRPr lang="zh-CN" altLang="en-US" dirty="0"/>
          </a:p>
          <a:p>
            <a:pPr marL="0" indent="0" eaLnBrk="0" latinLnBrk="1" hangingPunct="0">
              <a:lnSpc>
                <a:spcPct val="150000"/>
              </a:lnSpc>
              <a:spcBef>
                <a:spcPts val="0"/>
              </a:spcBef>
              <a:buNone/>
            </a:pPr>
            <a:r>
              <a:rPr lang="zh-CN" altLang="en-US" sz="1500" u="sng" kern="0" dirty="0" smtClean="0">
                <a:solidFill>
                  <a:srgbClr val="000000"/>
                </a:solidFill>
                <a:latin typeface="Times New Roman" panose="02020603050405020304" pitchFamily="65" charset="-122"/>
                <a:ea typeface="宋体" panose="02010600030101010101" pitchFamily="2" charset="-122"/>
              </a:rPr>
              <a:t>没人理他,他悻悻地回到座位上,把没吃完的烧饼很费劲地啃完了,情绪已经平复下来——本来</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也没有多大情绪。“跟他们寻口汤去。”喝了两口面汤,“回见!”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有几天没看见捡烂纸的老头了,听煤站的副经理说,他死了。死后,在他的破席子底下发现八千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多块钱,一沓一沓,用麻筋捆得很整齐。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他攒下这些钱干什么?</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(选自《汪曾祺全集》第二卷)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①挑费,京津冀方言,指家庭日常生活开支。</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概括第三段所描写人物的形象特点。(2分)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作者在第四段中通过虚拟的旁观者来评说“老头”的行为,这样写有什么效果?(4分)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赏析文中画线部分。(4分)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本文开头两段不避其繁,结尾两段不避其简,作者为什么做这样的结构安排?(5分)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你认为作者刻画“捡烂纸的老头”这一人物有什么用意?(5分)</a:t>
            </a:r>
            <a:endParaRPr lang="zh-CN" altLang="en-US" dirty="0"/>
          </a:p>
        </p:txBody>
      </p:sp>
    </p:spTree>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七、</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①老丑;②邋遢;③怪异。</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首先细读题干,明白答题指向。题干中有三个重要信息:是“概括”而不是“分析”,是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“第三段”而不是“全文”,是“形象特点”而不是“思想情感”“主旨”之类。然后分析文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段,文段主要写了捡烂纸的老头的外貌和言行。从外貌可以概括出“老丑”和“邋遢”的特点,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从言行可以概括出“怪异”的特点。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①表现了其他顾客对“老头”的惊讶、怀疑和鄙夷的情感态度。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②把读者引入情境,增强现场感、真实感。</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效果题就是作用题,可以从内容和形式两个方面来作答。题干中提到的“虚拟的旁观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者”,是指除老头与几个小伙子之外的另一个视角。首先要从文段中筛选出相关信息,如“这是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要打架”“是叫阵”“压根儿就没人注意他</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出去一拳准能把他揍趴下”。然后分析这样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写的作用。从内容上看,“这是要打架”“是叫阵”,表现出了旁观者的惊讶;两个带问号的句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子表现出旁观者的怀疑;“糟老头子”“揍趴下”等信息表现出旁观者对老头的鄙夷。此外,还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要考虑这样写在形式上的作用。这个视角让读者可以成为整个事件的旁观者,旨在拉近读者与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文本的距离。</a:t>
            </a:r>
            <a:endParaRPr lang="zh-CN" altLang="en-US" dirty="0"/>
          </a:p>
        </p:txBody>
      </p:sp>
    </p:spTree>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①运用神态、动作和语言等多种描写手法,揭示了“老头”从愠怒失意到自我宽慰的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情绪变化,描写细腻生动,富有戏剧效果。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②交代“打架”事件的结局;“老头”的行为、情绪、言语恢复故态,与之前的叫阵形成对照,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也与前文的惯常言行呼应,强化了人物的性格特征。</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这是一道赏析题。解答此类题一般从表现手法、思想情感、结构形式等方面考虑。画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线部分运用了神态、动作和语言的描写手法及伏笔,形成了与前文呼应的结构形式,点出了老头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前后的心情变化。</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①开头以繁笔设置故事场景,营造出浓厚的市井氛围,为“老头”的出场做了铺垫。</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②结尾交代“老头”死后留下巨款的情节,以简笔收束全文,留下悬念与想象空间。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③开头与结尾繁简反差巨大,突破了常规写法;繁笔舒缓,简笔急促,结构奇峻峭拔,令人惊奇。</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这是一道结构分析题。作答时,主要解释清楚作者为什么要将其处理成与常规写法迥异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的头重脚轻的结构。解答此题可分解为三个问题:为什么这样开头,为什么这样结尾,繁简安排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的表达效果如何。这样就很容易理清答题思路了。</a:t>
            </a:r>
            <a:endParaRPr lang="zh-CN" altLang="en-US" dirty="0"/>
          </a:p>
        </p:txBody>
      </p:sp>
    </p:spTree>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74093"/>
          </a:xfrm>
          <a:prstGeom prst="rect">
            <a:avLst/>
          </a:prstGeom>
          <a:noFill/>
        </p:spPr>
        <p:txBody>
          <a:bodyPr wrap="square" lIns="0" tIns="0" rIns="0" bIns="0" rtlCol="0">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5.</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①作者刻画这个“老头”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意在揭示</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即使是看似微贱、遭人轻视的小人物</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也有丰富、</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复杂的内心世界和自己的尊严。</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②作者以深切的人文关怀,呼唤人们关注那些处于生活底层和社会边缘的小人物,给予他们更多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的同情、理解和尊重。</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要注意老头身份、性格的与众不同,同时,要将文中人物对老头的态度和作者对老头的态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度区分开来进行分析。解答此题还可以联系汪曾祺作品中常有的思想和价值观来思考。汪曾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祺的作品常关注市井小人物,常体现出对小人物的人文关怀。如能联系到这一层,作答时就会更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全面,更深刻。</a:t>
            </a:r>
            <a:endParaRPr lang="zh-CN" altLang="en-US" dirty="0"/>
          </a:p>
        </p:txBody>
      </p:sp>
    </p:spTree>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八、(2015安徽,11—14)阅读下面的文字,回答问题。(24分)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蓑　衣</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张炜</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秋天,刚刚收获过的土地湿润、疏松,可爱极了。稼禾的秸秆都拉走了,香气却遗留在田埂上。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杂生在玉米和豆棵里的草叶儿显露出来,又绿又嫩。蚂蚱在草棵间蹦跳、起飞,很欢快的样子。</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人们都忙着整理自己的土地,准备又一次播种。小格细心地揪掉青青的草叶,整齐地堆放在一块</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儿。她觉得这么嫩的草叶,扔掉怪可惜的,留着回家喂小兔子吧。那些蚂蚱碰到她手上,她就把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它们逮住了;很肥大的,用一根草棒串了,别在衣襟上。</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邻地里的达子走过来,搓着手上的草汁和泥巴,站在那儿笑。</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小格往一边看了看,达子的脚上穿了一双又结实又漂亮的胶鞋,鞋帮上好像还印了一只鹰!她瞥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了一眼,禁不住又瞥了一眼。这个达子和她在小学一块读过书的,现在正用一辆轻骑贩卖葡萄,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听人说去年一年就挣了五千元</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一个大灰蚂蚱用生了刺的双腿猛劲儿蹬了她一下,她的手背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上立刻渗出了小血珠。她使劲摔了它一下,说:“一变肥,你就浑!”</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达子蹲下来,说:“歇歇吧,又逮植物又逮动物,这个活儿太累。”</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小格干脆仰起了脸,看着笑吟吟的达子。她已经不歇气地在地里忙了三天。父亲病了,这么多的</a:t>
            </a:r>
            <a:endParaRPr lang="zh-CN" altLang="en-US"/>
          </a:p>
        </p:txBody>
      </p:sp>
    </p:spTree>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活儿全是她一个人做的。她不光有些累,还有些烦呢。她觉得达子在看她的笑话。</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达子和她对看着,一瞬间神情严肃起来。他看到她那双从来都很美丽的眉毛,这时候微微皱着—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—她好像有些恼怒</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他眨了眨眼睛,把目光移开,仰脸看天了:“天快下雨了,嗯</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快下雨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了!”他咕哝着。</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“下吧!”她的眼睛盯着他,赌气似的说道。</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达子站起来,活动了一下穿着“鹰鞋”的脚,说:“我是说,下了雨,你的地也快整好了,我明天雇来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一辆小拖拉机,咱们一块儿耕地吧。”</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a:t>
            </a:r>
            <a:r>
              <a:rPr lang="zh-CN" altLang="en-US" sz="1500" u="sng" kern="0" dirty="0" smtClean="0">
                <a:solidFill>
                  <a:srgbClr val="000000"/>
                </a:solidFill>
                <a:latin typeface="Times New Roman" panose="02020603050405020304" pitchFamily="65" charset="-122"/>
                <a:ea typeface="宋体" panose="02010600030101010101" pitchFamily="2" charset="-122"/>
              </a:rPr>
              <a:t>小格的心里一热。但她还是垂下眼睫,有些执拗地说:“不,不。还是我自己用铁锹翻吧</a:t>
            </a:r>
            <a:r>
              <a:rPr lang="zh-CN" altLang="en-US" sz="1500" u="sng" kern="0" dirty="0" smtClean="0">
                <a:solidFill>
                  <a:srgbClr val="000000"/>
                </a:solidFill>
                <a:latin typeface="黑体" panose="02010609060101010101" pitchFamily="49" charset="-122"/>
                <a:ea typeface="宋体" panose="02010600030101010101" pitchFamily="2" charset="-122"/>
              </a:rPr>
              <a:t>…</a:t>
            </a:r>
            <a:br>
              <a:rPr lang="zh-CN" altLang="en-US" sz="1500" u="sng" kern="0" dirty="0" smtClean="0">
                <a:solidFill>
                  <a:srgbClr val="000000"/>
                </a:solidFill>
                <a:latin typeface="黑体" panose="02010609060101010101" pitchFamily="49" charset="-122"/>
                <a:ea typeface="宋体" panose="02010600030101010101" pitchFamily="2" charset="-122"/>
              </a:rPr>
            </a:br>
            <a:r>
              <a:rPr lang="zh-CN" altLang="en-US" sz="1500" u="sng" kern="0" dirty="0" smtClean="0">
                <a:solidFill>
                  <a:srgbClr val="000000"/>
                </a:solidFill>
                <a:latin typeface="黑体" panose="02010609060101010101" pitchFamily="49"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达子笑了笑,走开了。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停了一会儿,天真的下雨了。田野里的人们都跑回去拿雨具了,小格踌躇了一会儿,也跑回家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她回到田里来时,披了一件蓑衣。这件蓑衣很旧了,可是还能遮雨。别人都穿了塑料雨衣,戴了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斗笠。那雨衣有蓝的、红的,还有淡黄的,迷茫的雨雾里望去,多么好看啊。邻地的达子穿得更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高级一点:军用雨衣。</a:t>
            </a:r>
            <a:endParaRPr lang="zh-CN" altLang="en-US"/>
          </a:p>
        </p:txBody>
      </p:sp>
    </p:spTree>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小格有些不好意思了。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她蹲在田埂上做活,一低头就能看见蓑衣襟上粗粗的草绳儿结。她在心里恨起自己来:怎么就穿</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了它来!可是她心里明明知道:家里没有雨衣,只有一把塑料雨伞</a:t>
            </a:r>
            <a:r>
              <a:rPr lang="zh-CN" altLang="en-US" sz="1500" kern="0" dirty="0" smtClean="0">
                <a:solidFill>
                  <a:srgbClr val="000000"/>
                </a:solidFill>
                <a:latin typeface="黑体" panose="02010609060101010101" pitchFamily="49"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达子向这边望着,好长时间也没动一下。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他看到千万条雨丝洒向她的蓑衣,蓑衣的毛儿拄着,在雨丝中轻轻弹动着。有时候小格站起来,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那球成一团的蓑衣立刻放展开来,似一件草做的漂亮的披风。蓑衣毛儿又多又规整,都朝一个方</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向斜着</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她在田埂上走着,像个穿着斗篷的将军,挺拔而洒脱。他禁不住喊了一声:</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“小格——”</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小格重新蹲下去,像是逮一个蚂蚱,身子向前一伏一伏的。达子好像看到她那被蓑衣遮住一边的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脸庞变得通红通红,就像石榴花的颜色。</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天暗下来,雨也变得小多了。田野里的人们开始收工了。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小格将草叶捆到一起,提起来往回走去。田头小路上的人很多,各种雨衣摩擦着,发出声音。人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们高声地谈笑着,议论庄稼,也议论人。小格默默地往前走去,一次也没有回头。</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可是有几个老头子谈论起她的蓑衣了:“蓑衣这东西好!我过去夜里看秋、雨天排涝,都穿蓑衣!</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蓑衣比塑料雨衣可好,它又能遮雨又能当草荐子铺,穿到身上人也暖和。”“哎哎,一时一兴,自</a:t>
            </a:r>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7704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键”可知,命题者的意图就是让考生分析这句话对人物形象的塑造与主题表现两方面的作用。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在人物形象塑造上,六安爷反复说这句话,表现了六安爷的性格特征和内心的隐痛。在主题表现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上,这句话旨在引起人们对农民与土地分离这一社会现象的反思。</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思路分析</a:t>
            </a:r>
            <a:r>
              <a:rPr lang="zh-CN" altLang="en-US" sz="1500" kern="0" dirty="0" smtClean="0">
                <a:solidFill>
                  <a:srgbClr val="000000"/>
                </a:solidFill>
                <a:latin typeface="Times New Roman" panose="02020603050405020304" pitchFamily="65" charset="-122"/>
                <a:ea typeface="宋体" panose="02010600030101010101" pitchFamily="2" charset="-122"/>
              </a:rPr>
              <a:t>　语句(段)作用题的解答可从以下四个角度思考:(1)内容、主题(内容角度就是要考虑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该内容对人物刻画、情感表达、基调奠定等方面的作用。主题角度可考虑对主题的强化、深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化、突出、揭示等作用);(2)结构、思路(结构角度可考虑设置悬念、作铺垫、伏笔照应、首尾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呼应、结构完整、承上启下等作用。思路角度可考虑暗示、揭示了什么样的思路等作用);(3)</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表达技巧(不是所有的句段都有表达上的特点。如果特点较突出,则要从该技巧出发考虑渲染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气氛、画龙点睛、对比衬托、象征等作用,也要注意表达技巧自身的作用);(4)读者情感或心理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(从这个角度可考虑加深印象、激发情感、产生共鸣、深受启发、发人深思、催人想象、回味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不尽、想象无穷等作用)。</a:t>
            </a:r>
            <a:endParaRPr lang="zh-CN" altLang="en-US" dirty="0"/>
          </a:p>
        </p:txBody>
      </p:sp>
    </p:spTree>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从兴了塑料雨衣这洋玩意儿,蓑衣你贵贱也买不着了</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蓑衣好!蓑衣好!”</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第二天早晨,小格很早就来到了自己的田里。</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a:t>
            </a:r>
            <a:r>
              <a:rPr lang="zh-CN" altLang="en-US" sz="1500" u="sng" kern="0" dirty="0" smtClean="0">
                <a:solidFill>
                  <a:srgbClr val="000000"/>
                </a:solidFill>
                <a:latin typeface="Times New Roman" panose="02020603050405020304" pitchFamily="65" charset="-122"/>
                <a:ea typeface="宋体" panose="02010600030101010101" pitchFamily="2" charset="-122"/>
              </a:rPr>
              <a:t>这片土地变得漂亮了,耕过,耙过,就像蓬乱的头发被耐心地梳理过一样——达子的头发倒变</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得蓬乱了,正在他的地上忙着。</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小格知道这是达子的小拖拉机耕的。她问:“达子,你一夜都守在这地里吗?”</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“一夜刚好耕完。”</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“啊</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达子!”</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小格想:这土地要让我一个人用锹翻,不知要多少天呢!她心里感激达子,可又不知道说些什么才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好</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她很想说,雇拖拉机的钱两家一起拿吧!但她就是说不出口。她怕达子笑话她小气,达子</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有钱呢——雇拖拉机这点钱,在他看来算不了一回事。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她在靠近他的地边上做着活儿。</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达子忙了一会儿,伸着懒腰走过来。她注意地瞥了瞥他的鞋子:老鹰上沾了稀泥。他说:“趁着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土湿,今天就把种播上吧</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嘿嘿!明天地里就没活儿了,真棒!”</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小格问:“没活了再做什么?”</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“驾上我的轻骑!”</a:t>
            </a:r>
            <a:endParaRPr lang="zh-CN" altLang="en-US"/>
          </a:p>
        </p:txBody>
      </p:sp>
    </p:spTree>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小格不作声了。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“你做什么?”</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”小格轻轻咳了一声,“不做什么。”</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“你编蓑衣吧!”</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小格恼恨地看了他一眼。</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达子的脸有些红,微皱着眉头说:“我可不是跟你开玩笑,真的!你没听老人们说到处买不到蓑衣</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吗?你编吧,会赚钱的,芦青河湾那儿一片一片蓑衣草</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“哼,鬼主意</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”小格将身子转向一边。</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达子失望地看了她一眼,接着嘴角挂上了一丝笑容:“你不懂——‘信息’</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明白了吗?明年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我准备好好研究一下‘信息’</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小格笑了。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夜晚,月亮很早就升起来了。小格在里屋坐了一会儿,听到院子里有露水滴落的声音,就走了出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大地朦朦胧胧,一片白色。她觉得心上不知怎么热乎乎的,很想往远处走一走</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走着走着,她</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的脚步急了起来;再后来她听到河水的声音了。</a:t>
            </a:r>
            <a:endParaRPr lang="zh-CN" altLang="en-US"/>
          </a:p>
        </p:txBody>
      </p:sp>
    </p:spTree>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611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她来到芦青河湾了。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月光下,河湾的浅水处一片油绿。那柔软细长的草叶儿像人工整出的一般齐,一般好,茂盛极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“啊!蓑衣草</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多么好的蓑衣草啊!”她在心里说。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1984年11月</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(选自《张炜中短篇小说年编·采树鳔》,有删改)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请用简洁的文字写出小说中小格对达子的态度的变化过程。(3分)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请依据小说相关内容,概括达子形象的特点。(6分)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按照要求完成下面两题。(7分)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(1)请依据画线①处的文字,简要分析小格的心理活动。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(2)画线②处运用了比喻和对比手法,请分别做简要赏析。</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小说最后两个自然段颇耐人寻味。请结合全文,从两个不同角度谈谈你的看法。(8分)</a:t>
            </a:r>
            <a:endParaRPr lang="zh-CN" altLang="en-US" dirty="0"/>
          </a:p>
        </p:txBody>
      </p:sp>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八、</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抵触—感动—欣赏</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小说人物情感的变化是随着情节的变化而变化的,因此要梳理情节,把握人物情感的变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化。此外,还要抓住描写人物的言行、肖像、心理的句子进行分析。由“她不光有些累,还有些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烦呢。她觉得达子在看她的笑话”可以概括出小格的态度是“反感、抵触”;由“小格的心里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一热”“她心里感激达子”可以概括出小格的态度是“感动、感激”;由“她觉得心上不知怎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么热乎乎的,很想往远处走一走</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”“啊!蓑衣草</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多么好的蓑衣草啊!”可以概括出小格</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的态度是“欣赏、赏识”。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新型的农村青年形象:勤劳善良,乐于助人,头脑灵活,新潮时尚,善于接受新知,能敏锐捕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捉商机。</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 </a:t>
            </a:r>
            <a:r>
              <a:rPr lang="zh-CN" altLang="en-US" sz="1500" kern="0" dirty="0" smtClean="0">
                <a:solidFill>
                  <a:srgbClr val="000000"/>
                </a:solidFill>
                <a:latin typeface="Times New Roman" panose="02020603050405020304" pitchFamily="65" charset="-122"/>
                <a:ea typeface="宋体" panose="02010600030101010101" pitchFamily="2" charset="-122"/>
              </a:rPr>
              <a:t>   概括人物形象离不开小说的情节,离不开人物的语言、肖像、动作、心理和细节描写。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因此,要找出描写达子的相关语段加以概括。由“达子的脚上穿了一双又结实又漂亮的胶鞋,鞋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帮上好像还印了一只鹰”“达子穿得更高级一点:军用雨衣”可以概括出达子新潮时尚的个性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特点。由“用一辆轻骑贩卖葡萄,听人说去年一年就挣了五千元”可以概括出达子善于接受新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知,有商业头脑,勤劳致富。由他熬夜帮助小格家翻地,可以概括出他“勤劳善良,乐于助人”的</a:t>
            </a:r>
            <a:endParaRPr lang="zh-CN" altLang="en-US" dirty="0"/>
          </a:p>
        </p:txBody>
      </p:sp>
    </p:spTree>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性格特征。达子关注“信息”,听老人说贵贱也买不着蓑衣,让小格编蓑衣赚钱,体现了达子能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敏锐捕捉商机的能力。</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(1)因达子要帮忙,小格内心有所触动,可是由于自尊要强,犹豫后还是决意自己翻地。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(2)把耕耙过的平整的土地比作梳理后整齐的头发,形象地写出了达子的耐心与细心。将耕耙后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土地的平整与达子头发的蓬乱进行对比,鲜明地表现出达子劳作的辛苦。</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(1)抓住关键词语加以分析和概括,“心里一热”表明达子想雇一辆小拖拉机帮她耕地的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提议让小格心动了,但是“垂下眼睫”“有些执拗”都表明小格内心的执拗和倔强,自尊心强。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(2)分别对比喻和对比的修辞手法加以解说和分析,指出运用修辞的意图。</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(示例)(1)审美意蕴上,使小说充满诗情画意。油绿、柔软、茂盛的蓑衣草,生机勃勃,使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小说更具画面感和意境美,给人留下审美的空间与回味的余地。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(2)艺术手法上,所描绘的蓑衣草具有丰富的象征意义。油绿、柔软、茂盛的蓑衣草象征了新时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期农民美好的新生活,象征了小格与达子之间萌发的美好情感,象征了小格和达子身上具有的人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性美。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(3)思想内容上,使小说主题得到深化。通过对蓑衣草的赞美,体现出人们对传统事物的重新认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识,表现了当时农村青年对美好生活的渴望与追求。</a:t>
            </a:r>
            <a:endParaRPr lang="zh-CN" altLang="en-US" dirty="0"/>
          </a:p>
        </p:txBody>
      </p:sp>
    </p:spTree>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(4)情感表现上,将小格的情感表现得更为充分。通过对蓑衣草的赞美,含蓄地表达了小格对达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子的佩服、信赖与朦胧的爱意。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(5)人物形象上,使小格的形象更加丰满。小格纯朴勤劳而又自尊敏感,结尾隐含着她对未来美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好生活的憧憬,显示出她乐观自信的一面。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(6)艺术结构上,呼应前文且为读者留下想象空间。结尾照应小说标题,并与前文对蓑衣的多处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描写和达子的编蓑衣的建议形成呼应,同时使读者心中对小格的未来充满想象。</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①从内容上看,倒数第二段是景物描写,描写了月下河湾的美景,“油绿”“柔软细长的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草叶儿像人工整出的一般齐,一般好,茂盛极了”营造了一个美好和谐的环境。②借景抒情,衬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托了人物的人性美。最后一段是心理描写,小格有这样的心理,源于对爱情朦胧的向往与追求。</a:t>
            </a:r>
            <a:endParaRPr lang="zh-CN" altLang="en-US" dirty="0"/>
          </a:p>
        </p:txBody>
      </p:sp>
    </p:spTree>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九、(2015湖北,16—19)阅读下面的文章,回答问题。(20分)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头脑中的旅行</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彭程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①对当代人来讲,旅行是一件平淡无奇的事情,但在古代,技术落后,交通不便,旅行经常和冒险联</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系在一起,另外还要有相当的经济实力作为后盾,因此,旅行对于很多人来说并非易事。那时候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的一些人尤其是文人,愿望难以满足,只好经常借助于幻想,在头脑中旅行。文人许多是贫穷而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兼病弱,却拥有敏锐的感受力和丰富的想象力,现实生活中的阻碍反而进一步激发起他们的热</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情。一幅图画,书里一段并不起眼的描绘,都能够成为点燃他们灵感的火种。借助无限的想象,</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他们能够生动地描绘出一个地方的景色氛围,读来有身临其境之感。</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②法国诗人波德莱尔就突出地体现了这样一种才华。他的不少篇章,都表达了对于远方的向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往。远方,始终是一个充满魅力和诱惑的巨大泉眼,汩汩涌流出诗意和美。波德莱尔的女友有着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一半非洲血统,据说正是她周身所散发出的异域气息令他痴迷,她的秀发,她的一颦一笑,都让他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恍惚感受到了遥远的、另外一个大陆的奇异魅力。他有一首散文诗《头发中的半球》,其中有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这样的描绘:</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　　你的头发蕴藏着一个完整的梦,充满了船帆和桅杆的梦;它也包藏着大海,海上的季风把我</a:t>
            </a:r>
            <a:endParaRPr lang="zh-CN" altLang="en-US"/>
          </a:p>
        </p:txBody>
      </p:sp>
    </p:spTree>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带到那些迷人的地方,那里的太阳显得更蓝更深,那里的大气充满果实、树叶和人类肌肤的香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味。</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③从这些文字中,你能强烈地感觉到诗人感受力的灵敏和丰盈,视觉、嗅觉等都在全方位地、酣</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畅地敞开着,借助于一些要素,他生动地描绘出遥远地方的风光气氛,栩栩如生。而这一幅幅巨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大的、声色流溢的画面,最终是靠着强大的想象力来加以拼接、连缀和黏合的。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④终其一生,波德莱尔都被港口、轮船、铁路、火车以及酒店客房所吸引,因为这些都连接着远</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方,通向另外的生活。因为很难真正具备出行的条件,波德莱尔更多的是从想象中获得满足。</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⑤获得诺贝尔文学奖的俄罗斯作家蒲宁,也是一位善于运用想象力的大师。在自传体长篇小说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《阿尔谢尼耶夫的一生》中,他回忆了自己在俄罗斯腹地的一个庄园里度过的童年时代。在漫</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长寒冷的冬夜,《鲁滨逊漂流记》等书里的插图,让他想象遥远的热带。狭窄的独木船、拿着弓</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箭和长矛的光身子的人、椰子树林,都让他感到甜蜜和陶醉,产生了一种身临其境的幻觉:“我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不但看到,而且以自己的整个身子感觉到了那么多干燥的炎热,那么多阳光!”以至于多年后,他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有机会来到那些地方时,心中浮现的第一感觉就是:对,对,所有这一切正如我三十年前首次“看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到”的那样!</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⑥拥有这样一种强大的想象能力,堪称是生命中获得的宝贵奖赏。它打通了一条连接诗和美的</a:t>
            </a:r>
            <a:endParaRPr lang="zh-CN" altLang="en-US"/>
          </a:p>
        </p:txBody>
      </p:sp>
    </p:spTree>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道路。</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⑦以上种种都表明,一个善感的灵魂,可以创造出怎样的奇迹。这是一些具有异禀的人,能够通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过一棵树想象一片森林,借助一片贝壳想象一片大海。一些零散寒碜的线头布片,到了他们手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中,竟被拼接成一幅色彩斑斓的织锦。</a:t>
            </a:r>
            <a:r>
              <a:rPr lang="zh-CN" altLang="en-US" sz="1500" u="sng" kern="0" dirty="0" smtClean="0">
                <a:solidFill>
                  <a:srgbClr val="000000"/>
                </a:solidFill>
                <a:latin typeface="Times New Roman" panose="02020603050405020304" pitchFamily="65" charset="-122"/>
                <a:ea typeface="宋体" panose="02010600030101010101" pitchFamily="2" charset="-122"/>
              </a:rPr>
              <a:t>读这样的作品,与其说是观赏作者借助于想象而描绘出的</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风景,不如说是欣赏灵魂的奇观。</a:t>
            </a:r>
            <a:r>
              <a:rPr lang="zh-CN" altLang="en-US" sz="1500" kern="0" dirty="0" smtClean="0">
                <a:solidFill>
                  <a:srgbClr val="000000"/>
                </a:solidFill>
                <a:latin typeface="Times New Roman" panose="02020603050405020304" pitchFamily="65" charset="-122"/>
                <a:ea typeface="宋体" panose="02010600030101010101" pitchFamily="2" charset="-122"/>
              </a:rPr>
              <a:t>这样的灵魂正是艺术的摇篮和息壤。</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⑧当然,我们都是凡夫俗子,不具备那样卓越的才华。不过,从他们的这种嗜好中,还是可以悟出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一些有益的东西。虽然如今旅行成本大大降低,但一个人的时间、精力、财力等。永远是处于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一种短缺的状态。相对去过的地方而言,更多的地方是去不成的,这样,就不妨退而求其次,借助</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想象的力量来作为一种弥补。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⑨在这个意义上,我们有必要向那些杰出作家学习,培养和丰富自己的想象力,努力使自己变得</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细腻善感:欣赏一泓碧蓝的山涧溪水的图片,仿佛感觉到浸入脚底的丝丝寒凉;目光流连于画面</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上一间江南小城临水的茶楼,似乎嗅到一缕明前龙井的清香。对于气氛、情调的细腻感知和把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握,才堪称旅行最重要的收获。</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⑩如今技术的快速进步,为这种想象的旅行提供了极好的帮助,鼠标轻轻一点,你可以从白雪皑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皑的北极冰原,到花木葳蕤的热带海岛。瞩目于图片,充分调动想象力,把感受的旋钮调到最高</a:t>
            </a:r>
            <a:endParaRPr lang="zh-CN" altLang="en-US"/>
          </a:p>
        </p:txBody>
      </p:sp>
    </p:spTree>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档,庶几可以获得几分真切的、身临其境般的体验。</a:t>
            </a:r>
            <a:endParaRPr lang="zh-CN" altLang="en-US" dirty="0"/>
          </a:p>
          <a:p>
            <a:pPr marL="0" indent="0" eaLnBrk="0" latinLnBrk="1" hangingPunct="0">
              <a:lnSpc>
                <a:spcPct val="150000"/>
              </a:lnSpc>
              <a:spcBef>
                <a:spcPts val="0"/>
              </a:spcBef>
              <a:buNone/>
            </a:pPr>
            <a:r>
              <a:rPr lang="zh-CN" altLang="en-US" sz="1240" kern="0" spc="41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当然,对于这种替代的旅行,你尽可以不以为然,但我只需要用一句话来辩护:人生奄忽,步履真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正踏及的地方,能有几处?(本文有删改)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下列对文章内容的分析和概括,正确的两项是(4分,两项都对得4分,答对一项得2分,有错项得0</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A.作者认为文人多与贫穷相伴,这使得他们对生活有着更加深刻的体验,从而拥有了敏锐的感受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力和丰富的想象力,蒲宁就是明证。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B.文章运用古今对照的手法,从文学写作延伸到普通人的日常生活,说明以丰富的心灵展开对未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知的想象是普通人培养审美化的生活态度的必要手段。</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C.“头脑中的旅行”不是才华横溢的作家的专利,普通人通过自身的努力,变得细腻善感,同样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可以在这种替代性的旅行里获得身临其境般的体验。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D.第⑨段中“目光流连于画面上一间江南小城临水的茶楼,似乎嗅到一缕明前龙井的清香”一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句,运用了比拟的修辞手法,从视觉与嗅觉的角度展开联想。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E.今天,科技的发达既使现实的旅行更加便利,也为想象的旅行提供了帮助,瞩目于网上的各种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图片,在头脑中旅行,我们可以“抵达”世界的各个角落。</a:t>
            </a:r>
            <a:endParaRPr lang="zh-CN" altLang="en-US" dirty="0"/>
          </a:p>
        </p:txBody>
      </p:sp>
      <p:pic>
        <p:nvPicPr>
          <p:cNvPr id="3" name="图片 3" descr="textimage18.jpeg"/>
          <p:cNvPicPr>
            <a:picLocks noChangeAspect="1"/>
          </p:cNvPicPr>
          <p:nvPr/>
        </p:nvPicPr>
        <p:blipFill>
          <a:blip r:embed="rId1"/>
          <a:stretch>
            <a:fillRect/>
          </a:stretch>
        </p:blipFill>
        <p:spPr>
          <a:xfrm>
            <a:off x="540000" y="1496109"/>
            <a:ext cx="209549" cy="209549"/>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四、(2016课标全国Ⅱ,11)阅读下面的文字,回答问题。(25分)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战　争</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[美]迈尔尼</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1941年9月,我在伦敦被炸伤,住进了医院。我的军旅生涯就此黯然结束。我对自己很失望,对这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场战争也很失望。</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一天深夜,我想给一位朋友打电话。接线生把我的电话接到了一位妇女的电话线上,她当时也正</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准备跟别人通话。</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“我是格罗斯文诺8829,”我听见她对接线生说,“我要的是汉姆普斯特的号码,你接错了,那个</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倒霉蛋并不想跟我通话。”</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“哦,我想是。”我忙插嘴。</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她的声音很柔和,也很清晰,我立刻喜欢上了它。我们相互致歉后,挂上了话筒。可是两分钟后,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我又拨通了她的号码,也许是命中注定我们要通话,我们在电话中交谈了20多分钟。</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“你干吗三更半夜找人说话呢?”她问。</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我跟她说了原因,然后反问:“那么你呢?”</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她说她老母亲睡不好觉,她常常深夜打电话与她聊聊天。之后我们又谈了谈彼此正在读的几本</a:t>
            </a:r>
            <a:endParaRPr lang="zh-CN" altLang="en-US"/>
          </a:p>
        </p:txBody>
      </p:sp>
    </p:spTree>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文章第②段引用波德莱尔散文诗《头发中的半球》的片段,有何作用?请简要分析。(4分)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作者为什么说“读这样的作品,与其说是观赏作者借助于想象而描绘出的风景,不如说是欣赏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灵魂的奇观”?请简要分析。(4分)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与现实中的旅行相比,“头脑中的旅行”是一种替代性的旅行,它可以满足人们对远方的向往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吗?请结合文章内容和个人生活体验,谈谈你的看法。(8分)</a:t>
            </a:r>
            <a:endParaRPr lang="zh-CN" altLang="en-US" dirty="0"/>
          </a:p>
        </p:txBody>
      </p:sp>
      <p:sp>
        <p:nvSpPr>
          <p:cNvPr id="3" name="矩形 2"/>
          <p:cNvSpPr/>
          <p:nvPr/>
        </p:nvSpPr>
        <p:spPr>
          <a:xfrm>
            <a:off x="500034" y="2997780"/>
            <a:ext cx="8072494" cy="3208571"/>
          </a:xfrm>
          <a:prstGeom prst="rect">
            <a:avLst/>
          </a:prstGeom>
        </p:spPr>
        <p:txBody>
          <a:bodyPr wrap="square">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九、</a:t>
            </a:r>
            <a:endParaRPr lang="zh-CN" altLang="en-US" sz="1500" dirty="0" smtClean="0"/>
          </a:p>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1.</a:t>
            </a:r>
            <a:r>
              <a:rPr lang="zh-CN" altLang="en-US" sz="1500" b="1" kern="0" dirty="0" smtClean="0">
                <a:solidFill>
                  <a:srgbClr val="000000"/>
                </a:solidFill>
                <a:latin typeface="Times New Roman" panose="02020603050405020304" pitchFamily="65" charset="-122"/>
                <a:ea typeface="宋体" panose="02010600030101010101" pitchFamily="2" charset="-122"/>
              </a:rPr>
              <a:t>答案 </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CE</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A.</a:t>
            </a:r>
            <a:r>
              <a:rPr lang="zh-CN" altLang="en-US" sz="1500" kern="0" dirty="0" smtClean="0">
                <a:solidFill>
                  <a:srgbClr val="000000"/>
                </a:solidFill>
                <a:latin typeface="Times New Roman" panose="02020603050405020304" pitchFamily="65" charset="-122"/>
                <a:ea typeface="宋体" panose="02010600030101010101" pitchFamily="2" charset="-122"/>
              </a:rPr>
              <a:t>强加因果</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文人多与贫穷相伴”与“他们对生活有着更加深刻的体验</a:t>
            </a:r>
            <a:r>
              <a:rPr lang="en-US" altLang="zh-CN"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并无因果关系。</a:t>
            </a: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据第⑨段可知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说明以丰富的心灵展开对未知的想象是普通人培养审美化</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的生活态度的必要手段”不符合原文意思</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作者要说明的是“对于气氛、情调的细腻感知和把</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握</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才堪称旅行最重要的收获”。</a:t>
            </a: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第⑨段中的这句话没有运用比拟的修辞手法。</a:t>
            </a:r>
            <a:endParaRPr lang="zh-CN" altLang="en-US" sz="1500" dirty="0" smtClean="0"/>
          </a:p>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2.</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①以具体例子说明想象的旅行打开了诗人通向远方的道路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诗人虽然不能亲临其境</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却</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能从丰富的想象中获得满足。②生动地表现了诗人的才华</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即使身不能至</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也能够以超凡的</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想象力和敏锐的感受力生动传神地描绘出远方的风景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呈现出富有诗意、流光溢彩的画面</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给人</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以强烈的感染。</a:t>
            </a:r>
            <a:endParaRPr lang="zh-CN" altLang="en-US" sz="15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043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引用片段的作用应从说明的内容、表达效果等方面进行分析,结合原文第②③④段可概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括出引用片段的作用:说明想象旅行的作用,显示作者杰出的创作才能。</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①因为借助想象描绘出的风景并不完全是现实的复现,而是作家的艺术创造,其中蕴含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了作家连通诗和美的生命感受。②作家之所以能够创造出这样的艺术世界,是源于其善感的灵</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魂、丰富的心灵。杰出作家想象中的旅行实乃心灵的探寻,他们描绘的动人风景,映现的正是作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家心灵世界的奇景。</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原文①</a:t>
            </a:r>
            <a:r>
              <a:rPr lang="en-US" altLang="zh-CN" sz="1500" kern="0" dirty="0" smtClean="0">
                <a:solidFill>
                  <a:srgbClr val="000000"/>
                </a:solidFill>
                <a:latin typeface="Times New Roman" panose="02020603050405020304" pitchFamily="65" charset="-122"/>
                <a:ea typeface="宋体" panose="02010600030101010101" pitchFamily="2" charset="-122"/>
              </a:rPr>
              <a:t>—⑦</a:t>
            </a:r>
            <a:r>
              <a:rPr lang="zh-CN" altLang="en-US" sz="1500" kern="0" dirty="0" smtClean="0">
                <a:solidFill>
                  <a:srgbClr val="000000"/>
                </a:solidFill>
                <a:latin typeface="Times New Roman" panose="02020603050405020304" pitchFamily="65" charset="-122"/>
                <a:ea typeface="宋体" panose="02010600030101010101" pitchFamily="2" charset="-122"/>
              </a:rPr>
              <a:t>段阐明了借助想象描绘出的风景并非完全对现实的客观呈现</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其中蕴含着作</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家的审美观和艺术创造力</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也是作家心灵世界的展现。</a:t>
            </a:r>
            <a:endParaRPr lang="zh-CN" altLang="en-US" sz="1500" dirty="0" smtClean="0"/>
          </a:p>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4.</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示例</a:t>
            </a:r>
            <a:r>
              <a:rPr lang="en-US" altLang="zh-CN" sz="1500"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头脑中的旅行足以满足我们对远方的向往。①现实生活中的各种束缚不可避</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我们未必有条件、有能力踏遍万水千山。②头脑中的旅行能超越现实旅行的局限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我们凭借</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丰富的想象力和敏锐的感受力可以领会旅行的真正精神</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领略远方的精彩。③我们向往远方</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实</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质上是为了摆脱平庸的现实</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获得别样的生活体验</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精神的漫游可以拓展生活中的诗意空间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令</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平凡的现实生活变得丰富多彩。</a:t>
            </a:r>
            <a:endParaRPr lang="zh-CN" altLang="en-US" sz="1500" dirty="0"/>
          </a:p>
        </p:txBody>
      </p:sp>
    </p:spTree>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6966" y="1080000"/>
            <a:ext cx="8150034" cy="5498106"/>
            <a:chOff x="516966" y="1080000"/>
            <a:chExt cx="8150034" cy="5498106"/>
          </a:xfrm>
        </p:grpSpPr>
        <p:sp>
          <p:nvSpPr>
            <p:cNvPr id="2" name="TextBox 2"/>
            <p:cNvSpPr txBox="1"/>
            <p:nvPr/>
          </p:nvSpPr>
          <p:spPr>
            <a:xfrm>
              <a:off x="540000" y="1080000"/>
              <a:ext cx="8127000" cy="27740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(示例2)现实中的旅行与头脑中的旅行各有优势,互相不可替代,二者互补,能够更好地满足我们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对远方的向往。①百闻不如一见,条件具备时,我们不妨踏上旅途,去欣赏远方的自然风光与人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文景观。②如果不具备实地旅行的条件,大可借助想象,在心灵世界中构建“第二自然”,感受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远方的魅力。③现实有限而想象无垠,头脑中的旅行能够使我们超越现实,突破束缚。真实与想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象交融,头脑中的旅行就能为眼前的风景增色添彩,令现实的旅行更加富有意趣,从而更好地满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足我们对远方的期待和向往,同时也使我们的想象力得到丰富和提升。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(示例3)头脑中的旅行无法满足人们对远方的向往。①现实中的旅行能够把我们带到真实的远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方,在现场获得直接体验,而头脑中的旅行毕竟是一种替代性的旅行,想象出的远方再美好也不</a:t>
              </a:r>
              <a:endParaRPr lang="zh-CN" altLang="en-US" dirty="0"/>
            </a:p>
          </p:txBody>
        </p:sp>
        <p:sp>
          <p:nvSpPr>
            <p:cNvPr id="3" name="TextBox 2"/>
            <p:cNvSpPr txBox="1"/>
            <p:nvPr/>
          </p:nvSpPr>
          <p:spPr>
            <a:xfrm>
              <a:off x="516966" y="3848897"/>
              <a:ext cx="8127000" cy="27292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真实,不能提供我们关于远方的准确的认识。②一些细腻微妙的感受与体验只有身临其境才能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获得,不可能通过头脑中的旅行得到。远方风景里动人的韵致,不亲眼所见,不亲身感受,就永远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无法真切地体会到。远方,如果只能想象,不能亲至,将是巨大的遗憾。③头脑中的旅行能否满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足对远方的向往,与人的感受力和想象力密切相关。如果一个人没有善感的心灵,缺乏想象力,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就无法想象充满魅力的远方,也就不能满足他对远方的向往。</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该题是开放题,回答“头脑中的旅行”能否满足人们对远方的向往这一问题,答案不唯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一。作答时,要先表明观点,然后结合原文内容以及个人生活体验,充分地阐述自己的理由,并分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条叙述。</a:t>
              </a:r>
              <a:endParaRPr lang="zh-CN" altLang="en-US" dirty="0"/>
            </a:p>
          </p:txBody>
        </p:sp>
      </p:grpSp>
    </p:spTree>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十、(2015四川,15—18)阅读下面的文章,回答问题。(22分)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太湖碎锦</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范烟桥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①太湖,用文人的套语来形容,是“三万六千顷、七十二峰”。民间则说“八百里太湖跨三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州”。不经过实测,这样笼统地画出一个轮廓,只能给人们一种山明水秀、浩瀚无际的想象。至</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于它有什么诗情画意,要费一点时间实地去观察、探索,才能领会。</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②我从不同的角度,看太湖的部分画面,就感到有不同的</a:t>
            </a:r>
            <a:r>
              <a:rPr lang="zh-CN" altLang="en-US" sz="1500" u="sng" kern="0" dirty="0" smtClean="0">
                <a:solidFill>
                  <a:srgbClr val="000000"/>
                </a:solidFill>
                <a:latin typeface="Times New Roman" panose="02020603050405020304" pitchFamily="65" charset="-122"/>
                <a:ea typeface="宋体" panose="02010600030101010101" pitchFamily="2" charset="-122"/>
              </a:rPr>
              <a:t>胜概</a:t>
            </a:r>
            <a:r>
              <a:rPr lang="zh-CN" altLang="en-US" sz="1500" kern="0" dirty="0" smtClean="0">
                <a:solidFill>
                  <a:srgbClr val="000000"/>
                </a:solidFill>
                <a:latin typeface="Times New Roman" panose="02020603050405020304" pitchFamily="65" charset="-122"/>
                <a:ea typeface="宋体" panose="02010600030101010101" pitchFamily="2" charset="-122"/>
              </a:rPr>
              <a:t>。洞庭东山、西山是太湖里两个主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峰。东山周围五十余里,山势并不陡峭,土壤又滋润,经劳动人民世世代代辛苦经营,已成了丰产</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地区。山下坡田,种植各种水稻,是秋熟的主要农作物。夏熟是三麦和油菜,还有豆类和蔬菜瓜</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果。他们更有园艺的丰富经验,梅、杏、桃、李</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多得数说不尽。枇杷、杨梅和洞庭红(橘</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名)名闻远近。随着春夏秋冬,它们先后开花结果,春天果然是“姹紫嫣红开遍”,夏天、秋天、</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冬天,也是各有烂漫绚丽的景色。说是“美尽东南”,并不夸张。从观赏说,四时皆宜;从生产说,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那就是取之不尽、用之不竭的天然资源。江南的许多淡水鱼,这里样样都有。朝出暮归的千百</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艘大小渔船,点缀湖光水色中,渔民们勤劳、勇敢,征服自然,利用自然。</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③西山和东山隔着东太湖,东山最高峰——莫釐,和西山最高峰——缥缈遥遥相对,同为七十二</a:t>
            </a:r>
            <a:endParaRPr lang="zh-CN" altLang="en-US"/>
          </a:p>
        </p:txBody>
      </p:sp>
    </p:spTree>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峰的领袖。西山也是丰产地区,同是“花果山”,东山所有的名花嘉果,西山都繁生着。从东山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坐独具风格的小艇——龙飞快,驶入东太湖,莫釐峰头,云气滃然如蒸。别的不知名的远近诸山,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时隐时现,好似给烟波吞吐着,山色因明暗而浓淡不一。船家果然有眼明手快的本领,坐在船里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的我,到湖心时常为颠簸震荡而惊心动魄。正因为如此,而愈觉山水奇丽得来不易的乐趣。兀立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在东山、西山之间的石公山,则是以玲珑秀逸的姿态吸引着人们。小艇乘风破浪而去,到了山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下,显然可见四围的山石,经过千万年的冲刷,有了“皱、瘦、透”的美姿,早给鉴赏者陆续凿去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了,苏州园林里的太湖石,都是取于石公一带的石山。因此,石公山像斧削过,没有了山脚,正如</a:t>
            </a:r>
            <a:r>
              <a:rPr lang="zh-CN" altLang="en-US" sz="1500" u="sng" kern="0" dirty="0" smtClean="0">
                <a:solidFill>
                  <a:srgbClr val="000000"/>
                </a:solidFill>
                <a:latin typeface="Times New Roman" panose="02020603050405020304" pitchFamily="65" charset="-122"/>
                <a:ea typeface="宋体" panose="02010600030101010101" pitchFamily="2" charset="-122"/>
              </a:rPr>
              <a:t>一</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块翡翠放在一个玻璃盘里</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④假使从苏州直接到西山,出蠡口,就展开了图画,山更多,湖更大,变幻就更多。王鏊“山与人相</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见,天将水共浮”,冯善“震泽春浮涨碧漪,净涵天影漾玻璃”,能把湖山之胜,描绘得恰到好处。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道书上所说的第九洞天——林屋,就在西山。到了里面,石壁嶙峋如雕塑,是洞庭一奇。这里有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许多神话,和山农们闲谈,妄言妄听,也增添了些兴趣。而西边的消夏湾,更附会着西施的种种传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说。山湾柔顺的湖水,浅而澄清,可以游泳。有着荷花、菱叶,清风徐来,颇有凉意,确是夏天避暑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的好去处。到了包山寺,才窥见缥缈峰突起在丛林杂树之上。</a:t>
            </a:r>
            <a:r>
              <a:rPr lang="zh-CN" altLang="en-US" sz="1500" u="sng" kern="0" dirty="0" smtClean="0">
                <a:solidFill>
                  <a:srgbClr val="000000"/>
                </a:solidFill>
                <a:latin typeface="Times New Roman" panose="02020603050405020304" pitchFamily="65" charset="-122"/>
                <a:ea typeface="宋体" panose="02010600030101010101" pitchFamily="2" charset="-122"/>
              </a:rPr>
              <a:t>近观不如远眺之美,大凡山水之</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胜,都有这个境界</a:t>
            </a:r>
            <a:r>
              <a:rPr lang="zh-CN" altLang="en-US" sz="1500" kern="0" dirty="0" smtClean="0">
                <a:solidFill>
                  <a:srgbClr val="000000"/>
                </a:solidFill>
                <a:latin typeface="Times New Roman" panose="02020603050405020304" pitchFamily="65" charset="-122"/>
                <a:ea typeface="宋体" panose="02010600030101010101" pitchFamily="2" charset="-122"/>
              </a:rPr>
              <a:t>。有了山,有了水,才见得山的灵秀,水的空明。太湖就以此特饶奇胜。</a:t>
            </a:r>
            <a:endParaRPr lang="zh-CN" altLang="en-US"/>
          </a:p>
        </p:txBody>
      </p:sp>
    </p:spTree>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⑤太湖还有四个画面,和洞庭东山、西山合起来,差不多得见其全貌。一是从湖州到无锡的一段</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水程,在群山断续中经过,前后左右可以看到云峦起伏,似乎它们都有动态,与人游戏。一是从无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锡到宜兴,数十分钟的汽车行程,在湖边掠过,太湖平铺在车外,远山几抹,可望而不可即。一是无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锡的鼋头渚,割取了太湖的一角,经过人力的整理,有着怪石突兀、惊涛汹涌的奇趣。不仅有色,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而且有声。夕阳将下,余晖照映湖面,金光璀璨,不可名状。一是苏州光福的石壁,也是太湖的一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角,更见得静止处,已不是空阔浩渺的光景。而即小见大,可以使人有更多的推想。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⑥阴、晴、风、雨、云、雾,固然使山水多变,适逢其会,逸趣横生。便是朝曦、夜月下特有的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湖光山色,也是可遇而不可求的。古今诗人画师,尽管灵思妙想,摄取片断到诗画里,有着他们的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杰作,还是概括提炼。我更无能,凭我接触到的,写了些体味,或许有三言两语,能引起到过太湖者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的同情,做会心的微笑。毕竟是“尝鼎一脔”,太湖实在是描写不尽,描写难工的。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(有删改)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下列对文章有关内容的理解和赏析,不正确的两项是(4分)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A.作者对太湖东山、西山及太湖在阴、晴、风、雨、云、雾下的变幻做了详细的描绘,表现了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太湖山水的多变与逸趣横生。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B.文章引用形容太湖的套语、诗句,谈及苏州园林、道书记载和神话传说,增添了太湖的人文色</a:t>
            </a:r>
            <a:endParaRPr lang="zh-CN" altLang="en-US" dirty="0"/>
          </a:p>
        </p:txBody>
      </p:sp>
    </p:spTree>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彩和传奇性。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C.文章用“一块翡翠放在一个玻璃盘里”,比喻四围山石被削取的石公山兀立湖面这一湖山相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映的景致,极为生动形象。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D.第⑤段写太湖的四幅画面,都运用想象和移步换景的方法,结合色彩、声音等变化,表现不同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时空之下的太湖奇景。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E.本文写太湖美景,详略有致,既有整体勾勒,又有局部描写,自然景色与审美体验有机融合,韵味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丰富。</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文章第②段写了东山一带哪些“胜概”?表达了作者怎样的思想感情?请简要概括。(6分)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结合全文,分析标题“太湖碎锦”的内涵和作用。(6分)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文中说:“近观不如远眺之美,大凡山水之胜,都有这个境界。”你是否赞同这个说法?结合本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文和生活实际,谈谈你的思考。(6分)</a:t>
            </a:r>
            <a:endParaRPr lang="zh-CN" altLang="en-US" dirty="0"/>
          </a:p>
        </p:txBody>
      </p:sp>
    </p:spTree>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 </a:t>
            </a:r>
            <a:r>
              <a:rPr lang="zh-CN" altLang="en-US" sz="1500" kern="0" dirty="0" smtClean="0">
                <a:solidFill>
                  <a:srgbClr val="000000"/>
                </a:solidFill>
                <a:latin typeface="Times New Roman" panose="02020603050405020304" pitchFamily="65" charset="-122"/>
                <a:ea typeface="宋体" panose="02010600030101010101" pitchFamily="2" charset="-122"/>
              </a:rPr>
              <a:t>   AD　A.作者没有对太湖“在阴、晴、风、雨、云、雾下的变幻”做详细的描绘,原文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是“阴、晴、风、雨、云、雾,固然使山水多变”,作者只写了“我接触到的”太湖。D.“都运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用想象”有误,此段只用直接描写的方法写四个画面。</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①文章第②段写了三方面“胜概”:自然之美,物产之丰,劳作之美。②表达了作者对祖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国大好河山的赞美和热爱之情,歌颂了劳动人民的勤劳、勇敢,认识到劳动创造美和人民群众改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造自然的伟大力量。</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第②段从三个角度叙述“胜概”,一是从观赏上说,包括山、花、果、农作物等方面;二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是从生产上说,有丰富的天然资源;三是渔民的勤劳。表达对太湖美景的热爱,歌颂渔民们勤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劳、勇敢的品质及征服自然的精神。</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①“碎锦”用比喻手法,形象生动地表现了太湖景色的丰富多彩,表达了作者对太湖的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喜爱和赞美。②具有统摄全篇和联结全文的作用。因太湖辽阔,作者只选取有代表性的几处景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色来描绘,并通过这些“碎锦”的组合,呈现太湖的全貌。③作者以“碎锦”表明其文只能算是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对太湖美景的部分呈现,既表现了他的谦虚,也暗含了对描写难尽的太湖美景的赞赏。</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“锦”指有彩色花纹的丝织品、精美鲜艳的纺织品,一般比喻美丽或美好的景色、前程,</a:t>
            </a:r>
            <a:endParaRPr lang="zh-CN" altLang="en-US" dirty="0"/>
          </a:p>
        </p:txBody>
      </p:sp>
    </p:spTree>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1074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如“锦绣山河”“锦绣前程”等。“碎锦”在本文中指零星的美丽的景色,用以比喻太湖景色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的美丽多彩。同时用“碎锦”作标题具有统摄全篇的作用,作者撷取零星的场景描写,再进行聚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合,以呈现太湖的整体秀美之色。</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(示例1)赞同。近观和远眺是两种不同的审美视角。远眺比近观更能领略自然景物的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整体特征和独特风貌。如文中东山莫釐峰“云气滃然如蒸”的迷蒙奇幻之美,正为远眺所得。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现实生活也是如此,近观事物,固然能体验到细节之美,但很难统观全局之胜。因此,只有立足高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远,面向未来,才能凭高视远,达到人生更高境界。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(示例2)不赞同。远眺只能让人获得事物的概貌,近观才能让人发现和体察细微之美。本文作者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若仅远眺而不近观,就无法领略石公山“像斧削过,没有了山脚”的奇景。现实生活也是如此,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想要领悟到近处的美与人生的当下意趣,就要立足眼前风景和现实人生。</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此题为探究题,考生可赞成可反对,任选一个角度,从本文和生活实际中找依据,还要从审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美跨越到生活。如主张远观,可以选取“不识庐山真面目,只缘身在此山中”“草色遥看近却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无”等例子;如主张近看,可以举“小荷才露尖尖角”“游鱼细石,直视无碍”等例子。注意需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要举生活实例,加以阐述。</a:t>
            </a:r>
            <a:endParaRPr lang="zh-CN" altLang="en-US" dirty="0"/>
          </a:p>
        </p:txBody>
      </p:sp>
    </p:spTree>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十一、(2014福建,&lt;甲&gt;13—15)阅读下面的文字,回答问题。(15分)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祖　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农人</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祖屋,是我内心深处最鲜活的那一处,秘不示人,只怕她遭了风雨的侵蚀,抑或因晾在空气下而变</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质。在我心中,她由高大到矮小,由缤纷到简单,由喧嚣到沉寂,到后来一直缩进我的梦里,晶莹成</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了枕边的一颗泪珠。</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在很长的时间里,祖屋是我的整个世界。或许是自第一次睁开眼睛,我便开始了探寻祖屋的秘</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密。接下来,便用小小的身躯,摸爬丈量着这个宅院</a:t>
            </a:r>
            <a:r>
              <a:rPr lang="zh-CN" altLang="en-US" sz="1500" kern="0" dirty="0" smtClean="0">
                <a:solidFill>
                  <a:srgbClr val="000000"/>
                </a:solidFill>
                <a:latin typeface="黑体" panose="02010609060101010101" pitchFamily="49"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祖屋的大门朝东南。所谓的大门,只是一个枝条编成的柴扉而已,柴扉上钉着小扣,上着一把几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乎锈透了的老锁,其实只是做做样子。主屋是三间西屋,石头砌垒的底层墙上,土坯一直到顶,其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上是用厚厚的黄草拍成的蓑衣似的草屋脊。正屋用细泥糊就的外墙面,被风雨侵蚀,一条条的细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槽沟和窄缝遍布其上,斑驳着岁月的手艺。</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祖屋中,正正当当四平八稳地摆着一张八仙桌。记事起,就觉得爷爷除去到院里纳凉、到地里干</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活之外,从来没有离开过这桌子右边——也被我们称为“上首”——他那把椅子。每年除夕夜,</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总是这样一幅场景:爷爷稳坐上首,爸爸、叔叔、哥哥、我和堂弟则围桌而坐,相互让菜、敬</a:t>
            </a:r>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91377"/>
            <a:ext cx="8127000" cy="58939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书,还有这场战争。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最后我说:“我有好多年没这样畅快地跟人说话了。”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“是吗?好了,就到这里吧,晚安。祝你做个好梦。”她说。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第二天整整一天,我老在想昨晚的对话情形,想她的机智、大方、热情和幽默感。当然还有那悦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耳的口音,那么富有魅力,像乐曲一样老在我的脑海里回旋。到了晚上,我简直什么也看不进。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午夜时,格罗斯文诺8829老在我脑海里闪现。我实在难以忍受,颤抖着拨了那个号码。电话线彼</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端的铃声刚响,就马上被人接起来。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“哈罗?”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“是我,”我说,“真对不起,打扰你了,我们继续谈昨晚的话题,行吗?”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没说行还是不行,她立即谈起了巴尔扎克的小说《贝姨》。不到两分钟,我们就相互开起玩笑,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好像是多年的至交。这次我们谈了45分钟。午夜时光和相互的不认识,打破了两人初交时的拘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谨。我提议彼此介绍一下各自的身份,可是她婉言谢绝了。她说这会把事情全弄糟,不过她留下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了我的电话号码。我一再许诺为她保密,直到战争结束。于是她说了一些她的情况,17岁时她嫁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给一个自己不喜欢的男人,以后一直分居。她今年36岁,唯一的儿子在前不久的一次空袭中被炸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死了,年仅18岁。他是她的一切。她常常跟他说话,好像他还活着。她形容他像朝霞一样美,就</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跟她自己一样。于是她给我留下了一幅美丽的肖像。我说她一定很美</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她笑了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问道</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你怎么</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知道的</a:t>
            </a:r>
            <a:r>
              <a:rPr lang="en-US" altLang="zh-CN" sz="1500" kern="0" dirty="0" smtClean="0">
                <a:solidFill>
                  <a:srgbClr val="000000"/>
                </a:solidFill>
                <a:latin typeface="Times New Roman" panose="02020603050405020304" pitchFamily="65" charset="-122"/>
                <a:ea typeface="宋体" panose="02010600030101010101" pitchFamily="2" charset="-122"/>
              </a:rPr>
              <a:t>?”</a:t>
            </a:r>
            <a:endParaRPr lang="zh-CN" altLang="en-US" sz="1500" dirty="0"/>
          </a:p>
        </p:txBody>
      </p:sp>
    </p:spTree>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酒、劝酒,奶奶则带着她的儿媳们张罗忙活。</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大桌子的旁边,是在农村被称为“憋来气”的土炉子,也是我印象里最暖的所在。冬天里,往炉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边一凑,仿佛冻透了的手脚、冻得通红的鼻头和接近透明的耳朵瞬间被暖了过来,有时接过奶奶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递来的煎饼,贴在炉壁上一烤,一股香气便悄悄弥漫开来。那被土炉子烙得焦黄的煎饼,至今烙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在我的脑海里,抠都抠不掉</a:t>
            </a:r>
            <a:r>
              <a:rPr lang="zh-CN" altLang="en-US" sz="1500" kern="0" dirty="0" smtClean="0">
                <a:solidFill>
                  <a:srgbClr val="000000"/>
                </a:solidFill>
                <a:latin typeface="黑体" panose="02010609060101010101" pitchFamily="49"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呼吸着祖屋院子里几代人呼吸过的空气,踩着院子里叠了无数摞的几代人的脚印,我渐渐长大。</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祖屋却总是一副老成持重的模样。看起来同样一成不变的,是屋檐下的那个燕子窝。小学时,有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一次放学回来,我同忙碌着的燕子有过一次对话,刚刚北归的它,身上还附着南方的暖意。我对</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燕子说,“佐罗先生,你好”,燕子瞅着我发愣,看来这家伙健忘,过了个冬天就把老朋友给忘了,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“它不是你那只燕子了,这是它孩子,我认得”,奶奶在一旁边喂着鸡边对我说。噢,原来也是在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变的。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那时候,无论上学还是上班,在外面游荡累了,总要回祖屋住上几天。每到清晨,爷爷奶奶便会在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院子里说起话来。有时是催我们起床,有时则是云彩啦天气啦一些无关紧要的事情——原来他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们只是需要一个话头来打破这农家院的寂静罢了。早上飘荡在祖屋院里或高或低的说话声,或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许是我所有关于故乡的记忆中最难割舍的情愫。</a:t>
            </a:r>
            <a:endParaRPr lang="zh-CN" altLang="en-US"/>
          </a:p>
        </p:txBody>
      </p:sp>
    </p:spTree>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后来,没有了人气养着的祖屋,再也打不起一点点精神来。就像当年我的祖父,坐在他那把咯吱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作响的躺椅上,到最后老得连眼皮都不愿眨一下。没有悬念,一切都抵御不了岁月的磨洗。我的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祖屋,虽然拼命挣扎着力图站直身子,拼命挣扎着不被风雨剥去最后一层外衣,拼命挣扎着给这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个院落和世界留下最后一点记忆,但在一个风雨之夜,最终还是轰然倒下——这当然是父亲后来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告诉我的。若干年下来,我觉得那轰然倒下的身影,一直实实在在地压在我心上。</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现在,站在已无往日印迹的祖屋的院子里,思绪纷扬。一阵从岁月深处的角落里吹来的风,抚着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我的耳朵,轻轻告诉我:“</a:t>
            </a:r>
            <a:r>
              <a:rPr lang="zh-CN" altLang="en-US" sz="1500" u="sng" kern="0" dirty="0" smtClean="0">
                <a:solidFill>
                  <a:srgbClr val="000000"/>
                </a:solidFill>
                <a:latin typeface="Times New Roman" panose="02020603050405020304" pitchFamily="65" charset="-122"/>
                <a:ea typeface="宋体" panose="02010600030101010101" pitchFamily="2" charset="-122"/>
              </a:rPr>
              <a:t>她也经常思念过去</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(摘编自《人民日报》2013年7月13日)</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下列对作品的概括与分析,</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A.祖屋深藏在“我”的内心深处,“我”担心“她”被侵蚀或变质;祖屋曾是“我”的整个世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界,“她”陪伴着“我”长大。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B.“一个枝条编成的柴扉”“石头砌垒的底层墙”“厚厚的黄草拍成的蓑衣似的草屋脊”,写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出了祖屋的简朴、雅致与厚重。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C.文中写祖屋里的八仙桌及发生在它周围的生活片段,点明“爷爷”在祖屋中的中心地位,表现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了“我”家的和乐融洽。</a:t>
            </a:r>
            <a:endParaRPr lang="zh-CN" altLang="en-US" dirty="0"/>
          </a:p>
        </p:txBody>
      </p:sp>
    </p:spTree>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0805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D.祖屋里的“土炉子”是“我”记忆中最温暖的地方,它既可取暖又可烙饼,用它烙的煎饼,深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深地印在“我”的脑海里。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E.文章生动描绘了祖屋形象,突出“她”的可亲可爱,借此强调“她”是“我”的精神支柱,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“她”的倒塌令“我”失魂落魄。</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文中借“燕子窝”表达了“我”的什么情感?请简要说明。(4分)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请根据文本,探析“她也经常思念过去”这句话的含意。(6分)</a:t>
            </a:r>
            <a:endParaRPr lang="zh-CN" altLang="en-US" dirty="0"/>
          </a:p>
        </p:txBody>
      </p:sp>
      <p:sp>
        <p:nvSpPr>
          <p:cNvPr id="3" name="矩形 2"/>
          <p:cNvSpPr/>
          <p:nvPr/>
        </p:nvSpPr>
        <p:spPr>
          <a:xfrm>
            <a:off x="428596" y="3258059"/>
            <a:ext cx="8001056" cy="2519664"/>
          </a:xfrm>
          <a:prstGeom prst="rect">
            <a:avLst/>
          </a:prstGeom>
        </p:spPr>
        <p:txBody>
          <a:bodyPr wrap="square">
            <a:spAutoFit/>
          </a:bodyPr>
          <a:lstStyle/>
          <a:p>
            <a:pPr lvl="0"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十一、</a:t>
            </a:r>
            <a:endParaRPr lang="zh-CN" altLang="en-US" dirty="0" smtClean="0">
              <a:solidFill>
                <a:srgbClr val="000000"/>
              </a:solidFill>
            </a:endParaRPr>
          </a:p>
          <a:p>
            <a:pPr lvl="0"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1.</a:t>
            </a:r>
            <a:r>
              <a:rPr lang="zh-CN" altLang="en-US" sz="1500" b="1" kern="0" dirty="0" smtClean="0">
                <a:solidFill>
                  <a:srgbClr val="000000"/>
                </a:solidFill>
                <a:latin typeface="Times New Roman" panose="02020603050405020304" pitchFamily="65" charset="-122"/>
                <a:ea typeface="宋体" panose="02010600030101010101" pitchFamily="2" charset="-122"/>
              </a:rPr>
              <a:t>答案 </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BE</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雅致与厚重”不正确</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柴扉”“石头墙”“草屋脊”只能体现出祖屋的简</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朴。</a:t>
            </a:r>
            <a:r>
              <a:rPr lang="en-US" altLang="zh-CN" sz="1500" kern="0" dirty="0" smtClean="0">
                <a:solidFill>
                  <a:srgbClr val="000000"/>
                </a:solidFill>
                <a:latin typeface="Times New Roman" panose="02020603050405020304" pitchFamily="65" charset="-122"/>
                <a:ea typeface="宋体" panose="02010600030101010101" pitchFamily="2" charset="-122"/>
              </a:rPr>
              <a:t>E.“‘</a:t>
            </a:r>
            <a:r>
              <a:rPr lang="zh-CN" altLang="en-US" sz="1500" kern="0" dirty="0" smtClean="0">
                <a:solidFill>
                  <a:srgbClr val="000000"/>
                </a:solidFill>
                <a:latin typeface="Times New Roman" panose="02020603050405020304" pitchFamily="65" charset="-122"/>
                <a:ea typeface="宋体" panose="02010600030101010101" pitchFamily="2" charset="-122"/>
              </a:rPr>
              <a:t>她’的倒塌令‘我’失魂落魄”不正确</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从第一段、第八段、第九段相关内容来看</a:t>
            </a:r>
            <a:r>
              <a:rPr lang="en-US" altLang="zh-CN" sz="1500" kern="0" dirty="0" smtClean="0">
                <a:solidFill>
                  <a:srgbClr val="000000"/>
                </a:solidFill>
                <a:latin typeface="Times New Roman" panose="02020603050405020304" pitchFamily="65" charset="-122"/>
                <a:ea typeface="宋体" panose="02010600030101010101" pitchFamily="2" charset="-122"/>
              </a:rPr>
              <a:t>,</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祖屋的倒塌让“我”非常伤感</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让“我”常常由祖屋而怀想过去的岁月和生活</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说“失魂落魄”</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则言过其实。</a:t>
            </a:r>
            <a:endParaRPr lang="zh-CN" altLang="en-US" dirty="0" smtClean="0">
              <a:solidFill>
                <a:srgbClr val="000000"/>
              </a:solidFill>
            </a:endParaRPr>
          </a:p>
          <a:p>
            <a:pPr lvl="0"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2.</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要点</a:t>
            </a:r>
            <a:r>
              <a:rPr lang="en-US" altLang="zh-CN" sz="1500" kern="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对祖屋的依恋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对祖屋及其中人与事物的怀念</a:t>
            </a:r>
            <a:r>
              <a:rPr lang="en-US" altLang="zh-CN" sz="1500" kern="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对祖屋始终如一的挚爱。</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意</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思对即可</a:t>
            </a:r>
            <a:r>
              <a:rPr lang="en-US" altLang="zh-CN" sz="1500" kern="0" dirty="0" smtClean="0">
                <a:solidFill>
                  <a:srgbClr val="000000"/>
                </a:solidFill>
                <a:latin typeface="Times New Roman" panose="02020603050405020304" pitchFamily="65" charset="-122"/>
                <a:ea typeface="宋体" panose="02010600030101010101" pitchFamily="2" charset="-122"/>
              </a:rPr>
              <a:t>)</a:t>
            </a:r>
            <a:endParaRPr lang="zh-CN" altLang="en-US"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27000" cy="4111059"/>
            <a:chOff x="540000" y="1080000"/>
            <a:chExt cx="8127000" cy="4111059"/>
          </a:xfrm>
        </p:grpSpPr>
        <p:sp>
          <p:nvSpPr>
            <p:cNvPr id="2" name="TextBox 2"/>
            <p:cNvSpPr txBox="1"/>
            <p:nvPr/>
          </p:nvSpPr>
          <p:spPr>
            <a:xfrm>
              <a:off x="540000" y="1080000"/>
              <a:ext cx="8127000" cy="27740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“祖屋院子里”有“几代人呼吸过的空气”,有“几代人的脚印”,“我”对祖屋、对在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祖屋中生活过的人、对和祖屋相关的事与物(包括燕子窝)都充满了无尽的怀念。岁月流逝,祖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屋及和祖屋有关的人、事、物是在变的,而“我”对祖屋的爱却是一成不变的。在此有以物喻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人之意。燕无论飞向哪里,都要回窝:无论是哪一代燕子都要回到先前的窝。人亦如此,无论是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哪一代人,都应该爱恋自己的祖屋。</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(要点)①祖屋具有灵性,也经常思念过去的人和事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②祖屋的主人,对祖屋与故乡、亲人与亲情充满思念与不舍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③人与祖屋息息相通,对逝去的岁月与事物都充满思念(意思对即可)</a:t>
              </a:r>
              <a:endParaRPr lang="zh-CN" altLang="en-US" dirty="0"/>
            </a:p>
          </p:txBody>
        </p:sp>
        <p:sp>
          <p:nvSpPr>
            <p:cNvPr id="3" name="TextBox 2"/>
            <p:cNvSpPr txBox="1"/>
            <p:nvPr/>
          </p:nvSpPr>
          <p:spPr>
            <a:xfrm>
              <a:off x="540000" y="3848897"/>
              <a:ext cx="8127000" cy="13421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第一段第二句“她由高大到矮小</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”及第九段末句“她也经常思念过去”均用了拟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人手法,赋予祖屋以人情,“我”思念祖屋,祖屋也在思念她的主人,人与祖屋心灵相通,都充满了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思念之情。作者借此表达对祖屋始终如一的挚爱和思念,感人至深。注意结合全文,从解读作者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情感的角度分点概述。</a:t>
              </a:r>
              <a:endParaRPr lang="zh-CN" altLang="en-US" dirty="0"/>
            </a:p>
          </p:txBody>
        </p:sp>
      </p:grpSp>
    </p:spTree>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十二、(2014北京,18—21)阅读下面的作品,回答问题。(18分)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废墟之美</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“废墟”在很多中国人的心目中是一个跟文化和美学不相干的贬义词,甚至《现代汉语词典》</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对“废墟”一词的解释也仅仅是“城市、村庄遭受破坏或灾害后变成的荒凉地方”。《现代</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汉语词典》的解释并没有错;但若用世界知识来衡量,这样的理解就很不够了。在欧洲,“废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墟”的含义自近代以来有了明显的丰富和扩充,这个语词被赋予了更为深厚的内涵。</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“废墟”的词义变化是从欧洲的文艺复兴开始的。早在15世纪,人们从偶然的废墟挖掘中发现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了古代希腊、罗马时代那些生机勃勃的壁画、雕塑等绝妙艺术品,受到极大的震撼和鼓舞,于是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决心以古代为榜样来复兴文学和艺术。古代那些巍峨的神庙和宫殿,尽管多半都在战火和天灾</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中沦为废墟了,但它们依然令人肃然起敬,不仅引起人们思古的幽情,更激发人们对艺术创造的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热情。从那时起,欧洲人就渐渐养成了对所谓“残缺美”的欣赏习惯。于是各地残破的古建筑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遗址越来越成为文学艺术家描写和表现的对象,“文物”的意识也在人们心中萌发了。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废墟的美学价值及品位的提升,另一个重要进程是18世纪末、19世纪初的浪漫主义运动。这一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历史时期,欧洲工业化运动的弊端已开始显现出来,加上启蒙运动中提出的“返归自然”的主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张,这些都在浪漫主义运动中引起强烈的反响。一些浪漫派作家厌恶工业化的喧嚣,缅怀中世纪</a:t>
            </a:r>
            <a:endParaRPr lang="zh-CN" altLang="en-US"/>
          </a:p>
        </p:txBody>
      </p:sp>
    </p:spTree>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的田园生活和情调,创作中喜好远古的题材,追求神奇和神秘,爱好废墟的景象。欧洲常见的古</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堡遗址很符合他们的审美理想。</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第三股推动力量是1820年爱琴海米罗岛上的女性雕塑阿弗洛狄忒,即“断臂维纳斯”的发现。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这尊被认为世界上最美的女性雕塑,多少人想复原她的双臂姿势都以失败告终,“断臂维纳斯”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也由此作为残缺美的经典永远定格,为废墟的残缺美进入美学殿堂提供了有力的依据,使保护废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墟遗址成为一种文化行为。</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有位外国作家在观赏希腊卫城废墟的时候,发出这样的惊叹:“那种想象的喜悦,不是所谓的空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想的诗,而是悟性的陶醉。”我国有作家旅欧时也兴发类似的惊叹:“看到一座古堡废墟耸立在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多瑙河畔,就像看到了600年前塞尔维亚人的智慧和力量。”美学家朱光潜说:“年代的久远常</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常使一种最寻常的物体也具有一种美。”那些遥远年代创造的宏伟的宫殿、陵寝、庙宇、城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墙、古桥、古塔等,包含着前人非凡的智慧和巨大的辛劳,不管它毁于兵燹还是天灾,都会引起</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人们的痛惜,抚残体以思整体,产生心灵的震撼和共鸣,而这种震撼和共鸣就是一个审美的过</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一见残破的废墟就觉得碍眼,不惜工本修葺一新,这在某种意义上是缺乏文化素养的表现。重修</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伟大的长城废墟这一“石头的史诗”,修了一段又一段,然后把这些新长城当作旅游点,吸引游</a:t>
            </a:r>
            <a:endParaRPr lang="zh-CN" altLang="en-US"/>
          </a:p>
        </p:txBody>
      </p:sp>
    </p:spTree>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人来看这假古董,这是对国民文物意识的严重误导!殊不知这种以假乱真的做法,对那些稍有文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物意识的游客来说是倒胃口的。笔者曾多次陪同来自各地的朋友游览长城,人家往往事先就提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出要求:“可不要领我们去看新的长城哦!”一次我陪两对外国夫妇游览司马台长城,起初我也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不知道它是“修旧如旧”过的,以为是被岁月特赦了的。直到走完最后一个完好的岗楼时,眼前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突然出现乱石满地的残破的长城遗迹。大家不约而同喊了起来:“长城在这里呢!”不顾一切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地攀爬了起来。不难理解,人家要瞻仰和领悟的是那尽管残破,却带着岁月沧桑,因而能唤起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“悟性的陶醉”的伟大长城废墟,而不是任何用钱就能换来的崭新建筑。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联系近年来重修圆明园的呼声,特别是上世纪90年代以来无数大拆大建事件,不难看出,关于废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墟美的意识在有些人那里还是“○”!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(取材于叶廷芳《保护废墟,欣赏废墟之美》)</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下列对文章内容的理解,</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的两项是(4分)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A.作者写作本文的目的之一是纠正《现代汉语词典》中对“废墟”这一语词的错误解释。</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B.中国的长城废墟凝聚着岁月沧桑,如同希腊卫城废墟一样,给人以一种“悟性的陶醉”。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C.废墟遗存往往透露着前人的非凡智慧和巨大辛劳,从而带给后人以心灵的震撼和共鸣。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D.对废墟的认知事关国人审美意识的改进,也有利于“修旧如旧”文物保护观念的普及。</a:t>
            </a:r>
            <a:endParaRPr lang="zh-CN" altLang="en-US" dirty="0"/>
          </a:p>
        </p:txBody>
      </p:sp>
    </p:spTree>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E.文章既蕴含着历史感兴,也渗透了现实关怀,表达了作者对提升民族文化素质的热望。</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通读全文,用一句话简要表述作者所理解的“废墟”。(3分)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文章勾勒了欧洲自近代以来理解“废墟”过程中的三个重要历史节点。请分别概括三个节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点中人们对“废墟”的不同审美感悟。(6分)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本文认为,已成废墟的圆明园遗址不应重修。你是否同意这种意见,说明你的理由。(5分)</a:t>
            </a:r>
            <a:endParaRPr lang="zh-CN" altLang="en-US" dirty="0"/>
          </a:p>
        </p:txBody>
      </p:sp>
      <p:sp>
        <p:nvSpPr>
          <p:cNvPr id="3" name="矩形 2"/>
          <p:cNvSpPr/>
          <p:nvPr/>
        </p:nvSpPr>
        <p:spPr>
          <a:xfrm>
            <a:off x="500034" y="2865846"/>
            <a:ext cx="8143932" cy="3554819"/>
          </a:xfrm>
          <a:prstGeom prst="rect">
            <a:avLst/>
          </a:prstGeom>
        </p:spPr>
        <p:txBody>
          <a:bodyPr wrap="square">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十二、</a:t>
            </a:r>
            <a:endParaRPr lang="zh-CN" altLang="en-US" sz="1500" dirty="0" smtClean="0"/>
          </a:p>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1.</a:t>
            </a:r>
            <a:r>
              <a:rPr lang="zh-CN" altLang="en-US" sz="1500" b="1" kern="0" dirty="0" smtClean="0">
                <a:solidFill>
                  <a:srgbClr val="000000"/>
                </a:solidFill>
                <a:latin typeface="Times New Roman" panose="02020603050405020304" pitchFamily="65" charset="-122"/>
                <a:ea typeface="宋体" panose="02010600030101010101" pitchFamily="2" charset="-122"/>
              </a:rPr>
              <a:t>答案 </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AD</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A.</a:t>
            </a:r>
            <a:r>
              <a:rPr lang="zh-CN" altLang="en-US" sz="1500" kern="0" dirty="0" smtClean="0">
                <a:solidFill>
                  <a:srgbClr val="000000"/>
                </a:solidFill>
                <a:latin typeface="Times New Roman" panose="02020603050405020304" pitchFamily="65" charset="-122"/>
                <a:ea typeface="宋体" panose="02010600030101010101" pitchFamily="2" charset="-122"/>
              </a:rPr>
              <a:t>本文的写作目的在于分析“废墟”为何是美的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以及联系我国现状对缺乏“废</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墟美”意识、对历史文物“除旧布新”等行为的批判</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呼吁保护废墟并欣赏废墟。</a:t>
            </a: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有利于</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‘修旧如旧’文物保护观念的普及”错</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应为“保护废墟、欣赏废墟”的观念。</a:t>
            </a:r>
            <a:endParaRPr lang="zh-CN" altLang="en-US" sz="1500" dirty="0" smtClean="0"/>
          </a:p>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2.</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指含有历史文化信息、具有文物价值和美学内涵的建筑遗存。</a:t>
            </a:r>
            <a:endParaRPr lang="zh-CN" altLang="en-US" sz="1500" dirty="0" smtClean="0"/>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命题要求是“通读全文”</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把握“废墟”的要点</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那么把握文章结构层次、理清文章思路</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就尤为重要。本文分为两个部分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第一部分谈“废墟”这个词的内涵在西方的演变历史</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被赋予</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了文化和美学的内涵</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变成了学术概念</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第二部分从两个角度分析“废墟”为何是美的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这部分</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就是废墟的内涵</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包括了文学艺术性及其历史价值</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能够唤起人们的想象力</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具有美学审美价值</a:t>
            </a:r>
            <a:r>
              <a:rPr lang="en-US" altLang="zh-CN" sz="1500" kern="0" dirty="0" smtClean="0">
                <a:solidFill>
                  <a:srgbClr val="000000"/>
                </a:solidFill>
                <a:latin typeface="Times New Roman" panose="02020603050405020304" pitchFamily="65" charset="-122"/>
                <a:ea typeface="宋体" panose="02010600030101010101" pitchFamily="2" charset="-122"/>
              </a:rPr>
              <a:t>,</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会使读者心灵产生强烈的震撼和共鸣。答案可在对这部分的总结、提炼、筛选中获得。</a:t>
            </a:r>
            <a:endParaRPr lang="zh-CN" altLang="en-US" sz="15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6966" y="1080000"/>
            <a:ext cx="8150034" cy="5554979"/>
            <a:chOff x="516966" y="1080000"/>
            <a:chExt cx="8150034" cy="5554979"/>
          </a:xfrm>
        </p:grpSpPr>
        <p:sp>
          <p:nvSpPr>
            <p:cNvPr id="2" name="TextBox 2"/>
            <p:cNvSpPr txBox="1"/>
            <p:nvPr/>
          </p:nvSpPr>
          <p:spPr>
            <a:xfrm>
              <a:off x="516966" y="2820601"/>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对艺术创造的热情”,从而产生了对“残缺美”的欣赏习惯;第二个节点——18世纪末、19世纪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初的浪漫主义运动,“缅怀中世纪的田园生活和情调,创作中喜好远古的题材,追求神奇和神秘,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爱好废墟的景象”,这是“残缺美”的发展阶段;第三个节点——1820年“断臂维纳斯”时期,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“作为残缺美的经典永远定格,为废墟的残缺美进入美学殿堂提供了有力的依据,使保护废墟遗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址成为一种文化行为”,这是“残缺美”的成熟时期。</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(示例)我同意,废墟的艺术价值不仅在于它是一片断壁残垣,更在于它承载着历史和文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化的点点气息。当我们看到它的时候,它能够唤起我们内心无限的想象,从而产生心灵的震撼和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共鸣,这种审美过程是一个完好无损的圆明园远远不能给予的。持修复观点是缺乏文化修养的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表现,我们应纠正“修旧如旧”的思想观念,保留废墟,就是保留一段沧桑的历史,就是保留一段</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美。</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可同意,也可不同意;能够言之成理、自圆其说即可。</a:t>
              </a:r>
              <a:endParaRPr lang="zh-CN" altLang="en-US" dirty="0"/>
            </a:p>
          </p:txBody>
        </p:sp>
        <p:sp>
          <p:nvSpPr>
            <p:cNvPr id="3" name="TextBox 2"/>
            <p:cNvSpPr txBox="1"/>
            <p:nvPr/>
          </p:nvSpPr>
          <p:spPr>
            <a:xfrm>
              <a:off x="540000" y="1080000"/>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(文艺复兴时期)人们从废墟中引发了思古的幽情和创造的热情,生成了残缺美意识。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(浪漫主义运动阶段)人们在废墟中寄托了缅怀田园,喜好远古,追求神奇和神秘的审美理想。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(1820年“断臂维纳斯”的发现)使人们深化了对废墟残缺美的认知。</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三个历史节点阐述的是“残缺美”从产生、发展到成熟的进化过程,应从审美感悟的角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度提炼关键词语。第一个历史节点——文艺复兴时期,“不仅引起人们思古的幽情,更激发人们</a:t>
              </a:r>
              <a:endParaRPr lang="zh-CN" altLang="en-US" dirty="0"/>
            </a:p>
          </p:txBody>
        </p:sp>
      </p:grpSp>
    </p:spTree>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十三、(2013福建,&lt;甲&gt;13—15)阅读下面的文字,回答问题。(15分)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瓦</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王剑冰</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①瓦是屋子上面的田地,一垄一垄,长满了我的怀想。离开好久了,怀想还在上面摇曳着。</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②我不能进入瓦的内部,不知道瓦为什么是那种颜色。在中原,最黄最黄的土烧成的瓦,也还是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瓦的颜色。</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③瓦完成了我们的先人对于土与火的最本质的认知。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④当你对瓦有了依赖的时候,你便对它有了敬畏。在高处看,瓦是一本打开的书。我拆过瓦,屋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顶搭下来的长板上,瓦像流水一样滑落,手不敢怠慢,一块块像码字样将它们码在一起。</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⑤屋子一直在漏。雨从瓦的缝上淌下来,娘要上到屋子上面去。娘说,我上去看看,肯定是瓦的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事。雨下了一个星期了,城外已成泽国,人们涌到城里,挤满了街道的屋檐和学校走廊,后来学校</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也停课了,水漫进了院子。我说娘你要小心。娘哗哗地踏着积水走到房基角,从一个墙头上到房</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上去。我站在屋子里,看到一片瓦在移动,又一片瓦动过之后,屋子里的“雨”停止了,那一刻我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感到了瓦的力量。</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a:t>
            </a:r>
            <a:r>
              <a:rPr lang="zh-CN" altLang="en-US" sz="1500" u="sng" kern="0" dirty="0" smtClean="0">
                <a:solidFill>
                  <a:srgbClr val="000000"/>
                </a:solidFill>
                <a:latin typeface="Times New Roman" panose="02020603050405020304" pitchFamily="65" charset="-122"/>
                <a:ea typeface="宋体" panose="02010600030101010101" pitchFamily="2" charset="-122"/>
              </a:rPr>
              <a:t>鳞是鱼的瓦,甲是兵的瓦,娘是我们家的瓦</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72878"/>
            <a:ext cx="8127000" cy="55466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我们越来越相互依赖,什么都谈。我们在大部分话题上看法相似,包括对战争的看法。我们开始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读同样的书,以增加谈话的情趣。每天夜晚,不管多晚,我们都要通一次话。如果哪天我因事出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城,没能通话,她就会埋怨说她那天晚上寂寞得辗转难眠。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随着时间的推移,我愈来愈渴望见到她。我有时吓唬她说我要找辆出租车立刻奔到她跟前。可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是她不允许。她说如果我们相见后发现彼此并不相爱,她会死掉的。整整12个月,我是在期待中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度过的。我们的爱情虽然近在咫尺,却绕过了狂暴的感情波澜,正平稳地驶向永恒的彼岸。通话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的魅力胜过了秋波和拥抱。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一天晚上,我刚从乡间赶回伦敦,就连忙拿起话筒拨她的号码。一阵嘶哑的尖叫声代替了往日那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清脆悦耳的银铃声,我顿时感到一阵晕眩。这意味着那条电话线出了故障或者被拆除了。第二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天仍旧是嘶哑的尖叫。我找到接线生,请求他们帮我查查格罗斯文诺8829的地址,起先他们不理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睬我,因为我说不出她的名字。后来一位富有同情心的接线小姐答应帮我查查。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“当然可以。”她说,“你好像很焦急。是吗?嗯,这个号码所属的那片区域前天夜里挨了炸弹,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号码主人叫</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“谢谢,”我说,“别说了,请你别说了。”</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我放下了话筒。</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(沈东子译,有删改)</a:t>
            </a:r>
            <a:endParaRPr lang="zh-CN" altLang="en-US" sz="1500" dirty="0"/>
          </a:p>
        </p:txBody>
      </p:sp>
    </p:spTree>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⑦风撞在瓦上,跌跌撞撞地发出怪怪的声音。那是风与瓦语言上的障碍。风改变不了瓦的方向,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风只能改变自己。瓦的翅膀在晚间巨大的空间飞翔。</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⑧屋不嫌瓦丑,屋子实在支撑不住了,将瓦卸下,做好下面的东西再将卸下的瓦盖上去。瓦是最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慢的事物,从第一片瓦盖上屋顶起,瓦就一直保持了它的形态,到机器瓦的出现,已经过去了两千</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年时光。</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⑨我一直不知道由土而成为瓦,是物理变化还是化学变化,叫作瓦的物质,竟然那么坚硬,能够抵</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挡上百年岁月。瓦最终从颓朽的屋顶上滑落,在地上落成一抔土,那土便又回到田地去,重新培</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养一株小苗。瓦的意义合并着物理和化学双重的意义。</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⑩在人们走入钢筋水泥的生活前,瓦坚持了很久,瓦最终受到了史无前例的伤害。</a:t>
            </a:r>
            <a:endParaRPr lang="zh-CN" altLang="en-US"/>
          </a:p>
          <a:p>
            <a:pPr marL="0" indent="0" eaLnBrk="0" latinLnBrk="1" hangingPunct="0">
              <a:lnSpc>
                <a:spcPct val="150000"/>
              </a:lnSpc>
              <a:spcBef>
                <a:spcPts val="0"/>
              </a:spcBef>
              <a:buNone/>
            </a:pPr>
            <a:r>
              <a:rPr lang="zh-CN" altLang="en-US" sz="1240" kern="0" spc="41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一个孤寡老人走了,仅有的财产是茅屋旁的一堆瓦,那是他多年的积蓄,每捡回一片较为完整</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的瓦,他都要摆放在那里,他对瓦有着什么情结或是寄望?他走了,那堆瓦还在那里等着他,瓦知道</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老人的心思。</a:t>
            </a:r>
            <a:endParaRPr lang="zh-CN" altLang="en-US"/>
          </a:p>
          <a:p>
            <a:pPr marL="0" indent="0" eaLnBrk="0" latinLnBrk="1" hangingPunct="0">
              <a:lnSpc>
                <a:spcPct val="150000"/>
              </a:lnSpc>
              <a:spcBef>
                <a:spcPts val="0"/>
              </a:spcBef>
              <a:buNone/>
            </a:pPr>
            <a:r>
              <a:rPr lang="zh-CN" altLang="en-US" sz="1240" kern="0" spc="41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邻家在瓦上焙鸡胗,瓦的温度在上升,鸡胗的香味浮上来,钻进我的嗅觉,我的胃里发出阵阵声</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响,鸡胗越发黄了起来,而瓦却没有改变颜色。瓦的忍耐力很强。</a:t>
            </a:r>
            <a:endParaRPr lang="zh-CN" altLang="en-US"/>
          </a:p>
          <a:p>
            <a:pPr marL="0" indent="0" eaLnBrk="0" latinLnBrk="1" hangingPunct="0">
              <a:lnSpc>
                <a:spcPct val="150000"/>
              </a:lnSpc>
              <a:spcBef>
                <a:spcPts val="0"/>
              </a:spcBef>
              <a:buNone/>
            </a:pPr>
            <a:r>
              <a:rPr lang="zh-CN" altLang="en-US" sz="1240" kern="0" spc="41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下雨了,我顶着一片瓦跑回家去,雨在地上冒起了泡泡,那片瓦给了我巨大的信心,我快速地跑</a:t>
            </a:r>
            <a:endParaRPr lang="zh-CN" altLang="en-US"/>
          </a:p>
        </p:txBody>
      </p:sp>
      <p:pic>
        <p:nvPicPr>
          <p:cNvPr id="3" name="图片 3" descr="textimage19.jpeg"/>
          <p:cNvPicPr>
            <a:picLocks noChangeAspect="1"/>
          </p:cNvPicPr>
          <p:nvPr/>
        </p:nvPicPr>
        <p:blipFill>
          <a:blip r:embed="rId1"/>
          <a:stretch>
            <a:fillRect/>
          </a:stretch>
        </p:blipFill>
        <p:spPr>
          <a:xfrm>
            <a:off x="540000" y="4274157"/>
            <a:ext cx="209549" cy="209549"/>
          </a:xfrm>
          <a:prstGeom prst="rect">
            <a:avLst/>
          </a:prstGeom>
        </p:spPr>
      </p:pic>
      <p:pic>
        <p:nvPicPr>
          <p:cNvPr id="4" name="图片 4" descr="textimage20.jpeg"/>
          <p:cNvPicPr>
            <a:picLocks noChangeAspect="1"/>
          </p:cNvPicPr>
          <p:nvPr/>
        </p:nvPicPr>
        <p:blipFill>
          <a:blip r:embed="rId2"/>
          <a:stretch>
            <a:fillRect/>
          </a:stretch>
        </p:blipFill>
        <p:spPr>
          <a:xfrm>
            <a:off x="540000" y="5315925"/>
            <a:ext cx="209549" cy="209549"/>
          </a:xfrm>
          <a:prstGeom prst="rect">
            <a:avLst/>
          </a:prstGeom>
        </p:spPr>
      </p:pic>
      <p:pic>
        <p:nvPicPr>
          <p:cNvPr id="5" name="图片 5" descr="textimage21.jpeg"/>
          <p:cNvPicPr>
            <a:picLocks noChangeAspect="1"/>
          </p:cNvPicPr>
          <p:nvPr/>
        </p:nvPicPr>
        <p:blipFill>
          <a:blip r:embed="rId3"/>
          <a:stretch>
            <a:fillRect/>
          </a:stretch>
        </p:blipFill>
        <p:spPr>
          <a:xfrm>
            <a:off x="540000" y="6010437"/>
            <a:ext cx="209549" cy="209549"/>
          </a:xfrm>
          <a:prstGeom prst="rect">
            <a:avLst/>
          </a:prstGeom>
        </p:spPr>
      </p:pic>
    </p:spTree>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着,我的头上起了白烟,闪电闪在身后。</a:t>
            </a:r>
            <a:endParaRPr lang="zh-CN" altLang="en-US" dirty="0"/>
          </a:p>
          <a:p>
            <a:pPr marL="0" indent="0" eaLnBrk="0" latinLnBrk="1" hangingPunct="0">
              <a:lnSpc>
                <a:spcPct val="150000"/>
              </a:lnSpc>
              <a:spcBef>
                <a:spcPts val="0"/>
              </a:spcBef>
              <a:buNone/>
            </a:pPr>
            <a:r>
              <a:rPr lang="zh-CN" altLang="en-US" sz="1240" kern="0" spc="41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瓦藏在草中。一坡萎顿又复生的草,一片不再完整的瓦,不知道谁将它遗失,它一定承受过很</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长的岁月,没有可去处,不在这里又会去哪里呢?草里埋着各种形态的瓦。这是一个废墟。</a:t>
            </a:r>
            <a:r>
              <a:rPr lang="zh-CN" altLang="en-US" sz="1500" u="sng" kern="0" dirty="0" smtClean="0">
                <a:solidFill>
                  <a:srgbClr val="000000"/>
                </a:solidFill>
                <a:latin typeface="Times New Roman" panose="02020603050405020304" pitchFamily="65" charset="-122"/>
                <a:ea typeface="宋体" panose="02010600030101010101" pitchFamily="2" charset="-122"/>
              </a:rPr>
              <a:t>我看</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到了瓦下面的时光、欢乐甚至痛苦</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240" kern="0" spc="41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一片瓦在湖上飞。水上起了波澜,波澜变成花朵,瓦沉在花朵下面,等待重新开花。</a:t>
            </a:r>
            <a:endParaRPr lang="zh-CN" altLang="en-US" dirty="0"/>
          </a:p>
          <a:p>
            <a:pPr marL="0" indent="0" eaLnBrk="0" latinLnBrk="1" hangingPunct="0">
              <a:lnSpc>
                <a:spcPct val="150000"/>
              </a:lnSpc>
              <a:spcBef>
                <a:spcPts val="0"/>
              </a:spcBef>
              <a:buNone/>
            </a:pPr>
            <a:r>
              <a:rPr lang="zh-CN" altLang="en-US" sz="1240" kern="0" spc="41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一条狗衔着一片瓦跑过来。不知道狗对这片瓦有什么情愫,难道它认得这瓦或这瓦的主人?</a:t>
            </a:r>
            <a:endParaRPr lang="zh-CN" altLang="en-US" dirty="0"/>
          </a:p>
          <a:p>
            <a:pPr marL="0" indent="0" eaLnBrk="0" latinLnBrk="1" hangingPunct="0">
              <a:lnSpc>
                <a:spcPct val="150000"/>
              </a:lnSpc>
              <a:spcBef>
                <a:spcPts val="0"/>
              </a:spcBef>
              <a:buNone/>
            </a:pPr>
            <a:r>
              <a:rPr lang="zh-CN" altLang="en-US" sz="1240" kern="0" spc="41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我不知道瓦的发音是如何出现的。瓦——,我感到那般亲切。好久听不到这种亲切了,或以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后愈加听不到这种亲切了。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(摘编自《人民日报》)</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下列对作品的概括与分析,</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A.文章开篇运用比喻,引出“我”对瓦的怀想。“长满”形象地写出“怀想”的丰富,“摇曳”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写出了“怀想”的不时浮现。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B.第④段说“瓦是一本打开的书”,既形象地写出屋顶上“瓦”的形态,也为下文叙写瓦在人们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生活中的种种作用张本。</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C.第⑤段描写“娘”在雨中修复屋顶这一细节,意在抒发“我”对“娘”的感激之情,表达</a:t>
            </a:r>
            <a:endParaRPr lang="zh-CN" altLang="en-US" dirty="0"/>
          </a:p>
        </p:txBody>
      </p:sp>
      <p:pic>
        <p:nvPicPr>
          <p:cNvPr id="3" name="图片 3" descr="textimage22.jpeg"/>
          <p:cNvPicPr>
            <a:picLocks noChangeAspect="1"/>
          </p:cNvPicPr>
          <p:nvPr/>
        </p:nvPicPr>
        <p:blipFill>
          <a:blip r:embed="rId1"/>
          <a:stretch>
            <a:fillRect/>
          </a:stretch>
        </p:blipFill>
        <p:spPr>
          <a:xfrm>
            <a:off x="540000" y="1496109"/>
            <a:ext cx="209549" cy="209549"/>
          </a:xfrm>
          <a:prstGeom prst="rect">
            <a:avLst/>
          </a:prstGeom>
        </p:spPr>
      </p:pic>
      <p:pic>
        <p:nvPicPr>
          <p:cNvPr id="4" name="图片 4" descr="textimage23.jpeg"/>
          <p:cNvPicPr>
            <a:picLocks noChangeAspect="1"/>
          </p:cNvPicPr>
          <p:nvPr/>
        </p:nvPicPr>
        <p:blipFill>
          <a:blip r:embed="rId2"/>
          <a:stretch>
            <a:fillRect/>
          </a:stretch>
        </p:blipFill>
        <p:spPr>
          <a:xfrm>
            <a:off x="540000" y="2537877"/>
            <a:ext cx="209549" cy="209550"/>
          </a:xfrm>
          <a:prstGeom prst="rect">
            <a:avLst/>
          </a:prstGeom>
        </p:spPr>
      </p:pic>
      <p:pic>
        <p:nvPicPr>
          <p:cNvPr id="5" name="图片 5" descr="textimage24.jpeg"/>
          <p:cNvPicPr>
            <a:picLocks noChangeAspect="1"/>
          </p:cNvPicPr>
          <p:nvPr/>
        </p:nvPicPr>
        <p:blipFill>
          <a:blip r:embed="rId3"/>
          <a:stretch>
            <a:fillRect/>
          </a:stretch>
        </p:blipFill>
        <p:spPr>
          <a:xfrm>
            <a:off x="540000" y="2885133"/>
            <a:ext cx="209549" cy="209549"/>
          </a:xfrm>
          <a:prstGeom prst="rect">
            <a:avLst/>
          </a:prstGeom>
        </p:spPr>
      </p:pic>
      <p:pic>
        <p:nvPicPr>
          <p:cNvPr id="6" name="图片 6" descr="textimage25.jpeg"/>
          <p:cNvPicPr>
            <a:picLocks noChangeAspect="1"/>
          </p:cNvPicPr>
          <p:nvPr/>
        </p:nvPicPr>
        <p:blipFill>
          <a:blip r:embed="rId4"/>
          <a:stretch>
            <a:fillRect/>
          </a:stretch>
        </p:blipFill>
        <p:spPr>
          <a:xfrm>
            <a:off x="540000" y="3232389"/>
            <a:ext cx="209549" cy="209550"/>
          </a:xfrm>
          <a:prstGeom prst="rect">
            <a:avLst/>
          </a:prstGeom>
        </p:spPr>
      </p:pic>
    </p:spTree>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4273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“我”对“娘”的深切怀念。</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D.第⑦段说“风改变不了瓦的方向”,突出了瓦坚定不移的品性;“瓦的翅膀在晚间巨大的空间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飞翔”,写出了瓦的灵性。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E.文章运用托物言志的手法,写出了瓦的朴实无华与充满力量,启迪人们应该像瓦一样脚踏实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地,充实自我,有所贡献。</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“鳞是鱼的瓦,甲是兵的瓦,娘是我们家的瓦”这句话在文中有何作用?请简要分析。(4分)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请根据文本,探析“我看到了瓦下面的时光、欢乐甚至痛苦”这句话的含意。(6分)</a:t>
            </a:r>
            <a:endParaRPr lang="zh-CN" altLang="en-US" dirty="0"/>
          </a:p>
        </p:txBody>
      </p:sp>
      <p:sp>
        <p:nvSpPr>
          <p:cNvPr id="3" name="矩形 2"/>
          <p:cNvSpPr/>
          <p:nvPr/>
        </p:nvSpPr>
        <p:spPr>
          <a:xfrm>
            <a:off x="500034" y="3554239"/>
            <a:ext cx="8143932" cy="2866426"/>
          </a:xfrm>
          <a:prstGeom prst="rect">
            <a:avLst/>
          </a:prstGeom>
        </p:spPr>
        <p:txBody>
          <a:bodyPr wrap="square">
            <a:spAutoFit/>
          </a:bodyPr>
          <a:lstStyle/>
          <a:p>
            <a:pPr lvl="0"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十三、</a:t>
            </a:r>
            <a:endParaRPr lang="zh-CN" altLang="en-US" dirty="0" smtClean="0">
              <a:solidFill>
                <a:srgbClr val="000000"/>
              </a:solidFill>
            </a:endParaRPr>
          </a:p>
          <a:p>
            <a:pPr lvl="0"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1.</a:t>
            </a:r>
            <a:r>
              <a:rPr lang="zh-CN" altLang="en-US" sz="1500" b="1" kern="0" dirty="0" smtClean="0">
                <a:solidFill>
                  <a:srgbClr val="000000"/>
                </a:solidFill>
                <a:latin typeface="Times New Roman" panose="02020603050405020304" pitchFamily="65" charset="-122"/>
                <a:ea typeface="宋体" panose="02010600030101010101" pitchFamily="2" charset="-122"/>
              </a:rPr>
              <a:t>答案 </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CE</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第⑤段的细节描写</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意在丰富“瓦”的内涵</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为第⑥段中“娘是我们家的瓦”的</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抒情议论做铺垫。</a:t>
            </a:r>
            <a:r>
              <a:rPr lang="en-US" altLang="zh-CN" sz="1500" kern="0" dirty="0" smtClean="0">
                <a:solidFill>
                  <a:srgbClr val="000000"/>
                </a:solidFill>
                <a:latin typeface="Times New Roman" panose="02020603050405020304" pitchFamily="65" charset="-122"/>
                <a:ea typeface="宋体" panose="02010600030101010101" pitchFamily="2" charset="-122"/>
              </a:rPr>
              <a:t>E.</a:t>
            </a:r>
            <a:r>
              <a:rPr lang="zh-CN" altLang="en-US" sz="1500" kern="0" dirty="0" smtClean="0">
                <a:solidFill>
                  <a:srgbClr val="000000"/>
                </a:solidFill>
                <a:latin typeface="Times New Roman" panose="02020603050405020304" pitchFamily="65" charset="-122"/>
                <a:ea typeface="宋体" panose="02010600030101010101" pitchFamily="2" charset="-122"/>
              </a:rPr>
              <a:t>说文章运用托物言志的手法不准确</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文章主要是借助“瓦”这个载体来表</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达自己的某种认识和情愫。至于“脚踏实地”更与瓦的形象不吻合。</a:t>
            </a:r>
            <a:endParaRPr lang="zh-CN" altLang="en-US" dirty="0" smtClean="0">
              <a:solidFill>
                <a:srgbClr val="000000"/>
              </a:solidFill>
            </a:endParaRPr>
          </a:p>
          <a:p>
            <a:pPr lvl="0"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2.</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要点</a:t>
            </a:r>
            <a:r>
              <a:rPr lang="en-US" altLang="zh-CN" sz="1500" kern="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结构上</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收束上文</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点明瓦的保护功能。②内容上</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强调瓦对人来说是不可或缺</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表达了人们对瓦的依赖与敬畏之情。</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意思对即可</a:t>
            </a:r>
            <a:r>
              <a:rPr lang="en-US" altLang="zh-CN" sz="1500" kern="0" dirty="0" smtClean="0">
                <a:solidFill>
                  <a:srgbClr val="000000"/>
                </a:solidFill>
                <a:latin typeface="Times New Roman" panose="02020603050405020304" pitchFamily="65" charset="-122"/>
                <a:ea typeface="宋体" panose="02010600030101010101" pitchFamily="2" charset="-122"/>
              </a:rPr>
              <a:t>)</a:t>
            </a:r>
            <a:endParaRPr lang="zh-CN" altLang="en-US" dirty="0" smtClean="0">
              <a:solidFill>
                <a:srgbClr val="000000"/>
              </a:solidFill>
            </a:endParaRPr>
          </a:p>
          <a:p>
            <a:pPr lvl="0"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理解句子在文中的作用</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要注意关照结构和内容两个方面</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这一问容易误答成“过渡”作</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用</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而这句话的作用是对前文抒情内容的一次收束</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意在突出瓦的保护功能。</a:t>
            </a:r>
            <a:endParaRPr lang="zh-CN" altLang="en-US"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(要点)①(客观方面)对于土与火的结晶,先人早就有了认知;在漫长的岁月中,瓦已融入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人们生活的方方面面。②(主观方面)人们在生活中对瓦有着复杂的感情:既赞美瓦的无私,感激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瓦带来的快乐,也为瓦即将被取代而伤感难舍。(意思对即可。其他理解,言之成理亦可)</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首先必须扣紧“下面的时光”这个关键点,联系第③段和第④段的内容,关照对全文内容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的理解,然后从文中概括出作者的感情,丰富充实答案。</a:t>
            </a:r>
            <a:endParaRPr lang="zh-CN" altLang="en-US" dirty="0"/>
          </a:p>
        </p:txBody>
      </p:sp>
    </p:spTree>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1472" y="2205823"/>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一、(2017河南豫南九校质评,7—9)阅读下面的文字,完成1—3题。(14分)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画　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杨海林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我小的时候生活在一个叫三坝的小村,那里总共几十户人家,两三百人。“文化大革命”的时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候,村里要抓一个阶级斗争典型,开会讨论了几天,总是确定不下人选——这个村几代人都是土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里刨食的主,肚皮尚且恓惶,哪有心思管别的事?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但这样的政治任务在当时来说是头等大事,完成不了肯定不行。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看到村干部犯了难,蒋三爷自告奋勇:“别人有妻儿老小,我光棍一条——还是我来吧。”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有人愿意背这个锅,村干部当然大喜过望,于是急忙往乡里汇报。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不久乡里就派来了专门的调查组,里里外外一分析,蒋三爷还真是个有问题的人——新中国成立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前有一段时间他去了上海!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按照时间推算,蒋三爷去上海时26岁,正是一身好力气的时候。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他去干了什么呢?</a:t>
            </a:r>
            <a:endParaRPr lang="zh-CN" altLang="en-US" dirty="0"/>
          </a:p>
        </p:txBody>
      </p:sp>
      <p:grpSp>
        <p:nvGrpSpPr>
          <p:cNvPr id="3" name="组合 7"/>
          <p:cNvGrpSpPr/>
          <p:nvPr/>
        </p:nvGrpSpPr>
        <p:grpSpPr>
          <a:xfrm>
            <a:off x="3172651" y="777063"/>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1"/>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b="1" dirty="0">
                  <a:solidFill>
                    <a:schemeClr val="bg1"/>
                  </a:solidFill>
                  <a:latin typeface="微软雅黑" panose="020B0503020204020204" charset="-122"/>
                  <a:ea typeface="微软雅黑" panose="020B0503020204020204" charset="-122"/>
                </a:rPr>
                <a:t>三年模拟</a:t>
              </a:r>
              <a:endParaRPr lang="zh-CN" altLang="en-US" sz="2400" b="1" dirty="0">
                <a:solidFill>
                  <a:schemeClr val="bg1"/>
                </a:solidFill>
                <a:latin typeface="微软雅黑" panose="020B0503020204020204" charset="-122"/>
                <a:ea typeface="微软雅黑" panose="020B0503020204020204" charset="-122"/>
              </a:endParaRPr>
            </a:p>
          </p:txBody>
        </p:sp>
      </p:grpSp>
      <p:sp>
        <p:nvSpPr>
          <p:cNvPr id="6" name="TextBox 11"/>
          <p:cNvSpPr txBox="1"/>
          <p:nvPr/>
        </p:nvSpPr>
        <p:spPr>
          <a:xfrm>
            <a:off x="2112043" y="1341578"/>
            <a:ext cx="3671197" cy="913583"/>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zh-CN" altLang="en-US" sz="2000" b="1" dirty="0">
                <a:latin typeface="黑体" panose="02010609060101010101" pitchFamily="49" charset="-122"/>
                <a:ea typeface="黑体" panose="02010609060101010101" pitchFamily="49" charset="-122"/>
                <a:sym typeface="+mn-ea"/>
              </a:rPr>
              <a:t>A组 </a:t>
            </a:r>
            <a:r>
              <a:rPr lang="zh-CN" altLang="en-US" sz="2000" b="1" dirty="0" smtClean="0">
                <a:latin typeface="黑体" panose="02010609060101010101" pitchFamily="49" charset="-122"/>
                <a:ea typeface="黑体" panose="02010609060101010101" pitchFamily="49" charset="-122"/>
                <a:sym typeface="+mn-ea"/>
              </a:rPr>
              <a:t> 小说</a:t>
            </a:r>
            <a:r>
              <a:rPr lang="en-US" altLang="zh-CN" sz="2000" b="1" dirty="0" smtClean="0">
                <a:latin typeface="黑体" panose="02010609060101010101" pitchFamily="49" charset="-122"/>
                <a:ea typeface="黑体" panose="02010609060101010101" pitchFamily="49" charset="-122"/>
                <a:sym typeface="+mn-ea"/>
              </a:rPr>
              <a:t>·</a:t>
            </a:r>
            <a:r>
              <a:rPr lang="zh-CN" altLang="en-US" sz="2000" b="1" dirty="0" smtClean="0">
                <a:latin typeface="黑体" panose="02010609060101010101" pitchFamily="49" charset="-122"/>
                <a:ea typeface="黑体" panose="02010609060101010101" pitchFamily="49" charset="-122"/>
                <a:sym typeface="+mn-ea"/>
              </a:rPr>
              <a:t>模拟探究能力测试</a:t>
            </a:r>
            <a:endParaRPr lang="en-US" altLang="zh-CN" sz="2000" b="1" dirty="0" smtClean="0">
              <a:latin typeface="黑体" panose="02010609060101010101" pitchFamily="49" charset="-122"/>
              <a:ea typeface="黑体" panose="02010609060101010101" pitchFamily="49" charset="-122"/>
              <a:sym typeface="+mn-ea"/>
            </a:endParaRPr>
          </a:p>
          <a:p>
            <a:pPr algn="ctr" eaLnBrk="0" latinLnBrk="1" hangingPunct="0">
              <a:lnSpc>
                <a:spcPct val="150000"/>
              </a:lnSpc>
              <a:spcBef>
                <a:spcPts val="140"/>
              </a:spcBef>
            </a:pPr>
            <a:r>
              <a:rPr lang="en-US" altLang="zh-CN" sz="1400" b="0" dirty="0" smtClean="0">
                <a:latin typeface="黑体" panose="02010609060101010101" pitchFamily="49" charset="-122"/>
                <a:ea typeface="黑体" panose="02010609060101010101" pitchFamily="49" charset="-122"/>
                <a:sym typeface="+mn-ea"/>
              </a:rPr>
              <a:t>(</a:t>
            </a:r>
            <a:r>
              <a:rPr lang="zh-CN" altLang="en-US" sz="1400" kern="0" dirty="0" smtClean="0">
                <a:solidFill>
                  <a:srgbClr val="000000"/>
                </a:solidFill>
                <a:latin typeface="Times New Roman" panose="02020603050405020304" pitchFamily="65" charset="-122"/>
                <a:ea typeface="宋体" panose="02010600030101010101" pitchFamily="2" charset="-122"/>
              </a:rPr>
              <a:t>每篇建议用时20分钟</a:t>
            </a:r>
            <a:r>
              <a:rPr lang="en-US" altLang="zh-CN" sz="1400" b="0" dirty="0" smtClean="0">
                <a:latin typeface="黑体" panose="02010609060101010101" pitchFamily="49" charset="-122"/>
                <a:ea typeface="黑体" panose="02010609060101010101" pitchFamily="49" charset="-122"/>
                <a:sym typeface="+mn-ea"/>
              </a:rPr>
              <a:t>)</a:t>
            </a:r>
            <a:endParaRPr sz="1400" dirty="0">
              <a:latin typeface="黑体" panose="02010609060101010101" pitchFamily="49" charset="-122"/>
              <a:ea typeface="黑体" panose="02010609060101010101" pitchFamily="49" charset="-122"/>
            </a:endParaRPr>
          </a:p>
        </p:txBody>
      </p:sp>
    </p:spTree>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村里人都知道蒋三爷去上海的原因是他打死了一个恶霸——这事他在忆苦思甜大会上没少说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——而他到上海后干了些什么,却一直没有人探询。</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调查组的人去蒋三爷家了解情况,很快,他们就找到了自己需要的蛛丝马迹——大热的天,蒋三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爷总是穿着长袖的罩衫,袖口儿必定用皮筋束得紧紧。</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难道他的手腕上有什么秘密?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捋起来看,果然有一块亮亮的疤!</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不知道用了什么手段,调查组的人很快弄清了蒋三爷保守了几十年的秘密:他在上海的时候加入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了青帮,那块疤下面,原来有青帮刺下的文身!</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这个结论可不是调查组的人随意得出的,因为手腕上的文身虽然被疤痕遮盖了,可是蒋三爷的后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背上还留有一整块的文身。</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刺的是关云长一手捋须、一手提青龙偃月刀,侧身跨赤兔马的《忠义千秋图》。</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因为后背上的这张“画皮”,蒋三爷一下子成了这次运动的典型,要在乡里认认真真地开一次批</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判会,再被送到县里的监狱。</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轮到开批判会的那一天,村里特意放了假,让大家都去现场接受教育。</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以前类似的会议是很少有人愿意去的,但是这次不同,全村几乎没有一个人落下,大家都想亲眼</a:t>
            </a:r>
            <a:endParaRPr lang="zh-CN" altLang="en-US"/>
          </a:p>
        </p:txBody>
      </p:sp>
    </p:spTree>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看一看蒋三爷后背上的“画皮”。</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遗憾的是,那天蒋三爷还是穿了长袖的罩衫,袖口儿用皮筋束得紧紧。</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什么也没看到,村里人由原来的同情和好奇一下子变成了愤怒,有几个甚至想冲上去扯掉蒋三爷</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的罩衫。</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只是因为有荷枪实弹的士兵在,大家才不敢造次。</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蒋三爷在牢里待了许多年,当他出狱的时候,我已经结婚生子了。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蒋三爷和我是邻居,关系又极好,他来逗弄我孩子的时候,我有时会问他画皮的事。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“我那时在上海滩遇到一个文身的先生,他的手艺极好,最拿手的是《忠义千秋图》:关羽攒眉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瞪眼,三绺长髯却又飘逸灵动——可谓是一紧一松张弛有度。</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“青帮的很多人都在后背上刺下这幅图,可那些都是亡命之徒,很难说他们能活多久。这个先生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临死的时候,不忍心那么好的手艺消失,于是就把《忠义千秋图》在我的后背上刺了下来。”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听蒋三爷这么一说,我更想看看他后背上的“画皮”了。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可是蒋三爷不给看。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蒋三爷从来不去村里的浴室洗澡,每天晚上,他都喜欢用我们不认识的药材泡好一木桶水,然后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整个人坐进去。</a:t>
            </a:r>
            <a:endParaRPr lang="zh-CN" altLang="en-US"/>
          </a:p>
        </p:txBody>
      </p:sp>
    </p:spTree>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我曾经问过他,他说这是防止自己的皮肤老化损坏了后背上的“画皮”。</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蒋三爷的本家侄子是一个有本事的人,人家在城里做了大事,后来把蒋三爷也接到城里去了。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城里可不像我们农村,蒋三爷每天一把澡的习惯只好去浴室里进行了。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浴室里也会有一些文了身的人,所以起先没有人留意他。</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但是后来,只要蒋三爷一去洗澡,浴室的伙计就会偷偷地打电话。</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他的身后多了一个戴眼镜的年轻人。</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蒋三爷知道年轻人在偷偷地观察自己,不知怎的,他竟然又回到了村子里来。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我到报社上班的第二年,蒋三爷死了。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那个戴眼镜的年轻人找了来,想买下蒋三爷后背的“画皮”。</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经不住软磨硬泡和大价钱的诱惑,蒋三爷的本家侄子同意了。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可是当植皮医生被请来的时候,他捋起了蒋三爷的罩衫。</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光光的脊背上什么也没有。</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不会吧,那个戴眼镜的年轻人又伸过头来瞧。</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真的,蒋三爷光溜溜的脊背上什么也没有。</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(选自《中学生阅读》2016年第11期,有删改)</a:t>
            </a:r>
            <a:endParaRPr lang="zh-CN" altLang="en-US"/>
          </a:p>
        </p:txBody>
      </p:sp>
    </p:spTree>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下列对小说相关内容和艺术特色的分析鉴赏,不正确的一项是(3分)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A.小说先介绍了一个名叫三坝的小村,介绍了住户、阶级斗争等村情,交代了社会环境,颇具匠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B.看到村里抓不到阶级斗争的典型,蒋三爷就说自己无妻儿老小,愿当典型,贯彻了“坦白从宽,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抗拒从严”的斗争精神。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C.调查组认为蒋三爷去过上海,他自己也说去过上海,再加上伤疤下和背部的文身,这都成了蒋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三爷当典型的铁证。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D.蒋三爷的侄子虽然很有本事,在城里做大事,但还是迫于现实利益的诱惑,同意别人购买蒋三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爷的“画皮”,却最终落了空。</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“我”在小说中的作用是什么?请简要分析。(5分)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“画皮”是理解小说人物和主旨的关键。请结合全文进行分析。(6分)</a:t>
            </a:r>
            <a:endParaRPr lang="zh-CN" altLang="en-US" dirty="0"/>
          </a:p>
        </p:txBody>
      </p:sp>
    </p:spTree>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097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 </a:t>
            </a:r>
            <a:r>
              <a:rPr lang="zh-CN" altLang="en-US" sz="1500" kern="0" dirty="0" smtClean="0">
                <a:solidFill>
                  <a:srgbClr val="000000"/>
                </a:solidFill>
                <a:latin typeface="Times New Roman" panose="02020603050405020304" pitchFamily="65" charset="-122"/>
                <a:ea typeface="宋体" panose="02010600030101010101" pitchFamily="2" charset="-122"/>
              </a:rPr>
              <a:t>   B　“坦白从宽,抗拒从严”表述有误,属于无中生有,并且不符合原文逻辑。</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①讲述故事:小说故事是由“我”讲述出来的,显得真实可信。②推进情节:“我”是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“画皮”的关注者,由于“我”的成长与变化,情节得以发展变化。③衬托人物:“我”的存在,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把小说主人公蒋三爷的性格衬托得更加鲜明。(答出一点得1分,答出两点得3分,答出三点得5</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抓住典型事件,分析次要人物和情节、主题、主要人物之间的关系。</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①“画皮”作为一种文身,象征蒋三爷的人生和精神;②“画皮”喻示蒋三爷心中对忠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义的坚守;③“画皮”意味着忍受疼痛和敢于担当;④“画皮”使蒋三爷的内心和众人的内心形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成了鲜明的对比。(答出其中任意三点即可得6分)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作答本题要从“画皮”的表层含义和深层含义两方面进行分析。“画皮”表面上是一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种文身,实质上是一种精神的象征。分析“画皮”与人物形象、小说主旨的关系,即可得出深层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含义。蒋三爷对“画皮”的坚守,说明其对“忠义”的坚守。“画皮”是“表”,是线索,而人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与人之间的“忠义”才是“里”。</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0034" y="1080000"/>
            <a:ext cx="8166966" cy="5166504"/>
            <a:chOff x="500034" y="1080000"/>
            <a:chExt cx="8166966" cy="5166504"/>
          </a:xfrm>
        </p:grpSpPr>
        <p:sp>
          <p:nvSpPr>
            <p:cNvPr id="2" name="TextBox 2"/>
            <p:cNvSpPr txBox="1"/>
            <p:nvPr/>
          </p:nvSpPr>
          <p:spPr>
            <a:xfrm>
              <a:off x="540000" y="1080000"/>
              <a:ext cx="8127000" cy="41611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下列对小说相关内容和艺术特色的分析鉴赏,最恰当的两项是(5分)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A.小说以“1941年9月,我在伦敦被炸伤”开头,不仅是为了交代故事发生的时间地点,更是为了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强调这是作者的一段亲身经历。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B.“我有好多年没这样畅快地跟人说话了”,话中有话,既委婉地表达了“我”对女主人公的喜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爱之情,又为两人进一步交往作了铺垫。</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C.得知事情真相时“我”只说了句“别说了,请你别说了”,就放下了话筒,这看似不合常情的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表现,背后传达的却是难以言说的悲哀。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D.接线生的失误让两人相识,心灵的需要让他们相恋,无情的轰炸让他们永别,小说情节既在意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料之外,又在情理之中,设计自然而又精巧。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E.小说不仅描写了战时一对普通恋人的悲欢离合,也以真实的笔触,描绘了一幅世界反法西斯战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争的历史画卷,表现了民众的必胜信念。</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小说中的女主人公有哪些性格特点?请简要分析。(6分)</a:t>
              </a:r>
              <a:endParaRPr lang="zh-CN" altLang="en-US" dirty="0"/>
            </a:p>
          </p:txBody>
        </p:sp>
        <p:sp>
          <p:nvSpPr>
            <p:cNvPr id="3" name="TextBox 2"/>
            <p:cNvSpPr txBox="1"/>
            <p:nvPr/>
          </p:nvSpPr>
          <p:spPr>
            <a:xfrm>
              <a:off x="500034" y="5206219"/>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小说以“电话”为枢纽连接人物、安排情节,这样处理有什么作用?请简要分析。(6分)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小说写的只是战争中的一个小故事,却用了“战争”这样一个大题目,你认为这样处理合适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吗?请结合全文,谈谈你的观点。(8分)</a:t>
              </a:r>
              <a:endParaRPr lang="zh-CN" altLang="en-US" dirty="0"/>
            </a:p>
          </p:txBody>
        </p:sp>
      </p:grpSp>
    </p:spTree>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二、(2017福建莆田质检,7—9)阅读下面的文字,回答问题。(14分)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舞　台</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袁省梅</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一直以来,王少宏都坚信自己能成为声名卓著的二胡演奏家。</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正儿八经的音乐学院毕业,加上天赋,加上勤奋,还有童子功,他说,除了舞台,还缺什么呢?</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可是,没人给他舞台。</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他抱怨父亲,抱怨老婆孙兰。他说要是当初不回到这个鬼地方就好了。小县城,有多少人懂音</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乐,多少人懂他的二胡呢?</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王少宏毕业那年,已经分配到了省城大剧院。可是,父亲不答应。父亲拍电报,打电话,又撵到省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城要他回去。父亲说,你哥没了,你嫂子嫁了,留下三个孩子,还有我和你妈你奶,谁养?就这样,王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少宏到小县城的小学做了一名音乐老师。他没有想到,就是小学老师,要做好,也不容易。校长</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从心里不喜欢他。谁让他的学历太高人又孤傲呢?学校里所有的演出,他都不想参加,他给学生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排练的节目也不想上舞台。去县里电视台演出,就更没有他的份儿了。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每次,他气闷地问老婆为什么时,孙兰都是静静地听着,不说话。他也不等老婆说话,就去拉二胡</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了。孙兰听着他滞重的二胡声,就发出一声叹息。</a:t>
            </a:r>
            <a:endParaRPr lang="zh-CN" altLang="en-US"/>
          </a:p>
        </p:txBody>
      </p:sp>
    </p:spTree>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小城有人带着孩子请王少宏教二胡。小城已有好几家二胡培训班。王少宏想都没想,就拒绝</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了。给小孩子做启蒙老师?他不屑。一个华丽、高大的舞台一直在他的心里矗立着。过一段时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间,他就往北京跑,参加那里的比赛,或者与同道聚会。王少宏一直相信北京会有他一个舞台。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钱花了不少,可王少宏没拿回一个奖杯。孙兰说,他们不懂。王少宏勾着头,好久才说,他们说得</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对,我的演奏中缺了最重要的东西。孙兰说怎么会呢?王少宏摇摇头,说,你不懂。孙兰脸上暗了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一层,心说,我怎么不懂呢?听你的二胡十多年了,也听你在家放的碟片十多年了。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看着王少宏不开心,孙兰有什么办法呢?她不过是一名小学老师。她能做的,就是把观众这一角</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色做得加倍合格。孙兰在逼仄的阳台上砌了个小小的台,高出地面半尺,椭圆形,还给周围挂了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一层白的纱帘。风吹过,纱帘窸窸窣窣地轻轻晃,是有点舞台的感觉了。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是舞台。孙兰给王少宏搭的舞台。</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孙兰把王少宏用过的二胡,一溜排的,都挂在“舞台”的墙上。孙兰叫王少宏坐到“舞台”上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拉。王少宏开始不愿意,骂孙兰瞎整。况且,王少宏除了给学生上课时拉拉二胡,平日里,他已经</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很少拉了。说到底,心里还是别扭。孙兰却总是催他拉。孙兰给他买好烟好酒,给他说好话。孙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兰说,你就是我的二胡演奏家,我要做你一生的听者。孙兰不说自己是观众,或者粉丝什么的。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王少宏喜欢“听者”这个称号,当然,更喜欢孙兰这样地看重他,他就坐到他的“舞台”上,给他</a:t>
            </a:r>
            <a:endParaRPr lang="zh-CN" altLang="en-US"/>
          </a:p>
        </p:txBody>
      </p:sp>
    </p:spTree>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唯一的“听者”拉起了二胡。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孙兰说,不管什么曲子,你都处理得那么好,那么精妙绝伦。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孙兰说,美妙的旋律在弓子的拉拉推推中,出神入化,划着美丽的弧线,蹦跳,流淌,像云在飘,像风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在扬,像花在开,简直是太炫了!孙兰说,如果在处理时心无旁骛,人琴合一,琴曲合一,就更好了。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听着听着,王少宏愣怔了。他没想到,孙兰,一个小学语文老师,能听懂他的二胡。王少宏抱着孙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兰说,周末了,我们去黄河边,我给你拉《江河水》,水边拉琴,有水的滋润,又有辽阔天地的回旋,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是再好不过的舞台了。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孙兰说,改天吧,一会儿有几个学生来补课。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王少宏生气了。王少宏说,你这是干吗?家里就缺你这点钱?无趣,庸俗。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孙兰倒不生气。孙兰说,爸的滑膜炎又犯了,医生说最好做手术</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还有大侄子的婚事,小侄子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的学费</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王少宏不说话了。好久,王少宏说,我也带学生吧。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孙兰不同意。孙兰说,你得潜心研习你的二胡,你的舞台不在这里。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王少宏吱着唇,好半天,指着阳台的舞台说,够了,有它,我觉得,挺好。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(有删改)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下列对小说相关内容和艺术特色的分析鉴赏,不恰当的一项是(3分)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spTree>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676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A.小说开头交代王少宏坚信自己能成为“声名卓著的二胡演奏家”,巧妙地暗示了王少宏的艺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术追求不够纯粹。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B.王少宏赴京参赛却没能获奖,孙兰说“他们不懂”意在安慰,王少宏说“你不懂”则是认为孙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兰不懂音乐。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C.王少宏对孙兰指出自己演奏的不足感到惊讶,虽然他为妻子不到黄河边听他拉琴而生气,但已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没了之前的不屑。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D.综合全文,王少宏的执着和挣扎没能带给他预期的成功,有性格方面的原因,但缺少良好环境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才是主要原因。</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小说以“舞台”为中心叙事写人,这样处理有什么好处?请简要分析。(5分)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有人说孙兰是典型的“贤内助”,你有什么看法?请结合全文分析。(6分)</a:t>
            </a:r>
            <a:endParaRPr lang="zh-CN" altLang="en-US" dirty="0"/>
          </a:p>
        </p:txBody>
      </p:sp>
      <p:sp>
        <p:nvSpPr>
          <p:cNvPr id="3" name="矩形 2"/>
          <p:cNvSpPr/>
          <p:nvPr/>
        </p:nvSpPr>
        <p:spPr>
          <a:xfrm>
            <a:off x="500034" y="4420401"/>
            <a:ext cx="8001056" cy="1826141"/>
          </a:xfrm>
          <a:prstGeom prst="rect">
            <a:avLst/>
          </a:prstGeom>
        </p:spPr>
        <p:txBody>
          <a:bodyPr wrap="square">
            <a:spAutoFit/>
          </a:bodyPr>
          <a:lstStyle/>
          <a:p>
            <a:pPr lvl="0"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二、</a:t>
            </a:r>
            <a:endParaRPr lang="zh-CN" altLang="en-US" dirty="0" smtClean="0">
              <a:solidFill>
                <a:srgbClr val="000000"/>
              </a:solidFill>
            </a:endParaRPr>
          </a:p>
          <a:p>
            <a:pPr lvl="0"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1.</a:t>
            </a:r>
            <a:r>
              <a:rPr lang="zh-CN" altLang="en-US" sz="1500" b="1" kern="0" dirty="0" smtClean="0">
                <a:solidFill>
                  <a:srgbClr val="000000"/>
                </a:solidFill>
                <a:latin typeface="Times New Roman" panose="02020603050405020304" pitchFamily="65" charset="-122"/>
                <a:ea typeface="宋体" panose="02010600030101010101" pitchFamily="2" charset="-122"/>
              </a:rPr>
              <a:t>答案 </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　“但缺少良好环境才是主要原因”理解错误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文意想表达的是人与人之间的真实</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感情</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心有多大</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舞台就有多大。</a:t>
            </a:r>
            <a:endParaRPr lang="zh-CN" altLang="en-US" dirty="0" smtClean="0">
              <a:solidFill>
                <a:srgbClr val="000000"/>
              </a:solidFill>
            </a:endParaRPr>
          </a:p>
          <a:p>
            <a:pPr lvl="0"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2.</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①舞台既指王少宏作为音乐学院毕业生的职业需求</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也指他所追求的社会地位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还寄托</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着妻子对丈夫艺术追求的期待</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意蕴丰富。②小说以舞台为线索</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故事围绕“舞台”展开并聚焦</a:t>
            </a:r>
            <a:endParaRPr lang="zh-CN" altLang="en-US"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58472" cy="4483409"/>
            <a:chOff x="540000" y="1080000"/>
            <a:chExt cx="8158472" cy="4483409"/>
          </a:xfrm>
        </p:grpSpPr>
        <p:sp>
          <p:nvSpPr>
            <p:cNvPr id="2" name="TextBox 2"/>
            <p:cNvSpPr txBox="1"/>
            <p:nvPr/>
          </p:nvSpPr>
          <p:spPr>
            <a:xfrm>
              <a:off x="540000" y="1080000"/>
              <a:ext cx="8127000" cy="3467616"/>
            </a:xfrm>
            <a:prstGeom prst="rect">
              <a:avLst/>
            </a:prstGeom>
            <a:noFill/>
          </p:spPr>
          <p:txBody>
            <a:bodyPr wrap="square" lIns="0" tIns="0" rIns="0" bIns="0" rtlCol="0">
              <a:spAutoFit/>
            </a:bodyPr>
            <a:lstStyle/>
            <a:p>
              <a:pPr lvl="0"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于“舞台”</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情节更加集中、紧凑。③以舞台为中心的艺术处理有助于人物形象的塑造</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王少宏</a:t>
              </a:r>
              <a:br>
                <a:rPr lang="zh-CN" altLang="en-US" sz="1600"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执着于“舞台”</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无视家庭困难</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妻子为了丈夫的“舞台”甘心付出</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人物性格得到充分展现。</a:t>
              </a:r>
              <a:br>
                <a:rPr lang="zh-CN" altLang="en-US" sz="1600" dirty="0" smtClean="0">
                  <a:solidFill>
                    <a:srgbClr val="000000"/>
                  </a:solidFill>
                </a:rPr>
              </a:b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答出一点给</a:t>
              </a:r>
              <a:r>
                <a:rPr lang="en-US" altLang="zh-CN" sz="1500"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答出两点给</a:t>
              </a:r>
              <a:r>
                <a:rPr lang="en-US" altLang="zh-CN" sz="1500"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答出三点给</a:t>
              </a:r>
              <a:r>
                <a:rPr lang="en-US" altLang="zh-CN" sz="1500"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分</a:t>
              </a:r>
              <a:r>
                <a:rPr lang="en-US" altLang="zh-CN" sz="150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solidFill>
                  <a:srgbClr val="000000"/>
                </a:solidFill>
              </a:endParaRPr>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要建立人物、情节、主旨、环境四级循环的答题模式,本题就可从人物、情节、主旨几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个角度组织答案。</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(示例1)孙兰是典型的“贤内助”。①孙兰勤劳贤惠,悉心付出,独自担起照顾家庭的重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担;②孙兰体贴关爱丈夫,为其搭建舞台,甘当听者;③孙兰面对丈夫的不屑,隐忍包容,默默学习,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终成知音。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(示例2)孙兰不是“贤内助”。①她始终纵容丈夫逃避现实寻找“舞台”;②明知丈夫心有旁骛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却没有及时指出,反而为他搭建“舞台”,做他“唯一”的听者;③当丈夫愿意一起承担家庭重</a:t>
              </a:r>
              <a:endParaRPr lang="zh-CN" altLang="en-US" dirty="0"/>
            </a:p>
          </p:txBody>
        </p:sp>
        <p:sp>
          <p:nvSpPr>
            <p:cNvPr id="3" name="TextBox 2"/>
            <p:cNvSpPr txBox="1"/>
            <p:nvPr/>
          </p:nvSpPr>
          <p:spPr>
            <a:xfrm>
              <a:off x="571472" y="4567046"/>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担时,她却表示拒绝。(每点2分,共6分。意思答对即可)</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这是一道探究题,探究的题目有两类,一是向内挖掘,一是向外延伸。本题是向内挖掘,考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生要抓住“贤内助”这个关键词,结合文本内容答题,首先明确观点,然后向内挖掘,组织答案。</a:t>
              </a:r>
              <a:endParaRPr lang="zh-CN" altLang="en-US" dirty="0"/>
            </a:p>
          </p:txBody>
        </p:sp>
      </p:grpSp>
    </p:spTree>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三、(2017江西重点中学联考,7—9)阅读下面的文字,回答问题。(14分)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老厨师</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[俄罗斯]帕乌斯托夫斯基</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①一七八六年一个冬天的傍晚,维也纳城郊的一间小木屋里,一位失明的老人,杜恩伯爵夫人从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前的厨师快要死了。几年前,这位厨师被炉子的热气熏瞎了眼。从那时起,伯爵夫人的管家就让</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他住到这间岗棚里,偶尔想起时才给他几个佛罗伦</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②厨师和他女儿玛丽亚住在一起,玛丽亚是一个十七八岁的姑娘。小屋里全部家什只有一张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床、几条瘸腿的板凳、一张笨重的桌子、满是裂纹的瓷碟和玛丽亚的唯一财产——一架拨弦</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古钢琴</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③玛丽亚给他临终的老父亲擦过身,穿上冰凉干净的衬衫,这时老人说:“我从来不喜欢神甫和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修道士。我不能请牧师听忏悔,但是临终,我要净化一下我的心灵。”</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④“你到街上去,”老人又说,“把碰到的第一个人请到家里来,听取一个临终人的忏悔吧。我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想谁也不会拒绝你的。”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⑤街上空无一人。风把落叶刮得满街跑,昏暗的天空落下冰冷的雨点。</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⑥玛丽亚等了很久,才遇到一位陌生人。她用颤抖的声音向他转述了父亲的请求。</a:t>
            </a:r>
            <a:endParaRPr lang="zh-CN" altLang="en-US"/>
          </a:p>
        </p:txBody>
      </p:sp>
    </p:spTree>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⑦“好吧,”那人平静地说,“我虽然不是神甫,但没关系。走吧。”</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⑧他俩进到屋里。这个陌生人麻利地把凳子拉到床边,坐下来,俯下身,愉快地注视了一下临终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人的面孔。</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⑨“您说吧!”他说,“也许我不是用上帝赋予的权力,而是用我所从事的艺术的力量,让您在生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命的最后时刻轻松下来,并卸下您心灵上的重负。”</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⑩“我干了一辈子活儿,直到双目失明,”老人小声说,并把陌生人的一只手拉到自己身边,“干</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活儿的人是没工夫去犯罪的。我的妻子,她叫玛尔塔,她害上肺病以后,医生给她开了许多种贵</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重的药品,还叮嘱要给她吃鲜奶油和无花果,喝滚热的红酒,我于是从杜恩伯爵夫人的一套茶具</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中偷了一只小小的金盘子,把它砸成碎块卖了。现在回想起这件事心里很难过,我对女儿隐瞒了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这件事,一直教育她,别人的东西一点也不要动。”</a:t>
            </a:r>
            <a:endParaRPr lang="zh-CN" altLang="en-US"/>
          </a:p>
          <a:p>
            <a:pPr marL="0" indent="0" eaLnBrk="0" latinLnBrk="1" hangingPunct="0">
              <a:lnSpc>
                <a:spcPct val="150000"/>
              </a:lnSpc>
              <a:spcBef>
                <a:spcPts val="0"/>
              </a:spcBef>
              <a:buNone/>
            </a:pPr>
            <a:r>
              <a:rPr lang="zh-CN" altLang="en-US" sz="1240" kern="0" spc="41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“伯爵夫人的仆人中有人为这事受到牵连吗?”陌生人问。</a:t>
            </a:r>
            <a:endParaRPr lang="zh-CN" altLang="en-US"/>
          </a:p>
          <a:p>
            <a:pPr marL="0" indent="0" eaLnBrk="0" latinLnBrk="1" hangingPunct="0">
              <a:lnSpc>
                <a:spcPct val="150000"/>
              </a:lnSpc>
              <a:spcBef>
                <a:spcPts val="0"/>
              </a:spcBef>
              <a:buNone/>
            </a:pPr>
            <a:r>
              <a:rPr lang="zh-CN" altLang="en-US" sz="1240" kern="0" spc="41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“我发誓,先生,绝对没有,”老人回答说,哭起来,“要是我知道黄金救不了我的玛尔塔,我怎</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么会去偷呢!”</a:t>
            </a:r>
            <a:endParaRPr lang="zh-CN" altLang="en-US"/>
          </a:p>
          <a:p>
            <a:pPr marL="0" indent="0" eaLnBrk="0" latinLnBrk="1" hangingPunct="0">
              <a:lnSpc>
                <a:spcPct val="150000"/>
              </a:lnSpc>
              <a:spcBef>
                <a:spcPts val="0"/>
              </a:spcBef>
              <a:buNone/>
            </a:pPr>
            <a:r>
              <a:rPr lang="zh-CN" altLang="en-US" sz="1240" kern="0" spc="41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“那好,约翰·梅耶,”陌生人说,把一只手放在老人失明的双眼上,“您在人们面前没有罪。您</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所做的,说不定还该算是您对爱情奉献的壮举。”</a:t>
            </a:r>
            <a:endParaRPr lang="zh-CN" altLang="en-US"/>
          </a:p>
        </p:txBody>
      </p:sp>
      <p:pic>
        <p:nvPicPr>
          <p:cNvPr id="3" name="图片 3" descr="textimage26.jpeg"/>
          <p:cNvPicPr>
            <a:picLocks noChangeAspect="1"/>
          </p:cNvPicPr>
          <p:nvPr/>
        </p:nvPicPr>
        <p:blipFill>
          <a:blip r:embed="rId1"/>
          <a:stretch>
            <a:fillRect/>
          </a:stretch>
        </p:blipFill>
        <p:spPr>
          <a:xfrm>
            <a:off x="540000" y="4621413"/>
            <a:ext cx="209549" cy="209549"/>
          </a:xfrm>
          <a:prstGeom prst="rect">
            <a:avLst/>
          </a:prstGeom>
        </p:spPr>
      </p:pic>
      <p:pic>
        <p:nvPicPr>
          <p:cNvPr id="4" name="图片 4" descr="textimage27.jpeg"/>
          <p:cNvPicPr>
            <a:picLocks noChangeAspect="1"/>
          </p:cNvPicPr>
          <p:nvPr/>
        </p:nvPicPr>
        <p:blipFill>
          <a:blip r:embed="rId2"/>
          <a:stretch>
            <a:fillRect/>
          </a:stretch>
        </p:blipFill>
        <p:spPr>
          <a:xfrm>
            <a:off x="540000" y="4968669"/>
            <a:ext cx="209549" cy="209549"/>
          </a:xfrm>
          <a:prstGeom prst="rect">
            <a:avLst/>
          </a:prstGeom>
        </p:spPr>
      </p:pic>
      <p:pic>
        <p:nvPicPr>
          <p:cNvPr id="5" name="图片 5" descr="textimage28.jpeg"/>
          <p:cNvPicPr>
            <a:picLocks noChangeAspect="1"/>
          </p:cNvPicPr>
          <p:nvPr/>
        </p:nvPicPr>
        <p:blipFill>
          <a:blip r:embed="rId3"/>
          <a:stretch>
            <a:fillRect/>
          </a:stretch>
        </p:blipFill>
        <p:spPr>
          <a:xfrm>
            <a:off x="540000" y="5663181"/>
            <a:ext cx="209549" cy="209549"/>
          </a:xfrm>
          <a:prstGeom prst="rect">
            <a:avLst/>
          </a:prstGeom>
        </p:spPr>
      </p:pic>
    </p:spTree>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240" kern="0" spc="41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“阿门!”老人小声说。</a:t>
            </a:r>
            <a:endParaRPr lang="zh-CN" altLang="en-US"/>
          </a:p>
          <a:p>
            <a:pPr marL="0" indent="0" eaLnBrk="0" latinLnBrk="1" hangingPunct="0">
              <a:lnSpc>
                <a:spcPct val="150000"/>
              </a:lnSpc>
              <a:spcBef>
                <a:spcPts val="0"/>
              </a:spcBef>
              <a:buNone/>
            </a:pPr>
            <a:r>
              <a:rPr lang="zh-CN" altLang="en-US" sz="1240" kern="0" spc="41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“现在您告诉我您最后的心愿吧。”</a:t>
            </a:r>
            <a:endParaRPr lang="zh-CN" altLang="en-US"/>
          </a:p>
          <a:p>
            <a:pPr marL="0" indent="0" eaLnBrk="0" latinLnBrk="1" hangingPunct="0">
              <a:lnSpc>
                <a:spcPct val="150000"/>
              </a:lnSpc>
              <a:spcBef>
                <a:spcPts val="0"/>
              </a:spcBef>
              <a:buNone/>
            </a:pPr>
            <a:r>
              <a:rPr lang="zh-CN" altLang="en-US" sz="1240" kern="0" spc="41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“我希望有人能照顾玛丽亚。”</a:t>
            </a:r>
            <a:endParaRPr lang="zh-CN" altLang="en-US"/>
          </a:p>
          <a:p>
            <a:pPr marL="0" indent="0" eaLnBrk="0" latinLnBrk="1" hangingPunct="0">
              <a:lnSpc>
                <a:spcPct val="150000"/>
              </a:lnSpc>
              <a:spcBef>
                <a:spcPts val="0"/>
              </a:spcBef>
              <a:buNone/>
            </a:pPr>
            <a:r>
              <a:rPr lang="zh-CN" altLang="en-US" sz="1240" kern="0" spc="41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“这由我来做。您还希望什么呢?”</a:t>
            </a:r>
            <a:endParaRPr lang="zh-CN" altLang="en-US"/>
          </a:p>
          <a:p>
            <a:pPr marL="0" indent="0" eaLnBrk="0" latinLnBrk="1" hangingPunct="0">
              <a:lnSpc>
                <a:spcPct val="150000"/>
              </a:lnSpc>
              <a:spcBef>
                <a:spcPts val="0"/>
              </a:spcBef>
              <a:buNone/>
            </a:pPr>
            <a:r>
              <a:rPr lang="zh-CN" altLang="en-US" sz="1240" kern="0" spc="41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这时,即将逝去的老人突然露出微笑,大声说:“我希望能再一次看见玛尔塔,像我年轻时看到</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她那样。我想看见太阳,看见这座古老的花园百花盛开的春天。”</a:t>
            </a:r>
            <a:endParaRPr lang="zh-CN" altLang="en-US"/>
          </a:p>
          <a:p>
            <a:pPr marL="0" indent="0" eaLnBrk="0" latinLnBrk="1" hangingPunct="0">
              <a:lnSpc>
                <a:spcPct val="150000"/>
              </a:lnSpc>
              <a:spcBef>
                <a:spcPts val="0"/>
              </a:spcBef>
              <a:buNone/>
            </a:pPr>
            <a:r>
              <a:rPr lang="zh-CN" altLang="en-US" sz="1240" kern="0" spc="41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“好吧。”陌生人说着站起来,走到拨弦古钢琴旁边,坐到钢琴前的凳子上。急促的琴声突</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然从岗棚里飘散开来,仿佛千百颗玉珠散落到地上。</a:t>
            </a:r>
            <a:endParaRPr lang="zh-CN" altLang="en-US"/>
          </a:p>
          <a:p>
            <a:pPr marL="0" indent="0" eaLnBrk="0" latinLnBrk="1" hangingPunct="0">
              <a:lnSpc>
                <a:spcPct val="150000"/>
              </a:lnSpc>
              <a:spcBef>
                <a:spcPts val="0"/>
              </a:spcBef>
              <a:buNone/>
            </a:pPr>
            <a:r>
              <a:rPr lang="zh-CN" altLang="en-US" sz="1240" kern="0" spc="41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“听吧,”陌生人说,“一边听,一边看。”</a:t>
            </a:r>
            <a:endParaRPr lang="zh-CN" altLang="en-US"/>
          </a:p>
          <a:p>
            <a:pPr marL="0" indent="0" eaLnBrk="0" latinLnBrk="1" hangingPunct="0">
              <a:lnSpc>
                <a:spcPct val="150000"/>
              </a:lnSpc>
              <a:spcBef>
                <a:spcPts val="0"/>
              </a:spcBef>
              <a:buNone/>
            </a:pPr>
            <a:r>
              <a:rPr lang="zh-CN" altLang="en-US" sz="1240" kern="0" spc="41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“我看见了,先生!”老人说着,从床上微微欠起身来,“我看见和玛尔塔相遇的那一天了,那天</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她因为难为情,打破了牛奶罐。那是冬天,在山里。天空像湛蓝的玻璃一样透明,玛尔塔笑了。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她笑了。”陌生人弹奏着,一边望着黑洞洞的窗口。“现在呢?”他问,“您看见什么了吗?”</a:t>
            </a:r>
            <a:endParaRPr lang="zh-CN" altLang="en-US"/>
          </a:p>
          <a:p>
            <a:pPr marL="0" indent="0" eaLnBrk="0" latinLnBrk="1" hangingPunct="0">
              <a:lnSpc>
                <a:spcPct val="150000"/>
              </a:lnSpc>
              <a:spcBef>
                <a:spcPts val="0"/>
              </a:spcBef>
              <a:buNone/>
            </a:pPr>
            <a:r>
              <a:rPr lang="zh-CN" altLang="en-US" sz="1240" kern="0" spc="41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老人默默地谛听着。</a:t>
            </a:r>
            <a:endParaRPr lang="zh-CN" altLang="en-US"/>
          </a:p>
          <a:p>
            <a:pPr marL="0" indent="0" eaLnBrk="0" latinLnBrk="1" hangingPunct="0">
              <a:lnSpc>
                <a:spcPct val="150000"/>
              </a:lnSpc>
              <a:spcBef>
                <a:spcPts val="0"/>
              </a:spcBef>
              <a:buNone/>
            </a:pPr>
            <a:r>
              <a:rPr lang="zh-CN" altLang="en-US" sz="1240" kern="0" spc="41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“难道您没有看见?”陌生人一面弹奏,一面匆促地说,“夜由黑变蓝,之后由蓝变成蔚蓝吗?</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暖融融的阳光已经从什么地方的上空投射下来,您家这些古树的树枝上已经绽开了白色的花</a:t>
            </a:r>
            <a:endParaRPr lang="zh-CN" altLang="en-US"/>
          </a:p>
        </p:txBody>
      </p:sp>
      <p:pic>
        <p:nvPicPr>
          <p:cNvPr id="3" name="图片 3" descr="textimage29.jpeg"/>
          <p:cNvPicPr>
            <a:picLocks noChangeAspect="1"/>
          </p:cNvPicPr>
          <p:nvPr/>
        </p:nvPicPr>
        <p:blipFill>
          <a:blip r:embed="rId1"/>
          <a:stretch>
            <a:fillRect/>
          </a:stretch>
        </p:blipFill>
        <p:spPr>
          <a:xfrm>
            <a:off x="540000" y="1148853"/>
            <a:ext cx="209549" cy="209550"/>
          </a:xfrm>
          <a:prstGeom prst="rect">
            <a:avLst/>
          </a:prstGeom>
        </p:spPr>
      </p:pic>
      <p:pic>
        <p:nvPicPr>
          <p:cNvPr id="4" name="图片 4" descr="textimage30.jpeg"/>
          <p:cNvPicPr>
            <a:picLocks noChangeAspect="1"/>
          </p:cNvPicPr>
          <p:nvPr/>
        </p:nvPicPr>
        <p:blipFill>
          <a:blip r:embed="rId2"/>
          <a:stretch>
            <a:fillRect/>
          </a:stretch>
        </p:blipFill>
        <p:spPr>
          <a:xfrm>
            <a:off x="540000" y="1496109"/>
            <a:ext cx="209549" cy="209549"/>
          </a:xfrm>
          <a:prstGeom prst="rect">
            <a:avLst/>
          </a:prstGeom>
        </p:spPr>
      </p:pic>
      <p:pic>
        <p:nvPicPr>
          <p:cNvPr id="5" name="图片 5" descr="textimage31.jpeg"/>
          <p:cNvPicPr>
            <a:picLocks noChangeAspect="1"/>
          </p:cNvPicPr>
          <p:nvPr/>
        </p:nvPicPr>
        <p:blipFill>
          <a:blip r:embed="rId3"/>
          <a:stretch>
            <a:fillRect/>
          </a:stretch>
        </p:blipFill>
        <p:spPr>
          <a:xfrm>
            <a:off x="540000" y="1843365"/>
            <a:ext cx="209549" cy="209549"/>
          </a:xfrm>
          <a:prstGeom prst="rect">
            <a:avLst/>
          </a:prstGeom>
        </p:spPr>
      </p:pic>
      <p:pic>
        <p:nvPicPr>
          <p:cNvPr id="6" name="图片 6" descr="textimage32.jpeg"/>
          <p:cNvPicPr>
            <a:picLocks noChangeAspect="1"/>
          </p:cNvPicPr>
          <p:nvPr/>
        </p:nvPicPr>
        <p:blipFill>
          <a:blip r:embed="rId4"/>
          <a:stretch>
            <a:fillRect/>
          </a:stretch>
        </p:blipFill>
        <p:spPr>
          <a:xfrm>
            <a:off x="540000" y="2190621"/>
            <a:ext cx="209549" cy="209549"/>
          </a:xfrm>
          <a:prstGeom prst="rect">
            <a:avLst/>
          </a:prstGeom>
        </p:spPr>
      </p:pic>
      <p:pic>
        <p:nvPicPr>
          <p:cNvPr id="7" name="图片 7" descr="textimage33.jpeg"/>
          <p:cNvPicPr>
            <a:picLocks noChangeAspect="1"/>
          </p:cNvPicPr>
          <p:nvPr/>
        </p:nvPicPr>
        <p:blipFill>
          <a:blip r:embed="rId5"/>
          <a:stretch>
            <a:fillRect/>
          </a:stretch>
        </p:blipFill>
        <p:spPr>
          <a:xfrm>
            <a:off x="540000" y="2537877"/>
            <a:ext cx="209549" cy="209550"/>
          </a:xfrm>
          <a:prstGeom prst="rect">
            <a:avLst/>
          </a:prstGeom>
        </p:spPr>
      </p:pic>
      <p:pic>
        <p:nvPicPr>
          <p:cNvPr id="8" name="图片 8" descr="textimage34.jpeg"/>
          <p:cNvPicPr>
            <a:picLocks noChangeAspect="1"/>
          </p:cNvPicPr>
          <p:nvPr/>
        </p:nvPicPr>
        <p:blipFill>
          <a:blip r:embed="rId6"/>
          <a:stretch>
            <a:fillRect/>
          </a:stretch>
        </p:blipFill>
        <p:spPr>
          <a:xfrm>
            <a:off x="540000" y="3232389"/>
            <a:ext cx="209549" cy="209550"/>
          </a:xfrm>
          <a:prstGeom prst="rect">
            <a:avLst/>
          </a:prstGeom>
        </p:spPr>
      </p:pic>
      <p:pic>
        <p:nvPicPr>
          <p:cNvPr id="9" name="图片 9" descr="textimage35.jpeg"/>
          <p:cNvPicPr>
            <a:picLocks noChangeAspect="1"/>
          </p:cNvPicPr>
          <p:nvPr/>
        </p:nvPicPr>
        <p:blipFill>
          <a:blip r:embed="rId7"/>
          <a:stretch>
            <a:fillRect/>
          </a:stretch>
        </p:blipFill>
        <p:spPr>
          <a:xfrm>
            <a:off x="540000" y="3926901"/>
            <a:ext cx="209549" cy="209550"/>
          </a:xfrm>
          <a:prstGeom prst="rect">
            <a:avLst/>
          </a:prstGeom>
        </p:spPr>
      </p:pic>
      <p:pic>
        <p:nvPicPr>
          <p:cNvPr id="10" name="图片 10" descr="textimage36.jpeg"/>
          <p:cNvPicPr>
            <a:picLocks noChangeAspect="1"/>
          </p:cNvPicPr>
          <p:nvPr/>
        </p:nvPicPr>
        <p:blipFill>
          <a:blip r:embed="rId8"/>
          <a:stretch>
            <a:fillRect/>
          </a:stretch>
        </p:blipFill>
        <p:spPr>
          <a:xfrm>
            <a:off x="540000" y="4274157"/>
            <a:ext cx="209549" cy="209549"/>
          </a:xfrm>
          <a:prstGeom prst="rect">
            <a:avLst/>
          </a:prstGeom>
        </p:spPr>
      </p:pic>
      <p:pic>
        <p:nvPicPr>
          <p:cNvPr id="11" name="图片 11" descr="textimage37.jpeg"/>
          <p:cNvPicPr>
            <a:picLocks noChangeAspect="1"/>
          </p:cNvPicPr>
          <p:nvPr/>
        </p:nvPicPr>
        <p:blipFill>
          <a:blip r:embed="rId9"/>
          <a:stretch>
            <a:fillRect/>
          </a:stretch>
        </p:blipFill>
        <p:spPr>
          <a:xfrm>
            <a:off x="540000" y="5315925"/>
            <a:ext cx="209549" cy="209549"/>
          </a:xfrm>
          <a:prstGeom prst="rect">
            <a:avLst/>
          </a:prstGeom>
        </p:spPr>
      </p:pic>
      <p:pic>
        <p:nvPicPr>
          <p:cNvPr id="12" name="图片 12" descr="textimage38.jpeg"/>
          <p:cNvPicPr>
            <a:picLocks noChangeAspect="1"/>
          </p:cNvPicPr>
          <p:nvPr/>
        </p:nvPicPr>
        <p:blipFill>
          <a:blip r:embed="rId10"/>
          <a:stretch>
            <a:fillRect/>
          </a:stretch>
        </p:blipFill>
        <p:spPr>
          <a:xfrm>
            <a:off x="540000" y="5663181"/>
            <a:ext cx="209549" cy="209549"/>
          </a:xfrm>
          <a:prstGeom prst="rect">
            <a:avLst/>
          </a:prstGeom>
        </p:spPr>
      </p:pic>
    </p:spTree>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朵。依我看,那是苹果树上的花。您看,第一道阳光已经投射到石砌的围墙上,把围墙晒暖了,上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边直冒热气。可能是浸透着融雪的青苔水汽正在蒸发吧。天空变得更高、更蓝、更美了,鸟儿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已经成群地从古老的维也纳上空往北飞去了。”</a:t>
            </a:r>
            <a:endParaRPr lang="zh-CN" altLang="en-US" dirty="0"/>
          </a:p>
          <a:p>
            <a:pPr marL="0" indent="0" eaLnBrk="0" latinLnBrk="1" hangingPunct="0">
              <a:lnSpc>
                <a:spcPct val="150000"/>
              </a:lnSpc>
              <a:spcBef>
                <a:spcPts val="0"/>
              </a:spcBef>
              <a:buNone/>
            </a:pPr>
            <a:r>
              <a:rPr lang="zh-CN" altLang="en-US" sz="1240" kern="0" spc="41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“这些我全都看见了!”老人喊道。老人倒在枕头上,急促地喘息起来,双手在被子上摸索。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他气喘吁吁地说:“我像许多年前一样清楚地看到了一切。但是我不能不知道</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你的名字</a:t>
            </a:r>
            <a:r>
              <a:rPr lang="zh-CN" altLang="en-US" sz="1500" kern="0" dirty="0" smtClean="0">
                <a:solidFill>
                  <a:srgbClr val="000000"/>
                </a:solidFill>
                <a:latin typeface="黑体" panose="02010609060101010101" pitchFamily="49" charset="-122"/>
                <a:ea typeface="宋体" panose="02010600030101010101" pitchFamily="2" charset="-122"/>
              </a:rPr>
              <a:t>…</a:t>
            </a:r>
            <a:br>
              <a:rPr dirty="0"/>
            </a:b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”“我叫沃尔夫冈·阿玛多伊斯·莫扎特。”陌生人回答说。玛丽亚离开床边,双膝几乎触到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地,向这位伟大的音乐家深深施礼。</a:t>
            </a:r>
            <a:endParaRPr lang="zh-CN" altLang="en-US" dirty="0"/>
          </a:p>
          <a:p>
            <a:pPr marL="0" indent="0" eaLnBrk="0" latinLnBrk="1" hangingPunct="0">
              <a:lnSpc>
                <a:spcPct val="150000"/>
              </a:lnSpc>
              <a:spcBef>
                <a:spcPts val="0"/>
              </a:spcBef>
              <a:buNone/>
            </a:pPr>
            <a:r>
              <a:rPr lang="zh-CN" altLang="en-US" sz="1240" kern="0" spc="41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当她直起腰来时,老人已经死了。窗外已是朝霞满天,洒满湿润雪花的花园沐浴在霞光中。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1940年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(1)佛罗伦,旧时佛罗伦萨的金币或银币,后来在欧洲很多国家通用。(2)拨弦古钢琴,十六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至十八世纪一种有键拨弦乐器,是钢琴的前身。</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下列对作品相关内容和艺术特色的分析鉴赏,不恰当的一项是(3分)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A.小说开篇交代故事发生在冬天,意在与结尾老厨师去世时在音乐中感受到的春天的温暖形成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鲜明的对比。</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B.医生给老厨师的妻子开了许多种贵重的药品,并且叮嘱老厨师要好好照顾妻子,然而他的妻子</a:t>
            </a:r>
            <a:endParaRPr lang="zh-CN" altLang="en-US" dirty="0"/>
          </a:p>
        </p:txBody>
      </p:sp>
      <p:pic>
        <p:nvPicPr>
          <p:cNvPr id="3" name="图片 3" descr="textimage39.jpeg"/>
          <p:cNvPicPr>
            <a:picLocks noChangeAspect="1"/>
          </p:cNvPicPr>
          <p:nvPr/>
        </p:nvPicPr>
        <p:blipFill>
          <a:blip r:embed="rId1"/>
          <a:stretch>
            <a:fillRect/>
          </a:stretch>
        </p:blipFill>
        <p:spPr>
          <a:xfrm>
            <a:off x="540000" y="2190621"/>
            <a:ext cx="209549" cy="209549"/>
          </a:xfrm>
          <a:prstGeom prst="rect">
            <a:avLst/>
          </a:prstGeom>
        </p:spPr>
      </p:pic>
      <p:pic>
        <p:nvPicPr>
          <p:cNvPr id="4" name="图片 4" descr="textimage40.jpeg"/>
          <p:cNvPicPr>
            <a:picLocks noChangeAspect="1"/>
          </p:cNvPicPr>
          <p:nvPr/>
        </p:nvPicPr>
        <p:blipFill>
          <a:blip r:embed="rId2"/>
          <a:stretch>
            <a:fillRect/>
          </a:stretch>
        </p:blipFill>
        <p:spPr>
          <a:xfrm>
            <a:off x="540000" y="3579645"/>
            <a:ext cx="209549" cy="209549"/>
          </a:xfrm>
          <a:prstGeom prst="rect">
            <a:avLst/>
          </a:prstGeom>
        </p:spPr>
      </p:pic>
    </p:spTree>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740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还是因为家庭无法负担高昂的药费而去世了。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C.小说在最后才交代陌生人是莫扎特,使得故事出人意料,又在情理之中,也将整篇小说推向了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高潮。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D.作者在文中着力介绍老厨师家的全部家什,旨在说明他家的贫困,为后文他被迫偷主人家的金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盘子做了铺垫。</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请结合小说内容概括老厨师的形象特征。(5分)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有些小说的主题可以做多样化解读,请你结合文本,从两个不同的角度谈谈对小说主题的理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解。(6分)</a:t>
            </a:r>
            <a:endParaRPr lang="zh-CN" altLang="en-US" dirty="0"/>
          </a:p>
        </p:txBody>
      </p:sp>
      <p:sp>
        <p:nvSpPr>
          <p:cNvPr id="3" name="矩形 2"/>
          <p:cNvSpPr/>
          <p:nvPr/>
        </p:nvSpPr>
        <p:spPr>
          <a:xfrm>
            <a:off x="500034" y="3839991"/>
            <a:ext cx="8072494" cy="2866426"/>
          </a:xfrm>
          <a:prstGeom prst="rect">
            <a:avLst/>
          </a:prstGeom>
        </p:spPr>
        <p:txBody>
          <a:bodyPr wrap="square">
            <a:spAutoFit/>
          </a:bodyPr>
          <a:lstStyle/>
          <a:p>
            <a:pPr lvl="0"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三、</a:t>
            </a:r>
            <a:endParaRPr lang="zh-CN" altLang="en-US" dirty="0" smtClean="0">
              <a:solidFill>
                <a:srgbClr val="000000"/>
              </a:solidFill>
            </a:endParaRPr>
          </a:p>
          <a:p>
            <a:pPr lvl="0"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1.</a:t>
            </a:r>
            <a:r>
              <a:rPr lang="zh-CN" altLang="en-US" sz="1500" b="1" kern="0" dirty="0" smtClean="0">
                <a:solidFill>
                  <a:srgbClr val="000000"/>
                </a:solidFill>
                <a:latin typeface="Times New Roman" panose="02020603050405020304" pitchFamily="65" charset="-122"/>
                <a:ea typeface="宋体" panose="02010600030101010101" pitchFamily="2" charset="-122"/>
              </a:rPr>
              <a:t>答案 </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　无中生有。</a:t>
            </a:r>
            <a:endParaRPr lang="zh-CN" altLang="en-US" dirty="0" smtClean="0">
              <a:solidFill>
                <a:srgbClr val="000000"/>
              </a:solidFill>
            </a:endParaRPr>
          </a:p>
          <a:p>
            <a:pPr lvl="0"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2.</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①老厨师干了一辈子活</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直到双目失明</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体现了他的勤劳</a:t>
            </a:r>
            <a:r>
              <a:rPr lang="en-US" altLang="zh-CN" sz="1500" kern="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老厨师因为偷了主人的东西</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一直耿耿于怀</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表现了他的善良</a:t>
            </a:r>
            <a:r>
              <a:rPr lang="en-US" altLang="zh-CN" sz="1500" kern="0" dirty="0" smtClean="0">
                <a:solidFill>
                  <a:srgbClr val="000000"/>
                </a:solidFill>
                <a:latin typeface="Times New Roman" panose="02020603050405020304" pitchFamily="65" charset="-122"/>
                <a:ea typeface="宋体" panose="02010600030101010101" pitchFamily="2" charset="-122"/>
              </a:rPr>
              <a:t>;③</a:t>
            </a:r>
            <a:r>
              <a:rPr lang="zh-CN" altLang="en-US" sz="1500" kern="0" dirty="0" smtClean="0">
                <a:solidFill>
                  <a:srgbClr val="000000"/>
                </a:solidFill>
                <a:latin typeface="Times New Roman" panose="02020603050405020304" pitchFamily="65" charset="-122"/>
                <a:ea typeface="宋体" panose="02010600030101010101" pitchFamily="2" charset="-122"/>
              </a:rPr>
              <a:t>老厨师想尽办法救自己的妻子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体现了他对亲人真挚的爱。</a:t>
            </a:r>
            <a:br>
              <a:rPr lang="zh-CN" altLang="en-US" dirty="0" smtClean="0">
                <a:solidFill>
                  <a:srgbClr val="000000"/>
                </a:solidFill>
              </a:rPr>
            </a:b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答出一点给</a:t>
            </a:r>
            <a:r>
              <a:rPr lang="en-US" altLang="zh-CN" sz="1500"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答出两点给</a:t>
            </a:r>
            <a:r>
              <a:rPr lang="en-US" altLang="zh-CN" sz="1500"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答出三点给</a:t>
            </a:r>
            <a:r>
              <a:rPr lang="en-US" altLang="zh-CN" sz="1500"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分</a:t>
            </a:r>
            <a:r>
              <a:rPr lang="en-US" altLang="zh-CN" sz="1500" kern="0" dirty="0" smtClean="0">
                <a:solidFill>
                  <a:srgbClr val="000000"/>
                </a:solidFill>
                <a:latin typeface="Times New Roman" panose="02020603050405020304" pitchFamily="65" charset="-122"/>
                <a:ea typeface="宋体" panose="02010600030101010101" pitchFamily="2" charset="-122"/>
              </a:rPr>
              <a:t>)</a:t>
            </a:r>
            <a:endParaRPr lang="zh-CN" altLang="en-US" dirty="0" smtClean="0">
              <a:solidFill>
                <a:srgbClr val="000000"/>
              </a:solidFill>
            </a:endParaRPr>
          </a:p>
          <a:p>
            <a:pPr lvl="0"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解答该题</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结合原文中对老厨师的描写分析概括即可。可抓住文中“我干了一辈子活儿</a:t>
            </a:r>
            <a:r>
              <a:rPr lang="en-US" altLang="zh-CN" sz="1500" kern="0" dirty="0" smtClean="0">
                <a:solidFill>
                  <a:srgbClr val="000000"/>
                </a:solidFill>
                <a:latin typeface="Times New Roman" panose="02020603050405020304" pitchFamily="65" charset="-122"/>
                <a:ea typeface="宋体" panose="02010600030101010101" pitchFamily="2" charset="-122"/>
              </a:rPr>
              <a:t>,</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直到双目失明”“我于是从杜恩伯爵夫人的一套茶具中偷了一只小小的金盘子</a:t>
            </a:r>
            <a:r>
              <a:rPr lang="en-US" altLang="zh-CN"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别人的东</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西一点也不要动”“要是我知道黄金救不了我的玛尔塔</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我怎么会去偷呢”等内容</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分点概括。</a:t>
            </a:r>
            <a:endParaRPr lang="zh-CN" altLang="en-US"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40000" y="1134253"/>
            <a:ext cx="8127000" cy="48546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四、</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 </a:t>
            </a:r>
            <a:r>
              <a:rPr lang="zh-CN" altLang="en-US" sz="1500" kern="0" dirty="0" smtClean="0">
                <a:solidFill>
                  <a:srgbClr val="000000"/>
                </a:solidFill>
                <a:latin typeface="Times New Roman" panose="02020603050405020304" pitchFamily="65" charset="-122"/>
                <a:ea typeface="宋体" panose="02010600030101010101" pitchFamily="2" charset="-122"/>
              </a:rPr>
              <a:t>   CD　A.“更是为了强调这是作者的一段亲身经历”错,应为照应标题,突出“战争”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主题。B.“喜爱之情”用词过重。E.“表现了民众的必胜信念”无中生有。</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答题步骤</a:t>
            </a:r>
            <a:r>
              <a:rPr lang="zh-CN" altLang="en-US" sz="1500" kern="0" dirty="0" smtClean="0">
                <a:solidFill>
                  <a:srgbClr val="000000"/>
                </a:solidFill>
                <a:latin typeface="Times New Roman" panose="02020603050405020304" pitchFamily="65" charset="-122"/>
                <a:ea typeface="宋体" panose="02010600030101010101" pitchFamily="2" charset="-122"/>
              </a:rPr>
              <a:t>　回答该类题,首先要通读全文,整体感知文本内容;然后把选项与原文内容进行比对,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找出最正确的两个选项。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①大方热情、机智幽默,懂得及时化解生活矛盾;②乐观向上、热爱生活,战争和不幸都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不能阻止她对美好生活和爱情的追求;③善良真诚、理性克制,有责任感,关心母亲,思念儿子,真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诚待“我”。</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本题考查对小说中人物形象的分析鉴赏能力。答案一般“隐藏”在文本中,考生细读文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本,发现“端倪”,然后用规范的术语总结出来即可。从“之后我们又谈了谈彼此正在读的几本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书”“她立即谈起了巴尔扎克的小说《贝姨》”可知,女主人公热爱阅读,热爱生活,对美好的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生活充满向往;从“想她的机智、大方、热情和幽默感”一句可提炼出她大方热情、机智幽默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的性格特点;从她诉说不幸的遭遇,可知她关心母亲,思念儿子,憎恨战争,向往和平、幸福的生活。</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思路分析</a:t>
            </a:r>
            <a:r>
              <a:rPr lang="zh-CN" altLang="en-US" sz="1500" kern="0" dirty="0" smtClean="0">
                <a:solidFill>
                  <a:srgbClr val="000000"/>
                </a:solidFill>
                <a:latin typeface="Times New Roman" panose="02020603050405020304" pitchFamily="65" charset="-122"/>
                <a:ea typeface="宋体" panose="02010600030101010101" pitchFamily="2" charset="-122"/>
              </a:rPr>
              <a:t>　可通过人物描写的方式来概括人物形象。人物描写主要有两大方式,一是正面描写</a:t>
            </a:r>
            <a:endParaRPr lang="zh-CN" altLang="en-US" dirty="0"/>
          </a:p>
        </p:txBody>
      </p:sp>
    </p:spTree>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40000" y="1080000"/>
            <a:ext cx="8127000" cy="20805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①艺术应带给人们精神的慰藉;②歌颂底层百姓善良的品质;③批判上流社会对底层百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姓的压榨。结合文本分析略。(每点3分。其中观点1分,结合文本分析2分。答出两点即可)</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这是一道开放题,可以从不同角度理解分析,从莫扎特的角度来说,可以理解为“艺术应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带给人们精神的慰藉”;从老厨师的角度来说,可以理解为“歌颂底层百姓善良的品质”;从文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中的“杜恩伯爵夫人从前的厨师快要死了</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偶尔想起时才给他几个佛罗伦”考虑,可以理解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为“批判上流社会对底层百姓的压榨”。答案不唯一,言之成理即可。</a:t>
            </a:r>
            <a:endParaRPr lang="zh-CN" altLang="en-US" dirty="0"/>
          </a:p>
        </p:txBody>
      </p:sp>
    </p:spTree>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四、(2017湖南湘西一模,7—9)阅读下面的文字,回答问题。(14分)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杭州巷10号</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夏阳</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幸福路作为一条商业步行街,每天人流密集,左边有一条非常不起眼的小岔路,叫平安街,顺着平</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安街进去百余米,一拐弯,眼前生出一条南北向小巷,便是杭州巷。</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杭州巷狭窄细长,仅容得下两人并行,麻石板铺就的巷道,伴随着墙脚一线湿湿的青苔,一直延伸</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到尽头。巷子两边的建筑,古朴、荒凉,被圈在高高的院墙内。透过门缝,可隐约窥见一些雕梁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画栋,当然还有断壁残垣。小巷里,渺无人烟,只有寂寞的风,顺着寂寞的巷道穿过,轻轻吹拂着墙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头几株寂寞的茅草。步行在小巷里,抬眼望去,四周就像一幅油画,挂在墙上沉睡不醒。</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我此行的目的地是杭州巷10号,那也是整个小巷唯一的住户。我去的时候,正值深秋,碧空如</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镜。上午的阳光嫩黄羞怯,在墙头瓦楞上探头探脑,却无法照进小巷。行走在小巷里,头上是一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片金灿灿的阳光,人却站在岁月的阴凉中。驻足10号门前,我感慨颇多,犹豫良久,那两扇厚重的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木门还是被我轻轻地叩响了。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须臾,一个老太太站在门口。她的目光和善,完全没有都市人惯有的那种警惕。我结结巴巴地说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自己是摄影发烧友,爱好用镜头来捕捉历史。老太太把我迎进院内。院子很大,里面种了不少花</a:t>
            </a:r>
            <a:endParaRPr lang="zh-CN" altLang="en-US"/>
          </a:p>
        </p:txBody>
      </p:sp>
    </p:spTree>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草。秋天的菊花开得正艳,五彩缤纷,白如雪,粉似霞,而黄的,则黄得热闹,亦黄得伤感。院内飞檐</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斗角,回廊石阶,曲径通幽。难以置信,在现代都市林立的高楼大厦脚下,竟然藏着这样的深居大</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院。</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老太太说自己有八十高龄,有个留学海外的儿子,如果现在还活着的话,明年也将花甲之年了</a:t>
            </a:r>
            <a:r>
              <a:rPr lang="zh-CN" altLang="en-US" sz="1500" kern="0" dirty="0" smtClean="0">
                <a:solidFill>
                  <a:srgbClr val="000000"/>
                </a:solidFill>
                <a:latin typeface="黑体" panose="02010609060101010101" pitchFamily="49" charset="-122"/>
                <a:ea typeface="宋体" panose="02010600030101010101" pitchFamily="2" charset="-122"/>
              </a:rPr>
              <a:t>…</a:t>
            </a:r>
            <a:br>
              <a:rPr lang="zh-CN" altLang="en-US" sz="1500" kern="0" dirty="0" smtClean="0">
                <a:solidFill>
                  <a:srgbClr val="000000"/>
                </a:solidFill>
                <a:latin typeface="黑体" panose="02010609060101010101" pitchFamily="49" charset="-122"/>
                <a:ea typeface="宋体" panose="02010600030101010101" pitchFamily="2" charset="-122"/>
              </a:rPr>
            </a:b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老太太说她姓李,从十八岁结婚那年起,已经在这院子里生活了六十多年。六十多年里,女儿</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夭折,儿子客死他乡,佣人被遣散,老伴过世,一个个亲人相继离去,昔日门庭喧闹的大宅子里,最后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只剩下她一个孤老婆子了。老太太说这话时表情恬淡,似乎是在谈论别人家的事情,看不出有任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何的悲伤。</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我问:“这巷子为何叫杭州巷,和杭州有什么历史渊源吗?”</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老太太说:“现在知道这巷子来历的人应该不多了。说来话长,早在清朝末年,有一批杭商集体</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迁移来此,他们开茶庄、丝绸店和当铺等。买卖做大了,赚钱了,在这里扎根,抱团买地置业,于是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就有了这杭州巷。你可别小看这巷子,它可是当年这座城市的心窝窝呢。巷道之所以修得这么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窄,就是为了减少闲杂人员的进入。无论多大的官来访,文官落轿,武官下马,就是皇帝来了,也得</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老老实实从巷子口步行进来。”说到这里,老太太得意地笑了。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我吃了一惊,没想到杭州巷在当年是如此的尊贵显赫。望着老太太一脸甜蜜而略带羞涩的回忆</a:t>
            </a:r>
            <a:endParaRPr lang="zh-CN" altLang="en-US"/>
          </a:p>
        </p:txBody>
      </p:sp>
    </p:spTree>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546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神情,我依稀看到了当年一个情窦初开的妙龄女子,被浩大的迎亲队伍捧进了这杭州巷。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在杭州巷10号,如置身于山野的一处宅院里,都市的喧嚣和车流的嘈杂似乎远去。空气里,有花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的阵阵清香,在明朗的阳光下,微微发酵。和老太太坐在一块儿喝茶聊天,真是一种享受,仿佛在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翻阅一本厚厚的历史书。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我拍了几张照片后,告别老太太,告别杭州巷10号,重新回到巷子里。我默默退出杭州巷时,一个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磨刀师傅正挑着担子站在巷子口,高声叫喊着:“磨剪子嘞,抢菜刀!”他抑扬顿挫的叫喊声跌落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在小巷里,溅起一巷子清脆的回音。磨刀师傅喊了数声,站了片刻,却没有走进小巷。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我回到单位。主任问我:“老太太同意拆迁了?”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我默默地望着主任难看的脸色。他的身后,悬挂着这座城市的规划蓝图,上面一条条粗大笔直的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线路,纵横交错,气势凌厉。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我向主任建议道:“按照老太太目前的身体状况,是很难熬过这个冬天的。要不,我们等到明年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开春再说,如何?”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主任沉默不语。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(有删改)</a:t>
            </a:r>
            <a:endParaRPr lang="zh-CN" altLang="en-US" dirty="0"/>
          </a:p>
        </p:txBody>
      </p:sp>
    </p:spTree>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下列对作品相关内容与艺术特色的分析鉴赏,最恰当的一项是(3分)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A.小说中人物不多,人物关系也不复杂,但非常注重营造小说的环境氛围,并设置了跌宕起伏的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故事情节。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B.杭州巷10号是整个小巷唯一的住户,小说将户主老太太与其他已经迁走的住户进行对比,体现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了老太太的不近人情。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C.小说结尾只有一句话,写主任沉默不语,但主任内心可能并不平静。结尾意蕴悠长,也给读者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留下了想象的空间。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D.“我”在征求户主老太太是否同意拆迁时,非带犹豫,既体现了拆迁工作的难度,也体现了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“我”对老太太的同情。</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小说第二自然段对杭州巷的环境进行了描写,这有什么作用?请简要分析。(5分)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小说写了关于城市拆迁的故事,请探究其中的主旨和作者的情感取向。(6分)</a:t>
            </a:r>
            <a:endParaRPr lang="zh-CN" altLang="en-US" dirty="0"/>
          </a:p>
        </p:txBody>
      </p:sp>
    </p:spTree>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四、</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 </a:t>
            </a:r>
            <a:r>
              <a:rPr lang="zh-CN" altLang="en-US" sz="1500" kern="0" dirty="0" smtClean="0">
                <a:solidFill>
                  <a:srgbClr val="000000"/>
                </a:solidFill>
                <a:latin typeface="Times New Roman" panose="02020603050405020304" pitchFamily="65" charset="-122"/>
                <a:ea typeface="宋体" panose="02010600030101010101" pitchFamily="2" charset="-122"/>
              </a:rPr>
              <a:t>   C　A.“并设置了跌宕起伏的故事情节”错误,本文以散文化的笔法弱化了故事情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节。B.“进行对比,体现了老太太的不近人情”错误,杭州巷10号成为最后一户主要体现的是老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太太对宅子的眷恋,而不是不近人情。D.“我”没有征求老太太是否同意拆迁,“我”非常犹豫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主要是因为“我”对这里的历史和传统文化也有眷恋。</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①所描绘的环境幽深、古朴、荒凉,体现了杭州巷浓郁醇厚的古文化气息,引导读者思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考有关历史文明与文化传承的问题。②引发“我”的感慨,为下文揭示老太太是杭州巷唯一的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住户做铺垫。③杭州巷的落寞衬托出下文杭州巷10号的静谧洁雅,能更好地凸显老太太对宅子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的深厚情感。(答对一点给1分,答对两点给3分,答对三点给5分)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解答此类题目需要学生准确细致地把握小说的主要内容,小说的环境描写是高考常考的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题型之一,对环境描写的分析要结合文章的主要内容。环境描写,一方面渲染氛围,增加文章的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厚重感;另一方面则对人物形象的塑造起着至关重要的作用。小说第二自然段对杭州巷的环境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进行了描写,一方面表现了杭州巷荒凉、古朴、幽深的自然特点,这彰显出一种醇厚的文化气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息,引发读者对传统文化的深入思考;另一方面为下文揭示老太太是杭州巷唯一的住户做铺垫,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同时也表现了老太太对宅子的深厚情感,引人深思。</a:t>
            </a:r>
            <a:endParaRPr lang="zh-CN" altLang="en-US" dirty="0"/>
          </a:p>
        </p:txBody>
      </p:sp>
    </p:spTree>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主旨:在社会物质文明高度发达的今天,我们如何看待与处理现代文明与历史文明之间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的冲突问题,如何保护历史文明和传承传统文化。情感取向:①对历史文明的敬畏;②对历史文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明被冷落的伤感;③对现代文明的发达导致历史文明衰落的无奈;④对处于拆迁中的老太太现状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的担忧。</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这是一道探究性的题目,在探究文章主旨的时候要站在历史的高度,从宏观的角度进行具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体分析。在物质文明高度发达的今天,我们如何去传承古老社会给我们留下的精神寄托,这是一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种情怀的体现。文中的老太太之所以不愿意离开,是因为这个地方承载着老太太深厚的情感。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作者写这篇文章实际上也是对历史文明衰落的伤感,作为现代人应该对老祖宗留下来的历史文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明有一种崇敬之情。</a:t>
            </a:r>
            <a:endParaRPr lang="zh-CN" altLang="en-US" dirty="0"/>
          </a:p>
        </p:txBody>
      </p:sp>
    </p:spTree>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五、(2017河北唐山期末,4—6)阅读下面的文字,回答问题。(14分)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庐山瀑布云</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陈世旭</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昨天中午,院长老廖突然接到从青海来的电话,说地质学家彭工当天下午到达山下的火车站,请</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他接站。老廖一下懵了头。疗养院的车送疗养员去了山下的风景点,傍晚才回来。留在家里的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一辆备用小车,被韦局长要去了。韦局长所在的那个省的科技局在疗养院基建的时候给过许多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支持,他不好意思让人家觉得怠慢。</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彭工,老廖没有见过,却很熟悉,有关他的报道,老廖读过很多。50年代他从国外回来,接着就去了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柴达木,在那里一待就是好几十年,大半时光都在终生不见绿色的盐湖度过。50岁刚出头就牙齿</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掉光,发顶早谢。中科院在庐山建了这个疗养院之后,不知动员过他多少次来疗养,他都谢绝</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了。这次,他被强行要求来疗养。人们希望,借助这里经由大量针叶林的尖端放电产生的大单位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的负氧离子,使他得到一次充分的休息。</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老廖向其他单位借车,一个接一个地打电话,结果毫无希望。正当旅游旺季,哪个单位的车也不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会闲着。只有请山下风景点转告,让韦局长坐的那辆小车去接彭工。结果韦局长很不高兴,他不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相信这么大个庐山就挤不出一辆车。他把住车门,理论了好半天,等司机急急忙忙把小车开到火</a:t>
            </a:r>
            <a:endParaRPr lang="zh-CN" altLang="en-US"/>
          </a:p>
        </p:txBody>
      </p:sp>
    </p:spTree>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车站,最后一批旅客已经走出车站广场。司机只好一路缓缓留意着,把车开回来。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彭工的去向只有几种可能:要么误了车或者又一次改变了主意,要么被山下什么单位接走,要么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自己上了旅游车</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如果没有意外,他应该会来个电话。</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老廖整夜坐在值班室的电话机旁,等这个也许会来的电话。</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下面有人喊他,喊声很急。莫非彭工到了?他猛地站起,推开窗户:</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“什么事?”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“餐厅里吵起来了。”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韦局长昨天回来开始腹泻,上了两趟医疗室才勉强止住。早上一进餐厅,他就找食堂管理员。</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“你自己看看你们做的饭菜!”</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韦局长狂轰滥炸一番,管理员默不作声。</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“哪个,哪个说我有问题?”</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忽然一声大喊,食堂大厨挤进来,手紧紧抓着一根擀面杖。</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“你再说一遍,我有什么问题?”</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韦局长后退了一步:“我没有说你,我说的是饭菜。”</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“饭菜都是我做的。我自己吃了,拉的屎你嚼都嚼不烂。你拉肚子,关我屁事!”</a:t>
            </a:r>
            <a:endParaRPr lang="zh-CN" altLang="en-US"/>
          </a:p>
        </p:txBody>
      </p:sp>
    </p:spTree>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“送我走!”韦局长对刚下来的老廖说。</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“好吧,我送你。”</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“我看彭工不来倒是对了。何苦来受罪呢</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韦局长没完没了。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“停车!”</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老廖突然喊。</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车子怪叫一声刹住了。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老廖发现了一个人。那个人秃顶,两腮下塌,在庐山早晨一尘不染的阳光下,沿着牯岭街心公园</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的小道,向园子缓缓走来。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老廖直直地盯着这个离车窗越来越近的人。</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不错,是他,是彭工,是那个照片一再在报纸上登过的地质学家。</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老廖推开车门,跳出去——</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“请问,您是彭工?”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“是啊,您是?”</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“我是疗养院的。我们昨天中午接到您要来的电话,可把我们找苦了。”</a:t>
            </a:r>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(语言、肖像、行为、心理等),一是侧面衬托(他人他物)。同时要注意分条表述。</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①一个电话将两人命运连在一起,偶然与必然交错,凸显了战争背景,强化了戏剧性情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节;②主人公言行主要通过电话聊天呈现出来,便于透露人物心声,使人物形象更真实;③电话交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流的限制性给小说留下较多空白,丰富了人物与主题的想象空间。</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本题考查对情节安排的鉴赏能力。“电话”是连接两人心灵的枢纽,是贯穿小说的线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索。从情节设置看,一个电话将两个人的命运联系在一起,使偶然与必然交错,突出表现主题,深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刻揭示寓意;从文章内容看,电话交流使两人的遭遇和命运真实地呈现在读者面前,同时也给读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者留下丰富的想象空间。</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知识拓展</a:t>
            </a:r>
            <a:r>
              <a:rPr lang="zh-CN" altLang="en-US" sz="1500" kern="0" dirty="0" smtClean="0">
                <a:solidFill>
                  <a:srgbClr val="000000"/>
                </a:solidFill>
                <a:latin typeface="Times New Roman" panose="02020603050405020304" pitchFamily="65" charset="-122"/>
                <a:ea typeface="宋体" panose="02010600030101010101" pitchFamily="2" charset="-122"/>
              </a:rPr>
              <a:t>　本题考查小说中某一物象的作用,答题时需要考虑:①上下文的线索作用;②对内容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的充实作用;③对主旨的深化升华作用;④寄托作者的思想感情的作用。</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观点一:合适。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①小故事冠以大题目,对比鲜明,强化了艺术张力;②战争是故事发生的契机与悲剧的根源,是小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说构思的基础;③小说写的虽是爱情故事,但主题却是对战争的“失望”与反思。</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观点二:不合适。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①小故事冠以大题目,故作高深,不符合写作的一般原则;②小说的艺术感染力源自战争中的爱</a:t>
            </a:r>
            <a:endParaRPr lang="zh-CN" altLang="en-US" dirty="0"/>
          </a:p>
        </p:txBody>
      </p:sp>
    </p:spTree>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a:t>
            </a:r>
            <a:r>
              <a:rPr lang="zh-CN" altLang="en-US" sz="1500" u="sng" kern="0" dirty="0" smtClean="0">
                <a:solidFill>
                  <a:srgbClr val="000000"/>
                </a:solidFill>
                <a:latin typeface="Times New Roman" panose="02020603050405020304" pitchFamily="65" charset="-122"/>
                <a:ea typeface="宋体" panose="02010600030101010101" pitchFamily="2" charset="-122"/>
              </a:rPr>
              <a:t>老廖的两条腿微微发抖。</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“哎——呀,”彭工声音喑哑,“抱歉,抱歉!我该主动跟你们联系的。”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“您来了就好。”</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a:t>
            </a:r>
            <a:r>
              <a:rPr lang="zh-CN" altLang="en-US" sz="1500" u="sng" kern="0" dirty="0" smtClean="0">
                <a:solidFill>
                  <a:srgbClr val="000000"/>
                </a:solidFill>
                <a:latin typeface="Times New Roman" panose="02020603050405020304" pitchFamily="65" charset="-122"/>
                <a:ea typeface="宋体" panose="02010600030101010101" pitchFamily="2" charset="-122"/>
              </a:rPr>
              <a:t>老廖的声音有些哽咽了。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“我昨天就上山了,坐旅游车上来的。天快黑了,我想你们都该下班了,不好去麻烦你们。”</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“您在哪里过夜的呢?”</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“那里。”</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彭工回过头,指了指街心公园的草地。草地上,还有一些从山下带着席子和毯子来的露宿者横七</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竖八地躺着。几乎是清一色的青年男女。</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“这里真绿,绿得醉人。不像我们那里,坐车跑几天也看不到一点绿色,有时候忽然发现一棵小</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草,全车的人都要下车来,围着看个半天。”</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彭工仰起清瘦枯槁的脸,陶醉地眯着眼睛,两边塌陷的腮帮子翕动着。</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“我昨天睡得真好。”</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“彭工</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a:t>
            </a:r>
            <a:r>
              <a:rPr lang="zh-CN" altLang="en-US" sz="1500" u="sng" kern="0" dirty="0" smtClean="0">
                <a:solidFill>
                  <a:srgbClr val="000000"/>
                </a:solidFill>
                <a:latin typeface="Times New Roman" panose="02020603050405020304" pitchFamily="65" charset="-122"/>
                <a:ea typeface="宋体" panose="02010600030101010101" pitchFamily="2" charset="-122"/>
              </a:rPr>
              <a:t>老廖的泪水夺眶而出。</a:t>
            </a:r>
            <a:endParaRPr lang="zh-CN" altLang="en-US"/>
          </a:p>
        </p:txBody>
      </p:sp>
    </p:spTree>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“苦了您了!”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“苦?怎么会苦?我喜欢露营,在戈壁滩露营惯了。这里枕的、垫的是这么厚的绿草,享受得很,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简直就是奢侈了。”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彭工像儿童一样笑着。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老廖一把从彭工手上拿过行李箱,走回车子,拉开后车门,对里面的韦局长说:“跟您打个商量,请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您下车来等一等,我把彭工送回疗养院,再来送您下山,行吗?”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车子里没有回答。</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前面,碧蓝碧蓝的天空下,雪一样洁白耀眼的庐山瀑布云,正从日照峰那一面翻越过来,波涛汹涌,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漫无边际,滚滚而下,淹没了牯岭所有的峰峦、峡谷、树林、溪流、屋舍与楼亭。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(有删改)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下列对小说相关内容和艺术特色的分析鉴赏,最恰当的一项是(3分)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A.小说对彭工的刻画既有虚笔,也有实笔。前面交代的老廖读过的关于彭工的报道是虚写,彭工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出场后则采用了实写,虚实结合,突出了彭工的形象。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B.小说塑造韦局长这一形象的作用主要是将作品主题引向对官僚主义作风的批判,使主题更深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刻,让情节化平淡为生动,吸引读者。</a:t>
            </a:r>
            <a:endParaRPr lang="zh-CN" altLang="en-US" dirty="0"/>
          </a:p>
        </p:txBody>
      </p:sp>
    </p:spTree>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0805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C.坐旅游车上山,露宿街心公园的草地,赞叹公园的草地“绿得醉人”,这些举动与语言显示出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彭工对庐山美景的喜爱与向往,以及对大自然的热爱之情。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D.小说最精彩的笔墨是人物对话,作者利用人物间的对答,展示人物之间的尖锐矛盾,演绎了矛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盾的发生、发展、激化、解决的过程,跌宕起伏,博人眼球。</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文中画线的三个句子分别表现了老廖怎样的心理?请简要分析。(5分)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小说结尾对景物的描写有什么作用?请简要分析。(6分)</a:t>
            </a:r>
            <a:endParaRPr lang="zh-CN" altLang="en-US" dirty="0"/>
          </a:p>
        </p:txBody>
      </p:sp>
      <p:sp>
        <p:nvSpPr>
          <p:cNvPr id="3" name="矩形 2"/>
          <p:cNvSpPr/>
          <p:nvPr/>
        </p:nvSpPr>
        <p:spPr>
          <a:xfrm>
            <a:off x="428596" y="3197049"/>
            <a:ext cx="7929618" cy="2866426"/>
          </a:xfrm>
          <a:prstGeom prst="rect">
            <a:avLst/>
          </a:prstGeom>
        </p:spPr>
        <p:txBody>
          <a:bodyPr wrap="square">
            <a:spAutoFit/>
          </a:bodyPr>
          <a:lstStyle/>
          <a:p>
            <a:pPr lvl="0"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五、</a:t>
            </a:r>
            <a:endParaRPr lang="zh-CN" altLang="en-US" dirty="0" smtClean="0">
              <a:solidFill>
                <a:srgbClr val="000000"/>
              </a:solidFill>
            </a:endParaRPr>
          </a:p>
          <a:p>
            <a:pPr lvl="0"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1.</a:t>
            </a:r>
            <a:r>
              <a:rPr lang="zh-CN" altLang="en-US" sz="1500" b="1" kern="0" dirty="0" smtClean="0">
                <a:solidFill>
                  <a:srgbClr val="000000"/>
                </a:solidFill>
                <a:latin typeface="Times New Roman" panose="02020603050405020304" pitchFamily="65" charset="-122"/>
                <a:ea typeface="宋体" panose="02010600030101010101" pitchFamily="2" charset="-122"/>
              </a:rPr>
              <a:t>答案 </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A</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主要是将作品主题引向对官僚主义作风的批判”错误。塑造韦局长这一形</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象</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主要是与彭工形成鲜明对照</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突出彭工的正面形象。</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显示出彭工对庐山美景的喜爱与向</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往</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以及对大自然的热爱之情”错误。从原文内容来看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彭工原本不想来疗养</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坐旅游车上山</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是</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怕麻烦别人</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露宿街心公园的草地</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是无人接站造成的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赞叹公园的草地</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表现他工作环境的单调</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与条件的艰苦。</a:t>
            </a: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展示人物之间的尖锐矛盾</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演绎了矛盾的发生、发展、激化、解决的过程</a:t>
            </a:r>
            <a:r>
              <a:rPr lang="en-US" altLang="zh-CN" sz="1500" kern="0" dirty="0" smtClean="0">
                <a:solidFill>
                  <a:srgbClr val="000000"/>
                </a:solidFill>
                <a:latin typeface="Times New Roman" panose="02020603050405020304" pitchFamily="65" charset="-122"/>
                <a:ea typeface="宋体" panose="02010600030101010101" pitchFamily="2" charset="-122"/>
              </a:rPr>
              <a:t>,</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跌宕起伏</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博人眼球”错误。小说人物之间虽有矛盾</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但并不尖锐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更没有演绎什么过程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没有跌</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宕起伏的情节。</a:t>
            </a:r>
            <a:endParaRPr lang="zh-CN" altLang="en-US"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58472" cy="5197789"/>
            <a:chOff x="540000" y="1080000"/>
            <a:chExt cx="8158472" cy="5197789"/>
          </a:xfrm>
        </p:grpSpPr>
        <p:sp>
          <p:nvSpPr>
            <p:cNvPr id="2" name="TextBox 2"/>
            <p:cNvSpPr txBox="1"/>
            <p:nvPr/>
          </p:nvSpPr>
          <p:spPr>
            <a:xfrm>
              <a:off x="540000" y="1080000"/>
              <a:ext cx="8127000" cy="24273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①没有接到彭工,老廖内疚不安,生怕受到责怪。②彭工不但没有责怪他,反而向他道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歉,老廖心里很是感激。③坐旅游车,露宿草地,全是为他人着想;工作环境艰苦,清瘦枯槁,则是为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国奉献:彭工的高尚人格让老廖心生敬意。(答出一点给1分,答出两点给3分,答出三点给5分,意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思对即可)</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解答本题,可以结合每个画线句子所处语境及人物描写的手法分析。第①句,老廖两腿发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抖是因为自己内心不安,怕受到责怪。第②句,老廖声音哽咽,是因为彭工不但没有责怪他,反而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向他道歉,他内心感激彭工。第③句,老廖得知彭工坐旅游车,露宿草地,并且看到彭工清瘦枯槁</a:t>
              </a:r>
              <a:endParaRPr lang="zh-CN" altLang="en-US" dirty="0"/>
            </a:p>
          </p:txBody>
        </p:sp>
        <p:sp>
          <p:nvSpPr>
            <p:cNvPr id="3" name="TextBox 2"/>
            <p:cNvSpPr txBox="1"/>
            <p:nvPr/>
          </p:nvSpPr>
          <p:spPr>
            <a:xfrm>
              <a:off x="571472" y="3503696"/>
              <a:ext cx="8127000" cy="27740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的脸,眼泪夺眶而出,是因为老廖对彭工心生敬意。</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①结构安排方面:呼应题目。②人物塑造方面:用瀑布云的洁白衬托彭工的高尚,反衬韦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局长的丑陋。③艺术效果方面:耐人寻味,给读者留下回味的空间。(每点2分,共6分,意思对即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可)</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景物描写的作用可以从结构和内容两个角度进行分析。从结构上来说,作为结尾部分,其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作用可以考虑呼应标题、回扣题目等。从内容上来说,可以考虑环境描写对人物形象以及艺术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效果等方面的作用。其中应明确“洁白”的“瀑布云”是用来衬托彭工的高尚品质,反衬韦局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长的丑陋的,从而给读者留下回味的空间。</a:t>
              </a:r>
              <a:endParaRPr lang="zh-CN" altLang="en-US" dirty="0"/>
            </a:p>
          </p:txBody>
        </p:sp>
      </p:grpSp>
    </p:spTree>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六、(2017河南百校联盟4月教学质检,7—9)阅读下面的文字,回答问题。(14分)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除夕雪</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除夕夜,雪还在下着,对面的山已经成了刚出笼的白面馒头,被霭霭的暮色笼罩着。“咔嚓”一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声,枝丫在雪的重压之下,带着雪沫扑簌簌地落了下来。然后就是静寂,无边无际的静寂。</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一个亮着晕黄的灯光的草屋下,几个孩子倦倦地偎在炭烧火桶边,旁边一只烧煤的炉子,上面放</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着一只铝锅,里面“突突”地冒着热气,孩子们眼巴巴地望着。</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屋外传来“咯吱咯吱”的响声,老大飞快地拉开木门,</a:t>
            </a:r>
            <a:r>
              <a:rPr lang="zh-CN" altLang="en-US" sz="1500" u="sng" kern="0" dirty="0" smtClean="0">
                <a:solidFill>
                  <a:srgbClr val="000000"/>
                </a:solidFill>
                <a:latin typeface="Times New Roman" panose="02020603050405020304" pitchFamily="65" charset="-122"/>
                <a:ea typeface="宋体" panose="02010600030101010101" pitchFamily="2" charset="-122"/>
              </a:rPr>
              <a:t>门像老牛般哼唧着,光线随着门的开启逐</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渐拉宽,像面镜子躺在雪地里。</a:t>
            </a:r>
            <a:r>
              <a:rPr lang="zh-CN" altLang="en-US" sz="1500" kern="0" dirty="0" smtClean="0">
                <a:solidFill>
                  <a:srgbClr val="000000"/>
                </a:solidFill>
                <a:latin typeface="Times New Roman" panose="02020603050405020304" pitchFamily="65" charset="-122"/>
                <a:ea typeface="宋体" panose="02010600030101010101" pitchFamily="2" charset="-122"/>
              </a:rPr>
              <a:t>她喊道:“妈!”</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母亲挑着两担雪,拖着一地水迹走了进来,老二老三也都一起站在地上,眼巴巴地看着母亲。</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母亲摘下头上的围巾,脸颊冻得通红,说:“以为有最后一班公交,没想到今天三十,中午就没了—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—”母亲一早就出门买菜了。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拨开筐子里的积雪,母亲扒拉出三棵大白菜,老二的目光黯淡了下来,老三委屈地撇嘴,眼圈泛红,</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老大瞪了他们一眼,就端起炉上的锅灌水。</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母亲剥去了身上的军大衣,那还是父亲留下的,抻了抻衣袖,看着这三个瘦骨伶仃的儿女,眨眨眼</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说:“今天过年,我们吃元宝吧。”</a:t>
            </a:r>
            <a:endParaRPr lang="zh-CN" altLang="en-US"/>
          </a:p>
        </p:txBody>
      </p:sp>
    </p:spTree>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“元宝?”几乎是异口同声,目光也聚光灯般地投向了母亲,老三吧嗒着满嘴的口水。</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母亲点头,指挥道:“老大,你把这几棵白菜洗洗!”</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“老二,去把床下的粉丝拿出来!”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老三才五岁,睁着透亮的黑眼睛注视着母亲,母亲说:“你给我准备一瓢水。”</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母亲舀了几碗白面在盆里,吩咐道:“加水!”</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老三两只手颤巍巍地端着水瓢,滴了两滴。“不够!”母亲说。又加了一点,母亲直接从老三手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里夺过水瓢,“哗”的一声,水冲到面里,隐了身,母亲操手搓揉了起来,面团像雪球一般滚大,圆滚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滚的像个白胖子,母亲安慰般拍打着面团。</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洗净的白菜从热水里捞起,切碎,放到摊开的纱布里,拧干,粉丝同样烫软,一起切碎,放在一个盆子</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里搅拌,加盐,又一通拌着,白菜慢慢泛着喜色。</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母亲把擀面杖直接压在了面团上,横一道竖一道,胖子被压扁,抻长,直到一张大面皮摊在桌上;又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找来一个罐头瓶子,压在面皮上,一个圆形的面皮就出来了。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“饺子!”老二惊呼道,自从父亲去世后,就一直没有包过饺子,父亲擀面皮是掐一小块面剂儿,擀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面杖搓动两下,一块面皮就飞了出来。不像母亲这样费劲。</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饺子七零八落地散在桌上,像一群咧嘴的大肚汉。母亲对老二说:“去烧水吧!”老三在一旁不</a:t>
            </a:r>
            <a:endParaRPr lang="zh-CN" altLang="en-US"/>
          </a:p>
        </p:txBody>
      </p:sp>
    </p:spTree>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安分地用手揉揉捏捏,被母亲拍落了,老三噘着嘴,老大在一旁安静地包着饺子。</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当水汽弥漫了整个屋子,一只只水饺“扑通通”地跳下水,沉到锅底,母亲掂着锅铲说:“你们三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个把对联贴上!”</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等三个孩子回到了屋里,三碗热气腾腾的水饺就端到了桌上。母亲颇为神秘地说:“这里面有惊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喜,你们谁吃到了,谁明年就有好运哟!”</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老二咬了一口,惊叫道:“我吃到了!”就吐出一枚硬币,摊开手掌,熠熠生辉。</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老三有些着急,吞了几口溜光水滑的饺子,停了下来,翻着白眼看着老二,母亲吃了一个饺子,鼓励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说:“三子,吃啊!”</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老三眉头锁住,又解开,叫道:“我也吃到了!”从嘴里吐出了硬币,在手里扬了扬,那样子比吃了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开心果还兴奋。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老大看着母亲,说:“我吃撑了!”就把碗里两个饺子拨到了母亲的碗里,赶紧把碗抽走。母亲牙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齿“咯噔”了一声,蹙眉,老三叫道:“妈也吃到了!”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老二拍着巴掌说:“大姐,就你没有吃到了!”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老大鼓起嘴咽着一口,瞪大眼说:“不好,我吞到肚子里了!”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欢乐的笑声爆起,冲破除夕夜白雪皑皑的屋顶张扬开来。母亲转头望向墙上丈夫的照片,嘴咧</a:t>
            </a:r>
            <a:endParaRPr lang="zh-CN" altLang="en-US"/>
          </a:p>
        </p:txBody>
      </p:sp>
    </p:spTree>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开,眼圈却已经红了</a:t>
            </a:r>
            <a:r>
              <a:rPr lang="zh-CN" altLang="en-US" sz="150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(摘编自2016年12期《小小说月刊》,有删改)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下列对小说相关内容和艺术特色的分析鉴赏,最恰当的一项是(3分)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A.第一段主要运用形象的比喻和以动衬静的手法描绘除夕夜的雪景,突出了过年的热闹和环境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的寂静,同时也为故事的展开做了铺垫。</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B.小说通过穿“父亲”留下的军大衣、“父亲”去世后没包过饺子、墙上挂了“父亲”的照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片等细节,暗示了“父亲”去世给这个家庭造成的穷困和不幸。</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C.第三段画线句子属于细节描写,生动地展现了开门后光线由窄到宽的变化过程,“门像老牛般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哼唧着”也暗示了这个家庭生活的窘迫。</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D.小说运用语言、动作、心理等描写手法塑造了孩子们的形象。老三天真烂漫,老二鲁莽性急,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老大贴心懂事,个性鲜活,真切生动。</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母亲有着怎样的性格特点?请简要分析。(5分)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请简要分析结尾段的作用。(6分)</a:t>
            </a:r>
            <a:endParaRPr lang="zh-CN" altLang="en-US" dirty="0"/>
          </a:p>
        </p:txBody>
      </p:sp>
    </p:spTree>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87956"/>
            <a:ext cx="8127000" cy="41611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六、</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 </a:t>
            </a:r>
            <a:r>
              <a:rPr lang="zh-CN" altLang="en-US" sz="1500" kern="0" dirty="0" smtClean="0">
                <a:solidFill>
                  <a:srgbClr val="000000"/>
                </a:solidFill>
                <a:latin typeface="Times New Roman" panose="02020603050405020304" pitchFamily="65" charset="-122"/>
                <a:ea typeface="宋体" panose="02010600030101010101" pitchFamily="2" charset="-122"/>
              </a:rPr>
              <a:t>   C　本题考查理解文意,筛选并整合文中的信息的能力。A.“突出了过年的热闹”理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解错误。B.应该是“展现了父亲去世后这个家庭的穷困和不幸”,给这个家庭造成穷困和不幸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的不仅仅是父亲去世这个原因。D.没有心理描写。</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①坚强乐观。丈夫去世以后,母亲带着三个孩子生活,支撑起整个家庭,在除夕夜给孩子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们包饺子吃,营造欢乐的氛围。②吃苦耐劳。到年三十了,她还到离家很远的地方去买菜,没赶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上公交车,徒步回家。③聪慧能干。她让孩子们一起动手,包饺子,贴对联,感受过年的气氛,让孩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子们都吃到硬币,预示着他们能有好运,使他们感到开心和快乐。④爱亲人。她不仅对三个孩子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充满爱,而且对逝去的丈夫也无比怀念。(答出一点给1分,答出两点给3分,答出三点给5分,意思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对即可)</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从除夕雪天去买菜这个情节,可分析出母亲的“勤劳和坚强”;母亲回家后就赶紧做饭,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体现了母亲“爱孩子”;过年给孩子包饺子,招呼孩子贴春联,写出了母亲的“乐观”;等等。</a:t>
            </a:r>
            <a:endParaRPr lang="zh-CN" altLang="en-US" dirty="0"/>
          </a:p>
        </p:txBody>
      </p:sp>
    </p:spTree>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423795"/>
          </a:xfrm>
          <a:prstGeom prst="rect">
            <a:avLst/>
          </a:prstGeom>
          <a:noFill/>
        </p:spPr>
        <p:txBody>
          <a:bodyPr wrap="square" lIns="0" tIns="0" rIns="0" bIns="0" rtlCol="0">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①前呼后应。结尾段“除夕夜白雪皑皑”与标题和第一段照应</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使结构更加严密。②</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“欢乐的笑声”与开篇形成对比</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营造了和谐欢乐的家庭气氛</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突出了亲情的温暖和孩子们苦中</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作乐的坚强乐观</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与主题和主体事件的背景相契合。③突出了母亲悲喜交加的复杂心理。既有</a:t>
            </a:r>
            <a:r>
              <a:rPr lang="zh-CN" altLang="en-US" sz="1500" kern="0" dirty="0" smtClean="0">
                <a:solidFill>
                  <a:srgbClr val="000000"/>
                </a:solidFill>
                <a:latin typeface="Times New Roman" panose="02020603050405020304" pitchFamily="65" charset="-122"/>
                <a:ea typeface="宋体" panose="02010600030101010101" pitchFamily="2" charset="-122"/>
                <a:sym typeface="+mn-ea"/>
              </a:rPr>
              <a:t>对</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丈夫的思念,又有对迫于窘境、失去父爱的孩子们的悲悯怜爱,更有对孩子成长懂事的喜悦和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欣慰。(每点2分,共6分,意思对即可)</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分析尾段的作用,可从结构和内容的角度进行。从结构上,呼应开头的“雪夜”;从内容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上,与开头的家里冷冷清清形成了对比,写出了亲情的温暖;也写出了母亲内心的欣慰。</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676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情,而不是战争;③小说情节设置以小人物的坚强与不幸为主干,战争只是引起情节变化的背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景。</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本题考查对文本的探究能力。可以认为这样处理合适,也可以认为不合适。如果认为合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适,可以从以下角度进行分析:以“战争”为标题,点明了两人悲剧的根源,同时在“大战争”与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“小人物”的强烈对比中,引起人们对战争的反思;这也是一种以小见大的手法,通过两个平凡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人的故事,来表现沉重深刻的主题——战争的残酷;这样写更有利于表达饱受战争折磨的人们对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战争的无情控诉和鞭挞,以及对战争发动者的残酷批判与痛斥。如果答“不合适”,言之成理也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可。</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解题关键</a:t>
            </a:r>
            <a:r>
              <a:rPr lang="zh-CN" altLang="en-US" sz="1500" kern="0" dirty="0" smtClean="0">
                <a:solidFill>
                  <a:srgbClr val="000000"/>
                </a:solidFill>
                <a:latin typeface="Times New Roman" panose="02020603050405020304" pitchFamily="65" charset="-122"/>
                <a:ea typeface="宋体" panose="02010600030101010101" pitchFamily="2" charset="-122"/>
              </a:rPr>
              <a:t>　对于本题,首先要注意答题的模式,应先表明观点,然后再陈述理由。题干的表述中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已经给出了暗示,“小故事”“战争”“大题目”,这是以小见大的写法,凸显了战争的残酷。</a:t>
            </a:r>
            <a:endParaRPr lang="zh-CN" altLang="en-US" dirty="0"/>
          </a:p>
        </p:txBody>
      </p:sp>
    </p:spTree>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2062947"/>
            <a:ext cx="8127000" cy="4463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一、(2017河北定州开学考试改编)阅读下面的文字,回答问题。(14分)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犁的情结</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高维生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农具中,我最喜欢的是犁。辽阔的土地,一头牛,一只犁杖,一个人,耕过的田地,像海中翻腾的浪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花,有了鲜活的气息。犁像笔一样,写下对土地的情感,对丰收的渴望。农人的吆喝声,单调、朴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实、透明,风儿似的掠过,牛儿循着熟悉的声音,牵动犁杖。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一个农人的活计做得是否地道,不仅看他出不出力,重要的是对土地的情感和对农具的热爱程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度。打量他的犁杖,就了解了一切。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农具当中犁是让人尊重、敬畏的,如果给农具排行的话,犁应为老大。这并不是因体积而论,而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是它的耐苦、执着和坚毅。犁像动物界中的老虎,平时安静,隐卧一旁,动起来有摧枯拉朽之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势。一年中大多的时候,它都闲置着被人遗忘,只有播种的季节,回到土地上,积攒的力量才爆发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出来。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今年春天,我回到故乡,在延吉喧闹的街头,寻找童年的足迹。童年的大杂院,变作前尘往事,一条</a:t>
            </a:r>
            <a:endParaRPr lang="zh-CN" altLang="en-US" dirty="0"/>
          </a:p>
        </p:txBody>
      </p:sp>
      <p:sp>
        <p:nvSpPr>
          <p:cNvPr id="3" name="TextBox 11"/>
          <p:cNvSpPr txBox="1"/>
          <p:nvPr/>
        </p:nvSpPr>
        <p:spPr>
          <a:xfrm>
            <a:off x="2191841" y="1062815"/>
            <a:ext cx="3671197" cy="889987"/>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b="1" dirty="0">
                <a:latin typeface="黑体" panose="02010609060101010101" pitchFamily="49" charset="-122"/>
                <a:ea typeface="黑体" panose="02010609060101010101" pitchFamily="49" charset="-122"/>
                <a:sym typeface="+mn-ea"/>
              </a:rPr>
              <a:t>B</a:t>
            </a:r>
            <a:r>
              <a:rPr lang="zh-CN" altLang="en-US" sz="2000" b="1" dirty="0">
                <a:latin typeface="黑体" panose="02010609060101010101" pitchFamily="49" charset="-122"/>
                <a:ea typeface="黑体" panose="02010609060101010101" pitchFamily="49" charset="-122"/>
                <a:sym typeface="+mn-ea"/>
              </a:rPr>
              <a:t>组  </a:t>
            </a:r>
            <a:r>
              <a:rPr lang="zh-CN" altLang="en-US" sz="2000" b="1" dirty="0" smtClean="0">
                <a:latin typeface="黑体" panose="02010609060101010101" pitchFamily="49" charset="-122"/>
                <a:ea typeface="黑体" panose="02010609060101010101" pitchFamily="49" charset="-122"/>
                <a:sym typeface="+mn-ea"/>
              </a:rPr>
              <a:t>散文</a:t>
            </a:r>
            <a:r>
              <a:rPr lang="en-US" altLang="zh-CN" sz="2000" b="1" dirty="0" smtClean="0">
                <a:latin typeface="黑体" panose="02010609060101010101" pitchFamily="49" charset="-122"/>
                <a:ea typeface="黑体" panose="02010609060101010101" pitchFamily="49" charset="-122"/>
                <a:sym typeface="+mn-ea"/>
              </a:rPr>
              <a:t>·</a:t>
            </a:r>
            <a:r>
              <a:rPr lang="zh-CN" altLang="en-US" sz="2000" b="1" dirty="0" smtClean="0">
                <a:latin typeface="黑体" panose="02010609060101010101" pitchFamily="49" charset="-122"/>
                <a:ea typeface="黑体" panose="02010609060101010101" pitchFamily="49" charset="-122"/>
                <a:sym typeface="+mn-ea"/>
              </a:rPr>
              <a:t>模拟探究能力测试</a:t>
            </a:r>
            <a:endParaRPr lang="en-US" altLang="zh-CN" sz="2000" b="1" dirty="0" smtClean="0">
              <a:latin typeface="黑体" panose="02010609060101010101" pitchFamily="49" charset="-122"/>
              <a:ea typeface="黑体" panose="02010609060101010101" pitchFamily="49" charset="-122"/>
              <a:sym typeface="+mn-ea"/>
            </a:endParaRPr>
          </a:p>
          <a:p>
            <a:pPr marL="0" indent="0" algn="ctr" eaLnBrk="0" latinLnBrk="1" hangingPunct="0">
              <a:lnSpc>
                <a:spcPct val="150000"/>
              </a:lnSpc>
              <a:spcBef>
                <a:spcPts val="140"/>
              </a:spcBef>
              <a:buNone/>
            </a:pPr>
            <a:r>
              <a:rPr lang="en-US" altLang="zh-CN" sz="1400" b="0" dirty="0" smtClean="0">
                <a:latin typeface="黑体" panose="02010609060101010101" pitchFamily="49" charset="-122"/>
                <a:ea typeface="黑体" panose="02010609060101010101" pitchFamily="49" charset="-122"/>
                <a:sym typeface="+mn-ea"/>
              </a:rPr>
              <a:t>（</a:t>
            </a:r>
            <a:r>
              <a:rPr lang="zh-CN" altLang="en-US" sz="1400" b="0" dirty="0" smtClean="0">
                <a:latin typeface="黑体" panose="02010609060101010101" pitchFamily="49" charset="-122"/>
                <a:ea typeface="黑体" panose="02010609060101010101" pitchFamily="49" charset="-122"/>
                <a:sym typeface="+mn-ea"/>
              </a:rPr>
              <a:t>每篇建议用时</a:t>
            </a:r>
            <a:r>
              <a:rPr lang="en-US" altLang="zh-CN" sz="1400" b="0" dirty="0" smtClean="0">
                <a:latin typeface="黑体" panose="02010609060101010101" pitchFamily="49" charset="-122"/>
                <a:ea typeface="黑体" panose="02010609060101010101" pitchFamily="49" charset="-122"/>
                <a:sym typeface="+mn-ea"/>
              </a:rPr>
              <a:t>20</a:t>
            </a:r>
            <a:r>
              <a:rPr lang="zh-CN" altLang="en-US" sz="1400" b="0" dirty="0" smtClean="0">
                <a:latin typeface="黑体" panose="02010609060101010101" pitchFamily="49" charset="-122"/>
                <a:ea typeface="黑体" panose="02010609060101010101" pitchFamily="49" charset="-122"/>
                <a:sym typeface="+mn-ea"/>
              </a:rPr>
              <a:t>分钟）</a:t>
            </a:r>
            <a:endParaRPr sz="1400" dirty="0">
              <a:latin typeface="黑体" panose="02010609060101010101" pitchFamily="49" charset="-122"/>
              <a:ea typeface="黑体" panose="02010609060101010101" pitchFamily="49" charset="-122"/>
            </a:endParaRPr>
          </a:p>
        </p:txBody>
      </p:sp>
    </p:spTree>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宽大的马路,掩盖了我在异乡的不尽思念。站在马路边,注视穿梭般的车流,耳边的聒噪,有了不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尽的感伤。</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第二天,在友人的陪伴下,来到了五凤屯,这是我童年生活过的地方。</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乡村人少车少,没外人打扰这儿的平静生活,一个人走在洪分河的堤坝上,两旁是桦树林,它摆脱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了冬天的冷酷折磨。新生的叶子滑爽,富有弹性,清晰的纹络,流动着土地的汁液。蔓延的野草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中有打碗花和飞舞的蝴蝶,草的清香像水一般地涌动,一潮潮地扑鼻。鸟儿像歌手,唤醒了深深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的记忆,消除了心中郁积的烦躁。欢快的河水,像大地的女儿抛下的缎带;丰富的情感,润养岸边</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的村庄、田野。慢悠悠走动的牛车,铃铎的叮咚声,让我想起童年的欢乐。</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不远处的土地上,一头牛拉动犁杖。农人的吆喝声,听后特别舒坦,不像汽车的噪音,撕裂耳膜。</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牛听着主人的指挥,犁划开黑土地,犁尖被土地磨得锃亮,没一点锈迹。农人神情专注,无一丝杂</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念,那一刻,他在倾听土地和犁的情语,翻耕的泥土,像一朵朵开放的花儿,舒展的叶子,浸润清晨的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露珠,漫着花的清新。我在鲁北平原,见过忙春的景象。有的人家牲口紧张,一家老少齐上阵,父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亲扶犁,儿女和妻子拉犁。套绳搭在肩头,弯腰弓身,一步一个脚印,留在身后的土地上。汗水湿</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透衣服,滴落在泥土中。人和土地的情感,不是一两句简单话说得清的。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我扶过犁,上学时,学工学农的热潮铺天盖地,风起云涌。一个学期要有多少课时学工学农,走出</a:t>
            </a:r>
            <a:endParaRPr lang="zh-CN" altLang="en-US"/>
          </a:p>
        </p:txBody>
      </p:sp>
    </p:spTree>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校门,到广阔的天地里去学习劳动。上农业课的老师是个男老师,课堂上除了讲课本的知识,他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还说了很多的趣事。在他下乡的邻屯,有一个上海知青集体户,刚到东北的时候,闹了好多的笑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话。上海弄堂长大的年轻人,细皮嫩肉,穿着统一发的黄棉大衣,戴着黄棉帽子,操一口南方口音,</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惹得乡下人好喜欢。他们还不知苦难的滋味,对乡村事事感到新鲜:板障子、柈子垛、土炕、雪</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堆、屋檐下的冰溜子。看村头往地里拉粪的牛车,觉得很有意思,就像电影中的英雄人物在战场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上,对着前方大声地喊道:“前进!”牛车一动不动,急得不停地拍打牛身,牛慢慢地倒刍,听不懂</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知青小伙子在说什么,更听不懂江水滋润的南方话。</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我们喜欢男老师的实习课,在田间地头的劳动,掺杂玩耍的因素。有一次,我们到学校的学农基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地上课,一张犁摆在地头,他牵来牛,教同学们如何上套,讲耕地对一年的重要性。他做一系列的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示范,告诉我们在扶犁中注意哪些环节,牛在他的吆喝声中,拉着犁听话地向前走,犁翻开土地。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男老师扶犁的神态,给我们留下了深刻的印象。每一个同学都要上去,亲手扶犁,试一试,犁在我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们的手中变得不听使唤,牛也不听话了,走走停停,像在田地散步休闲。轮到我上场,更惹得同学</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们大笑,我扶犁时东摇西晃,像喝醉了酒,牛儿不时地“哞哞”叫两声,提出抗议。</a:t>
            </a:r>
            <a:endParaRPr lang="zh-CN" altLang="en-US"/>
          </a:p>
          <a:p>
            <a:pPr marL="0" indent="0" eaLnBrk="0" latinLnBrk="1" hangingPunct="0">
              <a:lnSpc>
                <a:spcPct val="150000"/>
              </a:lnSpc>
              <a:spcBef>
                <a:spcPts val="0"/>
              </a:spcBef>
              <a:buNone/>
            </a:pPr>
            <a:r>
              <a:rPr lang="zh-CN" altLang="en-US" sz="1500" u="sng" kern="0" dirty="0" smtClean="0">
                <a:solidFill>
                  <a:srgbClr val="000000"/>
                </a:solidFill>
                <a:latin typeface="Times New Roman" panose="02020603050405020304" pitchFamily="65" charset="-122"/>
                <a:ea typeface="宋体" panose="02010600030101010101" pitchFamily="2" charset="-122"/>
              </a:rPr>
              <a:t>犁在我的眼中是浪漫的,</a:t>
            </a:r>
            <a:r>
              <a:rPr lang="zh-CN" altLang="en-US" sz="1500" kern="0" dirty="0" smtClean="0">
                <a:solidFill>
                  <a:srgbClr val="000000"/>
                </a:solidFill>
                <a:latin typeface="Times New Roman" panose="02020603050405020304" pitchFamily="65" charset="-122"/>
                <a:ea typeface="宋体" panose="02010600030101010101" pitchFamily="2" charset="-122"/>
              </a:rPr>
              <a:t>像一首长诗,歌颂人、土地、未来。它是那么地热爱土地,从不背叛。</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它不像镰刀,如同一只不安稳的松鼠,做些琐碎的事情,然后被人随便地丢弃。</a:t>
            </a:r>
            <a:endParaRPr lang="zh-CN" altLang="en-US"/>
          </a:p>
        </p:txBody>
      </p:sp>
    </p:spTree>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一个人在春天,在童年的乡村的大地,又一次听犁的歌唱。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(有删改)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下列对散文思想内容与艺术特色的分析鉴赏,最恰当的一项是(3分)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A.文章以“犁的情结”为题,主要抒发了对土地的热爱、对丰收的渴望、对童年的回忆以及对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“犁的消失”的伤感。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B.文章第三段运用比喻、拟人等修辞手法,赞扬了“犁”的独特品性,同时也对“一年中大多的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时候,它都闲置着被人遗忘”略感遗憾。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C.上海知青“对着前方大声地喊道:‘前进!’牛车一动不动,急得不停地拍打牛身”,这里通过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特写镜头,表现了知青们与乡村的格格不入。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D.本文是作者身处“童年的乡村的大地,又一次听犁的歌唱”之后,从心底唱出的乡情、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“我”、土地与未来相依相恋的一曲动人的赞歌。</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文章以“犁”为线索,多次具体描写了人们使唤牛或用犁的活动,请简要概括。(5分)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作者说:“犁在我的眼中是浪漫的。”请结合材料,探究“浪漫”的表现与作用。(6分)</a:t>
            </a:r>
            <a:endParaRPr lang="zh-CN" altLang="en-US" dirty="0"/>
          </a:p>
        </p:txBody>
      </p:sp>
    </p:spTree>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 </a:t>
            </a:r>
            <a:r>
              <a:rPr lang="zh-CN" altLang="en-US" sz="1500" kern="0" dirty="0" smtClean="0">
                <a:solidFill>
                  <a:srgbClr val="000000"/>
                </a:solidFill>
                <a:latin typeface="Times New Roman" panose="02020603050405020304" pitchFamily="65" charset="-122"/>
                <a:ea typeface="宋体" panose="02010600030101010101" pitchFamily="2" charset="-122"/>
              </a:rPr>
              <a:t>   D　A.“对‘犁的消失’的伤感”无中生有,文中没有此意。B.“对‘</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它都闲置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着被人遗忘’略感遗憾”错,写它被闲置遗忘是突出只有播种的季节,犁才回到土地上,积攒的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力量才爆发出来。C.“表现了知青们与乡村的格格不入”有误,只是体现上海知青闹出笑话的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趣事。</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①耕地农人:犁划开黑土地,犁尖被土地磨得锃亮,翻耕的泥土像开放的花儿。②鲁北平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原的村里人家:全家齐上阵,套绳搭肩,弯腰弓身,汗湿衣服,滴落泥土。③上海知青:大声喊“前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进”,牛车一动不动;不停地拍打牛身,牛却慢慢倒刍。④男教师:吆喝着牛,牛听话地拉犁向前,犁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翻开了土地。⑤“我们”:犁在手中不听使唤,牛走走停停;“我”扶犁时东摇西晃。(每点1分)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整体阅读文章,梳理故事情节,找到答题区间,主要集中在七、八、九这三段,抓住围绕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“犁”的事件归纳整合,分条作答。</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(提示)“表现”可围绕“犁积淀着悠悠乡情,是家乡人永远写不尽的童谣与抒情长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诗”“犁象征着乡亲们朴实而勤劳的内在本质”“犁代表着家乡人对金秋丰收的希冀和幸福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未来的向往”等内容来写。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“作用”可围绕“镌刻着家乡人对土地的珍爱”“彰显着他们对故乡的一往情深”“记录着</a:t>
            </a:r>
            <a:endParaRPr lang="zh-CN" altLang="en-US" dirty="0"/>
          </a:p>
        </p:txBody>
      </p:sp>
    </p:spTree>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3834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作者对童年的回忆与对故乡的祝愿”等来组织答案。</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解答本题,要整体把握文章内容,从作品的内涵主题角度出发。“浪漫”体现的是一种情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感,一种情结,一种精神。“犁”所代表的就是土地带给农民的这种情结和精神,具体表现从文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中作者的一些观点态度可了解到,如“让我想起童年的欢乐”“犁像笔一样,写下对土地的情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感,对丰收的渴望”。“它的耐苦、执着和坚毅”象征着农人的吃苦耐劳,对故土的热爱。所以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“浪漫”指的就是这种情感和精神,是对土地、故乡的依恋,对童年的回忆,对未来美好的祝愿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和展望,对耐苦执着和坚毅的精神的赞扬。作用可以从作者的情感角度来分析。</a:t>
            </a:r>
            <a:endParaRPr lang="zh-CN" altLang="en-US" dirty="0"/>
          </a:p>
        </p:txBody>
      </p:sp>
    </p:spTree>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二、(2017湖南浏阳一中期中,4—6)阅读下面的文字,回答问题。(14分)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草堂·诗魂</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①细雨蒙蒙,落叶飘飘。</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②当我来时,又是茅屋为秋风所破的季节。老天像有意在营造一份思古幽情,像有意让人来品味</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一种人生意蕴——文章憎命达!</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③茅屋而草堂,草堂而杜甫草堂,这绝代诗圣生命的一大栖息处,这和着一个风雨飘摇的时代、</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一个伟大灵魂沉吟的处所——杜甫草堂,早已成了成都的杜甫草堂公园。草堂公园由大廨、诗</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史堂、工部祠和柴门等景观组成,给成都人一个清幽的休息场所,也给远方慕名而来的游客以精</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神的慰藉。设施是对过往的纪念,也是对现在的经营。只是草堂,作为一个诗人艺术生命的凝结</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处,作为中国文学史的一个纠结点,作为一段历史的观象台,太有特点了,情绪也太浓重了。“千</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秋万岁名,寂寞身后事”,读清人顾复初的“异代不同时,问如此江山,龙蜷虎卧几诗客;先生亦流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寓,有长留天地,月白风清一草堂”那副对联,更让人唏嘘不已。草堂的文化意义与杜甫在世时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命运的反差也太大了。然而,又让人坚信只要确实灿烂过,也就注定辉煌。</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④草堂足供观赏,甬道曲折,尽可徜徉,更何况又是细雨迷蒙,黄叶铺地!草堂,草堂,此时此际的草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堂在诉说什么呢?从开元到天宝,《壮游》“三吏”“三别”《北征》《秋兴八首》,直到《茅</a:t>
            </a:r>
            <a:endParaRPr lang="zh-CN" altLang="en-US"/>
          </a:p>
        </p:txBody>
      </p:sp>
    </p:spTree>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屋为秋风所破歌》</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一代诗史再现了一个时代,仅这些就足以彪炳青史了。这是杜甫的不朽,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这是杜甫的辉煌,这也是杜甫的价值所在。舍此,我们又何以了然在一个大起大落的时代里,有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一个愈老大愈清瘦愈苦寒的杜工部!这些是不必说的。但仅仅如此,就远不能了然杜甫诗歌抑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郁沉雄的内在生命力,也远不能了然士人的用世之志与命运悲剧。这正是文章憎命达的命意所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在,是其深层的人生意蕴所在,也是中国历史上人才的成就与命运的二律背反。</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⑤中华传统,士人总有一份天下之志、用世之心,更何况出身于奉儒守官世家的杜甫!杜甫曾抒</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写人生抱负:“甫昔少年日,早充观国宾”“自谓颇挺出,立登要路津。致君尧舜上,再使风俗</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淳。”他希望一出山就占据要津,而且充满理想色彩——要让君王赶上传说中的尧舜,要使全国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民风淳朴敦厚。志莫大焉!然而,命运总是跟人开玩笑,历史也总在捉弄志士仁人。由开元而天</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宝,张九龄罢相,李林甫上台,唐王朝也已今非昔比,贤能之人想说什么做什么都已不可能了。这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是国家的不幸,时代的不幸,也注定了杜甫一生宏图大志的落空。肃宗即位后,杜甫表面上拥有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一官半职,比如左拾遗、华州司功参军、工部员外郎,而实际上却难有作为,薪俸也不足以养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家。离开中原后,其行迹大略是同谷—锦城—夔州—潭州,同时他的生命也如一片黄叶飘到了尽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头。</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⑥可是,他的诗作却从此更加如长河激浪,深潭照物,映现出一代河山的风云、生灵的状貌。它</a:t>
            </a:r>
            <a:endParaRPr lang="zh-CN" altLang="en-US"/>
          </a:p>
        </p:txBody>
      </p:sp>
    </p:spTree>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们如钟,如鼓,回响在中华历史的长空。杜甫的命运就这样确定了,杜甫的历史角色及其创作成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就也就这样确定了。这时我们再吟味《茅屋为秋风所破歌》的诗句,就会发现,个人的遭际,在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诗圣眼中已不算什么了,此时他所想的只是“安得广厦千万间,大庇天下寒士俱欢颜”,苦寒到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此已极矣,而忧患、仁慈至此亦已极矣!杜甫之胸怀,杜甫之心地足以光照日月!“致君尧舜上,再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使风俗淳”,或者说经邦济世,要的不就是这种德与才吗?但是,风雨飘摇中的唐王朝抛弃了杜甫,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而历史却于风雨飘摇中造就了另一个杜甫。这究竟是杜甫的不幸,还是杜甫的幸运呢?历史总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是把一份生命的朴素,让人咀嚼得百味丛生。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⑦流连一番,天色已晚,该走了。细雨依然。</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下列对这篇文章的赏析,正确的一项是(3分)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A.文章通过详细分析《茅屋为秋风所破歌》的诗句,鲜明地揭示了杜甫在风雨飘摇的时代,不顾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个人生活的苦寒,关注国事,心忧苍生的伟大胸怀。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B.围绕“文章憎命达”这一中心,文章深入探讨了伟大诗人杜甫《壮游》“三吏”“三别”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《北征》《秋兴八首》以及《茅屋为秋风所破歌》等诗的历史意义。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C.文章以写景和交代游踪开始,接着点明主旨,然后分别从草堂引发的观感、杜甫人生艺术道路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两个方面展开叙述,最后以写景和交代游踪作结,结构完整,中心突出。</a:t>
            </a:r>
            <a:endParaRPr lang="zh-CN" altLang="en-US" dirty="0"/>
          </a:p>
        </p:txBody>
      </p:sp>
    </p:spTree>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D.文章用“如长河激浪,深潭照物”形容杜甫诗歌波澜壮阔、想象奇特的浪漫主义色彩,用“如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钟,如鼓,回响在中华历史的长空”形容杜甫诗歌超越时空的现实意义。</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从文章第④段看,“草堂在诉说什么呢”。请根据文意概括回答。(5分)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这篇文章写到了哪些方面的对比?结合全文,简要分析这种写法的好处。(6分)</a:t>
            </a:r>
            <a:endParaRPr lang="zh-CN" altLang="en-US" dirty="0"/>
          </a:p>
        </p:txBody>
      </p:sp>
      <p:sp>
        <p:nvSpPr>
          <p:cNvPr id="3" name="矩形 2"/>
          <p:cNvSpPr/>
          <p:nvPr/>
        </p:nvSpPr>
        <p:spPr>
          <a:xfrm>
            <a:off x="500034" y="2634451"/>
            <a:ext cx="8072494" cy="3554819"/>
          </a:xfrm>
          <a:prstGeom prst="rect">
            <a:avLst/>
          </a:prstGeom>
        </p:spPr>
        <p:txBody>
          <a:bodyPr wrap="square">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二、</a:t>
            </a:r>
            <a:endParaRPr lang="zh-CN" altLang="en-US" sz="1500" dirty="0" smtClean="0"/>
          </a:p>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1.</a:t>
            </a:r>
            <a:r>
              <a:rPr lang="zh-CN" altLang="en-US" sz="1500" b="1" kern="0" dirty="0" smtClean="0">
                <a:solidFill>
                  <a:srgbClr val="000000"/>
                </a:solidFill>
                <a:latin typeface="Times New Roman" panose="02020603050405020304" pitchFamily="65" charset="-122"/>
                <a:ea typeface="宋体" panose="02010600030101010101" pitchFamily="2" charset="-122"/>
              </a:rPr>
              <a:t>答案 </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A.“</a:t>
            </a:r>
            <a:r>
              <a:rPr lang="zh-CN" altLang="en-US" sz="1500" kern="0" dirty="0" smtClean="0">
                <a:solidFill>
                  <a:srgbClr val="000000"/>
                </a:solidFill>
                <a:latin typeface="Times New Roman" panose="02020603050405020304" pitchFamily="65" charset="-122"/>
                <a:ea typeface="宋体" panose="02010600030101010101" pitchFamily="2" charset="-122"/>
              </a:rPr>
              <a:t>详细分析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茅屋为秋风所破歌</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的诗句”的表述无中生有</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而且文章的主旨</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并不仅仅是揭示了诗人的伟大胸怀。</a:t>
            </a: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文章深入探讨”的表述属于过度解读。</a:t>
            </a: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用“浪漫</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主义色彩”来形容杜甫的诗歌不正确。</a:t>
            </a:r>
            <a:endParaRPr lang="zh-CN" altLang="en-US" sz="1500" dirty="0" smtClean="0"/>
          </a:p>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2.</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①一代诗史再现了一个时代。②杜甫的苦寒人生。③中国历史上人才的成就与命运</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的二律背反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矛盾冲突</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答出一点给</a:t>
            </a:r>
            <a:r>
              <a:rPr lang="en-US" altLang="zh-CN" sz="1500"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答出两点给</a:t>
            </a:r>
            <a:r>
              <a:rPr lang="en-US" altLang="zh-CN" sz="1500"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答出三点给</a:t>
            </a:r>
            <a:r>
              <a:rPr lang="en-US" altLang="zh-CN" sz="1500"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意思对即可</a:t>
            </a:r>
            <a:r>
              <a:rPr lang="en-US" altLang="zh-CN" sz="1500" kern="0" dirty="0" smtClean="0">
                <a:solidFill>
                  <a:srgbClr val="000000"/>
                </a:solidFill>
                <a:latin typeface="Times New Roman" panose="02020603050405020304" pitchFamily="65" charset="-122"/>
                <a:ea typeface="宋体" panose="02010600030101010101" pitchFamily="2" charset="-122"/>
              </a:rPr>
              <a:t>)</a:t>
            </a:r>
            <a:endParaRPr lang="zh-CN" altLang="en-US" sz="1500" dirty="0" smtClean="0"/>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题干要求由第④段分析“草堂在诉说什么呢”。考生要紧密围绕第④段概括出杜甫草</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堂的意义。列举杜甫的诗歌表现出“一代诗史再现了一个时代”</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而诗歌也表现了杜甫的苦寒</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人生</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同时本段尾句“这正是文章憎命达的命意所在</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是其深层的人生意蕴所在</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也是中国历史</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上人才的成就与命运的二律背反”也是答题要点。</a:t>
            </a:r>
            <a:endParaRPr lang="zh-CN" altLang="en-US" sz="15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五、(2016课标全国Ⅲ,11)阅读下面的文字,回答问题。(25分)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玻　璃</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贾平凹</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约好在德巴街路南第十个电杆下会面,去了却没看到他。我决意再等一阵,踅进一家小茶馆里一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边吃茶一边盯着电杆。旁边新盖了一家酒店,玻璃装嵌,还未完工,正有人用白粉写“注意玻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璃”的字样。</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吃过一壶茶后,我回到了家。妻子说王有福来电话了,反复解释他是病了,不能赴约,能否明日上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午在德巴街后边的德比街再见,仍是路南第十个电杆下。第二天我赶到德比街,电杆下果然坐着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一个老头,额头上包着一块纱布。我说你是王得贵的爹吗,他立即弯下腰,说:我叫王有福。</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我把得贵捎的钱交给他,让给娘好好治病。他看四周没人,就解开裤带将钱装进裤衩上的兜里,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说:“我请你去喝烧酒!”</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我谢绝了。他转身往街的西头走去,又回过头来给我鞠了个躬。我问他家离这儿远吗,他说不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远,就在德巴街紧南的胡同里。我说从这里过去不是更近吗,老头笑了一下,说:“我不走德巴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街。”</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他不去德巴街,我却要去,昨日那家茶馆不错。走过那家酒店,玻璃墙上却贴出了一张布告——</a:t>
            </a:r>
            <a:endParaRPr lang="zh-CN" altLang="en-US"/>
          </a:p>
        </p:txBody>
      </p:sp>
    </p:spTree>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6966" y="1080000"/>
            <a:ext cx="8150034" cy="2768897"/>
            <a:chOff x="516966" y="1080000"/>
            <a:chExt cx="8150034" cy="2768897"/>
          </a:xfrm>
        </p:grpSpPr>
        <p:sp>
          <p:nvSpPr>
            <p:cNvPr id="2" name="TextBox 2"/>
            <p:cNvSpPr txBox="1"/>
            <p:nvPr/>
          </p:nvSpPr>
          <p:spPr>
            <a:xfrm>
              <a:off x="540000" y="1080000"/>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①昔日茅屋与今日杜甫草堂公园的对比;②杜甫生前困顿落寞与身后巨大声誉的对比;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③杜甫的苦寒人生与辉煌创作成就的对比;④杜甫的宏图大志与现实遭遇的对比;⑤杜甫人生低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谷与创作高峰的对比;⑥杜甫不计个人遭际与心忧天下的对比。(每点1分,答出四点即可)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这样写的好处:通过多方面的对比,层层深入,使“文章憎命达”的内涵更加丰富,内容表现更加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集中。(2分)</a:t>
              </a:r>
              <a:endParaRPr lang="zh-CN" altLang="en-US" dirty="0"/>
            </a:p>
          </p:txBody>
        </p:sp>
        <p:sp>
          <p:nvSpPr>
            <p:cNvPr id="3" name="TextBox 2"/>
            <p:cNvSpPr txBox="1"/>
            <p:nvPr/>
          </p:nvSpPr>
          <p:spPr>
            <a:xfrm>
              <a:off x="516966" y="2853496"/>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文章作为游记性的散文,其对比主要表现在古今和杜甫个人的比较,如杜甫在世时的漂泊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无名与后世的巨大声誉,悲苦人生与诗歌成就,伟大抱负与不得志,茅屋与今日草堂公园,等等。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至于这种写法的好处要围绕主旨和文章结构分析。</a:t>
              </a:r>
              <a:endParaRPr lang="zh-CN" altLang="en-US" dirty="0"/>
            </a:p>
          </p:txBody>
        </p:sp>
      </p:grpSp>
    </p:spTree>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三、(2017湖北武汉二模,4—6)阅读下面的文字,回答问题。(14分)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百年震柳</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梁 衡</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1920年12月16日,宁夏海原县发生了大地震。是日晚8时,风暴大起,四野尘霾,大地颤动,山移、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地裂、河断、城陷。黄土高原经这一抖,如骨牌倒地,土块横飞。老百姓惊呼:“山走了!”有整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座山滑行三四公里者,滑坡竟毗连三县,面积达两千平方公里。山一倒就瞬间塞河成湖,形成无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数的大小“海子”。地震中心原有一大盐湖,为西北重要的产盐之地。湖底突然鼓起一道滚动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的陡坎,如有人在湖下推行,竟滴水不漏地将整个湖面向北移了一公里,称之为“滚湖”。所有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的地标都被扭曲、翻腾得面目全非。大地瞬间裂开一条237公里长的大缝,横贯甘肃、陕西、</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宁夏。裂缝如闪电过野,利刃破竹,见山裂山,见水断水,将城池村庄一劈两半,庄禾田畴被撕为碎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片。当这条闪电穿过海原县的一条山谷时,谷中正有一片旺盛的柳树,闪电照样噼噼啪啪,一路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撕了下去。但是没有想到,这些柔枝弱柳,虽被摇得东倒西歪、断枝拔根,却没有气绝身死。狂</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震之后,有一棵虽被撕为两半,但又挺起身子,顽强地活了下来,至今仍屹立在空谷之中,这就是那</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棵有名的震柳。</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我不知道这株柳,该称它是一棵还是两棵。它同根、同干、同样的树纹,头上还枝叶连理。但地</a:t>
            </a:r>
            <a:endParaRPr lang="zh-CN" altLang="en-US"/>
          </a:p>
        </p:txBody>
      </p:sp>
    </p:spTree>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震已经将它从下一撕为二,现在两个半边树中间可穿行一人,而每一半也都有合抱之粗了。人老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看脸,树老看皮。经过百年岁月的煎熬,这树皮已如老人的皮肤——粗糙、多皱、青筋暴突。纹</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路之宽可容进一指,纹路东奔西突,似去又回,一如黄土高原上的千沟万壑。这棵树已经有500年,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就是说地震之时它已是400岁的高龄,而大难后至今又过了100年。</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看过树皮,再看树干的开裂部分,真让你心惊肉跳。平常,锯开一根木头,无论从哪个方向切入,那</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剖面上的年轮图案都幻化无穷,美不胜收,以至于木纹装饰成了我们生活中不可或缺的风景,木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纹之美也成了生命之美的象征。但是现在,面对树心,我找不到一丝的年轮。如同五马分尸,地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裂闪过,先是将树的老根嘎嘎嘣嘣地扯断,又从下往上扭裂、撕剥树皮,然后再将树心的木质部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分撕肝裂肺,横扯竖揪,把它弄得惨不忍睹。但是这棵树并没有死。地震揪断了它的根,却拔不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尽它的须;撕裂了它的躯干,却扯不断它的连理枝。灾难过后,它又慢慢地挺了过来。百年来,在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这人迹罕至的桃源深处,阳光暖暖地抚慰着它的身子,细雨轻轻地冲洗着它的伤口,它自身分泌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着汁液,小心地自疗自养,生骨长肉。百年的疤痕,早已演化成许多起伏不平的条、块、洞、</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沟、瘤,像一块凝固的岩石,为我们定格了一段难忘的岁月。</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柳树这个树种很怪。论性格,它是偏于柔弱一面的,多生水边,枝条柔韧,婀娜多姿。所以柳树常</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被人看作多情的象征。唐人有折柳相送的习俗,取其情如柳丝,依依不舍之意。贺知章把柳比作</a:t>
            </a:r>
            <a:endParaRPr lang="zh-CN" altLang="en-US"/>
          </a:p>
        </p:txBody>
      </p:sp>
    </p:spTree>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窈窕的美人:“碧玉妆成一树高,万条垂下绿丝绦。不知细叶谁裁出,二月春风似剪刀。”但在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关键时刻,这个弱女子却能以柔克刚,表现出特别的顽强。西北的气候寒冷干旱,是足够恶劣的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了,它却能常年扎根于此。在北国的黄土地上,柳树是春天发芽最早,秋天落叶最迟的树,它尽力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给大地最多的绿色。当年左宗棠进军西北,别的树不要,却单选中这弱柳与大军同行。“新栽杨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柳三千里,引得春风度玉关。”柳树有一种特殊的本领,遇土即根,有水就长,干旱时就休息,苦熬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着等待天雨,但绝不会轻生去死。它的根系特别发达,能在地下给自己铺造一个庞大的供水系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统,远远地延伸开去,捕捉哪怕一丝丝的水汽。它木性软,常用来做案板,刀剁而不裂;枝性柔,立于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行道旁,风吹而不折。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我想,海原大地震的震波绕地球两圈,移山填河,夺去了28万人的生命,而这一株裂而不死的古柳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却能够存活下来,它肯定是要对后人说点什么。</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(有改动)</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下列对文章相关内容和艺术特色的分析鉴赏,最恰当的一项是(3分)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A.文章开头一段,不仅概述了一百年前海原地震的发生过程,而且还详细描述地震所造成的巨大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破坏,为下文表现“震柳”生存环境的恶劣做铺垫。</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B.文章运用对比手法,将平常木头剖面上年轮图案的美与震柳“惨不忍睹”的丑进行对比,目的</a:t>
            </a:r>
            <a:endParaRPr lang="zh-CN" altLang="en-US" dirty="0"/>
          </a:p>
        </p:txBody>
      </p:sp>
    </p:spTree>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740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在于引发读者对遭受巨大创伤的古柳的同情。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C.作者在文中列举了很多翔实的数据,比如地震发生的具体时间、大地裂缝的长度、古柳的树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龄、遇难的人数等,增强了文章叙事的真实性。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D.本文格调昂扬,文笔凝练,“山移、地裂、河断、城陷”简洁准确地概括了地震的强度,而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“阳光暖暖地抚慰”“细雨轻轻地冲洗”则充满了生命的温暖。</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文章第四段插入关于柳树的介绍有什么作用?请简要分析。(5分)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文章结尾说“这一株裂而不死的古柳</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肯定是要对后人说点什么”。你认为它会对后人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说些什么呢?请根据文本分析探究。(6分)</a:t>
            </a:r>
            <a:endParaRPr lang="zh-CN" altLang="en-US" dirty="0"/>
          </a:p>
        </p:txBody>
      </p:sp>
    </p:spTree>
  </p:cSld>
  <p:clrMapOvr>
    <a:masterClrMapping/>
  </p:clrMapOvr>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097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三、</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D　A.“下文表现‘震柳’生存环境的恶劣”有误。B.“目的在于引发读者对遭受巨大创伤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的古柳的同情”不当。C.“增强了文章叙事的真实性”不妥。</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①说明原因。第四段介绍柳树的习性和特质,对震柳能战胜灾难、顽强存活下来的原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因做进一步补充和交代。②照应上文。上文集中写震柳,第四段则对柳树做总体介绍,上下文点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面结合,相互呼应,使文章内容更加完整。③丰富内涵。文章引述与柳树相关的习俗、诗句、传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说等,使文章内涵更加丰富,文学性更强。</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从文章结构的角度看,起到照应上文的作用;从主题意蕴的角度看,起到了丰富内涵的作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用;从对读者的启发角度看,起到了补充说明的作用。</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①震柳作为“活化石”,向后人诉说一百年前那场巨大的悲剧和不能忘怀的历史。②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告诉后人,面对灾难不要灰心丧气,而应坚韧不拔,顽强坚守。③启示后人,生命具有惊人的力量,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它可以创造奇迹,拥有生命就会拥有希望和未来。</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总结前面的内容要点,指出柳树的身份和遭遇,以及柳树的独特价值,理解柳树给读者带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来的启迪和意义。</a:t>
            </a:r>
            <a:endParaRPr lang="zh-CN" altLang="en-US" dirty="0"/>
          </a:p>
        </p:txBody>
      </p:sp>
    </p:spTree>
  </p:cSld>
  <p:clrMapOvr>
    <a:masterClrMapping/>
  </p:clrMapOvr>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四、(2017广东广州二模,4—6)阅读下面的文字,回答问题。(14分)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我们历来被告知一切优秀的文学作品总与作家的个人苦难直接相关。也许歌德是个例外,歌德</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在美丽的小城魏玛一直过着养尊处优的生活。由这个例外又想起中国盛唐时期的大批好命诗</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人,以及托尔斯泰、雨果、海明威等很多生活优裕的外国作家。如果一个文学规律能把这么多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第一流的大师排除在外,那还叫什么规律呢?</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今天到了魏玛才明白,歌德在这儿的住宅,比人们想象的还要豪华。</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整个街角一长溜黄色的楼房,在闹市区占地之宽让人误以为是一个重要国家机关或一所贵族学</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校,其实只是他个人的家。进门一看里边还有一栋,与前面一栋以几条甬道相连,中间隔了一个</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长天井似的石地空廊,其实是门内马车道,车库里的马车一切如旧,只是马不在了。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车库设在内楼的底层,楼上便是歌德的生活区,卧室比较朴素,书库里的书据说完全按他生前的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模样摆放,一本未动。至于前楼,则是一个宫殿式的交际场所,名画名雕,罗陈有序,重门叠户,装潢</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考究,好像走进了一个博物馆。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脚下吱吱作响的,是他踩踏了整整五十年的楼板,那声音,是《浮士德》一句句诞生的最早节</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拍。</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我一间间看得很细很慢,在歌德家里一遍遍转。直转到每级楼梯都踏遍,每个角落都拐到,每个</a:t>
            </a:r>
            <a:endParaRPr lang="zh-CN" altLang="en-US"/>
          </a:p>
        </p:txBody>
      </p:sp>
    </p:spTree>
  </p:cSld>
  <p:clrMapOvr>
    <a:masterClrMapping/>
  </p:clrMapOvr>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柜子都看熟,才不慌不忙地出来,慢慢向歌德档案馆走去。</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档案馆是一个斜坡深处的坚固老楼。在二楼上,我看到了他们的笔迹。</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歌德的字斜得厉害,但整齐潇洒,像一片被大风吹伏了的柳枝。席勒的字正常而略显自由,我想</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应该是多数西方有才华作家的习惯写法。最怪异的莫过于尼采,那么狂放不羁的思想,手稿却板</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正、拘谨,像是一个木讷的抄写者的笔触。</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歌德到魏玛来是受到魏玛公国卡尔·奥古斯特公爵的邀请,当时他只有二十六岁。</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德国在统一之前,分为很多小邦国,最多时达到二三百个。这种状态非常不利于经济的发展、风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气的开化,但对文化却未必是祸害。有些邦国的君主好大喜功,又有一定的文化鉴赏能力,就有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可能做一些招纳贤达、树碑立传的好事,很多文化精英也因此而获得一个安适的创作环境,留下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佳绩。德国在统一之前涌现的惊人文化成果,有很大一部分就与此有关。</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歌德在魏玛创造的文化业绩,远远超过魏玛公爵的预想,尤其是他与席勒相遇之后。</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歌德和席勒在相遇之前,都是文学史上著名的“狂飙突进运动”的主将,歌德以《少年维特之烦</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恼》,席勒以《强盗》,还有他们的其他作品,对封建意识形态表现出一种居高临下的扫荡气</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势。他们的精神前辈,应该是那位现实身份低微而历史地位崇高的莱辛。歌德在《少年维特之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烦恼》中特意让主人公自杀前还在读莱辛的作品。</a:t>
            </a:r>
            <a:endParaRPr lang="zh-CN" altLang="en-US"/>
          </a:p>
        </p:txBody>
      </p:sp>
    </p:spTree>
  </p:cSld>
  <p:clrMapOvr>
    <a:masterClrMapping/>
  </p:clrMapOvr>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546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歌德和席勒在魏玛相遇之时,“狂飙突进运动”的风头已经过去,而他们已在开创一个古典主义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时代。历史将承认,德国古典主义的全盛时代,以他们的友谊为主要标志。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这三个人,构成了我们对德国文学起点性的印象。他们几乎都是哲学家,不仅深思,而且宏观,有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极高的学术素养。这使他们的作品有一种罕见的终极沉思的品格。这种品格有两个走向,既有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可能走向概念嶙峋的学者化方向,又有可能走向吞吐万汇的巨人化方向。相比之下,歌德是全然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走向了后一个方向,莱辛、席勒两者兼容,在后一个方向上却没有歌德那样圆满。当然,这与歌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德的优裕和高寿有关。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荣格说,每一个德国人灵魂深处都有浮士德的影子。因此,歌德他们定下了德国文学的素质,同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时也定下了德国人的素质。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也许反过来,他们的素质原本就是德国人本体素质的产物,他们只是经过天才的吐纳,把它凝固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住了。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那么还是荣格说得对:不是歌德创造了浮士德,而是浮士德创造了歌德。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其实,此间是一种宏伟的互创关系。魏玛是重要的互创现场。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(有删改)</a:t>
            </a:r>
            <a:endParaRPr lang="zh-CN" altLang="en-US" dirty="0"/>
          </a:p>
        </p:txBody>
      </p:sp>
    </p:spTree>
  </p:cSld>
  <p:clrMapOvr>
    <a:masterClrMapping/>
  </p:clrMapOvr>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61139"/>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A</a:t>
            </a: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下列对作品相关内容和艺术特色的分析鉴赏,最恰当的一项是(3分)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.这篇文章记叙了作者游览德国小城魏玛的一段经历,详细地描述了歌德、席勒、莱辛等德国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古典主义时代文学巨人的形象。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B.作者对“苦难出佳作”这个规律并不认同,他认为德国能够取得惊人的文化成就,是因为文化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精英们都获得了安适的创作环境。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C.作者从历史和文学史的角度述评歌德,视野宽广,凸显了歌德的巨大贡献和崇高地位,使文章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具有丰厚的文化底蕴。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D.本文的语言朴实自然、饱含深情,体现了作者对历史、文学的理性思考,意蕴丰富,表现了情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理交融的行文风格。</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作者详细描述了歌德的住宅以及自己专注细致的参观过程,这样写有何用意?请简要分析。(5</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如何理解“不是歌德创造了浮士德,而是浮士德创造了歌德”?请结合文本简要分析。(6分)</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风声。丝毫没有减弱的趋势。</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他仍然充满希望地倾听。</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基地首长一定牵挂着这支小试验队,但无能为力。远隔一百公里,运水车不能出动,直升机无法</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起飞,在狂虐的大自然面前,人暂时还只能居于屈从的地位。</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他不想再费劲去听了。目前最明智的,也许就是进入半昏迷状态,减少消耗,最大限度地保存体</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力。</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于是,这间屋子,便沉入无生命状态</a:t>
            </a:r>
            <a:r>
              <a:rPr lang="zh-CN" altLang="en-US" sz="1500" kern="0" dirty="0" smtClean="0">
                <a:solidFill>
                  <a:srgbClr val="000000"/>
                </a:solidFill>
                <a:latin typeface="黑体" panose="02010609060101010101" pitchFamily="49"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忽然,处于混沌状态的他,像被雷电击中,浑身一震。一种声音!他转过头。他相信左耳的听觉,没</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错,滤去风声、沙声、钢架呻吟声、铁皮震颤声,还有一种虽然微弱,却执着,并带节奏的敲击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声。</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“有人敲门!”他喊起来。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遭雷击了,都遭雷击了,一个个全从床上跳起,跌跌撞撞,竟全扑到门口。</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真真切切,有人敲门。谁?当然不可能是运水车,运水车会揿喇叭。微弱的敲门声已经明白无误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地告诉大家:不是来救他们的天神,而是需要他们援救的弱者。</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人的生命力,也许是最尖端的科研项目,远比上天的导弹玄秘。如果破门而入的是一队救援大</a:t>
            </a:r>
            <a:endParaRPr lang="zh-CN"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　　昨天因装修的玻璃上未作标志,致使一过路人误撞受伤。</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敬请受伤者速来我店接受我们的歉意并领取赔偿费。</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我被酒店此举感动,很快想到王有福是不是撞了玻璃受的伤呢,突然萌生了一个念头:既然肯赔</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偿,那就是他们理屈,何不去法院上告,趁机索赔更大一笔钱呢?我为我的聪明得意,第二天便给王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有福打电话,约他下午到红星饭店边吃边谈。</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红星饭店也是玻璃装修。我选择这家饭店,是要证实他是不是真的在酒店撞伤的。他见了我,肿</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胀的脸上泛了笑容,步履却小心翼翼,到了门口还用手摸,证实是门口了,一倾一倾地摇晃着小脑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袋走进来。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“我没请你,你倒请我了!”他说。</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“一顿饭算什么!”我给他倒了一杯酒,他赶忙说:“我不敢喝的,我有伤。”</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“大伯,你是在德巴街酒店撞伤的吗?”</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“你</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那酒店怎么啦?”</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“这么说,你真的在那儿撞的!”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老头瓷在那里,似乎要抵赖,但脸色立即赤红,压低了声音说:“是在那儿撞的。”一下子人蔫了</a:t>
            </a:r>
            <a:endParaRPr lang="zh-CN" altLang="en-US"/>
          </a:p>
        </p:txBody>
      </p:sp>
    </p:spTree>
  </p:cSld>
  <p:clrMapOvr>
    <a:masterClrMapping/>
  </p:clrMapOvr>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四、</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 </a:t>
            </a:r>
            <a:r>
              <a:rPr lang="zh-CN" altLang="en-US" sz="1500" kern="0" dirty="0" smtClean="0">
                <a:solidFill>
                  <a:srgbClr val="000000"/>
                </a:solidFill>
                <a:latin typeface="Times New Roman" panose="02020603050405020304" pitchFamily="65" charset="-122"/>
                <a:ea typeface="宋体" panose="02010600030101010101" pitchFamily="2" charset="-122"/>
              </a:rPr>
              <a:t>   C　A.“详细地描述了歌德、席勒、莱辛等德国古典主义时代文学巨人的形象”分析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不恰当,原文描述的重点是歌德。B.“他认为德国能够取得惊人的文化成就,是因为文化精英们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都获得了安适的创作环境”分析不恰当,原文只是说“德国在统一之前涌现的惊人文化成果,有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很大一部分就与此有关”。D.“本文的语言朴实自然”赏析不恰当,本文的语言典雅而富有文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采。</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(1)详细描述歌德的住宅,意在表现歌德高雅精致的生活品位,说明终极沉思的品格、极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高的学术修养与此有密切关系,突出了优裕安适的环境对歌德文学成就的重要作用。(2)详细描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述自己专注细致的参观过程,为后文对歌德其人及其成就的高度评价做铺垫,表现了作者对歌德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的崇敬之情。</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从文章结构上分析,能够为后来写歌德本人而埋下伏笔或做铺垫;从对人物的表现上来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看,可以起到烘托人物的精神品质、思想情感的作用;从对文章主题的表达上来看,可以起到赞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美和敬慕歌德的作用。</a:t>
            </a:r>
            <a:endParaRPr lang="zh-CN" altLang="en-US" dirty="0"/>
          </a:p>
        </p:txBody>
      </p:sp>
    </p:spTree>
  </p:cSld>
  <p:clrMapOvr>
    <a:masterClrMapping/>
  </p:clrMapOvr>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33808"/>
          </a:xfrm>
          <a:prstGeom prst="rect">
            <a:avLst/>
          </a:prstGeom>
          <a:noFill/>
        </p:spPr>
        <p:txBody>
          <a:bodyPr wrap="square" lIns="0" tIns="0" rIns="0" bIns="0" rtlCol="0">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这句话的意思是浮士德的形象带有浓郁的哲理素质</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是德国人本体素质的反映</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歌德创</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作出浮士德的形象</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不过是把这种浓郁的哲理素质集中地呈现出来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浮士德形象的成功塑造</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成</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就了歌德的伟大。这句话表明了作品与作者之间是一种宏伟的互创关系,即彼此成就。</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要正确理解作品和作家之间的关系。浮士德是歌德精神理想的化身、形象和代言人,也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是代表着歌德思想高度的一种符号,当然也成就了歌德的美名。</a:t>
            </a:r>
            <a:endParaRPr lang="zh-CN" altLang="en-US" dirty="0"/>
          </a:p>
        </p:txBody>
      </p:sp>
    </p:spTree>
  </p:cSld>
  <p:clrMapOvr>
    <a:masterClrMapping/>
  </p:clrMapOvr>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五、(2017四川成都二模,4—6)阅读下面的文章,回答问题。(14分)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斯人独憔悴</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迟子建</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创作是一个自我完善的过程。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每个人都有独具个性的生命存在方式,每个人都尽可能地在生活的各个领域中比较充分地去实</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现自己的价值。我当然也未能免俗。</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细细算来,从我开始小说创作至今所发表的三十万字作品,百分之九十九都是写下层人的生活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的。这一回顾连我自己也略为吃惊。</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我出生在北极村漠河,在那里度过了我孤独寂寞的童年时光。那里有我的外婆和外祖父,他们曾</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经给我讲过许许多多的民间故事。我现在还常常回忆起当年讲故事的情景来。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晚饭过后,农人家里忙过了该忙的事情,就要聚在一起谈天说地。生活太单调,他们疲惫的呵欠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声常常同日头一起落山。而且,那里一年难得看上一场电影,那么,晚饭之后的茶水和故事就是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生活中最好的消遣了。每逢这个时刻,我就带着我心爱的狗(它叫傻子,后来我把它写入第一部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中篇小说《北极村童话》中),和这条狗一起挤入听故事的人中,直听得心儿不知飞到哪里,仿佛</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魂都丢了似的。</a:t>
            </a:r>
            <a:endParaRPr lang="zh-CN" altLang="en-US"/>
          </a:p>
        </p:txBody>
      </p:sp>
    </p:spTree>
  </p:cSld>
  <p:clrMapOvr>
    <a:masterClrMapping/>
  </p:clrMapOvr>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那便是我最早的启蒙文学。它不是唐诗宋词,而是来源于民间的那种质朴而又奇诡、光怪陆离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的故事。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于是,我在十九岁那年坐在夕阳西下的窗前,看着天边飞涌的那一团团金色的晚霞的时候,仿佛</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在绚丽的晚霞中又看到了童年生活的每一个片段,我的心难以平静,我开始断断续续地记载我的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童年生活,二十岁那年把它整理成中篇小说,发表在一九八六年第二期的《人民文学》上。</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从此,我真正走上了文学创作的道路。</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这实在不是一条坦途,这实在不是一个美差。</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我需要读大量的书来丰富自己的心灵,我需要走南闯北去看世界,而时间和日常琐事又常常打乱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我的计划。</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因而我的创作有它不可否认的局限性和狭隘性,它还没有达到从一个宏观领域去把握和观照生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活的那种让人叹服的高度。</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必须承认,我将来如果不超越自己,只是在我的童话世界里流连忘返,那么我的艺术生命也就终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止了。而超越自己是多么艰难。它要养精蓄锐几时、苦苦求索几时,才能获得一个瞬间的辉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煌。</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但我仍要追求那辉煌,不管它最终实现与否。</a:t>
            </a:r>
            <a:endParaRPr lang="zh-CN" altLang="en-US"/>
          </a:p>
        </p:txBody>
      </p:sp>
    </p:spTree>
  </p:cSld>
  <p:clrMapOvr>
    <a:masterClrMapping/>
  </p:clrMapOvr>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今年五月,在泉州附近的静峰寺山上,我看见了弘一法师的手书遗言:“悲欣交集。”据说,他的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出家一直是个谜,他出家后,他的妻子曾跪在寺门外三天三夜,眼泪哭干了,他也不动一丝恻隐之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情。我以为他伟大。而他临终的遗言却使我对他的伟大产生了怀疑。因为真正的出家人,无所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谓悲,无所谓喜,而他生命终了之时,仍能感受到“悲欣交集”,可见凡心难泯,他未能来一个彻底</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的超脱留与后人传说。但我左思右想,仍然认为他是伟大的。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他的伟大便在于他把自己难以超拔的心态毫不保留地馈予人间,还给人间一个真实。他便是不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朽的了。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我又想起了一个故事,是法国著名作家巴尔扎克写作的故事。巴尔扎克作为现实主义艺术大师,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留给人间的十部不朽的作品,早已闻名世界。他一生中唯独喜欢咖啡。每逢写作之时,他总要把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咖啡壶放在写字桌旁,一杯一杯地饮下去。他创作的欲望和情绪在膨胀,而他的身体却一天天地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垮下去。丰富的精神生活把他推到一个波涛汹涌的极致的境界,可渐渐衰竭的体力却把一个血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肉之躯慢慢地推向上帝的虎口。</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创作是一个自我完善的过程,也是一个自我销蚀的过程。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我们要完善自己,因而不怕销蚀。</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(选自《姹紫嫣红开遍》,有删改)</a:t>
            </a:r>
            <a:endParaRPr lang="zh-CN" altLang="en-US"/>
          </a:p>
        </p:txBody>
      </p:sp>
    </p:spTree>
  </p:cSld>
  <p:clrMapOvr>
    <a:masterClrMapping/>
  </p:clrMapOvr>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611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下列对散文有关内容的理解和赏析,不正确的一项是(3分)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A.作者在偏远的农村长大,熟悉下层人民的生活,这为她的创作提供了丰富的素材,激发了她创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作的灵感。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B.“直听得心儿不知飞到哪里,仿佛魂都丢了似的”,生动地写出了质朴的民间故事动人心魄的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艺术感染力。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C.弘一法师的临终遗言表明他尚且无法超越自己,更何况一般人,作者借弘一法师的例子旨在宽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慰苦闷的自己。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D.本文回顾了自己文学创作的经历,认为文学创作是一个自我完善与销蚀的过程,行文看似闲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散,实则紧凑有序。</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文中写道:“丰富的精神生活把他推到一个波涛汹涌的极致的境界,可渐渐衰竭的体力却把一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个血肉之躯慢慢地推向上帝的虎口。”请阐释这句话的含意。(5分)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文章为什么以“斯人独憔悴”为题目?请结合文本加以探析。(6分)</a:t>
            </a:r>
            <a:endParaRPr lang="zh-CN" altLang="en-US" dirty="0"/>
          </a:p>
        </p:txBody>
      </p:sp>
    </p:spTree>
  </p:cSld>
  <p:clrMapOvr>
    <a:masterClrMapping/>
  </p:clrMapOvr>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62815"/>
            <a:ext cx="8158472" cy="5819874"/>
            <a:chOff x="540000" y="1080000"/>
            <a:chExt cx="8158472" cy="5819874"/>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五、</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 </a:t>
              </a:r>
              <a:r>
                <a:rPr lang="zh-CN" altLang="en-US" sz="1500" kern="0" dirty="0" smtClean="0">
                  <a:solidFill>
                    <a:srgbClr val="000000"/>
                  </a:solidFill>
                  <a:latin typeface="Times New Roman" panose="02020603050405020304" pitchFamily="65" charset="-122"/>
                  <a:ea typeface="宋体" panose="02010600030101010101" pitchFamily="2" charset="-122"/>
                </a:rPr>
                <a:t>   C　“旨在宽慰苦闷的自己”不当,弘一法师之例强调即使不能自我超越,真实展现人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生也是伟大的。</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作者以“波涛汹涌的极致的境界”表现“精神生活”的富足与丰盈,以“把一个血肉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之躯慢慢地推向上帝的虎口”表现体力的“渐渐衰竭”,表明巴尔扎克在创作中获得精神富足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的同时也失去了健康的身体;突出了创作是一个自我完善和自我销蚀的过程。(言之成理即可)</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回答问题要注意分析语句中关键词语的意思和句子的含意。分析可知,句中“波涛汹涌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的极致的境界”指巴尔扎克精神上的富足,而“把一个血肉之躯</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虎口”则指其体力的逐渐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衰竭。这句话的意思是,巴尔扎克在获得精神上的极大富足的同时,也消耗了自己的血肉之躯。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联系下文可知,作者以此来证明创作是自我完善和自我销蚀的过程。</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①内容上:以此为题统领全文;“斯人”指文学创作者,“憔悴”是指文学创作的艰辛,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自我超越的艰难,文学创作不只是自我完善也是自我销蚀;标题凸显了文章主旨。②形式上:引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杜甫诗句为题,更具文采,更有文化意蕴。(意思相近即可)</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解答时可从内容和形式上进行分析。内容上,可联系全文,结合题目使用的手法对其进行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分析,挖掘出其引申义、象征义或比喻义,如“斯人”指文学创作者,“憔悴”指文学创作的艰</a:t>
              </a:r>
              <a:endParaRPr lang="zh-CN" altLang="en-US" dirty="0"/>
            </a:p>
          </p:txBody>
        </p:sp>
        <p:sp>
          <p:nvSpPr>
            <p:cNvPr id="3" name="TextBox 2"/>
            <p:cNvSpPr txBox="1"/>
            <p:nvPr/>
          </p:nvSpPr>
          <p:spPr>
            <a:xfrm>
              <a:off x="571472" y="6206351"/>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辛,凸显了文章主旨。形式上,可直接分析题目的作用,如本文以杜甫的诗句为题目,更能体现文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章的文化意蕴等。</a:t>
              </a:r>
              <a:endParaRPr lang="zh-CN" altLang="en-US" dirty="0"/>
            </a:p>
          </p:txBody>
        </p:sp>
      </p:grpSp>
    </p:spTree>
  </p:cSld>
  <p:clrMapOvr>
    <a:masterClrMapping/>
  </p:clrMapOvr>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六、(2017山西临汾一中质检,4—6)阅读下面的文字,回答问题。(14分)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下雨天,真好</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琦 君</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你喜欢下雨吗?——喜欢,但别下得太久,像黄梅天,闷得叫人喘不过气来。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我却不然。雨下十天半月,屋子里挂满万国旗似的湿衣服,墙壁地板都冒着湿气,我也不抱怨。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我爱雨,雨天总是把我带到另一个处所,离这纷纷扰扰的世界很远很远,优游,自在。那些有趣的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好时光啊,我要用雨珠的链子把它串起来,绕在手腕上。</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今天一清早,掀开帘子看看,啊,真好,又是个下雨天。</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守着窗儿,让我慢慢儿回味吧。那时我才六岁呢,睡在母亲暖和的臂弯里,天亮了,听到哗哗的雨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声,我就放心了。因为下雨,母亲不用老早起来。我舍不得再睡,也不让母亲睡,吵着要她讲故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事。母亲闭着眼,给我讲雨天的故事。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雨下得愈大愈好。起床后,我套上叔叔的旧皮靴,顶着雨在烂泥地里踩水,吱嗒吱嗒地响,直到老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师来了才被捉进书房。可是下雨天老师就来得晚,他有脚气病,像大黄瓜似的肿腿,走路不方</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便。我巴不得他摔个大筋斗掉在水田里,就不会来逼我认方块字了。老师喊我去习大字,阿荣伯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就会去告诉他:“小春肚子痛,喝了茶睡觉了。”老师不会撑着伞来找我的,我就这么一整天逃</a:t>
            </a:r>
            <a:endParaRPr lang="zh-CN" altLang="en-US"/>
          </a:p>
        </p:txBody>
      </p:sp>
    </p:spTree>
  </p:cSld>
  <p:clrMapOvr>
    <a:masterClrMapping/>
  </p:clrMapOvr>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学。下雨天真好,大人们个个疼我。</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潮湿的下雨天,是打麻线的好天气,母亲双手熟练地搓着细细的麻丝,雨也跟着下得更大了。五</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叔婆和我帮着剪线头,她是老花眼,母亲是近视眼,只有我一双亮晶晶的眼睛最管事。为了帮忙,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我又可以不写大字。懒惰的四姑一点忙不帮,只伏在茶几上,唏呼唏呼抽着鼻子,给姑丈写情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书。我瞄到了两句:“下雨天讨厌死了,我的伤风老不好。”</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五月黄梅天,到处黏糊糊的,母亲走进走出地抱怨,父亲却端着宜兴茶壶,坐在廊下赏雨。父亲用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旱烟管点着它们告诉我,这是丁香花,那是一丈红。大理花与剑兰抢着开,木樨花散发着淡淡的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幽香。墙边那株高大的玉兰花开了满树,树叶上的水珠都是香的,洒了我满身。</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八九月台风季节,雨水最多,我真开心。因为可以套上阿荣伯的大钉鞋,到河边去看涨大水。母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亲皱紧了眉头对着走廊下堆积如山的谷子发愁,几天不晒就要发霉的呀,谷子的霉就是一粒粒绿</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色的曲。母亲叫我和小帮工把曲一粒粒拣出来。这工作好好玩,所以我盼望天一直不要晴起来,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曲会愈来愈多,我就可以天天滚在谷子里拣曲,不再读书了。从院子的矮墙头望出去,一片迷蒙,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看样子且不会晴呢。母亲愈加发愁,我却愈加高兴了。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到杭州念中学了,下雨天可以不在大操场上体育课,改在健身房玩球。同学们起劲地打球,我撑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把伞悄悄地溜到健身房后面,隐蔽,清静。我站在法国梧桐树下,叶子尖滴下的水珠,落在伞背上,</a:t>
            </a:r>
            <a:endParaRPr lang="zh-CN" altLang="en-US"/>
          </a:p>
        </p:txBody>
      </p:sp>
    </p:spTree>
  </p:cSld>
  <p:clrMapOvr>
    <a:masterClrMapping/>
  </p:clrMapOvr>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我心里有一股凄凉寂寞之感,我想念远在故乡的母亲。下雨天,我格外想她,雨给我一份靠近母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亲的感觉。</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星期天下雨真好。一打上牌,父亲就不再管我了。我可以溜出去看电影,邀同学到家里,爬上三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层楼“造反”,进储藏室偷吃金丝蜜枣和巧克力糖。晚上,我可以丢开功课,一心一意看《红楼</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梦》,父亲不会衔着旱烟管进来逼我背《古文观止》。稀里哗啦的洗牌声,夹在洋洋洒洒的雨声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里,给我一万分的安全感。</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如果我一直不长大,就可一直沉浸在雨的欢乐中。然而谁能不长大呢?那一年回到故乡,一坐在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父亲的书斋中,从书橱里抽一本白香山诗,学着父亲的身影放声吟诵,父亲的身影,浮现在摇曳的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豆油灯光里。记得我曾打着手电筒,穿过黑黑的长廊,去给父亲温药。他提高声音吟诗,使我一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路听着他的声音,不会感到冷清。可是他的病一天天加重了,在淅沥的雨中,他吟诗的声音愈来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愈低,我终于听不见了。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杭州的西子湖,风雨阴晴,风光不同。雨中徘徊湖畔,凝望着湖面上低斜的梅花,听得放鹤亭中,响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起了悠扬的笛声。弄笛的人慢慢走来,低声对我说:“一生知己是梅花。”</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我也笑指湖上说:“看,梅花也在等待知己呢。”雨中游人稀少,静谧的湖山,都由爱雨的人管领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了。衣衫渐湿,我们才同撑一把伞归来。湖水湖风,寒意袭人。站在湖滨公园,彼此默默相对。</a:t>
            </a:r>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6169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许多,可怜得像个做错事的孩子。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“这就好。”我说。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“我不是故意的。”老头急起来。“我那日感冒,头晕晕的,接到你的电话出来,经过那里,明明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看着没有什么,走过去,咚,便撞上了。”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“你撞伤了,怎么就走了?”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“哗啦一声,我才知道是撞上玻璃了。三个姑娘出来扶我,血流了一脸,把她们倒吓坏了,要给我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包扎伤口,我爬起来跑了。我赔不起那玻璃呀!”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“他们到处找你哩。”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“是吗?我已经几天没敢去德巴街了,他们是在街口认人吗?”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“他们贴了布告</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老头哭丧下脸来,在腰里掏钱,问我一块玻璃多少钱。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我嘿嘿笑起来。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“不是你给他们赔,是他们要给你赔!”</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“赔我?”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“是赔你。”我说,“但你不要接受他们的赔偿,他们能赔多少钱?上法院告他们,索赔的就不是</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几百元几千元了!“</a:t>
            </a:r>
            <a:endParaRPr lang="zh-CN" altLang="en-US" sz="1500" dirty="0"/>
          </a:p>
        </p:txBody>
      </p:sp>
    </p:spTree>
  </p:cSld>
  <p:clrMapOvr>
    <a:masterClrMapping/>
  </p:clrMapOvr>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于是笛声又起,与潇潇雨声相和。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二十年了,那笛声低沉而遥远,然而我,仍然依稀听见,在雨中</a:t>
            </a:r>
            <a:r>
              <a:rPr lang="zh-CN" altLang="en-US" sz="150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(有删改)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下列对文章相关内容和艺术特色的分析鉴赏,不恰当的一项是(3分)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A.文章中,母亲、四姑、老师在雨天的抱怨、焦虑、狼狈,与“我”在雨天的欢快形成对比,凸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显了“我”眼中的雨天的美好和“我”对雨天的喜爱。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B.文章以第一人称为主要叙述视角,将几十年来下雨天所牵动的人事、人情通过“我”的回忆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串联起来,真实、亲切,给人身临其境之感。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C.作者细致地描写和渲染了丁香、一丈红、大理花、剑兰、木樨花、玉兰花的色香,衬托出父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亲端着茶壶在廊下赏雨时的悠然自得。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D.文章前半部分侧重写作者童年时的美好生活,情感欢快;后半部分写到雨天思念母亲、怀念父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亲,一种淡淡的哀愁弥漫于字里行间。</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结合全文来看,开头两段在文章中有何作用?(5分)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琦君曾言:“我深感这个世界的暴戾已经太多,为什么不透过文章多多渲染祥和美好的一面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呢?”请结合全文,谈谈作者是怎样来表现雨天的“祥和美好”的。(6分)</a:t>
            </a:r>
            <a:endParaRPr lang="zh-CN" altLang="en-US" dirty="0"/>
          </a:p>
        </p:txBody>
      </p:sp>
    </p:spTree>
  </p:cSld>
  <p:clrMapOvr>
    <a:masterClrMapping/>
  </p:clrMapOvr>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六、</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 </a:t>
            </a:r>
            <a:r>
              <a:rPr lang="zh-CN" altLang="en-US" sz="1500" kern="0" dirty="0" smtClean="0">
                <a:solidFill>
                  <a:srgbClr val="000000"/>
                </a:solidFill>
                <a:latin typeface="Times New Roman" panose="02020603050405020304" pitchFamily="65" charset="-122"/>
                <a:ea typeface="宋体" panose="02010600030101010101" pitchFamily="2" charset="-122"/>
              </a:rPr>
              <a:t>   C　“细致地描写和渲染”理解有误,文章写这些花木用了白描手法。</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①强调了作者与他人不同,喜爱下雨天,引起读者的阅读兴趣;②总领下文,引出与雨天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有关的“那些有趣的好时光”;③强调了作者对下雨天的喜爱,照应题目。(答出一点1分,两点3</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分,三点5分。意思对即可)</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分析句段的作用可从内容和结构两个角度入手。内容上,开头两段写自己对下雨天的喜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爱,强调了自己的爱好,同时也照应了题目“下雨天,真好”;结构上,起到统领下文的作用,因为后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面就是具体写自己怎么喜爱下雨天的,同时又设置悬念,引起读者的阅读兴趣。</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①以一个无忧无虑的孩子的眼光和感受来描写童年时代的雨天生活,过滤掉了绵绵雨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天带给大人们的现实苦恼,凸显了雨天带给作者的温馨感受和独特乐趣,如雨天的早晨躺在母亲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的臂弯听故事的温馨,逃学的快乐,从发霉的谷子里拣曲的好玩,等等。②捕捉典型的生活细节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来表现雨天的祥和美好,如父亲坐在廊下赏雨,给作者指点各种花木;作者在洗牌声和雨声中安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心读书。③在叙事中融入了对雨天的喜爱之情,作者由衷地喜爱雨天,所以雨天的一切对她而言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都是美好的,如雨天帮母亲剪线头、到河边去看涨大水。④用细腻温婉的笔触表现人生中的痛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苦与不幸,在作者的生活中,有外出求学时思念母亲的痛苦,有父亲病重离世的哀伤,但她并没有</a:t>
            </a:r>
            <a:endParaRPr lang="zh-CN" altLang="en-US" dirty="0"/>
          </a:p>
        </p:txBody>
      </p:sp>
    </p:spTree>
  </p:cSld>
  <p:clrMapOvr>
    <a:masterClrMapping/>
  </p:clrMapOvr>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0356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渲染这些痛苦不幸,而是用温婉的文字去叙述、追忆,哀而不伤。⑤用诗化的语言来展现雨天生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活的美好与诗意,如文章结尾写到与西子湖弄笛人邂逅,湖山静谧,心意相通,美丽的湖光山色,美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好的知己之情,让雨天的邂逅更加美好而富于诗意。(每点2分,答出三点即可)</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文本主旨是表现雨天的祥和美好。少年不识愁滋味,在雨天,孩子的天真得以释放;在雨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天,家庭的氛围更加温馨;在雨天,两人的邂逅更加诗意;在雨天,人生中的大不幸也会被细雨融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化。结合语言风格、写作手法、叙事技巧等分析作答。</a:t>
            </a:r>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72878"/>
            <a:ext cx="8127000" cy="58934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老头愣在那里,一条线的眼里极力努出那黑珠来盯我,说:“你大伯是有私心,害怕赔偿才溜掉的,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可我也经了一辈子世事,再也不受骗了!”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“没骗你,你去看布告嘛!”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“你不骗我,那酒店也骗我哩,我一去那不是投案自首了吗?”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“大伯,你听我说</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老头从怀里掏出一卷软沓沓的钱来,放在桌上:“你要肯认我是大伯,那我求你把这些钱交给人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家。不够的话,让得贵补齐。我不是有意的,真是看着什么也没有的,谁知道就有玻璃。你能答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应我,这事不要再给外人说,你答应吗?”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“答应。”</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老头眼泪花花的,给我又鞠了下躬,扭身离开了饭桌。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我怎么叫他,他也不回头。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他走到玻璃墙边,看着玻璃上有个门,伸手摸了摸,没有玻璃,走了出去。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我坐在那里喝完了一壶酒,一口菜也没吃,从饭馆出来往德巴街去。趁无人理会,我揭下了那张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布告:布告继续贴着,只能使他活得不安生。顺街往东走,照相馆的橱窗下又是一堆碎玻璃,经理</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在大声骂:谁撞的,眼睛瞎了吗?!</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我走出了狭窄的德巴街。</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(有删改)</a:t>
            </a:r>
            <a:endParaRPr lang="zh-CN" altLang="en-US" sz="15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6966" y="1080000"/>
            <a:ext cx="8150034" cy="5166504"/>
            <a:chOff x="516966" y="1080000"/>
            <a:chExt cx="8150034" cy="5166504"/>
          </a:xfrm>
        </p:grpSpPr>
        <p:sp>
          <p:nvSpPr>
            <p:cNvPr id="2" name="TextBox 2"/>
            <p:cNvSpPr txBox="1"/>
            <p:nvPr/>
          </p:nvSpPr>
          <p:spPr>
            <a:xfrm>
              <a:off x="540000" y="1080000"/>
              <a:ext cx="8127000" cy="41611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下列对小说相关内容和艺术特色的分析鉴赏,最恰当的两项是(5分)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A.“约好在德巴街路南第十个电杆下会面”,是对地下斗争题材影视作品的模仿,为后文悬念丛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生的情节作出铺垫。</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B.发现王有福正是受伤的路人后,“我”劝他到法院上告酒店,寻求更多赔偿,因为“我”不仅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热心帮助朋友,也有打官司的经验。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C.王有福不情愿承认自己误撞酒店玻璃受伤,主要是因为妻子有病,家庭生活很困难,害怕酒店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追究责任,让他赔偿损失。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D.“我”经过照相馆时,见经理面对碎玻璃大骂,这一细节暗示此地这类纠纷不少,王有福担心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的“投案自首”之事是经常发生的。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E.玻璃墙伤人事件的背后,交织着伦理观念、法治观念、诚信意识等不同理念的矛盾、困惑与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冲突,是转型期中国社会的一面镜子。</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“我”在小说中的主要作用是什么?请简要分析。(6分)</a:t>
              </a:r>
              <a:endParaRPr lang="zh-CN" altLang="en-US" dirty="0"/>
            </a:p>
          </p:txBody>
        </p:sp>
        <p:sp>
          <p:nvSpPr>
            <p:cNvPr id="3" name="TextBox 2"/>
            <p:cNvSpPr txBox="1"/>
            <p:nvPr/>
          </p:nvSpPr>
          <p:spPr>
            <a:xfrm>
              <a:off x="516966" y="5206219"/>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小说中的王有福有哪些性格特点?请简要分析。(6分)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是否状告酒店,“我”与王有福的态度不同。你更认同谁的态度?请结合全文,谈谈你的观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点。(8分)</a:t>
              </a:r>
              <a:endParaRPr lang="zh-CN" altLang="en-US" dirty="0"/>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五、</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答E给3分,答C给2分,答D给1分;答A、B不给分。A.“是对地下斗争题材影视作品的模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仿”不合文意。B.“因为‘我’不仅热心帮助朋友,也有打官司的经验”错误,应该是“我”认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为酒店管理失误导致王有福受伤,要求赔偿正当合理。D.“暗示此地这类纠纷不少”正确,但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“王有福担心的‘投案自首’之事是经常发生的”于文无据。</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①讲述故事:小说故事是由“我”叙述出来的,真实可信。②推进情节:“我”是事件的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参与者,由于“我”的提议,情节得以发展变化。③衬托人物:小说主人公王有福的性格,由于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“我”的存在而更加鲜明。</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本文采用第一人称的叙述方式,使小说显得真实亲切,拉近了与读者的距离,同时便于作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者抒发感情。正是“我”约王有福见面,才推动了情节的发展。主人公王有福的人物形象正是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通过“我”的所见所做所感一点点地展现出来,“我”的存在也凸显了王有福的思想性格特点,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使他的形象更加鲜明。</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知识归纳</a:t>
            </a:r>
            <a:r>
              <a:rPr lang="zh-CN" altLang="en-US" sz="1500" kern="0" dirty="0" smtClean="0">
                <a:solidFill>
                  <a:srgbClr val="000000"/>
                </a:solidFill>
                <a:latin typeface="Times New Roman" panose="02020603050405020304" pitchFamily="65" charset="-122"/>
                <a:ea typeface="宋体" panose="02010600030101010101" pitchFamily="2" charset="-122"/>
              </a:rPr>
              <a:t>　小说中的次要人物虽说不是小说的中心内容,但也是小说艺术世界、艺术构思中的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有机组成部分,也是小说阅读的常考点。其作用一般有:①贯穿全文的线索,特别是以第一人称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叙述的“我”,多起到见证人作用,能增加小说的真实性;②对主要人物起陪衬作用;③同主要人</a:t>
            </a:r>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物一同揭示或凸显主旨;④推动情节发展。</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①性情谦卑,甚至有点窝囊:见了晚辈,也弯腰鞠躬,说话谦和。②胆小怕事,有些狡黠:撞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了玻璃偷偷溜掉,别人问起也不敢承认。③有点固执,但不失本分善良:怀疑酒店诚意,承认自己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责任,不愿借机发财。</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王有福的性格特点可通过以下内容进行概括:①“他立即弯下腰”“又回过头来给我鞠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了个躬”,体现出王有福“性情谦卑,甚至有点窝囊”,因为“我”是晚辈。②“你</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那酒店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怎么啦?”“这</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”“我不是故意的”,面对“我”的追问,王有福躲躲闪闪,含糊其词,体现出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他“胆小怕事,有点狡黠”。③从“你大伯是有私心,害怕赔偿才溜掉的,可我也经了一辈子世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事,再也不受骗了”以及文本倒数第七段王有福的话中可以看出他“有点固执,但不失本分善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良”。</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解题关键</a:t>
            </a:r>
            <a:r>
              <a:rPr lang="zh-CN" altLang="en-US" sz="1500" kern="0" dirty="0" smtClean="0">
                <a:solidFill>
                  <a:srgbClr val="000000"/>
                </a:solidFill>
                <a:latin typeface="Times New Roman" panose="02020603050405020304" pitchFamily="65" charset="-122"/>
                <a:ea typeface="宋体" panose="02010600030101010101" pitchFamily="2" charset="-122"/>
              </a:rPr>
              <a:t>　概括人物性格特点,有别于鉴赏人物形象,后者的范围大。把握人物的性格特征时,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要了解故事的全貌,从分析情节角度入手。因为人物的性格是通过完整的故事情节和矛盾冲突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展现出来的。分析时,先概括性格特征,再简述情节即可。</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观点一:认同王有福的态度。①王有福受伤与酒店管理有关,但他是有行为能力的成年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人,应负一定责任;②王有福害怕赔偿溜走,逃避责任在先,索赔的理由不够正当充分;③王有福害</a:t>
            </a:r>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怕被骗而拒绝索赔,在当时情况下,未尝不是理性的选择。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观点二:认同“我”的态度。①酒店失误导致王有福受伤,要求赔偿正当合理;②王有福放弃赔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偿是担心被骗,说明他缺乏法律意识,更应进行法律启蒙;③王有福式的宽容是对不良行为的纵</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容,有害无益。</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首先亮明自己的观点,答题时,既可以认同王有福的态度,也可以认同“我”的态度;然后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根据小说的具体内容进行分析。认同王有福的态度,理由可从以下角度说明。①环境角度:酒店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虽有错,但王有福也有责任。②人物角度:王有福害怕赔偿,偷偷溜走,逃避责任在先,索赔理由不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正当。③主旨角度:王有福害怕被骗而拒绝索赔的心理,不正是社会所导致的吗?认同“我”的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态度,理由可以从以下角度说明。①环境角度:酒店有错,导致王有福受伤,状告合情合理。②人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物角度:王有福胆小怕事,说明他缺乏法律意识,更应鼓励他状告酒店。③主旨角度:社会中有很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多王有福这样的人物,他的宽容只会让社会纵容酒店的不良行为。</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审题技巧</a:t>
            </a:r>
            <a:r>
              <a:rPr lang="zh-CN" altLang="en-US" sz="1500" kern="0" dirty="0" smtClean="0">
                <a:solidFill>
                  <a:srgbClr val="000000"/>
                </a:solidFill>
                <a:latin typeface="Times New Roman" panose="02020603050405020304" pitchFamily="65" charset="-122"/>
                <a:ea typeface="宋体" panose="02010600030101010101" pitchFamily="2" charset="-122"/>
              </a:rPr>
              <a:t>　这是一道情节类探究题,题目要求根据具体的事件对两种态度做出选择并进行探究</a:t>
            </a:r>
            <a:br>
              <a:rPr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性的分析。实际是要求考生读懂小说,深入理解这一情节对刻画人物、揭示主题的作用,从不同</a:t>
            </a:r>
            <a:br>
              <a:rPr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的角度和层面发掘作品的意蕴、民族心理和人文精神。具体作答时,需要考生表明观点,然后结</a:t>
            </a:r>
            <a:br>
              <a:rPr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合文本内容和社会生活,从人物、主题等方面多角度进行探究分析。</a:t>
            </a:r>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六、(2015课标全国Ⅰ,11)阅读下面的文字,回答问题。(25分)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马兰花</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李德霞</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大清早,马兰花从蔬菜批发市场接了满满一车菜回来。车子还没扎稳,邻摊卖水果的三孬就凑过</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来说:“兰花姐,卖咸菜的麻婶出事了。”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马兰花一惊:“出啥事啦?”</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三孬说:“前天晚上,麻婶收摊回家后,突发脑溢血,幸亏被邻居发现,送到医院里,听说现在还在抢</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救呢。”</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马兰花想起来了,难怪昨天就没看见麻婶摆摊卖咸菜。三孬又说:“前天上午麻婶接咸菜钱不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够,不是借了你六百块钱吗?听说麻婶的女儿从上海赶过来了,你最好还是抽空跟她说说去。”</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整整一个上午,马兰花都提不起精神来,不时地瞅着菜摊旁边的那块空地发呆。以前,麻婶就在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那里摆摊卖咸菜,不忙的时候,就和马兰花说说话,聊聊天。有时买菜的人多,马兰花忙不过来,不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用招呼,麻婶就会主动过来帮个忙</a:t>
            </a:r>
            <a:r>
              <a:rPr lang="zh-CN" altLang="en-US" sz="1500" kern="0" dirty="0" smtClean="0">
                <a:solidFill>
                  <a:srgbClr val="000000"/>
                </a:solidFill>
                <a:latin typeface="黑体" panose="02010609060101010101" pitchFamily="49"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中午,跑出租车的男人进了菜摊。马兰花就把麻婶的事跟她男人说了。男人说:“我开车陪你去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趟医院吧。一来看看麻婶,二来把麻婶借钱的事跟她女儿说说,免得日后有麻烦。”</a:t>
            </a:r>
            <a:endParaRPr lang="zh-CN" alt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马兰花就从三孬的水果摊上买了一大兜水果,坐着男人的车去了医院。</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麻婶已转入重症监护室,还没有脱离生命危险。门口的长椅上,麻婶的女儿哭得眼泪一把,鼻涕</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一把。马兰花安慰了一番,放下水果就出了医院。男人撵上来,不满地对马兰花说:“我碰你好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几次,你咋不提麻婶借钱的事?”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马兰花说:“你也不看看,那是提钱的时候吗?”</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男人急了:“你现在不提,万一麻婶救不过来,你找谁要去?”</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马兰花火了:“你咋尽往坏处想啊?你就肯定麻婶救不过来?你就肯定人家会赖咱那六百块钱?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啥人啊!”</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男人铁青了脸,怒气冲冲地上了车。一路上,男人把车开得飞快。</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第三天,有消息传来,麻婶没能救过来,昨天她女儿火化了麻婶,带着骨灰连夜飞回了上海。</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男人知道后,特意赶过来,冲着马兰花吼:“钱呢?麻婶的女儿还你了吗?老子就没见过你这么傻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的女人!”</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男人离开时,一脚踢翻一只菜篓子,红艳艳的西红柿滚了一地。</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马兰花的眼泪在眼眶里打转转。</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从此,男人耿耿于怀,有事没事就把六百块钱的事挂在嘴边。马兰花只当没听见。一天,正吃着</a:t>
            </a:r>
            <a:endParaRPr lang="zh-CN" alt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饭,男人又拿六百块钱说事了。男人说:“咱都进城好几年了,住的房子还是租来的。你倒好,拿</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六百块钱打了水漂儿。”</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马兰花终于憋不住了,眼里含着泪说:“你有完没完?不就六百块钱吗?是个命!就当麻婶是我干</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妈,我孝敬了干妈,成了吧?”</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男人一撂碗,拂袖而去,把屋门摔得山响。</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日子水一样流淌。转眼,一个月过去。</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这天,马兰花卖完菜回到家。一进门,就看见男人系着围裙,做了香喷喷的一桌饭菜。马兰花呆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了,诧异地说:“日头从西边出来啦?”</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上小学二年级的女儿嘴快,说:“妈妈,是有位阿姨给你寄来了钱和信,爸爸高兴,说是要犒劳你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马兰花看着男人说:“到底咋回事?”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男人挠挠头,嘿嘿一笑:“是麻婶的女儿从上海寄来的。”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“信里都说了些啥?”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男人从抽屉里取出一张汇款单和一封信,说:“你自己看嘛。”</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马兰花接过信,就着灯光看起来。信中写道:“兰花姐,实在是对不起了。母亲去世后,我没来得</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军,屋里这几个人准兴奋得瘫倒在地。而此刻,个个都像喝足了人参汤。</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“桌子上有资料没有?当心被风卷出去!”</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“门别开得太大!”</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“找根棍子撑住!”</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每个人都找到了合适的位置,摆好了下死力的姿势。</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他朝后看看。“开啦!”撤掉顶门棍,他慢慢移动门闩。</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门闩吱吱叫着,痛苦地撤离自己的岗位。当门闩终于脱离了销眼,那门,便呼地弹开来,紧接着,从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门外滚进灰扑扑一团什么东西和打得脸生疼的沙砾石块,屋里霎时一片混乱,像回到神话中的史</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前状态。</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“快,关门!”他喊,却喊不出声。但不用喊,谁都调动了每个细胞的力量。</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门终于关上了。一伙人,都顺门板滑到地上,瘫成一堆稀泥。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谁也不作声。谁也不想动。直到桌上亮起一盏暗淡的马灯,大家才记起滚进来的那团灰扑扑的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东西。</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是个人。马灯就是这人点亮的。穿着毡袍,说着谁也听不懂的蒙语。他知道别人听不懂,所以不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多说,便动手解皮口袋。</a:t>
            </a:r>
            <a:endParaRPr lang="zh-CN" alt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及整理她的东西,就大包小包地运回上海了。前几天清理母亲的遗物时,我意外地发现了一个小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本本,上面记着她借你六百块钱的事,还有借钱的日期。根据时间推断,我敢肯定,母亲没有还这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笔钱。本来母亲在医院时,你还送了一兜水果过来,可你就是没提母亲借钱的事。还好我曾经和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母亲到你家串过门,记着地址。不然麻烦可就大了。汇去一千元,多出来的四百块算是对大姐的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一点心意吧。还有一事,我听母亲说过,大姐一家住的那房子还是租来的。母亲走了,房子我用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不上,一时半会儿也卖不了,大姐如果不嫌弃,就搬过去住吧,就当帮我看房子了,钥匙我随后寄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马兰花读着信,读出满眼的泪水</a:t>
            </a:r>
            <a:r>
              <a:rPr lang="zh-CN" altLang="en-US" sz="150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(有删改)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下列对这篇小说思想内容与艺术特色的分析和鉴赏,最恰当的两项是(5分)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A.马兰花刚从市场接菜回来,三孬就急忙告诉她麻婶生病住院的事,还鼓动她到医院向麻婶女儿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要钱,说明三孬好嚼舌,是个搬弄是非的人。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B.马兰花的丈夫因为六百元钱就耿耿于怀,收到一千元的汇款单后又主动为妻子做饭,这些细节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惟妙惟肖地写出了这个人物的世故圆滑、反复无常。</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C.小说以麻婶女儿来信作为结局,既在意料之外,又在情理之中,不仅呼应了故事留下的悬念,还</a:t>
            </a:r>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巧妙地造成了情节的逆转,颇具艺术匠心。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D.小说注重于细微处写人,从上海来信中可以看出,麻婶的女儿是一个通情达理的人,又是一个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精明的人,她内心深处很不愿意欠别人的情。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E.发生在马兰花与麻婶两家之间的故事温馨动人,其中也蕴含着作者对当下社会伦理道德和人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际关系的忧虑与反思,这是小说的深刻之处。</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小说有明暗两条线索,分别是什么?这样处理有什么好处?请简要分析。(6分)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小说在刻画马兰花这个形象时,突出了她的哪些性格特征?请简要分析。(6分)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小说三次写马兰花流泪,每次流泪的表现都不同,心情也不一样。请结合小说内容进行具体分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析,并说明这样写有什么效果。(8分)</a:t>
            </a:r>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六、</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答E给3分,答C给2分,答D给1分;答A、B不给分。回答三项或三项以上,不给分。A.对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三孬的性格特征评价不当,三孬并没有“搬弄是非”,而是陈述实情。B.马兰花的丈夫世故圆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滑、反复无常的性格特征在这些细节中并没有体现。D.说麻婶的女儿是一个精明的人,她内心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深处很不愿意欠别人的情,概括不当,麻婶的女儿主动还钱给马兰花是因为心地善良、有责任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心。</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解题关键</a:t>
            </a:r>
            <a:r>
              <a:rPr lang="zh-CN" altLang="en-US" sz="1500" kern="0" dirty="0" smtClean="0">
                <a:solidFill>
                  <a:srgbClr val="000000"/>
                </a:solidFill>
                <a:latin typeface="Times New Roman" panose="02020603050405020304" pitchFamily="65" charset="-122"/>
                <a:ea typeface="宋体" panose="02010600030101010101" pitchFamily="2" charset="-122"/>
              </a:rPr>
              <a:t>　解答本题,要注意分析各选项的表述,从各选项关于小说主题、人物性格、修辞手法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和表达技巧等方面的表述中发现问题。</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第一问:明线是马兰花一家为借款而引发的冲突,暗线是麻婶母女的还款过程。(2分)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第二问:①设置麻婶母女还款这一暗线,虽然着墨不多,但仍可展现她们的品质,丰富小说的主题;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②明暗线索交织,使小说情节更为集中紧凑,突出了主人公的形象。(每答出一点给2分)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文章的情节就是围绕借款展开的,借款推动着情节的发展走向,马兰花一家为此冲突迭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起。因此,由借款而引发的冲突是小说的明线索;还款过程集中在结尾麻婶女儿的来信中,是暗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线索。这样处理的好处,可从小说主题、情节、人物形象方面考虑作答。</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思路分析</a:t>
            </a:r>
            <a:r>
              <a:rPr lang="zh-CN" altLang="en-US" sz="1500" kern="0" dirty="0" smtClean="0">
                <a:solidFill>
                  <a:srgbClr val="000000"/>
                </a:solidFill>
                <a:latin typeface="Times New Roman" panose="02020603050405020304" pitchFamily="65" charset="-122"/>
                <a:ea typeface="宋体" panose="02010600030101010101" pitchFamily="2" charset="-122"/>
              </a:rPr>
              <a:t>　解答情节结构中线索的作用类题目时,要从不同的角度对这一线索的作用进行思</a:t>
            </a:r>
            <a:r>
              <a:rPr lang="en-US" altLang="zh-CN" sz="1500" kern="0" dirty="0" smtClean="0">
                <a:solidFill>
                  <a:srgbClr val="000000"/>
                </a:solidFill>
                <a:latin typeface="Times New Roman" panose="02020603050405020304" pitchFamily="65" charset="-122"/>
                <a:ea typeface="宋体" panose="02010600030101010101" pitchFamily="2" charset="-122"/>
              </a:rPr>
              <a:t>t</a:t>
            </a:r>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考。考生可从小说的情节、人物、环境、主题等方面切入。</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①朴实善良。听说麻婶的不幸后,不时发呆,并及时到医院探视。②善解人意。见麻婶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女儿伤心,便不再提借钱的事;丈夫对她不满,她尽量忍让。③做人有原则。尽管挣钱不易,但不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为钱伤害情义;丈夫言行过分,她会据理力争。(每答出一点给2分)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马兰花是这篇小说的主要人物,追寻她的行踪,找出她的言行,即可概括、归纳她的性格</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特征。</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思路分析</a:t>
            </a:r>
            <a:r>
              <a:rPr lang="zh-CN" altLang="en-US" sz="1500" kern="0" dirty="0" smtClean="0">
                <a:solidFill>
                  <a:srgbClr val="000000"/>
                </a:solidFill>
                <a:latin typeface="Times New Roman" panose="02020603050405020304" pitchFamily="65" charset="-122"/>
                <a:ea typeface="宋体" panose="02010600030101010101" pitchFamily="2" charset="-122"/>
              </a:rPr>
              <a:t>　小说中人物形象分析概括题的解答,可以从五个角度着手:小说中人物的身份、地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位、经历、教养和气质等。要关注小说直接描写的人物语言、外貌、行动和心理及间接描写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的环境和与他人关系等内容。分析情节,把握人物的形象(性格)特征;分析环境,探究人物命运及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其思想性格之所以如此的社会原因;注意作者对人物的直接议论或者作者借作品中其他人物对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人物间接议论的语句,弄清楚是褒还是贬,是颂扬还是讽刺。</a:t>
            </a:r>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4.</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具体分析</a:t>
            </a:r>
            <a:r>
              <a:rPr lang="en-US" altLang="zh-CN" sz="1500" kern="0" dirty="0" smtClean="0">
                <a:solidFill>
                  <a:srgbClr val="000000"/>
                </a:solidFill>
                <a:latin typeface="Times New Roman" panose="02020603050405020304" pitchFamily="65" charset="-122"/>
                <a:ea typeface="宋体" panose="02010600030101010101" pitchFamily="2" charset="-122"/>
              </a:rPr>
              <a:t>:(6</a:t>
            </a:r>
            <a:r>
              <a:rPr lang="zh-CN" altLang="en-US" sz="1500" kern="0" dirty="0" smtClean="0">
                <a:solidFill>
                  <a:srgbClr val="000000"/>
                </a:solidFill>
                <a:latin typeface="Times New Roman" panose="02020603050405020304" pitchFamily="65" charset="-122"/>
                <a:ea typeface="宋体" panose="02010600030101010101" pitchFamily="2" charset="-122"/>
              </a:rPr>
              <a:t>分</a:t>
            </a:r>
            <a:r>
              <a:rPr lang="en-US" altLang="zh-CN" sz="150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①第一次是“眼泪在眼眶里打转转”</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强忍泪水的背后</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是受到丈夫指责后的委屈与隐忍</a:t>
            </a:r>
            <a:r>
              <a:rPr lang="en-US" altLang="zh-CN" sz="1500" kern="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第</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二次是“眼里含着泪”</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含着泪水的背后</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是对丈夫不明人情事理、斤斤计较的气愤与不满</a:t>
            </a:r>
            <a:r>
              <a:rPr lang="en-US" altLang="zh-CN" sz="1500" kern="0" dirty="0" smtClean="0">
                <a:solidFill>
                  <a:srgbClr val="000000"/>
                </a:solidFill>
                <a:latin typeface="Times New Roman" panose="02020603050405020304" pitchFamily="65" charset="-122"/>
                <a:ea typeface="宋体" panose="02010600030101010101" pitchFamily="2" charset="-122"/>
              </a:rPr>
              <a:t>;③</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最后一次是“满眼的泪水”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满眼泪水的背后</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是对麻婶去世的惋惜</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对麻婶女儿知恩图报的感</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激,以及对丈夫终于不再唠叨埋怨的释然。(每答出一点给2分)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说明效果:三次描写,层层递进,丰富了马兰花的人物形象,凸显了小说“人间自有真情在”的主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题。(2分)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首先在小说中找出马兰花三次流泪的位置,然后联系上下文,弄清马兰花流泪的背景,进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而归纳出流泪的原因。这样写的效果可从丰富人物形象、凸显小说主题方面考虑作答。</a:t>
            </a:r>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七、(2015课标全国Ⅱ,11)阅读下面的文字,回答问题。(25分)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塾师老汪</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老汪在开封上过七年学,也算有学问了。老汪瘦,留个分头,穿上长衫,像个读书人;但老汪嘴笨,又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有些结巴,并不适合教书。也许他肚子里有东西,但像茶壶里煮饺子,倒不出来。头几年教私塾,</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每到一家,教不到三个月,就被人辞退了。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人问:“老汪,你有学问吗?”</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老汪红着脸:“拿纸笔来,我给你做一篇述论。”</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人:“有,咋说不出来呢?”</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老汪叹息:“我跟你说不清楚,躁人之辞多,吉人之辞寡。”</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但不管辞之多寡,学堂上,《论语》中“四海困穷,天禄永终”一句,哪有翻来覆去讲十天还讲不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清楚的道理?自己讲不清楚,动不动还跟学生急:“啥叫朽木不可雕呢?圣人指的就是你们。”</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四处流落七八年,老汪终于在镇上落下了脚。</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老汪的私塾,设在东家老范的牛屋。老汪亲题了一块匾,“种桃书屋”,挂在牛屋的门楣上。老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范自家设私塾,允许别家孩子来随听,不用交束脩,自带干粮就行了。十里八乡,便有许多孩子来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随听。由于老汪讲文讲不清楚,徒儿们十有八个与他作对,何况十有八个本也没想听学,只是借</a:t>
            </a:r>
            <a:endParaRPr lang="zh-CN" altLang="en-US"/>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此躲开家中活计,图个安逸罢了。但老汪是个认真的人,便平添了许多烦恼,往往讲着讲着就不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讲了,说:“我讲你们也不懂。”</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如讲到“有朋自远方来,不亦乐乎”,徒儿们以为远道来了朋友,孔子高兴,而老汪说高兴个啥呀,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恰恰是圣人伤了心,如果身边有朋友,心里的话都说完了,远道来个人,不是添堵吗?恰恰是身边没</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朋友,才把这个远道来的人当朋友呢;这个远道来的人,是不是朋友,还两说着呢;只不过借着这话</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儿,拐着弯骂人罢了。徒儿们都说孔子不是东西,老汪一个人伤心地流下了眼泪。</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老汪教学之余,有个癖好,每月两次,阴历十五和三十,中午时分,爱一个人四处乱走。拽开大步,一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路走去,见人也不打招呼。有时顺着大路,有时在野地里。夏天走出一头汗,冬天也走出一头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汗。大家一开始觉得他是乱走,但月月如此,年年如此,也就不是乱走了。十五或三十,偶尔刮大</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风下大雨不能走了,老汪会被憋得满头青筋。一天中午,东家老范从各村起租子回来,老汪身披</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褂子正要出门,两人在门口碰上了。老范想起今天是阴历十五,便拦住老汪问:“老汪,这一年一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年的,到底走个啥呢?”</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老汪:“东家,没法给你说,说也说不清。”</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这年端午节,老范招待老汪吃饭,吃着吃着,又说到走上。老汪喝多了,趴到桌角上哭着说:“总想</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一个人。半个月积得憋得慌,走走散散,也就好了。”</a:t>
            </a:r>
            <a:endParaRPr lang="zh-CN" altLang="en-US"/>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这下老范明白了:“怕不是你爹吧,当年供你上学不容易。”</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老汪哭着摇头:“不会是他。”</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老范:“如果是活着的人,想谁,找谁一趟不就完了?”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老汪摇头:“找不得,找不得,当年就是因为个找,我差点丢了命。”</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老范心里一惊,不再问了,只是说:“大中午的,野地里不干净,别碰着无常。”</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老汪摇头:“缘溪行,忘路之远近。”</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又说:“碰到无常也不怕,他要让我走,我就跟他走了。”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老汪的老婆叫银瓶。银瓶不识字,但跟老汪一起张罗私塾。老汪嘴笨,银瓶嘴却能说。但她说的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不是学堂的事,尽是些东邻西舍的闲话。嘴像刮风似的,想起什么说什么。人劝老汪:“老汪,你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是有学问的人,你老婆那个嘴,你也劝劝。”</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老汪一声叹息:“一个人说正经话,说得不对可以劝他;一个人胡言乱语,何劝之有?”</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银瓶除了嘴能说,还爱占人便宜,不占便宜就觉得吃亏。逛一趟集市,买人几棵葱,非拿人两头蒜;</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买人二尺布,非搭两绺线。夏秋两季,爱到地里拾庄稼,碰到谁家还没收的庄稼,也顺手牵羊捋上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两把。从学堂出南门离东家老范的地亩最近,所以捋拿老范的庄稼最多。一次老范到后院牲口</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棚看牲口,管家老季跟了过来:“东家,把老汪辞了吧。”</a:t>
            </a:r>
            <a:endParaRPr lang="zh-CN" altLang="en-US"/>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老范:“为啥?”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老季:“老汪教书,娃儿们都听不懂。”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老范:“不懂才教,懂还教个啥?”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老季:“不为老汪。”</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老范:“为啥?”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老季:“为他老婆,爱偷庄稼,是个贼。”</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老范挥挥手:“娘们儿家。”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又说:“贼就贼吧,我五十顷地,还养不起一个贼?”</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这话被喂牲口的老宋听到了。老宋也有一个娃跟着老汪学《论语》,老宋便把这话又学给了老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汪。没想到老汪潸然泪下:“啥叫有朋自远方来?这就叫有朋自远方来。”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(选自刘震云《一句顶一万句》,有删改)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下列对本文相关内容和艺术特色的分析和鉴赏,最恰当的两项是(5分)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A.本文擅长以经典文句的使用来表现人物性格,如老汪翻来覆去讲不清楚“四海困穷,天禄永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终”,就说明了作为乡村塾师的他迂腐无能。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B.文中老汪每月两次的“乱走”令人备感困惑,直到端午节老汪酒后吐真言,暴露内心秘密,说</a:t>
            </a:r>
            <a:endParaRPr lang="zh-CN"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611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出“总想一个人”时,才真相大白。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C.本文在人物关系的参照之中塑造老汪的形象,如他对学生、银瓶及老范等不同的人就有不同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的言谈、态度,很好地表现了他的个性。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D.本文以白话口语为主,又掺入了方言和文言,读来别有风味,同时,这样的语言既契合老汪的身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份和生活环境,也暗合他的尴尬处境。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E.本文虽只是选段,但故事情节相对完整,作者以简约沉稳的白描手法,生动地塑造了人物群像,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展开了一幅北方村镇的风俗画卷。</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东家老范是一个什么样的人?请结合全文简要分析。(6分)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老汪对《论语》中“有朋自远方来”一句的独特理解,其实源于自身人际关系的体验,请结合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全文简要分析。(6分)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老汪这一形象与鲁迅笔下的孔乙己在性情气质上有不少相似之处,但二人精神困境的根源实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则不同。请简要分析这种相似与不同。(8分)</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西瓜!从皮口袋里滚出来的,竟是大西瓜!绿生生,油津津,像是刚从藤上摘下,有一只还带着一片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叶儿呢!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戈壁滩有好西瓜,西瓜能一直吃到冬天,这不稀罕。稀罕的是现在,当一口水都成了奢侈品的时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候,谁还敢想西瓜!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蒙古族同胞利索地剖开西瓜。红红的汁水,顺着刀把滴滴答答淌,馋人极了!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应该是平生吃过的最甜最美的西瓜,但谁也说不出味来,谁都不知道,那几块西瓜是怎么落进肚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子里去的。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至于送瓜人是怎么冲破风沙,奇迹般地来到这里,最终也没弄清,因为谁也听不懂蒙语。只好让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它成为一个美好的谜,永久地留在记忆中。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(有删改)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下列对小说相关内容和艺术特色的分析鉴赏,不正确的一项是(3分)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A.小说开头不仅形象地描写了风沙的狂暴,也细致具体地表现了人物的直觉印象与切身感受,烘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托并渲染了“天嚣”的恐怖气氛。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B.被困队员深陷绝境却调动起所有能量开门救助敲门人,送瓜人在被困队员生死关头奇迹般地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出现,这都说明生命奇迹无法解释。</a:t>
            </a:r>
            <a:endParaRPr lang="zh-CN" alt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七、</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答D给3分,答C给2分,答B给1分;答A、E不给分。回答三项或三项以上,不给分。A.</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“说明了作为乡村塾师的他迂腐无能”有误,老汪有才华,只是无人能理解。B.“酒后吐真言”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“才真相大白”有误,老汪酒后并未说出乱走的真实原因,文章结尾才揭示原因。E.“塑造了人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物群像,展开了一幅北方村镇的风俗画卷”有误,小说以塑造老汪这个形象为主,展示的是北方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村镇有限的各具特色的人物画像,如宽容大度的老范、爱占便宜的老汪妻子银瓶等。</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审题技巧</a:t>
            </a:r>
            <a:r>
              <a:rPr lang="zh-CN" altLang="en-US" sz="1500" kern="0" dirty="0" smtClean="0">
                <a:solidFill>
                  <a:srgbClr val="000000"/>
                </a:solidFill>
                <a:latin typeface="Times New Roman" panose="02020603050405020304" pitchFamily="65" charset="-122"/>
                <a:ea typeface="宋体" panose="02010600030101010101" pitchFamily="2" charset="-122"/>
              </a:rPr>
              <a:t>　这道题综合性比较强,既涉及对文中字词句段的理解,也涉及对文章主旨的探究,还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涉及对文章结构、手法的把握。因此解答时要认真阅读文章,把握主旨,理清结构,研究技法。</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①自家设私塾而允许别家孩子随听,是个大方的人;②关注老汪的“乱走”,并尽力开导</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安慰,是个友善的人;③不再追问老汪的隐情,是个有分寸的人;④不因银瓶而辞退老汪,是个识大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体的人。(每答出一点给2分,给满6分为止。意思答对即可)</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分析人物形象需要理清人物的语言、动作、细节、心理等描写。“自家设私塾”说明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老范重视教育;“允许别家孩子来随听,不用交束脩”说明老范善良朴实,亲睦乡邻;当老范得知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老汪一个月两次乱走时,提醒老汪“别碰着无常”,表现出老范关心体贴他人;当得知银瓶“是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个贼”时,又说“贼就贼吧,我五十顷地,还养不起一个贼?”体现了老范的宽容大度、识大体。</a:t>
            </a:r>
            <a:endParaRPr lang="zh-CN"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546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 </a:t>
            </a:r>
            <a:r>
              <a:rPr lang="zh-CN" altLang="en-US" sz="1500" kern="0" dirty="0" smtClean="0">
                <a:solidFill>
                  <a:srgbClr val="000000"/>
                </a:solidFill>
                <a:latin typeface="Times New Roman" panose="02020603050405020304" pitchFamily="65" charset="-122"/>
                <a:ea typeface="宋体" panose="02010600030101010101" pitchFamily="2" charset="-122"/>
              </a:rPr>
              <a:t>   ①老汪自己孤独不乐,所以从《论语》中读出的也是孤独不乐,反映的是其个人心境;②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老汪通过曲解《论语》来证明“圣人”也有同样的孤独感,以此抚慰自己的孤独;③结尾处老汪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“发现”老范就是自己的朋友,虽常在身边却宛如远来,这也照应了他此前的理解。(每答出一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点给2分。意思答对即可)</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回答这类题需要对全文进行梳理,老汪认为“身边的人无法理解自己,远方的人倒能成为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知己”,根据文章的脉络,可以梳理为“老汪自身学问高深但无人认可;妻子有性格缺陷,没法沟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通;老范能理解自己包容自己,故无限感激”,由此生发“有朋自远方来”的感叹。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解题思路</a:t>
            </a:r>
            <a:r>
              <a:rPr lang="zh-CN" altLang="en-US" sz="1500" kern="0" dirty="0" smtClean="0">
                <a:solidFill>
                  <a:srgbClr val="000000"/>
                </a:solidFill>
                <a:latin typeface="Times New Roman" panose="02020603050405020304" pitchFamily="65" charset="-122"/>
                <a:ea typeface="宋体" panose="02010600030101010101" pitchFamily="2" charset="-122"/>
              </a:rPr>
              <a:t>　本题考查对文中重要句子含意的理解。理解句子含意不能脱离语境。要从上下文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去揣摩“身边的人无法理解自己,远方的人倒能成为知己”的意思。</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相似之处:①都温和善良,诚挚率真;②都有些懦弱,也比较落魄;③都有些书呆子气,喜欢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引经据典来自我辩解、自我安慰。(每答出一点给2分。意思答对即可)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不同之处:①孔乙己的精神困境主要源自封建文化,比如等级观念的压制,以及生活的窘迫;②老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汪的精神困境主要源自内心的憋闷,即难以排解的孤独。(每答出一点给1分。意思答对即可)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(如有其他答案,可根据观点明确、理由充分、论述合理的程度,酌情给分)</a:t>
            </a:r>
            <a:endParaRPr lang="zh-CN" alt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2910" y="1277129"/>
            <a:ext cx="8127000" cy="1733808"/>
          </a:xfrm>
          <a:prstGeom prst="rect">
            <a:avLst/>
          </a:prstGeom>
          <a:noFill/>
        </p:spPr>
        <p:txBody>
          <a:bodyPr wrap="square" lIns="0" tIns="0" rIns="0" bIns="0" rtlCol="0">
            <a:spAutoFit/>
          </a:bodyPr>
          <a:lstStyle/>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老汪与孔乙己性情气质相似,迂腐、清高。但两人精神困境产生的根源不同,老汪源于无</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人理解的内心的憋闷;孔乙己源于封建科举制度的迫害。回答此题需回忆初中教材,细心比较,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找到异同点,分条陈述。</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解题关键</a:t>
            </a:r>
            <a:r>
              <a:rPr lang="zh-CN" altLang="en-US" sz="1500" kern="0" dirty="0" smtClean="0">
                <a:solidFill>
                  <a:srgbClr val="000000"/>
                </a:solidFill>
                <a:latin typeface="Times New Roman" panose="02020603050405020304" pitchFamily="65" charset="-122"/>
                <a:ea typeface="宋体" panose="02010600030101010101" pitchFamily="2" charset="-122"/>
              </a:rPr>
              <a:t>　回答这类题,思考要有依据。要求依据文本内容作一定程度的探究,而不是随心所欲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地发挥。要有自己的思考,且要有深度。</a:t>
            </a:r>
            <a:endParaRPr lang="zh-CN" alt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八、(2014课标全国Ⅰ,11)阅读下面的文字,回答问题。(25分)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古渡头</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叶紫</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太阳渐渐地隐没到树林中去了,晚霞散射着一片凌乱的光辉,映到茫无际涯的淡绿的湖上,现出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各种各样的色彩来。微风波动着皱纹似的浪头,轻轻地吻着沙岸。</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破烂不堪的老渡船,横在枯杨的下面。渡夫戴着一顶尖头的斗笠,弯着腰,在那里洗刷一叶断片</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的船篷。</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我轻轻地踏到他的船上,他抬起头来,带血色的昏花的眼睛,望着我大声说道:</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“过湖吗,小伙子?”</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“唔,”我放下包袱,“是的。”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“那么,要等到明天啰。”他又弯腰做事去了。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“为什么呢?”我茫然地,“我多给你些钱不能吗?”</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“钱?你有多少钱呢?”他的声音来得更加响亮了,教训似的。他重新站起来,抛掉破篷子,把斗</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笠脱在手中,立时现出了白雪般的头发,“年纪轻轻,开口就是‘钱’,有钱就命都不要了吗?”</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我不由得暗自吃了一惊。</a:t>
            </a:r>
            <a:endParaRPr lang="zh-CN" altLang="en-US"/>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他从舱里拿出一根烟管,饱饱地吸足了一口,接着说:“看你的样子也不是一个老出门的。哪里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来的呀?”</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“从军队里回来。”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“军队里?</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”他又停了一停,“是当兵的吧,为什么又跑开来呢?”</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“我是请长假的。我妈病了。”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“唔!</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两个人都沉默了一会儿,他把烟管在船头上磕了两磕,接着又燃第二口。</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夜色苍茫地侵袭着我们的周围,浪头荡出了微微的合拍的呼啸。我的心里偷偷地发急,不知道这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老头子到底要玩什么花头。于是,我说:</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“既然不开船,老人家,就让我回到岸上去找店家吧!”</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“店家,”老头子用鼻子哼着,“年轻人到底不知事。回到岸上去还不同过湖一样的危险吗?到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连头镇去还要退回七里路。唉!年轻人</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就在我这船中过一宵吧。”</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他擦着一根火柴把我引到船艘后头,给了我一个两尺多宽的地方。好在天气和暖,还不至于十分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受冻。</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当他再擦火柴吸上了第三口烟的时候,他的声音已经和缓多了。我躺着,一面细细地听着孤雁唳</a:t>
            </a:r>
            <a:endParaRPr lang="zh-CN" altLang="en-US"/>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过寂静的长空,一面又留心他和我谈的一些江湖上的情形,和出门人的秘诀。</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就算你有钱吧,小伙子,你也不应当说出来的。这湖上有多少歹人啊!</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我欢喜你这样</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的孝顺孩子。是的,你的妈妈一定比我还欢喜你,要是在病中看见你这样远跑回去。只是,我呢?</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我,我有一个桂儿。你知道吗?我的桂儿,他比你大得多呀!你怕不认识他吧?外乡人</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那</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个时候,我们爷儿俩同驾着这条船。我给他收了个媳妇</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“他们呢?”</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“他们?那一年,北佬来,你知道了吗?北佬打了败仗,从我们这里过,我的桂儿给北佬兵拉着,要他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做伕子。桂儿,他不肯,脸上一拳!我,我不肯,脸上一拳!</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小伙子,你做过这些个丧天良的事情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吗?</a:t>
            </a:r>
            <a:r>
              <a:rPr lang="zh-CN" altLang="en-US" sz="1500" kern="0" dirty="0" smtClean="0">
                <a:solidFill>
                  <a:srgbClr val="000000"/>
                </a:solidFill>
                <a:latin typeface="黑体" panose="02010609060101010101" pitchFamily="49"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“小伙子!你看,我等了一年,我又等了两年,三年</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我的儿媳妇改嫁给卖肉的朱胡子了,我的孙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子长大了。可是,我看不见我的桂儿,我的孙子他们不肯给我</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他们说:‘等你有了钱,我们一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定将孙子给你送回来。’可是,小伙子,我得有钱呀!</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“结冰,落雪,我得过湖;刮风,落雨,我得过湖</a:t>
            </a:r>
            <a:r>
              <a:rPr lang="zh-CN" altLang="en-US" sz="1500" kern="0" dirty="0" smtClean="0">
                <a:solidFill>
                  <a:srgbClr val="000000"/>
                </a:solidFill>
                <a:latin typeface="黑体" panose="02010609060101010101" pitchFamily="49"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“年成荒,捐重,湖里的匪多,过湖的人少,但是,我得找钱</a:t>
            </a:r>
            <a:r>
              <a:rPr lang="zh-CN" altLang="en-US" sz="1500" kern="0" dirty="0" smtClean="0">
                <a:solidFill>
                  <a:srgbClr val="000000"/>
                </a:solidFill>
                <a:latin typeface="黑体" panose="02010609060101010101" pitchFamily="49"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“小伙子,你是有爹妈的人,你将来也得做爹妈的。我欢喜你,要是你真的有孝心,你是有好处的,</a:t>
            </a:r>
            <a:endParaRPr lang="zh-CN" altLang="en-US"/>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62815"/>
            <a:ext cx="8127000" cy="60324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像我,我一定得死在这湖中。我没有钱,我寻不到我的桂儿,我的孙子不认识我,没有人替我做坟,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没有人给我烧纸钱</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我说,我没有丧过天良,可是天老爷他不向我睁开眼睛</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他逐渐地说得悲哀起来,终于哭了,不住地把船篷弄得呱啦呱啦地响;他的脚在船舱边下力地蹬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着。可是,我寻不出来一句能够劝慰他的话,心头像给什么东西塞得紧紧的。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外面风浪渐渐地大了起来,我翻来覆去地睡不着,他也翻来覆去地睡不着。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可是,第二天,又是一般的微风,细雨。太阳还没有出来,他就把我叫起了。他的脸上丝毫看不出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一点异样的表情来,好像昨夜间的事情,全都忘记了。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我目不转睛地瞧着他。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“有什么好瞧呢?小伙子!过了湖,你还要赶你的路程呀!”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离开渡口,因为是走顺风,他就搭上橹,扯起破碎风篷来。他独自坐在船艘上,毫无表情地捋着雪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白的胡子,任情地高声朗唱着: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我住在这古渡前头六十年。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我不管地,也不管天,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我凭良心吃饭,我靠气力赚钱!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有钱的人我不爱,无钱的人我不怜!</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黑体" panose="02010609060101010101" pitchFamily="49" charset="-122"/>
                <a:ea typeface="宋体" panose="02010600030101010101" pitchFamily="2" charset="-122"/>
              </a:rPr>
              <a:t>……</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(有删改)</a:t>
            </a:r>
            <a:endParaRPr lang="zh-CN" altLang="en-US" sz="1500"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6966" y="1080000"/>
            <a:ext cx="8150034" cy="4769161"/>
            <a:chOff x="516966" y="1080000"/>
            <a:chExt cx="8150034" cy="4769161"/>
          </a:xfrm>
        </p:grpSpPr>
        <p:sp>
          <p:nvSpPr>
            <p:cNvPr id="2" name="TextBox 2"/>
            <p:cNvSpPr txBox="1"/>
            <p:nvPr/>
          </p:nvSpPr>
          <p:spPr>
            <a:xfrm>
              <a:off x="540000" y="1080000"/>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下列对作品有关内容的分析和概括,最恰当的两项是(5分)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A.作品以抒情的笔调叙述了渡夫的人生遭遇和心灵世界,反映了动荡不安的现实,表达了作者对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底层劳动人民的同情和对当时社会的不满。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B.渡夫不愿马上开船送我过湖,还教训我:“年纪轻轻,开口就是‘钱’,有钱就命都不要了吗?”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这让我暗自吃惊,因为我担心他谋财害命。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C.渡夫没有让我回到岸上去,而是让我在他船里过一宵,因为他看我太年轻,怕我遇到不测,想告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诉我一些江湖上的情形和出门在外的经验。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D.渡夫在船里把他儿子桂儿被北佬抓做伕子的事情告诉我,这一方面表达他对我孝顺母亲的赞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赏和羡慕之情,一方面表达他失子之后的孤独和忧虑。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E.第二天一早,我被渡夫叫起来之后,目不转睛地瞧着他,发现他的脸上没有什么异样的表情,想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知道他为什么把昨夜的事情全都忘记了。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作品中的渡夫有哪些性格特点?请简要分析。(6分)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作品是怎样叙述渡夫的故事的?这样写有什么好处?请简要分析。(6分)</a:t>
              </a:r>
              <a:endParaRPr lang="zh-CN" altLang="en-US" dirty="0"/>
            </a:p>
          </p:txBody>
        </p:sp>
        <p:sp>
          <p:nvSpPr>
            <p:cNvPr id="3" name="TextBox 2"/>
            <p:cNvSpPr txBox="1"/>
            <p:nvPr/>
          </p:nvSpPr>
          <p:spPr>
            <a:xfrm>
              <a:off x="516966" y="5546321"/>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作品为什么以渡夫的任情高歌为结尾?结合全文,谈谈你的看法。(8分)</a:t>
              </a:r>
              <a:endParaRPr lang="zh-CN" altLang="en-US" dirty="0"/>
            </a:p>
          </p:txBody>
        </p:sp>
      </p:gr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八、</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答A给3分,答D给2分,答B给1分;答C、E不给分。B.“我”暗自吃惊的原因并不全是担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心他图财害命。C.“渡夫没有让我回到岸上去,而是让我在他船里过一宵”是因为“我”孝顺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母亲。E.渡夫并没有把昨夜的事情全都忘记。</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①热情坦诚,乐于助人,喜欢孝顺父母的子女;②刚强不屈,不畏身心劳苦,靠自己的气力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赚钱;③坚韧不拔,不向命运低头,坚持自由自在的生活信念。</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渡夫的性格主要是通过语言描写来刻画的。从原文看,渡夫的语言可分为两类:一是渡夫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与“我”的对话,二是结尾渡夫“任情地高声朗唱”的歌词。如“过湖吗,小伙子?”“年纪轻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轻,开口就是‘钱’,有钱就命都不要了吗?”“就在我这船中过一宵吧”“我欢喜你这样的孝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顺孩子”,据此便可以看出渡夫热情、直率、坦诚、乐于助人、喜欢孝顺的孩子的性格特点。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此外,还应注意渡夫话语中所用的修辞手法,如“结冰,落雪,我得过湖;刮风,落雨,我得过湖”,其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中的对偶、反复手法突显了环境的恶劣,衬托了渡夫不畏困难、坚强不屈的性格特点。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①以“我”的视角来叙事,使事件显得真实可信;②以“钱”为话题,引入渡夫的故事,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唤起读者的阅读兴趣;③多用对话形式,以渡夫之口自述他的经历,使叙事更加集中;④情景描写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与渡夫讲述相结合,赋予渡夫的故事哀而不伤的诗意美。</a:t>
            </a:r>
            <a:endParaRPr lang="zh-CN" alt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可分两个步骤:首先,要指出叙事的角度、行文的线索和表达方式;其次,从结构和内容两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方面谈这样写的好处。</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①艺术结构上,通过突转产生戏剧性效果,最后以歌声结尾,余韵悠长,耐人寻味;②情感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表现上,以渡夫的无表情代替哭泣,以任情高歌代替诉苦,强化了表现苦难的力度;③人物形象上,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既表现渡夫的洒脱豪放,也反衬他的现实痛苦之深,使渡夫的形象更加丰满;④思想内容上,从批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判社会现实的黑暗到表现渡夫追求自由生活的信念,深化了作品的主题。</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结尾的作用,要从文章结构、抒情效果、人物形象、作品主题等几个方面阐述,要结合选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文内容,精心组织语言。</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解题思路</a:t>
            </a:r>
            <a:r>
              <a:rPr lang="zh-CN" altLang="en-US" sz="1500" kern="0" dirty="0" smtClean="0">
                <a:solidFill>
                  <a:srgbClr val="000000"/>
                </a:solidFill>
                <a:latin typeface="Times New Roman" panose="02020603050405020304" pitchFamily="65" charset="-122"/>
                <a:ea typeface="宋体" panose="02010600030101010101" pitchFamily="2" charset="-122"/>
              </a:rPr>
              <a:t>　结尾段的作用需看五点:看内容,点明主旨,深化中心;看手法,戛然而止,意料之外情理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之中;看效果,委婉含蓄,意在言外,发人深思;看感情,强化作者感情;看结构,总结全文,照应题目,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呼应开头。</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4273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C.小说善于运用细节表现人物,开门前试验队员一句“桌子上有资料没有?当心被风卷出去”,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就体现了科研工作者高度的责任意识。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D.试验队被困队员与素不相识的送瓜人之间的故事,不仅令人感动,还揭示出一个朴素而有意味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的人生道理:帮助别人,也是帮助自己。</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小说以“渴”为中心谋篇布局,这有什么好处?请简要说明。(5分)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小说以一个没有谜底的“美好的谜”结尾,这样处理有怎样的艺术效果?请结合作品进行分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析。(6分)</a:t>
            </a:r>
            <a:endParaRPr lang="zh-CN" alt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九、(2014课标全国Ⅱ,11)阅读下面的文字,回答问题。(25分)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刘庆邦</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有个姑娘叫守明,十八岁那年就定了亲。定亲的彩礼送来了,是几块做衣服的布料。</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媒人一走,母亲眼睛弯弯的,说:“给,你婆家给你的东西。”</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“谁要他的东西,我不要!”</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“不要好呀,我留着给你妹妹作嫁妆。”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妹妹跟过来,要看看是什么好东西。守明像是捍卫什么似的,坚决不让妹妹看,她把包袱放进箱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子,啪嗒就锁上了。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家里只有自己时,守明才关了门,把彩礼包儿拿出来。她把那块石榴红的方巾顶在头上,对着镜</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子左照右照。她的脸红通通的,很像刚下花轿的新娘子。想到新娘子,不知为何,她叹了一口气,</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鼻子也酸酸的。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按当地的规矩,守明该给那个人做一双鞋了。她的表情突然变得严肃起来。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她把那个人的鞋样子放在床上,张开指头拃了拃,心中不免吃惊,天哪,那个人人不算大,脚怎么这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样大。脚大走四方,不知这个人能不能走四方。她想让他走四方,又不想让他走四方。要是他四</a:t>
            </a:r>
            <a:endParaRPr lang="zh-CN" altLang="en-US"/>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处乱走,剩下她一个人在家可怎么办?她想有了,把鞋做得稍小些,给他一双小鞋穿,让他的脚疼,</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走不成四方。想到这里,她仿佛已看见那人穿上了她做的新鞋,由于用力提鞋,脸都憋得红了。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“合适吗?”</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那个人说合适是合适,就是有点紧。</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“穿的次数多了就合适了。”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那个人把新鞋穿了一遭,回来说脚疼。</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“你疼我也疼。”</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那个人问她哪里疼。</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“我心疼。”</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那个人就笑了,说:“那我给你揉揉吧!”</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她赶紧把胸口抱住了。她抱的动作大了些,把自己从幻想中抱了出来。摸摸脸,脸还火辣辣的。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瞎想归瞎想,在动剪子剪袼褙时,她还是照原样儿一丝不差地剪下来了。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第一次看见那个人是在社员大会上,那个人在黑压压的会场中念一篇稿子。她不记得稿子里说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的是什么,旁边的人打听那个人是哪庄的,叫什么名字,她却记住了。她当时想,这个男孩子,年纪</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不大,胆子可够大的,敢在这么多人面前念那么长一大篇话。她这个年龄正是心里乱想的年龄,</a:t>
            </a:r>
            <a:endParaRPr lang="zh-CN" altLang="en-US"/>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想着想着,就把自己和那个人联系到一块儿去了。不知道那个人有没有对象,要是没对象的话,</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不知喜欢什么样的</a:t>
            </a:r>
            <a:r>
              <a:rPr lang="zh-CN" altLang="en-US" sz="1500" kern="0" dirty="0" smtClean="0">
                <a:solidFill>
                  <a:srgbClr val="000000"/>
                </a:solidFill>
                <a:latin typeface="黑体" panose="02010609060101010101" pitchFamily="49"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有一天,家里来了个媒人,守明正要表示心烦。一听介绍的不是别人,正是让她做梦的那个人,一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时浑身冰凉,小脸发白,泪珠子一串一串往下掉。母亲以为她对这门亲事不乐意,守明说:“妈,我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是舍不得离开您!”</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媒人递来消息,说那个人要外出当工人。守明一听有些犯愣,这真应了那句脚大走四方的话。此</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一去不知何时才能回还,她一定得送给那个人一点东西,让那个人念着她,记住她,她没有别的可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送,只有这一双鞋。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那个人外出的日期定下来了,托媒人传话,向她约会,她正好亲手把鞋交给那个人。</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约会的地点是村边那座高桥,时间是吃过晚饭之后。母亲要送她到桥头去,她不让。</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守明把一切都想好了,那个人若说正好,她就让他穿这双鞋上路——人是你的,鞋就是你的,还脱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下来干什么!临出门,她又改了主意,觉得只让那个人把鞋穿上试试新就行了,还得让他脱下来,等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他回来完婚那一天才能穿。</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守明的设想未能实现。她把鞋递给那个人时,让那个人穿上试试。那个人只笑了笑,说声谢谢,</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就把鞋竖着插进上衣口袋里去了。直到那个人说再见,鞋也没试一下。那个人说再见时,猛地向</a:t>
            </a:r>
            <a:endParaRPr lang="zh-CN" altLang="en-US"/>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守明伸出了手,意思要把手握一握。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这是守明没有料到的。他们虽然见过几次面,但从来没有碰过手。她犹豫了一会儿,还是低着头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把手交出去了。那个人的手温热有力,握得她的手忽地出了一层汗,接着她身上也出汗了。那个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人大概怕她害臊,就把她的手松开了。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守明下了桥往回走时,见夹道的高庄稼中间拦着一个黑人影,她大吃一惊,正要折回身去追那个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人,扑进那个人怀里,让她的那个人救她,人影说话了,原来是她母亲。</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怎么会是母亲呢!在回家的路上,守明一直没跟母亲说话。</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后记: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我在农村老家时,人家给我介绍了一个对象。那个姑娘很精心地给我做了一双鞋。参加工作后,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我把那双鞋带进了城里,先是舍不得穿,后来想穿也穿不出去了。第一次回家探亲,我把那双鞋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退给了那位姑娘。那姑娘接过鞋后,眼里一直泪汪汪的。后来我想到,我一定伤害了那位农村姑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娘的心,我辜负了她,一辈子都对不起她。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(有删改)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下列对这篇小说思想艺术特色的分析和鉴赏,最恰当的两项是(5分)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A.小说注重从细微处表现人的心灵秘密,守明照镜子时,“不知为何,她叹了一口气,鼻子也酸酸</a:t>
            </a:r>
            <a:endParaRPr lang="zh-CN" alt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的”,寥寥数语,初恋少女的微妙心理就显露出来了。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B.小说善于使用对比手法刻画人物,守明的美好形象,就是在与母亲收人家的彩礼、偷偷监视女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儿约会等一系列言行的鲜明对比中,逐渐凸显出来的。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C.小说擅长在平淡叙述中营造不平常的效果,守明与未婚夫分别后见一黑影,大吃一惊,原来是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母亲,这一既在情理之中又在意料之外的情节就颇具匠心。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D.小说地方特色鲜明,尤其是“守明像是捍卫什么似的”“在黑压压的会场中念一篇稿子”等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日常生活语言的大量使用,更增添了浓郁的乡土气息。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E.小说善于通过细节描写表现人物性格,未婚夫和守明约会时随意把鞋插进口袋,分手时又主动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与守明握手,表明他虽是一个农村青年却有现代意识。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小说以“鞋”为中心叙事写人,这样处理有什么好处?请简要分析。(6分)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小说中守明是一个什么样的人物形象?她有什么样的心态?请简要分析。(6分)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文末“后记”是独立于小说外的写作说明,还是属于小说的有机组成部分?请结合全文,谈谈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你的观点和理由。(8分)</a:t>
            </a:r>
            <a:endParaRPr lang="zh-CN" alt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九、</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答C给3分,答A给2分,答E给1分;答B、D不给分。回答三项或三项以上,不给分。B.</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“使用对比手法刻画人物”错误。D.“浓郁的乡土气息”表述不正确。E.“有现代意识”于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文无据。</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①做鞋是当时当地的规矩,这样的故事既有生活气息,又有时代特点;②以鞋为线索,可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以使故事情节更集中、紧凑;③鞋是情感的寄托物,有助于主人公内在情感与深层心理的发掘与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表现。(每答出一点给2分。意思答对即可)</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“鞋”是全文的线索,小说围绕“鞋”一步步展开情节。结构上,使全文情节更集中、更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紧凑;内容上,不仅使文章富有生活气息,而且更易挖掘两个主人公的心理。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知识归纳</a:t>
            </a:r>
            <a:r>
              <a:rPr lang="zh-CN" altLang="en-US" sz="1500" kern="0" dirty="0" smtClean="0">
                <a:solidFill>
                  <a:srgbClr val="000000"/>
                </a:solidFill>
                <a:latin typeface="Times New Roman" panose="02020603050405020304" pitchFamily="65" charset="-122"/>
                <a:ea typeface="宋体" panose="02010600030101010101" pitchFamily="2" charset="-122"/>
              </a:rPr>
              <a:t>　小说标题的用意(作用):①交代主要的人物形象;②概括小说主要事件;③点明时间、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地点,创设故事背景,渲染环境氛围;④贯穿全文,起线索作用;⑤具有象征意义;⑥揭示小说主旨,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深化主题;⑦寄托作者情感;⑧展开情节,前后呼应;⑨对比讽刺,强化效果;⑩奠定文章的感情基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调;</a:t>
            </a:r>
            <a:r>
              <a:rPr lang="zh-CN" altLang="en-US" sz="1240" kern="0" spc="41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吸引读者的兴趣,引发阅读的冲动。</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第一问:守明是一个有着朴实、善良、柔顺品性和传统美德的农村的青年女性形象。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(2分,意思答对即可)</a:t>
            </a:r>
            <a:endParaRPr lang="zh-CN" altLang="en-US" dirty="0"/>
          </a:p>
        </p:txBody>
      </p:sp>
      <p:pic>
        <p:nvPicPr>
          <p:cNvPr id="3" name="图片 3" descr="textimage0.jpeg"/>
          <p:cNvPicPr>
            <a:picLocks noChangeAspect="1"/>
          </p:cNvPicPr>
          <p:nvPr/>
        </p:nvPicPr>
        <p:blipFill>
          <a:blip r:embed="rId1"/>
          <a:stretch>
            <a:fillRect/>
          </a:stretch>
        </p:blipFill>
        <p:spPr>
          <a:xfrm>
            <a:off x="783810" y="5315925"/>
            <a:ext cx="209549" cy="209549"/>
          </a:xfrm>
          <a:prstGeom prst="rect">
            <a:avLst/>
          </a:prstGeom>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第二问:①对美好爱情和幸福生活满怀憧憬;②对未来人生和未知命运感到不安。(每答出一点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给2分。意思答对即可)</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第一问:从品性看,守明朴实、善良、柔顺。如给未婚夫做鞋,本想做小点,但最后还是按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原样做;让未婚夫试鞋,他不试,也就算了。同时,她又有传统美德,一旦爱上,就倾注全部的感情,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表现无私的精神。第二问:守明的心态较为明显,即对美好的爱情和幸福生活充满憧憬和向往。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但也有一丝不安,即无法把握自己的命运,如照镜子时“叹了一口气,鼻子也酸酸的”。</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观点一:“后记”是独立于小说外的写作说明。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①从形式上看,“后记”与小说没有直接关系,两者是各自独立的文本;②从内容上看,小说是乡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土生活的诗意想象,“后记”是作者的自我忏悔,两者无法融为一体;③从人物塑造上看,“后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记”的“真实”事实,限制了小说的想象空间。(答出一点给2分,答出两点给5分,答出三点给8</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分。意思答对即可)</a:t>
            </a:r>
            <a:endParaRPr lang="zh-CN" altLang="en-US"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74093"/>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观点二</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后记”是小说的有机组成部分。</a:t>
            </a:r>
            <a:endParaRPr lang="zh-CN" altLang="en-US" sz="16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①从形式上看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小说是一个开放性的文本结构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后记”是其中的有机组成部分</a:t>
            </a:r>
            <a:r>
              <a:rPr lang="en-US" altLang="zh-CN" sz="1500" kern="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从内容上看</a:t>
            </a:r>
            <a:r>
              <a:rPr lang="en-US" altLang="zh-CN" sz="1500" kern="0" dirty="0" smtClean="0">
                <a:solidFill>
                  <a:srgbClr val="000000"/>
                </a:solidFill>
                <a:latin typeface="Times New Roman" panose="02020603050405020304" pitchFamily="65" charset="-122"/>
                <a:ea typeface="宋体" panose="02010600030101010101" pitchFamily="2" charset="-122"/>
              </a:rPr>
              <a:t>,</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“后记”的“真实”改变了小说的田园牧歌风格</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于诗意中多了一丝冷峻</a:t>
            </a:r>
            <a:r>
              <a:rPr lang="en-US" altLang="zh-CN" sz="1500" kern="0" dirty="0" smtClean="0">
                <a:solidFill>
                  <a:srgbClr val="000000"/>
                </a:solidFill>
                <a:latin typeface="Times New Roman" panose="02020603050405020304" pitchFamily="65" charset="-122"/>
                <a:ea typeface="宋体" panose="02010600030101010101" pitchFamily="2" charset="-122"/>
              </a:rPr>
              <a:t>;③</a:t>
            </a:r>
            <a:r>
              <a:rPr lang="zh-CN" altLang="en-US" sz="1500" kern="0" dirty="0" smtClean="0">
                <a:solidFill>
                  <a:srgbClr val="000000"/>
                </a:solidFill>
                <a:latin typeface="Times New Roman" panose="02020603050405020304" pitchFamily="65" charset="-122"/>
                <a:ea typeface="宋体" panose="02010600030101010101" pitchFamily="2" charset="-122"/>
              </a:rPr>
              <a:t>从创作倾向上看</a:t>
            </a:r>
            <a:r>
              <a:rPr lang="en-US" altLang="zh-CN" sz="1500" kern="0" dirty="0" smtClean="0">
                <a:solidFill>
                  <a:srgbClr val="000000"/>
                </a:solidFill>
                <a:latin typeface="Times New Roman" panose="02020603050405020304" pitchFamily="65" charset="-122"/>
                <a:ea typeface="宋体" panose="02010600030101010101" pitchFamily="2" charset="-122"/>
              </a:rPr>
              <a:t>,</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“后记”中的自我审视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将传统与现代联系起来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深化了小说的思想主题。</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答出一点给</a:t>
            </a:r>
            <a:r>
              <a:rPr lang="en-US" altLang="zh-CN" sz="1500"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答</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出两点给5分,答出三点给8分。意思答对即可。如有其他答案,可根据观点明确、理由充分、论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述合理的程度,酌情给分)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根据后记内容,首先应明确表达观点,然后结合内容、形式、手法、人物形象等要素进行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分析,从不同角度分条概述理由。</a:t>
            </a:r>
            <a:endParaRPr lang="zh-CN" altLang="en-US"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十、(2013课标全国Ⅰ,11)阅读下面的文字,回答问题。(25分)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喂自己影子吃饭的人</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[阿根廷]莱·巴尔莱塔</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晚饭时,饭店里走进一位高个儿,面容和蔼,脸上的笑容矜持而又惨淡。</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他风度翩翩走上前台,朗声说道:</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“诸位,敝人十分愿意应邀在此介绍一种奇迹,迄今无人能窥见其奥妙。近年来,敝人深入自己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影子的心灵,努力探索其需求和爱好。兄弟十分愿意把来龙去脉演述一番,以报答诸位的美意。</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请看!我至亲至诚的终身伴侣——我的影子的实际存在。”</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在半明半暗的灯光中,他走近墙壁,修长的身影清晰地投射在墙上。全厅鸦雀无声,人们一个个</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伸长脖子,争看究竟。他像要放飞一只鸽子似的,双手合拢报幕:</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“骑士跳栏!”</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骑士模样的形状在墙上蹦了一下。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“玉兔食菜!”</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顿时,出现一只兔子在啃白菜。</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“山羊爬坡!”</a:t>
            </a:r>
            <a:endParaRPr lang="zh-CN" altLang="en-US"/>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果然,山羊模样的影子开始步履艰难地爬一个陡坡。</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“现在我要让这昙花一现的形象具有独立的生命,向大家揭示一个无声的新世界。”</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说完,他从墙壁旁走开,影子却魔术般地越拉越长,直顶到天花板上。</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“诸位,为了使影子能脱离我而独立生活,敝人进行过孜孜不倦的研究。我只要对它稍加吩咐,</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它就会具有生命的各种特征</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甚至还会吃东西!我马上给诸位表演一番。诸位给我的影子吃</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些什么呢?”</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一个炸雷般的声音回答说:</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“给,给它吃这块火鸡肉冻。”</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一阵哄堂大笑。他伸手接过递来的菜盘,走近墙壁。他的影子随即自如地从天花板上缩了回来,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几乎贴近了他的身子。人们看得清清楚楚,他的身子并未挪动,那影子却将纤细的双手伸向盘</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子,小心翼翼地抄起那块肉,送到嘴里,嚼着,吞着</a:t>
            </a:r>
            <a:r>
              <a:rPr lang="zh-CN" altLang="en-US" sz="1500" kern="0" dirty="0" smtClean="0">
                <a:solidFill>
                  <a:srgbClr val="000000"/>
                </a:solidFill>
                <a:latin typeface="黑体" panose="02010609060101010101" pitchFamily="49"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“简直太神了!”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“嗯,你信吗?”</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“天哪!夫人,我可不是三岁的小孩!”</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“可是,您总不会否认这把戏确实很妙,是吗?”</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 </a:t>
            </a:r>
            <a:r>
              <a:rPr lang="zh-CN" altLang="en-US" sz="1500" kern="0" dirty="0" smtClean="0">
                <a:solidFill>
                  <a:srgbClr val="000000"/>
                </a:solidFill>
                <a:latin typeface="Times New Roman" panose="02020603050405020304" pitchFamily="65" charset="-122"/>
                <a:ea typeface="宋体" panose="02010600030101010101" pitchFamily="2" charset="-122"/>
              </a:rPr>
              <a:t>   B　本题考查对小说相关内容和艺术特色的分析鉴赏能力。“这都说明生命奇迹无法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解释”错,被困队员身陷绝境却调动起所有能量开门救助敲门人,送瓜人在被困队员生死关头奇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迹般地出现,这些行为都体现了救助精神的神奇力量。</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方法点拨</a:t>
            </a:r>
            <a:r>
              <a:rPr lang="zh-CN" altLang="en-US" sz="1500" kern="0" dirty="0" smtClean="0">
                <a:solidFill>
                  <a:srgbClr val="000000"/>
                </a:solidFill>
                <a:latin typeface="Times New Roman" panose="02020603050405020304" pitchFamily="65" charset="-122"/>
                <a:ea typeface="宋体" panose="02010600030101010101" pitchFamily="2" charset="-122"/>
              </a:rPr>
              <a:t>　此类选择题的综合性较强,有的选项针对全篇,有的选项针对局部,但总体来说,把握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作品的内容和思想情感是解题的关键。具体作答时,首先应根据选项的具体内容找准信息区间,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然后将选项的表述与其进行比照,从而判断选项的正误。此类题往往会在内容概括、描写手法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的运用、情感分析、引用材料的目的等方面设置陷阱,考生应先全面了解文本内容,再对照选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项,逐个击破。</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①省去许多不必要的叙述交代,使情节更简洁;②集中描写人物在特定环境下的状态与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感受,使主题更突出。</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文本以“渴”为中心谋篇布局,分析这样处理的好处,可从小说故事情节的发展、人物形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象的塑造、主题的表达、读者的阅读感受等角度来思考。既然是以“渴”为中心,就起到了贯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穿全文的线索作用,使情节更紧凑。同时“渴”作为线索,推动了情节的发展。在人物形象塑造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上,表现了人的生命意志的顽强。在主题上,突出了艰苦环境下人与人之间的互助精神的难能可</a:t>
            </a:r>
            <a:endParaRPr lang="zh-CN" alt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“给它这块鸡脯。”</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“梨!看着它如何吃梨一定妙不可言。”</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“很好。诸位,现在先吃鸡脯。噢,劳驾哪位递给我一条餐巾?谢谢!”</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所有人都兴致勃勃地加入了这场娱乐。</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“再给它吃点饼,你这影子可有点干瘦呵!”</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“喂,机灵鬼,你的影子喝酒不?给它这杯酒,喝了可以解愁。”</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“哎哟,我笑得实在受不了喽。”</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那影子又吃、又喝,泰然自若。不久,那人把灯全部打开,神情冷漠而忧郁,脸色显得格外苍白。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他一本正经地说道:</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“诸位,敝人深知这般玄妙的实验颇易惹人嘲讽、怀疑,但这无关紧要。总有一天,这项旨在使</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自己的影子独立于本人的实验,必将得到公认和奖励。临走前,敬请凡有疑问者前来搜一下敝人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的衣服,以便确信我绝没有藏匿任何物品。诸位的慷慨惠赠,无一不为我影子所食。这如同敝人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叫巴龙·卡米洛·弗莱切一样千真万确。十分感谢,祝大家吃好,晚安!”</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“见鬼去吧!”</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“谁要搜你的身子!”</a:t>
            </a:r>
            <a:endParaRPr lang="zh-CN" altLang="en-US"/>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62815"/>
            <a:ext cx="8127000" cy="60324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“幻术玩够了,来点音乐吧!”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卡米洛·弗莱切,真名叫胡安·马里诺,他面朝三方,各鞠了个躬,神态庄重地退出了餐厅。穿过花园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时,突然有人一把抓住他的胳膊。</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“你给我滚!”警察厉声吼道,“下次再看到你,就让你和你的影子统统蹲到警察局过夜去。”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他低下头,慢慢地走了出去。拐过街角,他才稍稍挺直身子,加快脚步回家。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开门的是他女儿,十五六岁光景。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“你不回来,小家伙们不愿睡,他们可真累人呵!”</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两个金发的孩子在一旁玩耍着,兴高采烈地迎接他。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小姑娘走过来,缓声问道:</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“带回来什么没有?”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他没吱声,从衣服里掏出一方叠好的餐巾,从里面取出一块鸡脯,几块饼,还有两把银质小匙。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她把食物切成小块,放在盘里,同她的两个兄弟吃了起来。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“你不想吃点什么,爸爸?”</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“不,”他头也不回地回答说,“你们吃吧,我已经吃过了。”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马里诺面朝窗子坐下来,茫然失神地凝望着沉睡中城市的屋脊,琢磨着明天该去哪里表演他的奇</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迹</a:t>
            </a:r>
            <a:r>
              <a:rPr lang="zh-CN" altLang="en-US" sz="1500" kern="0" dirty="0" smtClean="0">
                <a:solidFill>
                  <a:srgbClr val="000000"/>
                </a:solidFill>
                <a:latin typeface="黑体" panose="02010609060101010101" pitchFamily="49" charset="-122"/>
                <a:ea typeface="宋体" panose="02010600030101010101" pitchFamily="2" charset="-122"/>
              </a:rPr>
              <a:t>……</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(沈根发译,有删改)</a:t>
            </a:r>
            <a:endParaRPr lang="zh-CN" altLang="en-US" sz="1500"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0034" y="1080000"/>
            <a:ext cx="8166966" cy="5133010"/>
            <a:chOff x="500034" y="1080000"/>
            <a:chExt cx="8166966" cy="5133010"/>
          </a:xfrm>
        </p:grpSpPr>
        <p:sp>
          <p:nvSpPr>
            <p:cNvPr id="2" name="TextBox 2"/>
            <p:cNvSpPr txBox="1"/>
            <p:nvPr/>
          </p:nvSpPr>
          <p:spPr>
            <a:xfrm>
              <a:off x="540000" y="1080000"/>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下列对小说有关内容的分析和概括,最恰当的两项是(5分)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A.马里诺说影子是有独立生命的实际存在,是让观众相信他对影子的研究成果,也表明他的表演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技艺的高超。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B.马里诺离开饭店前,请客人上前搜身,以证明他没有带走任何物品,这表明他品行端正,爱惜自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己的名声。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C.马里诺谢幕时,有人发出“幻术玩够了,来点音乐”的呼声,这呼声暗示客人们看穿了幻术,需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要更多的娱乐节目刺激。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D.马里诺穿过花园时,遭到警察的威胁和警告,表明马里诺的影子表演缺乏新意,已经让警察感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到厌烦了。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E.小说对马里诺在家中茫然失神状态的描写,真实反映了一个江湖艺人的现实生活,表达了作者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对这类人物的同情。</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“影子”对小说的艺术表现有什么作用?请简要分析。(6分)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小说主人公马里诺这一形象有哪些特点?请简要分析。(6分)</a:t>
              </a:r>
              <a:endParaRPr lang="zh-CN" altLang="en-US" dirty="0"/>
            </a:p>
          </p:txBody>
        </p:sp>
        <p:sp>
          <p:nvSpPr>
            <p:cNvPr id="3" name="TextBox 2"/>
            <p:cNvSpPr txBox="1"/>
            <p:nvPr/>
          </p:nvSpPr>
          <p:spPr>
            <a:xfrm>
              <a:off x="500034" y="5563409"/>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小说前半部分侧重写马里诺的影子表演,后半部分侧重写马里诺的现实生活。作者这样安排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有什么用意?请结合全文,谈谈你的看法。(8分)</a:t>
              </a:r>
              <a:endParaRPr lang="zh-CN" altLang="en-US" dirty="0"/>
            </a:p>
          </p:txBody>
        </p:sp>
      </p:gr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答E给3分,答A给2分,答C给1分;答B、D不给分。B.“这表明他品行端正,爱惜自己的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名声”不正确,从小说的结尾可推知。C.“暗示客人们看穿了幻术”证据不足。D.“表演缺乏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新意”不正确,从小说情节可知马里诺是骗子。</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①通过奇特形象的塑造,营造作品的神秘氛围,激发读者阅读兴趣;②通过影子逼真神妙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的表演,表现主人公幻术技艺的高超;③通过制造故事悬念,为后文揭示事实真相埋下伏笔。</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要从文本出发,结合小说主人公马里诺的形象特点,从内容和结构作用方面解答。文章通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过主人公影子的表演一步步展现主人公的特点,结构上步步设置悬念,使情节发展更为合理。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思路分析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本题考查小说某一物象的作用,答题时需要考虑:①上下文的线索作用;②对内容的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充实作用;③对主旨的深化升华作用;④寄托作者的思想感情的作用。</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①演艺精湛:能说会道,善于捕捉观众心理,赋予无声的影子以独立的生命。②地位卑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微:人前强颜欢笑,依靠表演取悦观众,却遭观众厌弃和警察驱逐。③忍辱负重:为养家糊口而奔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走卖艺,却只能独自忍受精神的孤独和痛苦。</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应先抓住人物的动作、语言、神态等描写的语段内容,然后根据具体的情节,如影子表演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情节、遭警察驱逐情节、回家后茫然失神的情节,概括出人物的特点。</a:t>
            </a:r>
            <a:endParaRPr lang="zh-CN" altLang="en-US"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611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①小说以马里诺影子表演的玄妙神秘与他在现实生活的平淡无奇相对比,赋予故事情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节以戏剧性,有助于吸引读者阅读;②小说以前半部分影子表演的热闹有趣,与后半部分马里诺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现实生活的凄凉孤独相对比,有助于增强小说的悲剧感;③小说以饭店内观众对马里诺的冷漠与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家人对马里诺的关心相对比,有助于表现世态的冷暖炎凉;④小说以马里诺在观众面前谈笑风生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与在家里的茫然失神相对比,有助于深入刻画他性格的复杂性;⑤小说以影子的虚幻与现实生活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的真实相对比,有助于增强作品反映现实的力度;⑥小说通过对马里诺在饭店和家里活动状态的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对比,表达了作者对底层人民的同情和对社会的批判。</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首先要统观全文,然后探讨作者的写作意图,准确解题。小说前半部分与后半部分进行了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多处对比,表达了作者深沉的人文关怀,引人深思。</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解题关键</a:t>
            </a:r>
            <a:r>
              <a:rPr lang="zh-CN" altLang="en-US" sz="1500" kern="0" dirty="0" smtClean="0">
                <a:solidFill>
                  <a:srgbClr val="000000"/>
                </a:solidFill>
                <a:latin typeface="Times New Roman" panose="02020603050405020304" pitchFamily="65" charset="-122"/>
                <a:ea typeface="宋体" panose="02010600030101010101" pitchFamily="2" charset="-122"/>
              </a:rPr>
              <a:t>　本题主要考查考生对文学作品主题的探究能力。此类题目虽然有一定的开放性,但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答案必须以文本为依据,即不论从何角度探究,归根结底是基于对文本的准确理解,从文本中提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炼观点,切不可空发议论。</a:t>
            </a:r>
            <a:endParaRPr lang="zh-CN" alt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十一、(2013课标全国Ⅱ,11)阅读下面的文字,回答问题。(25分)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峡　谷</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阿城</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山被直着劈开,于是当中有七八里谷地。大约是那刀有些弯,结果谷地中央高出如许,愈近峡口,</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便愈低。</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森森冷气漫出峡口,收掉一身黏汗。峡口处,倒一棵大树,连根拔起,似谷里出了什么不测之事,把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大树唬得跑,一跤仰翻在那里。峡顶一线蓝天,深得令人不敢久看。一只鹰在空中移来移去。</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峭壁上草木不甚生长,石头生铁般锈着。一块巨石和百十块斗大石头,昏死在峡壁根,一动不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动。巨石上伏着两只四脚蛇,眼睛眨也不眨,只偶尔吐一下舌芯子,与石头们赛呆。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因有人在峡中走,壁上时时落下些许小石,声音左右荡着升上去。那鹰却忽地不见去向。</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顺路上去,有三五人家在高处。临路立一幢石屋,门开着,却像睡觉的人。门口一幅布旗静静垂</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着。靠近人家,便有稀松的石板垫路。</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中午的阳光慢慢挤进峡谷,阴气浮开,地气熏上来,石板有些颤。似乎有了噪音,细听却什么也不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响。忍不住干咳一两声,总是自讨没趣。一世界都静着,不要谁来多舌。</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走近了,方才辨出布旗上有个藏文字,布色已经晒退,字色也相去不远,随旗沉甸甸地垂着。</a:t>
            </a:r>
            <a:endParaRPr lang="zh-CN" altLang="en-US"/>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忽然峡谷中有一点异响,却不辨来源。往身后寻去,只见来路的峡口有一匹马负一条汉,直腿走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来。那马腿移得极密,蹄子踏在土路上,闷闷响成一团,骑手侧着身,并不上下颠。</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愈来愈近,一到上坡,马慢下来。骑手轻轻一夹,马上了石板,蹄铁连珠般脆响。马一耸一耸向上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走,骑手就一坐一坐随它。蹄声在峡谷中回转,又响又高。那只鹰又出现了,慢慢移来移去。</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骑手走过眼前,结结实实一脸黑肉,直鼻紧嘴,细眼高颧,眉睫似漆。皮袍裹在身上,胸微敞,露出油</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灰布衣。手隐在袖中,并不拽缰。藏靴上一层细土,脚尖直翘着。眼睛遇着了,脸一短,肉横着默</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默一笑,随即复原,似乎咔嚓一响。马直走上去,屁股锦缎一样闪着。</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到了布旗下,骑手俯身移下马,将缰绳缚在门前木桩上。马平了脖子立着,甩一甩尾巴,曲一曲前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蹄,倒换一下后腿。骑手望望门,那门不算大,骑手似乎比门宽着许多,可拐着腿,左右一晃,竟进去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屋里极暗,不辨大小。慢慢就看出两张粗木桌子,三四把长凳,墙里一条木柜。木柜后面一个肥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脸汉子,两眼陷进肉里,渗不出光,双肘支在柜上,似在瞌睡。骑手走近柜台,捉出几张纸币,撒在柜</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上。肥汉也不瞧那钱,转身进了里屋,少顷拿出一大木碗干肉,一副筷,放在骑手面前的木桌上,又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回去舀来一碗酒,顺手把钱划在柜里。</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骑手喝一口酒,用袖擦一下嘴。又摸出刀割肉,将肉丢进嘴里,脸上凸起,腮紧紧一缩,又紧紧一缩,</a:t>
            </a:r>
            <a:endParaRPr lang="zh-CN" altLang="en-US"/>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就咽了。把帽摘了,放在桌上,一头鬈发沉甸甸慢慢松开。手掌在桌上划一划,就有嚓嚓的声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音。手指扇一样地散着,一般长短,并不拢。肥汉又端出一碗汤来,放在桌上冒气。</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一刻工夫,一碗肉已不见。骑手将嘴啃进酒碗里,一仰头,喉结猛一缩,又缓缓移下来,并不出长气,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就喝汤。一时满屋都是喉咙响。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不多时,骑手立起身,把帽捏在手里,脸上蒸出一团热气,向肥汉微微一咧嘴,晃出门外,肥汉梦一样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呆着。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阳光又移出峡谷,风又窜来窜去。布旗上下扭着动。马鬃飘起来,马打了一串响鼻。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骑手戴上帽子,正一正,解下缰绳,马就踏起四蹄。骑手翻上去,紧一紧皮袍,用腿一夹,峡谷里响起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一片脆响,不多时又闷闷响成一团,越来越小,越来越小。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耳朵一直支着,不信蹄声竟没有了,许久才辨出风声和布旗的响动。</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下列对这篇小说有关内容的分析和概括,最恰当的两项是(5分)(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A.小说开篇描写峡谷,着力突出了它的“险”“奇”“静”;对四脚蛇的描写,更是以动衬静,十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分生动地表现了这些特点。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B.肥汉“梦一样呆着”,是被骑手喝酒吃肉时的气概,以及酒后不同寻常的动作和表情所震撼,</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“呆”突出了肥汉的性格特征。</a:t>
            </a:r>
            <a:endParaRPr lang="zh-CN" altLang="en-US"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676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C.小说文字简洁,注重细节描写。“布旗上有个藏文字”“藏靴上一层细土”,看似简单的两句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话,却巧妙地暗示出人物的身份。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D.小说擅长人物性格描写,尤其重视人物心理的细腻刻画,经常在人与人、人与景的对比与衬托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中,凸显人物丰富复杂的内心世界。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E.小说以“我”的耳闻目睹为线索,描写神奇的峡谷与质朴的边民,观察细致,笔法老练,用语奇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崛,具有独特的艺术风格。</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小说中三次写到鹰,分别表现了什么意图?请简要分析。(6分)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小说中的“骑手”有哪些特点?请简要说明。(6分)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小说中的主要人物是骑手,但几乎一半篇幅是在写峡谷。作者为什么这样处理?请结合全文,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谈谈你的看法。(8分)</a:t>
            </a:r>
            <a:endParaRPr lang="zh-CN" altLang="en-US"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十一、</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答E给3分,答C给2分,答A给1分;答B、D不给分。回答三项或三项以上,本题不给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分。A.小说描写峡谷着力突出的是其“静”,虽也表现了“险”“奇”的特点,但没有着力突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出。B.肥汉的“呆”并非被震撼。第十二段中“似在瞌睡”“不瞧那钱”等描写也体现出了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肥汉的“呆”。D.小说中对人物性格的刻画,主要是运用外貌、动作等描写,而非心理刻画,凸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显的应是整个人物形象。</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①“一只鹰在空中移来移去”,强化了峡谷的荒凉僻静,为骑手的出现提供了独特的背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景;②“那鹰却忽地不见去向”,暗示骑手来了;③“那只鹰又出现了”,空中自由飞翔的鹰与独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来独往的骑手相互比照,丰富了骑手的形象内涵。(每答出一点给2分。意思答对即可)</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第一次描写在第二段结尾,是“一只”,而且是“移来移去”,点出鹰的孤独和“无聊”,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强化了峡谷的荒凉僻静,下文骑手就出现在这一背景中。第二次描写在第四段,写鹰“忽地不见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去向”,这说明鹰在躲避,暗示人的出现。第三次描写在第九段,“慢慢”一词表现出鹰的自由,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“那只”又表现了鹰的孤独,这就与骑手的形象形成对照。</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知识拓展</a:t>
            </a:r>
            <a:r>
              <a:rPr lang="zh-CN" altLang="en-US" sz="1500" kern="0" dirty="0" smtClean="0">
                <a:solidFill>
                  <a:srgbClr val="000000"/>
                </a:solidFill>
                <a:latin typeface="Times New Roman" panose="02020603050405020304" pitchFamily="65" charset="-122"/>
                <a:ea typeface="宋体" panose="02010600030101010101" pitchFamily="2" charset="-122"/>
              </a:rPr>
              <a:t>　小说景物描写的作用有交代故事发生的时间、地点、场所,渲染故事气氛,增强故事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真实性,烘托人物形象与心理,推动情节的发展,等等。要根据情况灵活作答。</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贵。</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疑难突破</a:t>
            </a:r>
            <a:r>
              <a:rPr lang="zh-CN" altLang="en-US" sz="1500" kern="0" dirty="0" smtClean="0">
                <a:solidFill>
                  <a:srgbClr val="000000"/>
                </a:solidFill>
                <a:latin typeface="Times New Roman" panose="02020603050405020304" pitchFamily="65" charset="-122"/>
                <a:ea typeface="宋体" panose="02010600030101010101" pitchFamily="2" charset="-122"/>
              </a:rPr>
              <a:t>　对情节设置的作用的四个思考角度: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(1)思考在艺术结构(情节)上的作用。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(2)思考在形象塑造上的作用。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(3)思考在情感表达上的作用。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(4)思考在思想内容(主题)上的作用。</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①小说人物“他”所知有限,这样写很真实;②故事戛然而止,强化了小说的神秘氛围;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③打破读者的心理预期,留下了更多想象回味的空间。</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本题考查对小说结尾表达效果的赏析能力。答题时应从小说主题、结构以及读者的阅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读感受等角度去分析。主题上表现了人情的美好,结构上达到了言有尽而意无穷的艺术效果,给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读者留下了充分的想象空间,意味隽永。</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知识归纳</a:t>
            </a:r>
            <a:r>
              <a:rPr lang="zh-CN" altLang="en-US" sz="1500" kern="0" dirty="0" smtClean="0">
                <a:solidFill>
                  <a:srgbClr val="000000"/>
                </a:solidFill>
                <a:latin typeface="Times New Roman" panose="02020603050405020304" pitchFamily="65" charset="-122"/>
                <a:ea typeface="宋体" panose="02010600030101010101" pitchFamily="2" charset="-122"/>
              </a:rPr>
              <a:t>　文章的结尾,一般在结构上有点题、首尾呼应、总结全文等作用,在内容上有突出人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物品质或精神、点明中心、深化主旨等作用。</a:t>
            </a:r>
            <a:endParaRPr lang="zh-CN" altLang="en-US"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①外形:相貌不凡,身体强壮,肌肉结实,有着质朴自然的力与美。②举止:一人一骑,独行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于峡谷中,虽山路崎岖,但因骑术高超而从容沉稳。③性情:大口吃肉,大碗喝酒,不拘生活小节,粗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犷而有野性。(每答出一点给2分。意思答对即可)</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从第八、九段及第十段的“手隐在袖中,并不拽缰”等描写中可见其举止从容沉稳。从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第十段相关外貌描写中,可见其外形特点。从第十二至十四段有关骑手喝酒、吃肉、喝汤的动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作描写和神情描写中,可看出骑手的粗犷与野性。</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思路分析</a:t>
            </a:r>
            <a:r>
              <a:rPr lang="zh-CN" altLang="en-US" sz="1500" kern="0" dirty="0" smtClean="0">
                <a:solidFill>
                  <a:srgbClr val="000000"/>
                </a:solidFill>
                <a:latin typeface="Times New Roman" panose="02020603050405020304" pitchFamily="65" charset="-122"/>
                <a:ea typeface="宋体" panose="02010600030101010101" pitchFamily="2" charset="-122"/>
              </a:rPr>
              <a:t>　解答此题,要回到原文,找到关于骑手的描写。在具体分析时,要结合小说的具体情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节,抓住人物的语言、动作、神态等描写总结其形象特点。注意答题规范,最好先概括人物的形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象特点,再结合作品简要分析。</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①从在小说中的地位来看,峡谷是作者有意塑造的一个自然形象,与骑手一样有着重要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的审美意义,所以峡谷的描写是小说不可缺少的内容;②从形象塑造上看,峡谷是骑手的主要活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动空间,所以峡谷的描写对塑造骑手形象、表现骑手性格起着关键作用;③从艺术表现上看,峡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谷的描写,使人与物有机融合,峡谷的原始沉静与骑手的孤独沉默相辅相成,互为比照映衬,产生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更好的艺术效果;④从思想内涵上看,峡谷的描写,蕴含着作者对大自然原始美与生命力的赞叹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之情,这不仅丰富了小说的内涵,也使小说的主题更为鲜明。(答出一点给2分,答出两点给5分,答</a:t>
            </a:r>
            <a:endParaRPr lang="zh-CN" altLang="en-US"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4273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出三点给8分;给满8分为止。意思答对即可。如有其他答案,可根据观点明确、理由充分、论述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合理的程度,酌情给分)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小说中环境描写的作用可从环境本身、环境对人物形象的塑造、环境对主题的表现等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几个方面来分析。小说中的环境是原始沉静的,营造的是一种荒凉僻静的氛围。这样的环境正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为骑手的活动提供了一个场景,同时与人物的性格相映衬,使骑手的形象更鲜明突出。小说的主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题主要是表现边民的质朴,这正好与峡谷的原始美相契合,因此,对峡谷的描写使主题的表现更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加鲜明。</a:t>
            </a:r>
            <a:endParaRPr lang="zh-CN" altLang="en-US"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912764"/>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一、(2017江苏,13—16)阅读下面的作品,回答问题。(20分)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一个圣诞节的回忆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[美]杜鲁门·卡波特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请设想一下二十多年前一个十一月的早晨,一个白发剪得短短的妇人站在窗口,大声说:“这是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做水果蛋糕的好天气!巴迪,去把我们的车推来,我们要烤三十个水果蛋糕呢。”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那时我七岁,她六十光景,我们是很远的表亲。从我记事起,我俩就住在一起。她叫我“巴迪”,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为了纪念她以前最好的朋友。那个巴迪早死了,当时她自己还是个孩子。她现在仍是个孩子。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我们把童车推进山核桃树丛。童车是我出生时买的,快散了,轮子摇来摆去,像醉鬼的腿。奎尼</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是我们养的一条小狗,她挺过了一场瘟疫和两次响尾蛇的噬咬,现在一路小跑跟在小车旁。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三小时后我们回到厨房,把拉回家的满满一车风吹自落的山核桃的壳剥去。欢快的裂壳声像是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微弱的雷鸣,核桃肉散发着甜美的香气。奎尼求我们给她点尝尝,我的朋友时不时偷偷给她一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点,但我俩是绝对不可以吃的,“这些山核桃还不见得够做三十个水果蛋糕呢”。明月高照,小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车空了,碗满满的。</a:t>
            </a:r>
            <a:endParaRPr lang="zh-CN" altLang="en-US" dirty="0"/>
          </a:p>
        </p:txBody>
      </p:sp>
      <p:sp>
        <p:nvSpPr>
          <p:cNvPr id="3" name="TextBox 2"/>
          <p:cNvSpPr txBox="1"/>
          <p:nvPr/>
        </p:nvSpPr>
        <p:spPr>
          <a:xfrm>
            <a:off x="2428860" y="1062815"/>
            <a:ext cx="4445448" cy="400110"/>
          </a:xfrm>
          <a:prstGeom prst="rect">
            <a:avLst/>
          </a:prstGeom>
          <a:noFill/>
          <a:ln w="9525">
            <a:noFill/>
          </a:ln>
        </p:spPr>
        <p:txBody>
          <a:bodyPr wrap="none">
            <a:spAutoFit/>
          </a:bodyPr>
          <a:lstStyle/>
          <a:p>
            <a:pPr algn="l"/>
            <a:r>
              <a:rPr lang="en-US" altLang="zh-CN" sz="2000" b="1" dirty="0" smtClean="0">
                <a:latin typeface="黑体" panose="02010609060101010101" pitchFamily="49" charset="-122"/>
                <a:ea typeface="黑体" panose="02010609060101010101" pitchFamily="49" charset="-122"/>
              </a:rPr>
              <a:t>B</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自主命题</a:t>
            </a:r>
            <a:r>
              <a:rPr lang="en-US" altLang="zh-CN" sz="2000" b="1" dirty="0" smtClean="0">
                <a:latin typeface="黑体" panose="02010609060101010101" pitchFamily="49" charset="-122"/>
                <a:ea typeface="黑体" panose="02010609060101010101" pitchFamily="49" charset="-122"/>
              </a:rPr>
              <a:t>·</a:t>
            </a:r>
            <a:r>
              <a:rPr lang="zh-CN" altLang="en-US" sz="2000" b="1" dirty="0" smtClean="0">
                <a:latin typeface="黑体" panose="02010609060101010101" pitchFamily="49" charset="-122"/>
                <a:ea typeface="黑体" panose="02010609060101010101" pitchFamily="49" charset="-122"/>
              </a:rPr>
              <a:t>省（区、市）卷题组</a:t>
            </a:r>
            <a:endParaRPr sz="2000" b="1" dirty="0">
              <a:latin typeface="黑体" panose="02010609060101010101" pitchFamily="49" charset="-122"/>
              <a:ea typeface="黑体" panose="02010609060101010101" pitchFamily="49" charset="-122"/>
            </a:endParaRPr>
          </a:p>
        </p:txBody>
      </p:sp>
      <p:sp>
        <p:nvSpPr>
          <p:cNvPr id="4" name="TextBox 2"/>
          <p:cNvSpPr txBox="1"/>
          <p:nvPr/>
        </p:nvSpPr>
        <p:spPr>
          <a:xfrm>
            <a:off x="588404" y="1491443"/>
            <a:ext cx="8127000" cy="415498"/>
          </a:xfrm>
          <a:prstGeom prst="rect">
            <a:avLst/>
          </a:prstGeom>
          <a:noFill/>
        </p:spPr>
        <p:txBody>
          <a:bodyPr wrap="square" lIns="0" tIns="0" rIns="0" bIns="0" rtlCol="0">
            <a:spAutoFit/>
          </a:bodyPr>
          <a:lstStyle/>
          <a:p>
            <a:pPr marL="0" indent="0" eaLnBrk="0" latinLnBrk="1" hangingPunct="0">
              <a:lnSpc>
                <a:spcPct val="150000"/>
              </a:lnSpc>
              <a:spcBef>
                <a:spcPts val="140"/>
              </a:spcBef>
              <a:buNone/>
            </a:pPr>
            <a:r>
              <a:rPr lang="zh-CN" altLang="en-US" sz="1800" dirty="0" smtClean="0">
                <a:solidFill>
                  <a:srgbClr val="7030A0"/>
                </a:solidFill>
                <a:latin typeface="黑体" panose="02010609060101010101" pitchFamily="49" charset="-122"/>
                <a:ea typeface="黑体" panose="02010609060101010101" pitchFamily="49" charset="-122"/>
                <a:sym typeface="+mn-ea"/>
              </a:rPr>
              <a:t>题组一  小说</a:t>
            </a:r>
            <a:endParaRPr lang="zh-CN" altLang="en-US" sz="1800" kern="0" dirty="0" smtClean="0">
              <a:solidFill>
                <a:srgbClr val="7030A0"/>
              </a:solidFill>
              <a:latin typeface="黑体" panose="02010609060101010101" pitchFamily="49" charset="-122"/>
              <a:ea typeface="黑体" panose="02010609060101010101" pitchFamily="49" charset="-122"/>
              <a:sym typeface="+mn-ea"/>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第二天,我最喜欢的事开始了:大采购。樱桃,柑橘,香草,葡萄干,威士忌,大量的面粉和黄油</a:t>
            </a:r>
            <a:r>
              <a:rPr lang="zh-CN" altLang="en-US" sz="1500" kern="0" dirty="0" smtClean="0">
                <a:solidFill>
                  <a:srgbClr val="000000"/>
                </a:solidFill>
                <a:latin typeface="黑体" panose="02010609060101010101" pitchFamily="49" charset="-122"/>
                <a:ea typeface="宋体" panose="02010600030101010101" pitchFamily="2" charset="-122"/>
              </a:rPr>
              <a:t>……</a:t>
            </a:r>
            <a:br>
              <a:rPr lang="zh-CN" altLang="en-US" sz="1500" kern="0" dirty="0" smtClean="0">
                <a:solidFill>
                  <a:srgbClr val="000000"/>
                </a:solidFill>
                <a:latin typeface="黑体" panose="02010609060101010101" pitchFamily="49"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嗬,简直要一匹小马才能把车拉回家。我们没钱,但每年总能用尽各种办法,筹到一笔水果蛋糕</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基金:卖破烂,卖摘来的一桶桶黑莓、一罐罐自制的果酱、苹果冻,为葬礼和婚礼采集鲜花。</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黑炉子加足了煤和柴火,烧得像一只发光的南瓜。打蛋器旋转着,调羹在一碗碗黄油和糖里搅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动,香草让空气变得甜甜的,姜又增加了香味。厨房里浓香扑鼻,弥漫到整幢屋子。四天后,大功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告成,三十只蛋糕放在窗台、搁板上晾着。</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蛋糕给谁呢?朋友呗。不一定是邻近的,大半倒是只见过一次,甚至素未谋面的,我们喜欢的朋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友。例如罗斯福总统,一年来镇上两次的小个子磨刀人,帕克(班车司机,他每天在尘土飞扬中嗖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的一声驶过时和我们互相挥手招呼)。是不是因为我的朋友太害羞了,才把这些陌生人当作真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正的朋友?我想是的。我们的纪念册里有用白宫信笺写的答谢信,有磨刀人寄来的一分钱明信</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片——它们让我们觉得和外面丰富的世界联系在一起。</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厨房空了,蛋糕都送走了,我的朋友要庆祝一下——还剩下一点威士忌。奎尼分到满满一勺,倒</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在她的咖啡碗里(她喜欢菊苣香的浓咖啡),我们平分剩下的。奎尼躺在地上打滚,爪子在空中乱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抓。我身子里热烘烘地冒火星,像快要烧成灰烬的木柴。我的朋友围着炉子跳圆舞曲,两只手提</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起那身蹩脚的花布连衣裙的裙边,就像是舞会上穿的礼服,唱着“指给我回家的路”。</a:t>
            </a:r>
            <a:endParaRPr lang="zh-CN" altLang="en-US"/>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下一个任务就是准备礼物。我想给她买整整一磅樱桃巧克力,不过,我给她做了只风筝。她希望</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给我一辆自行车,不过,我肯定她也是给我做风筝——和去年一样,和前年也一样。我们又凑了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五分钱给奎尼买了一大根还有余肉可啃的牛骨头,用彩纸包起来,高高地挂在圣诞树顶上一颗银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星边。奎尼知道那是牛肉骨头,馋得坐在树下呆望着,该睡了还不肯走。我的兴奋不亚于她,踢</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被子,翻枕头,就像是热得不可开交的夏天夜晚。我的朋友手持蜡烛坐到我的床沿:“我一点也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睡不着,心像兔子一样乱跳。你说罗斯福夫人会在晚餐时端上我们的水果蛋糕吗?”我俩在床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上挤作一团,她在我的手心里写“我爱你”。“你的手比以前大了。我想我大概不愿你长大。</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你长大了,我们还能继续当朋友吗?”我说我们永远是朋友。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这是我们一起过的最后一个圣诞节。</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我上了军事学校。我也有了新家,但那不算数。</a:t>
            </a:r>
            <a:r>
              <a:rPr lang="zh-CN" altLang="en-US" sz="1500" u="sng" kern="0" dirty="0" smtClean="0">
                <a:solidFill>
                  <a:srgbClr val="000000"/>
                </a:solidFill>
                <a:latin typeface="Times New Roman" panose="02020603050405020304" pitchFamily="65" charset="-122"/>
                <a:ea typeface="宋体" panose="02010600030101010101" pitchFamily="2" charset="-122"/>
              </a:rPr>
              <a:t>我的朋友在哪里,哪里才是我的家,而我再也没</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回去过。</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她还待在那里,有奎尼做伴,后来只剩她一个人。(她写道:“昨天,梅西的马踢伤了奎尼,伤得很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重。谢天谢地,她没有太痛苦。我把她包在一张条纹床单里,用童车推到草地</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”)以后几年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的十一月里,她还是做水果蛋糕,她一个人,没有从前做得多,不用说,总是把“最好的那个”寄给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我。渐渐地,她在信中把我和早已死去的巴迪混淆起来。</a:t>
            </a:r>
            <a:endParaRPr lang="zh-CN" altLang="en-US"/>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4273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终于,又一个十一月的早晨来临,一个树叶光光、没有小鸟的冬天早晨,她再也爬不起来大声说: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“这是做水果蛋糕的好天气!”</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(有删改)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结合情节,简要分析小说中“我的朋友”的生活状态。(6分)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文中画线句表达了“我”什么样的情感?(4分)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小狗奎尼在小说中多次出现,简析其对人物刻画的映衬作用。(4分)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请探究小说结尾的表达效果。(6分)</a:t>
            </a:r>
            <a:endParaRPr lang="en-US" altLang="zh-CN" sz="1500" kern="0" dirty="0" smtClean="0">
              <a:solidFill>
                <a:srgbClr val="000000"/>
              </a:solidFill>
              <a:latin typeface="Times New Roman" panose="02020603050405020304" pitchFamily="65" charset="-122"/>
              <a:ea typeface="宋体" panose="02010600030101010101" pitchFamily="2" charset="-122"/>
            </a:endParaRPr>
          </a:p>
        </p:txBody>
      </p:sp>
      <p:sp>
        <p:nvSpPr>
          <p:cNvPr id="3" name="矩形 2"/>
          <p:cNvSpPr/>
          <p:nvPr/>
        </p:nvSpPr>
        <p:spPr>
          <a:xfrm>
            <a:off x="500034" y="3558343"/>
            <a:ext cx="7786742" cy="2516073"/>
          </a:xfrm>
          <a:prstGeom prst="rect">
            <a:avLst/>
          </a:prstGeom>
        </p:spPr>
        <p:txBody>
          <a:bodyPr wrap="square">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一、</a:t>
            </a:r>
            <a:endParaRPr lang="zh-CN" altLang="en-US" sz="1500" dirty="0" smtClean="0"/>
          </a:p>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1.</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贫穷、孤单</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却热爱生活、充满快乐。从卖破烂来筹集水果蛋糕基金、自己做风筝作为礼物、凑五分钱买牛骨头等情节</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可见其贫穷</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从只有“我”和小狗陪伴她等情节</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可见其孤单</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从满怀欣喜地做蛋糕、送蛋糕、准备礼物等情节</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可见其热爱生活、充满快乐。</a:t>
            </a:r>
            <a:endParaRPr lang="zh-CN" altLang="en-US" sz="1500" dirty="0" smtClean="0"/>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本题考查对小说人物形象的分析概括能力。此题有两个关键词必须理解到位。“分</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意味着要有相对具体的解答依据</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生活状态”</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指日常生活中呈现出来的各种形态</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侧重</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于人物的行为、处境、情感</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包括心理方面。主要写出“我的朋友”的性格以及处境。</a:t>
            </a:r>
            <a:endParaRPr lang="zh-CN" altLang="en-US" sz="15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58472" cy="5554979"/>
            <a:chOff x="540000" y="1080000"/>
            <a:chExt cx="8158472" cy="5554979"/>
          </a:xfrm>
        </p:grpSpPr>
        <p:sp>
          <p:nvSpPr>
            <p:cNvPr id="2" name="TextBox 2"/>
            <p:cNvSpPr txBox="1"/>
            <p:nvPr/>
          </p:nvSpPr>
          <p:spPr>
            <a:xfrm>
              <a:off x="540000" y="1080000"/>
              <a:ext cx="8127000" cy="27740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对“我的朋友”深沉的爱与依恋;为自己再也没有回去过而感伤、遗憾。</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本题考查学生对作品情感内容的把握能力。画线句包含了两个意思,“而”意味着前后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有转折意味。“而”之前强调的是“我”对她的爱与依恋,“而”之后表示“我”却没有再回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去过,表达了“我”的感伤与遗憾之情。</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小狗奎尼经受的磨难,映衬了“我们”生活的艰难与坚强;小狗奎尼的特殊待遇,映衬了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“我们”的善良与平等;小狗奎尼的兴奋状态,映衬了“我们”的快乐幸福;小狗奎尼的离世,映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衬了“我的朋友”的孤单寂寞。</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本题考查次要角色的作用。解答此题要关注题干,要找出奎尼“多次出现”的段落,并明</a:t>
              </a:r>
              <a:endParaRPr lang="zh-CN" altLang="en-US" dirty="0"/>
            </a:p>
          </p:txBody>
        </p:sp>
        <p:sp>
          <p:nvSpPr>
            <p:cNvPr id="3" name="TextBox 2"/>
            <p:cNvSpPr txBox="1"/>
            <p:nvPr/>
          </p:nvSpPr>
          <p:spPr>
            <a:xfrm>
              <a:off x="571472" y="3860886"/>
              <a:ext cx="8127000" cy="27740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确与人物刻画之间的联系。“映衬”,是以次要形象映照衬托主要形象,有正衬和反衬两种。文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中提到奎尼的有五段:第3、4、8、9、12段。根据这几段中写奎尼的具体内容来分析其映衬作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用即可。</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呼应开头,让小说形成完整的结构;对冬日清晨的环境描写,让“我的朋友”的辞世带上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感伤的色彩;清冷的氛围与“我的朋友”欢快的话语形成反差,增添小说的张力;叙述语言克制,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蕴含着强烈的情感。</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本题考查探究结尾表达效果的能力。可从结构和内容等方面进行分析,例如,“这是做水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果蛋糕的好天气!”与开头相同,有呼应之意,使文章结构完整。</a:t>
              </a:r>
              <a:endParaRPr lang="zh-CN" altLang="en-US" dirty="0"/>
            </a:p>
          </p:txBody>
        </p:sp>
      </p:gr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二、(2017山东,19—22)阅读下面的文字,回答问题。(18分)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七岔犄角的公鹿</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(鄂温克族</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00" kern="0" dirty="0" smtClean="0">
                <a:solidFill>
                  <a:srgbClr val="000000"/>
                </a:solidFill>
                <a:latin typeface="Times New Roman" panose="02020603050405020304" pitchFamily="65" charset="-122"/>
                <a:ea typeface="宋体" panose="02010600030101010101" pitchFamily="2" charset="-122"/>
              </a:rPr>
              <a:t>)乌热尔图</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①“你,你别打啦!”我两眼盯着他,一串泪珠滚出眼窝。</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②“喊啥,小崽子?你像只猫,整天待在帐篷里,靠我养活!”他吼着,举起熊掌似的大手,又朝我打</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③“我去打猎,给我枪——我爸爸留给我的猎枪。”</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④他愣了一下,那双醉红的眼睛像打量陌生人似的瞅着我。我不哭了,再也不想哭了,挺着胸脯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站在他面前,我感到一下子长大了。我爸爸早死了,妈妈为了过活跟了他,没过几年,妈妈也病死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了,我就只好和他在一起熬日子。我从未叫过这位继父一声“爸爸”,只在心里喊他的名字:特</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吉——部落里的人都这样叫他。</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⑤“给,小崽子。明天,你上山,见啥打啥。你有这个胆子吗?”</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⑥几乎和我一般高的猎枪,差点把我撞个跟头。我紧紧攥住枪筒,毫不示弱地说:“我不怕,你能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打,我也能打。”</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⑦“先别吹。打猎可不像往嘴里灌酒那么容易。”说完,他又抓起酒瓶,咕嘟咕嘟地喝起来。</a:t>
            </a:r>
            <a:endParaRPr lang="zh-CN" altLang="en-US"/>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⑧这天早晨,我起得比往常都早。我脚上穿的软靴是妈妈留给我的,子弹袋和猎刀是爸爸用过</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的。我要靠这些,再加上我自己的勇敢,成为一个猎手,一个让全部落人都服气的猎手。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⑨我慢慢地攀上山顶。这是一个漂亮的山峰,它的背上长满松树和桦树,前胸盖着白雪,侧面是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片凹下去的向阳坡。这里准有野兽。等了大半天,果然没叫我失望,桦树林里有什么的影子在晃</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动。我咬紧牙,瞄准黑影,端平猎枪。枪响了,野兽晃了晃,踉跄着奔出树林。是一头健壮的公鹿,</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它头上顶着光闪闪的犄角,犄角分成了七个支岔,很有气势。鹿一眼瞥见我,扭头叫了一声。顿</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时,又从树林里跑出五只受惊的野鹿,有母鹿,有小鹿。公鹿一瘸一拐地跟在最后,不时扭头戒备</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而憎恶地瞅着我。看得出来,它在护卫鹿群。转眼间,它们爬过山岗,消失在密林里。这时,太阳</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已经溜到山尖,树林变得黑森森的,我想今天是撵不上它了。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⑩晚上,坐在火堆旁,我心里也有一个不安的火苗在上下乱蹿。“今天,我打了个鹿。是七岔犄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角的公鹿,可大啦!它流的血真多,要不是天晚了,我真</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”我对特吉说。他不喝酒的时候,脸上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没有凶相,但总是阴沉沉的。</a:t>
            </a:r>
            <a:endParaRPr lang="zh-CN" altLang="en-US"/>
          </a:p>
          <a:p>
            <a:pPr marL="0" indent="0" eaLnBrk="0" latinLnBrk="1" hangingPunct="0">
              <a:lnSpc>
                <a:spcPct val="150000"/>
              </a:lnSpc>
              <a:spcBef>
                <a:spcPts val="0"/>
              </a:spcBef>
              <a:buNone/>
            </a:pPr>
            <a:r>
              <a:rPr lang="zh-CN" altLang="en-US" sz="1240" kern="0" spc="41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“嘿,傻小子。流点血,这能算你打了鹿?打鹿的人,剥了鹿皮,先把鹿腰子拿回来,让大家尝尝</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鹿可不像你,碰一下就哭。公鹿,那才是真正的男子汉,它就是死也不会屈服。懂吗?”</a:t>
            </a:r>
            <a:endParaRPr lang="zh-CN" altLang="en-US"/>
          </a:p>
          <a:p>
            <a:pPr marL="0" indent="0" eaLnBrk="0" latinLnBrk="1" hangingPunct="0">
              <a:lnSpc>
                <a:spcPct val="150000"/>
              </a:lnSpc>
              <a:spcBef>
                <a:spcPts val="0"/>
              </a:spcBef>
              <a:buNone/>
            </a:pPr>
            <a:r>
              <a:rPr lang="zh-CN" altLang="en-US" sz="1240" kern="0" spc="41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我好像被灌了一脖子雪,心里又气又恼:“明天,我会拿鹿腰子让你尝的。”</a:t>
            </a:r>
            <a:endParaRPr lang="zh-CN" altLang="en-US"/>
          </a:p>
        </p:txBody>
      </p:sp>
      <p:pic>
        <p:nvPicPr>
          <p:cNvPr id="3" name="图片 3" descr="textimage1.jpeg"/>
          <p:cNvPicPr>
            <a:picLocks noChangeAspect="1"/>
          </p:cNvPicPr>
          <p:nvPr/>
        </p:nvPicPr>
        <p:blipFill>
          <a:blip r:embed="rId1"/>
          <a:stretch>
            <a:fillRect/>
          </a:stretch>
        </p:blipFill>
        <p:spPr>
          <a:xfrm>
            <a:off x="540000" y="5315925"/>
            <a:ext cx="209549" cy="209549"/>
          </a:xfrm>
          <a:prstGeom prst="rect">
            <a:avLst/>
          </a:prstGeom>
        </p:spPr>
      </p:pic>
      <p:pic>
        <p:nvPicPr>
          <p:cNvPr id="4" name="图片 4" descr="textimage2.jpeg"/>
          <p:cNvPicPr>
            <a:picLocks noChangeAspect="1"/>
          </p:cNvPicPr>
          <p:nvPr/>
        </p:nvPicPr>
        <p:blipFill>
          <a:blip r:embed="rId2"/>
          <a:stretch>
            <a:fillRect/>
          </a:stretch>
        </p:blipFill>
        <p:spPr>
          <a:xfrm>
            <a:off x="540000" y="6010437"/>
            <a:ext cx="209549" cy="209549"/>
          </a:xfrm>
          <a:prstGeom prst="rect">
            <a:avLst/>
          </a:prstGeom>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240" kern="0" spc="41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第二天,天刚亮,我就赶到昨天打猎的山坡,沿着伤鹿留在雪地上的蹄印追着。不知什么时候,</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雪地上多了一行奇怪的蹄印。突然,从左侧山脚的桦树林里传来咔嚓咔嚓的响声,六只野鹿在那</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里惊慌奔逃。我认出那头被我打伤的公鹿,它瘸了一条腿,跑在鹿群后面。一只狼在后面拼命地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追赶,并且越追越近。公鹿扭头瞅瞅,撇开鹿群,一瘸一拐地直奔山坡跑来,它跑上山顶,到石崖前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放慢脚步,一步一步蹬着石崖。看起来它很费力,忍着痛。</a:t>
            </a:r>
            <a:endParaRPr lang="zh-CN" altLang="en-US"/>
          </a:p>
          <a:p>
            <a:pPr marL="0" indent="0" eaLnBrk="0" latinLnBrk="1" hangingPunct="0">
              <a:lnSpc>
                <a:spcPct val="150000"/>
              </a:lnSpc>
              <a:spcBef>
                <a:spcPts val="0"/>
              </a:spcBef>
              <a:buNone/>
            </a:pPr>
            <a:r>
              <a:rPr lang="zh-CN" altLang="en-US" sz="1240" kern="0" spc="41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快点,狼追上来啦!我被这头危难中的受伤的鹿吸引了,忘记了自己狩猎的使命。</a:t>
            </a:r>
            <a:endParaRPr lang="zh-CN" altLang="en-US"/>
          </a:p>
          <a:p>
            <a:pPr marL="0" indent="0" eaLnBrk="0" latinLnBrk="1" hangingPunct="0">
              <a:lnSpc>
                <a:spcPct val="150000"/>
              </a:lnSpc>
              <a:spcBef>
                <a:spcPts val="0"/>
              </a:spcBef>
              <a:buNone/>
            </a:pPr>
            <a:r>
              <a:rPr lang="zh-CN" altLang="en-US" sz="1240" kern="0" spc="41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猛冲过去的狼一口咬住鹿的后腿,几乎就在同时,鹿猛地一蹬,狼怪叫一声,滚了下来。我看见</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鹿的后腿被连皮带肉撕下一块。啊,真有一手。为了弄死这家伙,甘心让它咬去一块肉。可惜那</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一蹄没踢在狼的脑壳上。</a:t>
            </a:r>
            <a:endParaRPr lang="zh-CN" altLang="en-US"/>
          </a:p>
          <a:p>
            <a:pPr marL="0" indent="0" eaLnBrk="0" latinLnBrk="1" hangingPunct="0">
              <a:lnSpc>
                <a:spcPct val="150000"/>
              </a:lnSpc>
              <a:spcBef>
                <a:spcPts val="0"/>
              </a:spcBef>
              <a:buNone/>
            </a:pPr>
            <a:r>
              <a:rPr lang="zh-CN" altLang="en-US" sz="1240" kern="0" spc="41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狼在地上打了个滚,弓着腰,咧着嘴,发疯似的朝石崖冲去。鹿低下头,把粗壮、尖利的犄角贴</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在脚下的石头上,沉着地等待着。</a:t>
            </a:r>
            <a:endParaRPr lang="zh-CN" altLang="en-US"/>
          </a:p>
          <a:p>
            <a:pPr marL="0" indent="0" eaLnBrk="0" latinLnBrk="1" hangingPunct="0">
              <a:lnSpc>
                <a:spcPct val="150000"/>
              </a:lnSpc>
              <a:spcBef>
                <a:spcPts val="0"/>
              </a:spcBef>
              <a:buNone/>
            </a:pPr>
            <a:r>
              <a:rPr lang="zh-CN" altLang="en-US" sz="1240" kern="0" spc="41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啊,这只狼真坏。它借助跑的冲力腾空朝鹿扑去。我的心一下子揪紧了。</a:t>
            </a:r>
            <a:endParaRPr lang="zh-CN" altLang="en-US"/>
          </a:p>
          <a:p>
            <a:pPr marL="0" indent="0" eaLnBrk="0" latinLnBrk="1" hangingPunct="0">
              <a:lnSpc>
                <a:spcPct val="150000"/>
              </a:lnSpc>
              <a:spcBef>
                <a:spcPts val="0"/>
              </a:spcBef>
              <a:buNone/>
            </a:pPr>
            <a:r>
              <a:rPr lang="zh-CN" altLang="en-US" sz="1240" kern="0" spc="41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就在狼对准鹿脖子下口的一刹那,鹿猛地扬起低垂的犄角,狼像被叉子叉中似的,从鹿的头顶</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上像块石头被甩过石崖,跌进山谷。</a:t>
            </a:r>
            <a:endParaRPr lang="zh-CN" altLang="en-US"/>
          </a:p>
          <a:p>
            <a:pPr marL="0" indent="0" eaLnBrk="0" latinLnBrk="1" hangingPunct="0">
              <a:lnSpc>
                <a:spcPct val="150000"/>
              </a:lnSpc>
              <a:spcBef>
                <a:spcPts val="0"/>
              </a:spcBef>
              <a:buNone/>
            </a:pPr>
            <a:r>
              <a:rPr lang="zh-CN" altLang="en-US" sz="1240" kern="0" spc="41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鹿胜利了。它骄傲地扬起头,把漂亮的犄角竖在空中。“呦——”七岔犄角的公鹿站在崖顶</a:t>
            </a:r>
            <a:endParaRPr lang="zh-CN" altLang="en-US"/>
          </a:p>
        </p:txBody>
      </p:sp>
      <p:pic>
        <p:nvPicPr>
          <p:cNvPr id="3" name="图片 3" descr="textimage3.jpeg"/>
          <p:cNvPicPr>
            <a:picLocks noChangeAspect="1"/>
          </p:cNvPicPr>
          <p:nvPr/>
        </p:nvPicPr>
        <p:blipFill>
          <a:blip r:embed="rId1"/>
          <a:stretch>
            <a:fillRect/>
          </a:stretch>
        </p:blipFill>
        <p:spPr>
          <a:xfrm>
            <a:off x="540000" y="1148853"/>
            <a:ext cx="209549" cy="209550"/>
          </a:xfrm>
          <a:prstGeom prst="rect">
            <a:avLst/>
          </a:prstGeom>
        </p:spPr>
      </p:pic>
      <p:pic>
        <p:nvPicPr>
          <p:cNvPr id="4" name="图片 4" descr="textimage4.jpeg"/>
          <p:cNvPicPr>
            <a:picLocks noChangeAspect="1"/>
          </p:cNvPicPr>
          <p:nvPr/>
        </p:nvPicPr>
        <p:blipFill>
          <a:blip r:embed="rId2"/>
          <a:stretch>
            <a:fillRect/>
          </a:stretch>
        </p:blipFill>
        <p:spPr>
          <a:xfrm>
            <a:off x="540000" y="2885133"/>
            <a:ext cx="209549" cy="209549"/>
          </a:xfrm>
          <a:prstGeom prst="rect">
            <a:avLst/>
          </a:prstGeom>
        </p:spPr>
      </p:pic>
      <p:pic>
        <p:nvPicPr>
          <p:cNvPr id="5" name="图片 5" descr="textimage5.jpeg"/>
          <p:cNvPicPr>
            <a:picLocks noChangeAspect="1"/>
          </p:cNvPicPr>
          <p:nvPr/>
        </p:nvPicPr>
        <p:blipFill>
          <a:blip r:embed="rId3"/>
          <a:stretch>
            <a:fillRect/>
          </a:stretch>
        </p:blipFill>
        <p:spPr>
          <a:xfrm>
            <a:off x="540000" y="3232389"/>
            <a:ext cx="209549" cy="209550"/>
          </a:xfrm>
          <a:prstGeom prst="rect">
            <a:avLst/>
          </a:prstGeom>
        </p:spPr>
      </p:pic>
      <p:pic>
        <p:nvPicPr>
          <p:cNvPr id="6" name="图片 6" descr="textimage6.jpeg"/>
          <p:cNvPicPr>
            <a:picLocks noChangeAspect="1"/>
          </p:cNvPicPr>
          <p:nvPr/>
        </p:nvPicPr>
        <p:blipFill>
          <a:blip r:embed="rId4"/>
          <a:stretch>
            <a:fillRect/>
          </a:stretch>
        </p:blipFill>
        <p:spPr>
          <a:xfrm>
            <a:off x="540000" y="4274157"/>
            <a:ext cx="209549" cy="209549"/>
          </a:xfrm>
          <a:prstGeom prst="rect">
            <a:avLst/>
          </a:prstGeom>
        </p:spPr>
      </p:pic>
      <p:pic>
        <p:nvPicPr>
          <p:cNvPr id="7" name="图片 7" descr="textimage7.jpeg"/>
          <p:cNvPicPr>
            <a:picLocks noChangeAspect="1"/>
          </p:cNvPicPr>
          <p:nvPr/>
        </p:nvPicPr>
        <p:blipFill>
          <a:blip r:embed="rId5"/>
          <a:stretch>
            <a:fillRect/>
          </a:stretch>
        </p:blipFill>
        <p:spPr>
          <a:xfrm>
            <a:off x="540000" y="4968669"/>
            <a:ext cx="209549" cy="209549"/>
          </a:xfrm>
          <a:prstGeom prst="rect">
            <a:avLst/>
          </a:prstGeom>
        </p:spPr>
      </p:pic>
      <p:pic>
        <p:nvPicPr>
          <p:cNvPr id="8" name="图片 8" descr="textimage8.jpeg"/>
          <p:cNvPicPr>
            <a:picLocks noChangeAspect="1"/>
          </p:cNvPicPr>
          <p:nvPr/>
        </p:nvPicPr>
        <p:blipFill>
          <a:blip r:embed="rId6"/>
          <a:stretch>
            <a:fillRect/>
          </a:stretch>
        </p:blipFill>
        <p:spPr>
          <a:xfrm>
            <a:off x="540000" y="5315925"/>
            <a:ext cx="209549" cy="209549"/>
          </a:xfrm>
          <a:prstGeom prst="rect">
            <a:avLst/>
          </a:prstGeom>
        </p:spPr>
      </p:pic>
      <p:pic>
        <p:nvPicPr>
          <p:cNvPr id="9" name="图片 9" descr="textimage9.jpeg"/>
          <p:cNvPicPr>
            <a:picLocks noChangeAspect="1"/>
          </p:cNvPicPr>
          <p:nvPr/>
        </p:nvPicPr>
        <p:blipFill>
          <a:blip r:embed="rId7"/>
          <a:stretch>
            <a:fillRect/>
          </a:stretch>
        </p:blipFill>
        <p:spPr>
          <a:xfrm>
            <a:off x="540000" y="6010437"/>
            <a:ext cx="209549" cy="209549"/>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二、(2017课标全国Ⅱ,4—6)阅读下面的文字,回答问题。(14分)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窗子以外</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林徽因</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话从哪里说起?等到你要说话,什么话都是那样渺茫地找不到个源头。</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此刻,就在我眼帘底下坐着,是四个乡下人的背影:一个头上包着黯黑的白布,两个褪色的蓝布,又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一个光头。他们支起膝盖,半蹲半坐的,在溪沿的短墙上休息。每人手里一件简单的东西:一个</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是白木棒,一个篮子,那两个在树荫底下我看不清楚。无疑地他们已经走了许多路,再过一刻,抽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完一筒旱烟以后,是还要走许多路的。兰花烟的香味频频随着微风,袭到我官觉上来,模糊中还</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有几段山西梆子的声调,虽然他们坐的地方是在我廊子的铁纱窗以外。</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永远是窗子以外,不是铁纱窗就是玻璃窗,总而言之,窗子以外!</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所有的活动的颜色、声音、生的滋味,全在那里的,你并不是不能看到,只不过是永远地在你窗</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子以外罢了。多少百里的平原土地,多少区域的起伏的山峦,昨天由窗子外映进你的眼帘,那是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多少生命日夜在活动着的所在;每一根青的什么麦黍,都有人流过汗;每一粒黄的什么米粟,都有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人吃去;其间还有的是周折,是热闹,是紧张!可是你则并不一定能看见,因为那所有的周折,热闹,</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紧张,全都在你窗子以外展演着。</a:t>
            </a:r>
            <a:endParaRPr lang="zh-CN" altLang="en-US"/>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16966" y="991377"/>
            <a:ext cx="8150034" cy="5775952"/>
            <a:chOff x="516966" y="1080000"/>
            <a:chExt cx="8150034" cy="5775952"/>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呼唤同伴,山谷里传来鹿群的回音。</a:t>
              </a:r>
              <a:endParaRPr lang="zh-CN" altLang="en-US" dirty="0"/>
            </a:p>
            <a:p>
              <a:pPr marL="0" indent="0" eaLnBrk="0" latinLnBrk="1" hangingPunct="0">
                <a:lnSpc>
                  <a:spcPct val="150000"/>
                </a:lnSpc>
                <a:spcBef>
                  <a:spcPts val="0"/>
                </a:spcBef>
                <a:buNone/>
              </a:pPr>
              <a:r>
                <a:rPr lang="zh-CN" altLang="en-US" sz="1240" kern="0" spc="41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我躲在它的下风,着迷地瞅着它。它那一岔一岔支立着的犄角,显得那么刚硬;它那细长的脖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子挺立着,象征着不屈;四条直立的腿,似乎聚集了全身的力量。我想起特吉的话:“公鹿,那才是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真正的男子汉,它就是死也不会屈服。”</a:t>
              </a:r>
              <a:endParaRPr lang="zh-CN" altLang="en-US" dirty="0"/>
            </a:p>
            <a:p>
              <a:pPr marL="0" indent="0" eaLnBrk="0" latinLnBrk="1" hangingPunct="0">
                <a:lnSpc>
                  <a:spcPct val="150000"/>
                </a:lnSpc>
                <a:spcBef>
                  <a:spcPts val="0"/>
                </a:spcBef>
                <a:buNone/>
              </a:pPr>
              <a:r>
                <a:rPr lang="zh-CN" altLang="en-US" sz="1240" kern="0" spc="41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公鹿疲倦地走过我的眼前,还是那么骄傲。我长长地出了一口气,它似乎觉察出什么,停下步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来。我觉得自己的心被撞击了一下,我想起了自己。我不是看热闹的孩子,而是一个猎手。我的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眼睛转向鹿腿上的伤口:一处是我的猎枪打的,看来没伤到骨头,但也穿了窟窿;另一处是狼咬的,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血淋淋的。在这个时候要想补它一枪真是太容易了,我下意识地摸了摸枪栓,看着它一瘸一拐的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身影</a:t>
              </a:r>
              <a:r>
                <a:rPr lang="zh-CN" altLang="en-US" sz="150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(节选自乌热尔图《七岔犄角的公鹿》,有删改)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鄂温克族:我国少数民族之一,主要分布于内蒙古呼伦贝尔和黑龙江讷河等地,传统上多从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事农牧业和狩猎业。</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本文以“我”与特吉的冲突开篇,这样写有什么作用?请简要分析。(4分)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本文第</a:t>
              </a:r>
              <a:r>
                <a:rPr lang="zh-CN" altLang="en-US" sz="1240" kern="0" spc="41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240" kern="0" spc="41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段描写公鹿与狼搏斗的过程,运用了哪些表现手法?请简要分析。(4分)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请简要概括七岔犄角公鹿的形象特征。(4分)</a:t>
              </a:r>
              <a:endParaRPr lang="zh-CN" altLang="en-US" dirty="0"/>
            </a:p>
          </p:txBody>
        </p:sp>
        <p:pic>
          <p:nvPicPr>
            <p:cNvPr id="3" name="图片 3" descr="textimage10.jpeg"/>
            <p:cNvPicPr>
              <a:picLocks noChangeAspect="1"/>
            </p:cNvPicPr>
            <p:nvPr/>
          </p:nvPicPr>
          <p:blipFill>
            <a:blip r:embed="rId1"/>
            <a:stretch>
              <a:fillRect/>
            </a:stretch>
          </p:blipFill>
          <p:spPr>
            <a:xfrm>
              <a:off x="540000" y="1496109"/>
              <a:ext cx="209549" cy="209549"/>
            </a:xfrm>
            <a:prstGeom prst="rect">
              <a:avLst/>
            </a:prstGeom>
          </p:spPr>
        </p:pic>
        <p:pic>
          <p:nvPicPr>
            <p:cNvPr id="4" name="图片 4" descr="textimage11.jpeg"/>
            <p:cNvPicPr>
              <a:picLocks noChangeAspect="1"/>
            </p:cNvPicPr>
            <p:nvPr/>
          </p:nvPicPr>
          <p:blipFill>
            <a:blip r:embed="rId2"/>
            <a:stretch>
              <a:fillRect/>
            </a:stretch>
          </p:blipFill>
          <p:spPr>
            <a:xfrm>
              <a:off x="540000" y="2537877"/>
              <a:ext cx="209549" cy="209550"/>
            </a:xfrm>
            <a:prstGeom prst="rect">
              <a:avLst/>
            </a:prstGeom>
          </p:spPr>
        </p:pic>
        <p:pic>
          <p:nvPicPr>
            <p:cNvPr id="5" name="图片 5" descr="textimage12.jpeg"/>
            <p:cNvPicPr>
              <a:picLocks noChangeAspect="1"/>
            </p:cNvPicPr>
            <p:nvPr/>
          </p:nvPicPr>
          <p:blipFill>
            <a:blip r:embed="rId3"/>
            <a:stretch>
              <a:fillRect/>
            </a:stretch>
          </p:blipFill>
          <p:spPr>
            <a:xfrm>
              <a:off x="1255500" y="5663181"/>
              <a:ext cx="209549" cy="209549"/>
            </a:xfrm>
            <a:prstGeom prst="rect">
              <a:avLst/>
            </a:prstGeom>
          </p:spPr>
        </p:pic>
        <p:pic>
          <p:nvPicPr>
            <p:cNvPr id="6" name="图片 6" descr="textimage13.jpeg"/>
            <p:cNvPicPr>
              <a:picLocks noChangeAspect="1"/>
            </p:cNvPicPr>
            <p:nvPr/>
          </p:nvPicPr>
          <p:blipFill>
            <a:blip r:embed="rId4"/>
            <a:stretch>
              <a:fillRect/>
            </a:stretch>
          </p:blipFill>
          <p:spPr>
            <a:xfrm>
              <a:off x="1655850" y="5663181"/>
              <a:ext cx="209549" cy="209549"/>
            </a:xfrm>
            <a:prstGeom prst="rect">
              <a:avLst/>
            </a:prstGeom>
          </p:spPr>
        </p:pic>
        <p:sp>
          <p:nvSpPr>
            <p:cNvPr id="7" name="TextBox 2"/>
            <p:cNvSpPr txBox="1"/>
            <p:nvPr/>
          </p:nvSpPr>
          <p:spPr>
            <a:xfrm>
              <a:off x="516966" y="6206351"/>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本文结尾写到“我”下意识地去摸枪栓,那么“我”会再向公鹿开枪吗?请结合全文,谈谈你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的看法。(6分)</a:t>
              </a:r>
              <a:endParaRPr lang="zh-CN" altLang="en-US" dirty="0"/>
            </a:p>
          </p:txBody>
        </p:sp>
      </p:gr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 </a:t>
            </a:r>
            <a:r>
              <a:rPr lang="zh-CN" altLang="en-US" sz="1500" kern="0" dirty="0" smtClean="0">
                <a:solidFill>
                  <a:srgbClr val="000000"/>
                </a:solidFill>
                <a:latin typeface="Times New Roman" panose="02020603050405020304" pitchFamily="65" charset="-122"/>
                <a:ea typeface="宋体" panose="02010600030101010101" pitchFamily="2" charset="-122"/>
              </a:rPr>
              <a:t>   ①通过紧张的冲突,引起读者阅读兴趣,把读者迅速带入小说情境;②引出下文“我”去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打猎的故事;③交代“我”的孤儿身份、与继父的情感隔膜,以及“我”对亲情的渴望;④初步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刻画“我”性格的倔强和好强。</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本题考查分析小说情节作用的能力。解答此题,应从内容和结构两方面入手进行分析。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从结构方面来看,以“我”与继父的冲突开篇有为下文情节进行铺垫的作用,也可引发读者的阅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读兴趣。从内容方面来看,文章第④段的“我爸爸早死了”“没过几年,妈妈也病死了”,交代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了“我”孤儿的身份;继父吼“我”打“我”,而“我从未叫过这位继父一声‘爸爸’”,突出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“我”与继父关系的紧张和感情上的隔膜,同时也体现了“我”对亲情的渴望;“我”的言行举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止,如面对继父的打骂,坚强不哭,当继父要求“我”拿着“几乎和我一般高的猎枪”去打猎时,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“我”只是“紧紧攥住枪筒”,刻画出“我”倔强和好强的性格特征。</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①动作描写。从正面对公鹿与狼恶斗的过程作了细致描绘,如公鹿忍着剧痛攀爬石崖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的姿态,恶狼弓腰、咧嘴,凶残地发起进攻时的动作细节等,生动传神。②比喻的修辞手法。把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被鹿角叉起的狼比喻成石头,表现公鹿的勇猛。③侧面烘托。通过“我”的心理描写,烘托出狼</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鹿恶战的紧张气氛,表达“我”对公鹿的赞美,强化对公鹿形象的塑造。(或:通过写狼的凶残,侧</a:t>
            </a:r>
            <a:endParaRPr lang="zh-CN" altLang="en-US" dirty="0"/>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面衬托出公鹿的勇猛和机智)</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本题考查鉴赏小说表现手法的能力。解答此题,可根据原文中的句子进行分析。首先找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到公鹿与狼搏斗过程中的描写内容,如狼追赶公鹿时,公鹿“扭头瞅瞅”“跑来”“跑上”“放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慢脚步”“蹬着”等一系列细致的动作,突出了它忍着剧痛费力攀爬石崖的姿态。然后,找到文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中和“我”有关的内容,如看到恶狼扑向公鹿时,“我的心一下子揪紧了”,“我”紧张的心理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烘托出狼鹿恶战的氛围,强化了作者对公鹿形象的塑造。最后,找出文中运用修辞的语句,分析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其作用。回答时,先明确表现手法,然后结合文本对其作用进行具体分析。</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①体格健壮,长有漂亮的犄角。②刚猛傲然,斗志高昂。③沉稳而有智慧。④有头领气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质和牺牲精神,时时保护弱小。</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本题考查筛选、概括信息的能力。答题要点主要分布在第⑨段和第</a:t>
            </a:r>
            <a:r>
              <a:rPr lang="zh-CN" altLang="en-US" sz="1240" kern="0" spc="41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240" kern="0" spc="41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段。第⑨段</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中有“是一头健壮的公鹿,它头上顶着光闪闪的犄角”“很有气势”“跟在最后”“护卫鹿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群”等,第</a:t>
            </a:r>
            <a:r>
              <a:rPr lang="zh-CN" altLang="en-US" sz="1240" kern="0" spc="41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240" kern="0" spc="41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段中有“撇开鹿群”“真有一手”“沉着地等待着”等,对这些关键词句进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行概括可得出答案。</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 </a:t>
            </a:r>
            <a:r>
              <a:rPr lang="zh-CN" altLang="en-US" sz="1500" kern="0" dirty="0" smtClean="0">
                <a:solidFill>
                  <a:srgbClr val="000000"/>
                </a:solidFill>
                <a:latin typeface="Times New Roman" panose="02020603050405020304" pitchFamily="65" charset="-122"/>
                <a:ea typeface="宋体" panose="02010600030101010101" pitchFamily="2" charset="-122"/>
              </a:rPr>
              <a:t>   看法一:不会再向公鹿开枪。①公鹿健硕的体态,它在与恶狼搏斗中展现出的勇气和智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谋都让“我”着迷。②“我”从公鹿身上汲取到作为男子汉应有的不屈气概,这让“我”对它</a:t>
            </a:r>
            <a:endParaRPr lang="zh-CN" altLang="en-US" dirty="0"/>
          </a:p>
        </p:txBody>
      </p:sp>
      <p:pic>
        <p:nvPicPr>
          <p:cNvPr id="3" name="图片 3" descr="textimage14.jpeg"/>
          <p:cNvPicPr>
            <a:picLocks noChangeAspect="1"/>
          </p:cNvPicPr>
          <p:nvPr/>
        </p:nvPicPr>
        <p:blipFill>
          <a:blip r:embed="rId1"/>
          <a:stretch>
            <a:fillRect/>
          </a:stretch>
        </p:blipFill>
        <p:spPr>
          <a:xfrm>
            <a:off x="6645600" y="4274157"/>
            <a:ext cx="209549" cy="209549"/>
          </a:xfrm>
          <a:prstGeom prst="rect">
            <a:avLst/>
          </a:prstGeom>
        </p:spPr>
      </p:pic>
      <p:pic>
        <p:nvPicPr>
          <p:cNvPr id="4" name="图片 4" descr="textimage15.jpeg"/>
          <p:cNvPicPr>
            <a:picLocks noChangeAspect="1"/>
          </p:cNvPicPr>
          <p:nvPr/>
        </p:nvPicPr>
        <p:blipFill>
          <a:blip r:embed="rId2"/>
          <a:stretch>
            <a:fillRect/>
          </a:stretch>
        </p:blipFill>
        <p:spPr>
          <a:xfrm>
            <a:off x="7045950" y="4274157"/>
            <a:ext cx="209549" cy="209549"/>
          </a:xfrm>
          <a:prstGeom prst="rect">
            <a:avLst/>
          </a:prstGeom>
        </p:spPr>
      </p:pic>
      <p:pic>
        <p:nvPicPr>
          <p:cNvPr id="5" name="图片 5" descr="textimage16.jpeg"/>
          <p:cNvPicPr>
            <a:picLocks noChangeAspect="1"/>
          </p:cNvPicPr>
          <p:nvPr/>
        </p:nvPicPr>
        <p:blipFill>
          <a:blip r:embed="rId1"/>
          <a:stretch>
            <a:fillRect/>
          </a:stretch>
        </p:blipFill>
        <p:spPr>
          <a:xfrm>
            <a:off x="1350900" y="4968669"/>
            <a:ext cx="209549" cy="209549"/>
          </a:xfrm>
          <a:prstGeom prst="rect">
            <a:avLst/>
          </a:prstGeom>
        </p:spPr>
      </p:pic>
      <p:pic>
        <p:nvPicPr>
          <p:cNvPr id="6" name="图片 6" descr="textimage17.jpeg"/>
          <p:cNvPicPr>
            <a:picLocks noChangeAspect="1"/>
          </p:cNvPicPr>
          <p:nvPr/>
        </p:nvPicPr>
        <p:blipFill>
          <a:blip r:embed="rId2"/>
          <a:stretch>
            <a:fillRect/>
          </a:stretch>
        </p:blipFill>
        <p:spPr>
          <a:xfrm>
            <a:off x="1751249" y="4968669"/>
            <a:ext cx="209549" cy="209549"/>
          </a:xfrm>
          <a:prstGeom prst="rect">
            <a:avLst/>
          </a:prstGeom>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463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心生敬意。③公鹿对鹿群的保护,触动了“我”内心的痛处,“我”不忍母鹿和小鹿失去公鹿。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④公鹿已受重伤,“我”此时如再开枪,胜之不武,并不能证明“我”具有让全部落的人都服气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的狩猎能力。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看法二:会再向公鹿开枪。①“我”已意识到自己是一名猎手,而不是看热闹的孩子,“我”负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有狩猎的使命。②公鹿的刚猛和骄傲激发了“我”的斗志,“我”也应该展现出“我”的勇气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和骄傲。③“我”需要通过猎鹿向特吉证明自己可以不再仰人鼻息。④公鹿已经受伤,无法快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速奔跑,是狩猎的大好时机。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(任选一种看法作答,答对三点理由即可)</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本题考查学生探究文本的能力。本文结尾相当精彩,给读者留下了广阔的想象空间。不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会开枪和会开枪都有可能,所以学生答题时,任选其一即可,但要注意结合文章找出理由。认为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“不会开枪”,要注意分析的句子有“着迷地瞅着它”“我觉得自己的心被撞击了一下,我想起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了自己”“要想补它一枪真是太容易了”。认为“会开枪”,要注意分析的句子有“明天,我会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拿鹿腰子让你尝的”“公鹿疲倦地走过我的眼前,还是那么骄傲”“我不是看热闹的孩子”。</a:t>
            </a:r>
            <a:endParaRPr lang="zh-CN" altLang="en-US" dirty="0"/>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三、(2017浙江,10—13)阅读下面的文字,回答问题。(20分)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一种美味</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巩高峰</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他清晰地记得,六岁那年夏天的那个傍晚,当他把一条巴掌大的草鱼捧到母亲面前时,母亲眼里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第一次出现了一种</a:t>
            </a:r>
            <a:r>
              <a:rPr lang="zh-CN" altLang="en-US" sz="1500" u="sng" kern="0" dirty="0" smtClean="0">
                <a:solidFill>
                  <a:srgbClr val="000000"/>
                </a:solidFill>
                <a:latin typeface="Times New Roman" panose="02020603050405020304" pitchFamily="65" charset="-122"/>
                <a:ea typeface="宋体" panose="02010600030101010101" pitchFamily="2" charset="-122"/>
              </a:rPr>
              <a:t>陌生的光</a:t>
            </a:r>
            <a:r>
              <a:rPr lang="zh-CN" altLang="en-US" sz="1500" kern="0" dirty="0" smtClean="0">
                <a:solidFill>
                  <a:srgbClr val="000000"/>
                </a:solidFill>
                <a:latin typeface="Times New Roman" panose="02020603050405020304" pitchFamily="65" charset="-122"/>
                <a:ea typeface="宋体" panose="02010600030101010101" pitchFamily="2" charset="-122"/>
              </a:rPr>
              <a:t>。他甚至觉得,他在母亲眼里一定是突然有了地位的,这种感觉在随</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后下地干活回来的父亲和两位哥哥眼里也得到了证实。</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他有些受宠若惊。此前,他的生活就是满村子蹿,上树掏鸟窝,扒房檐摘桃偷瓜。因此,每天的饭</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都没准时过,啥时肚子饿了回家吃饭,都要先挨上父亲或母亲的一顿打才能挨着饭碗的边儿。</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那天不一样,母亲把双手在围裙上擦了又擦。母亲终于接过那条鱼时,他忽然有一点点失望,那</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条本来大得超出他意料的鱼,在母亲的双手之间动弹时,竟然显得那么瘦小。</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准确地说,在那之前他没吃过鱼,唇齿间也回荡不起勾涎引馋的味道。他相信两个哥哥应该也极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少尝过这东西。在母亲的招呼下,他们手忙脚乱地争抢母亲递过的准备装豆腐的瓷碗。豆腐,是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跟年联系在一起的东西了。天!为了那条鱼,母亲要舀一瓷碗的黄豆种子去换半瓷碗的豆腐来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搭配。隐隐约约地,他有了美味的概念,还有慢慢浓起来的期待。</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父亲坐在灶前一边看着火苗舔着锅底,一边简单地埋怨了几句,似乎是嫌母亲把鱼洗得太干净</a:t>
            </a:r>
            <a:endParaRPr lang="zh-CN" altLang="en-US"/>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了,没了鱼腥味。这已经是难得的意外了,平日里,父亲一个礼拜可能也就说这么一句话。父亲</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埋怨时,母亲正在把那条鱼放进锅里,她轻手轻脚,似乎开了膛破了肚的草鱼还会有被烫痛的感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觉。父亲笑了笑,带着点儿嘲意。母亲嗔怪着说,你笑什么笑!鱼真的还没死,还在锅里游呢。说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着,母亲还掀了锅盖让父亲看。父亲保持着笑意,不愿起身。</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母亲拿着装了葱段蒜末的碗,就那么站着等水烧开。</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他则坐在桌前,看这一切时他是不是双手托着腮?他忘了。反正所有的记忆都是那条鱼和围绕</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着那条鱼而产生的梦一般</a:t>
            </a:r>
            <a:r>
              <a:rPr lang="zh-CN" altLang="en-US" sz="1500" u="sng" kern="0" dirty="0" smtClean="0">
                <a:solidFill>
                  <a:srgbClr val="000000"/>
                </a:solidFill>
                <a:latin typeface="Times New Roman" panose="02020603050405020304" pitchFamily="65" charset="-122"/>
                <a:ea typeface="宋体" panose="02010600030101010101" pitchFamily="2" charset="-122"/>
              </a:rPr>
              <a:t>陌生的气息</a:t>
            </a:r>
            <a:r>
              <a:rPr lang="zh-CN" altLang="en-US" sz="1500" kern="0" dirty="0" smtClean="0">
                <a:solidFill>
                  <a:srgbClr val="000000"/>
                </a:solidFill>
                <a:latin typeface="Times New Roman" panose="02020603050405020304" pitchFamily="65" charset="-122"/>
                <a:ea typeface="宋体" panose="02010600030101010101" pitchFamily="2" charset="-122"/>
              </a:rPr>
              <a:t>。那天什么活都不用他干,他是这顿美味的缔造者,可以游</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手好闲。父母的举动让他觉得他有这个资格。</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在豆腐到来时,母亲甚至都没来得及埋怨一下一贯喜欢缺斤短两的豆腐贩子,因为豆腐马上就被</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切成块下了锅。美味,让他带着很多的迫不及待,还有一点点的张皇。张皇什么呢?鱼都在锅里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了,它还能游回村头那条沟里去?不过这种张皇让他有点儿熟悉,在沟里捉到鱼时他也这么心慌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来着,因为连他自己都不相信,那条沟里竟然会有鱼。</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来不及细细回味了,豆腐一下锅,屋子里顿时鲜香扑鼻。他是第一次知道,鱼的味道原来是这样</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的,新鲜得让人稍稍发晕。在鱼汤从锅里到上桌之间,他拼命地翕动鼻翼,贪婪地往肺里装这些</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味道。他相信装得越多,回味的时间就越长。</a:t>
            </a:r>
            <a:endParaRPr lang="zh-CN" altLang="en-US"/>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至于那锅鱼汤具体是什么滋味,他倒完全不记得哪怕一点儿细节。因为全家吃饭喝鱼汤的状态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都有些鲁莽,只有嘴唇和汤接触的呼呼声,一碗接一碗时勺子与锅碰撞的叮当声,还有一口与另</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一口之间换气时隐约的急促。</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那天饭桌上的气氛也不一样,一家人习惯的默不作声完全没了踪影,父亲开口谈天气了,两个哥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哥则说了今年可能的收成。而母亲,只是嘴含笑意,一遍又一遍地给大家盛汤。</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最后,父亲说了一句有点儿没头没脑的话,父亲说,三子该上学了。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他就叫三子。如今回想起来,对鱼汤食不知味的原因应该就是这句话。两个哥哥没进过一天学</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校的大门。现在到了他三子,父亲说他该上学了。该,就是要,快要的意思。他忘了两个哥哥投</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过来的眼神的内容,他忘了鱼汤是什么味道,他忘了那个晚上的一切细节。</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美味?美味是什么味呢?当他终于能背着书包从村头墙角中出来,忸怩地走进学校的大门,他离美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味的书面意思越来越近。但是,他知道美味的真正意思并不是之后的上学,仍然是有鱼的那天晚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上——</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两个哥哥忽然就饱了,先后离开桌子回屋睡觉,可是鱼汤每个人起码还可以盛两碗。他们没解释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为什么,也不用解释,地里的活要起早贪黑,否则这种鱼加豆腐的美味只能还是好多年享受一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次。父亲愣了愣,恢复了以往不苟言笑的表情。</a:t>
            </a:r>
            <a:r>
              <a:rPr lang="zh-CN" altLang="en-US" sz="1500" u="sng" kern="0" dirty="0" smtClean="0">
                <a:solidFill>
                  <a:srgbClr val="000000"/>
                </a:solidFill>
                <a:latin typeface="Times New Roman" panose="02020603050405020304" pitchFamily="65" charset="-122"/>
                <a:ea typeface="宋体" panose="02010600030101010101" pitchFamily="2" charset="-122"/>
              </a:rPr>
              <a:t>母亲端着碗,出神,她似乎用眼神示意过父亲别</a:t>
            </a:r>
            <a:endParaRPr lang="zh-CN" altLang="en-US"/>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u="sng" kern="0" dirty="0" smtClean="0">
                <a:solidFill>
                  <a:srgbClr val="000000"/>
                </a:solidFill>
                <a:latin typeface="Times New Roman" panose="02020603050405020304" pitchFamily="65" charset="-122"/>
                <a:ea typeface="宋体" panose="02010600030101010101" pitchFamily="2" charset="-122"/>
              </a:rPr>
              <a:t>口不择言,但是现在她卸去了笑容,朝着屋外黑糊糊的夜空,一直出神。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可是羊要进圈,牛要喂草,猪还要吃食。都这么愣着不能解决一点儿问题。他起身去做,也只有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他还有心情做。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坐在灶前添柴火煮猪食时,已经是最后一件事了。把火点着,添第二把柴火的时候,他就抓着了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一个黏黏软软的东西,凑到灶前的火光里一看,是那条鱼!从锅里蹦到地面,它显然已经超越了极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限。现在,它早已死了,只是眼里还闪着一丝诡异的光。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(本文有删改)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理解文中加点词语的含义。(4分)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a:t>
            </a:r>
            <a:r>
              <a:rPr lang="zh-CN" altLang="en-US" sz="1500" u="sng" kern="0" dirty="0" smtClean="0">
                <a:solidFill>
                  <a:srgbClr val="000000"/>
                </a:solidFill>
                <a:latin typeface="Times New Roman" panose="02020603050405020304" pitchFamily="65" charset="-122"/>
                <a:ea typeface="宋体" panose="02010600030101010101" pitchFamily="2" charset="-122"/>
              </a:rPr>
              <a:t>陌生的光</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(2分)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a:t>
            </a:r>
            <a:r>
              <a:rPr lang="zh-CN" altLang="en-US" sz="1500" u="sng" kern="0" dirty="0" smtClean="0">
                <a:solidFill>
                  <a:srgbClr val="000000"/>
                </a:solidFill>
                <a:latin typeface="Times New Roman" panose="02020603050405020304" pitchFamily="65" charset="-122"/>
                <a:ea typeface="宋体" panose="02010600030101010101" pitchFamily="2" charset="-122"/>
              </a:rPr>
              <a:t>陌生的气息</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(2分)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赏析文中画线的句子。(5分)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“一种美味”有多重意蕴,试简要分析。(5分)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小说设置了一个意外的结尾,这样写有什么好处?(6分)</a:t>
            </a:r>
            <a:endParaRPr lang="zh-CN" altLang="en-US" dirty="0"/>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三、</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(1)①与平时的不满和责备不同。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②表达了母亲的惊奇、赞赏与欣慰。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(2)①与平时家庭气氛苦涩沉闷不同。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②表达了对美好事物的期待与想象。</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本题考查对文中重要词语(或短语)丰富含意的体会和对精彩语言表达艺术的品味能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力。理解文中重要概念,必须把它放到具体语境中来分析。(1)“陌生的光”里的“光”是指眼</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光。“我”以前总是调皮,没少挨父母的打,可今天拿回来一条鱼,母亲在此情此景中眼光自然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不一样,细心的“我”敏锐地感知到了这一点。要在对比中,来解释其“陌生”。(2)“陌生的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气息”里的“气息”在特定语境中应该是指气氛。因为贫穷,过去的家里气氛总是沉闷的,是默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不作声的,难得说一句话的父亲今天开始谈天气,两个哥哥说起今年的收成,母亲满嘴笑意。这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些都是“陌生”的。据此,可分析出这“陌生”就是一种精神状态,尤其要看出深层隐藏着的对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只知调皮的“三子”也能做出一点有益的事情了的欣慰和对未来的希望之情。</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①“示意”“卸”等神态细节描写,包含对照意味,细致刻画出母亲嗔怪、不安、沉重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等微妙的心理变化。</a:t>
            </a:r>
            <a:endParaRPr lang="zh-CN" altLang="en-US" dirty="0"/>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②“出神”两次出现,强调了母亲沉浸在茫然、忧心和无奈的心理状态中。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③“黑糊糊的夜空”,是实景的描写,也是母亲心境的形象写照——为未来生活负担加重而忧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虑,因儿子不能均享读书机会而愧疚。</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本题考查对作品形象的欣赏、对作品内涵的赏析、对作品艺术魅力的领悟能力。这个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句子出现在全家其乐融融地喝鱼汤,父亲不经意间说出“三子该上学了”的话,两个哥哥忽然就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饱了,先后回屋睡觉去了,父亲愣了愣,恢复了不苟言笑的表情的时候。这时,描写母亲的神态、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动作,自然都与这些情景有关。可以从以下几个方面赏析这个句子:句子使用了哪些词语,有何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特殊含义,使用了什么手法,表达了什么内容,达到了什么效果。</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①在物质匮乏的年代,“鱼汤”,或仅仅是对“鱼汤”的渴望,便成了满足口腹之欲的一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种“美味”。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②围绕“鱼汤”的烹制,是一家人快乐、亲情和希望的酝酿,这种处于生活重负下的情感“美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味”弥足珍贵。</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③在此过程中,“他”由天真懵懂到初通人事,是自我的一次重要发现与成长,更是能够滋养一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生的特殊“美味”。</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本题考查从不同角度和层面对作品意蕴、民族心理和人文精神的发掘能力。题目虽然</a:t>
            </a:r>
            <a:endParaRPr lang="zh-CN" altLang="en-US" dirty="0"/>
          </a:p>
        </p:txBody>
      </p:sp>
    </p:spTree>
  </p:cSld>
  <p:clrMapOvr>
    <a:masterClrMapping/>
  </p:clrMapOvr>
</p:sld>
</file>

<file path=ppt/theme/theme1.xml><?xml version="1.0" encoding="utf-8"?>
<a:theme xmlns:a="http://schemas.openxmlformats.org/drawingml/2006/main" name="模板">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模板</Template>
  <TotalTime>0</TotalTime>
  <Words>141035</Words>
  <Application>WPS 演示</Application>
  <PresentationFormat>自定义</PresentationFormat>
  <Paragraphs>2668</Paragraphs>
  <Slides>312</Slides>
  <Notes>312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312</vt:i4>
      </vt:variant>
    </vt:vector>
  </HeadingPairs>
  <TitlesOfParts>
    <vt:vector size="321" baseType="lpstr">
      <vt:lpstr>Arial</vt:lpstr>
      <vt:lpstr>宋体</vt:lpstr>
      <vt:lpstr>Wingdings</vt:lpstr>
      <vt:lpstr>黑体</vt:lpstr>
      <vt:lpstr>Times New Roman</vt:lpstr>
      <vt:lpstr>微软雅黑</vt:lpstr>
      <vt:lpstr>Arial Unicode MS</vt:lpstr>
      <vt:lpstr>Calibri</vt:lpstr>
      <vt:lpstr>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dc:creator/>
  <cp:lastModifiedBy>Administrator</cp:lastModifiedBy>
  <cp:revision>351</cp:revision>
  <dcterms:created xsi:type="dcterms:W3CDTF">2017-07-29T01:48:00Z</dcterms:created>
  <dcterms:modified xsi:type="dcterms:W3CDTF">2017-07-29T03:30:53Z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2052-10.1.0.6690</vt:lpwstr>
  </property>
</Properties>
</file>