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2018/3/26 Monday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2018/3/26 Monday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AutoShape 7"/>
          <p:cNvSpPr/>
          <p:nvPr/>
        </p:nvSpPr>
        <p:spPr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MH_Text_1"/>
          <p:cNvSpPr/>
          <p:nvPr/>
        </p:nvSpPr>
        <p:spPr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MH_SubTitle_1">
            <a:hlinkClick r:id="rId2" action="ppaction://hlinksldjump"/>
          </p:cNvPr>
          <p:cNvSpPr/>
          <p:nvPr/>
        </p:nvSpPr>
        <p:spPr>
          <a:xfrm>
            <a:off x="733425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导入新课</a:t>
            </a:r>
          </a:p>
        </p:txBody>
      </p:sp>
      <p:sp>
        <p:nvSpPr>
          <p:cNvPr id="28680" name="MH_Other_1"/>
          <p:cNvSpPr/>
          <p:nvPr/>
        </p:nvSpPr>
        <p:spPr>
          <a:xfrm>
            <a:off x="2160588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MH_Text_2"/>
          <p:cNvSpPr/>
          <p:nvPr/>
        </p:nvSpPr>
        <p:spPr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MH_SubTitle_2">
            <a:hlinkClick r:id="rId2" action="ppaction://hlinksldjump"/>
          </p:cNvPr>
          <p:cNvSpPr/>
          <p:nvPr/>
        </p:nvSpPr>
        <p:spPr>
          <a:xfrm>
            <a:off x="2722563" y="4940300"/>
            <a:ext cx="1665287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讲授新课</a:t>
            </a:r>
          </a:p>
        </p:txBody>
      </p:sp>
      <p:sp>
        <p:nvSpPr>
          <p:cNvPr id="28683" name="MH_Other_2"/>
          <p:cNvSpPr/>
          <p:nvPr/>
        </p:nvSpPr>
        <p:spPr>
          <a:xfrm>
            <a:off x="2757488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MH_Other_3"/>
          <p:cNvSpPr/>
          <p:nvPr/>
        </p:nvSpPr>
        <p:spPr>
          <a:xfrm>
            <a:off x="4191000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5" name="MH_Text_3"/>
          <p:cNvSpPr/>
          <p:nvPr/>
        </p:nvSpPr>
        <p:spPr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6" name="MH_SubTitle_3">
            <a:hlinkClick r:id="rId2" action="ppaction://hlinksldjump"/>
          </p:cNvPr>
          <p:cNvSpPr/>
          <p:nvPr/>
        </p:nvSpPr>
        <p:spPr>
          <a:xfrm>
            <a:off x="4730750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</a:p>
        </p:txBody>
      </p:sp>
      <p:sp>
        <p:nvSpPr>
          <p:cNvPr id="28687" name="MH_Other_4"/>
          <p:cNvSpPr/>
          <p:nvPr/>
        </p:nvSpPr>
        <p:spPr>
          <a:xfrm>
            <a:off x="4787900" y="5108575"/>
            <a:ext cx="169863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MH_Other_5"/>
          <p:cNvSpPr/>
          <p:nvPr/>
        </p:nvSpPr>
        <p:spPr>
          <a:xfrm>
            <a:off x="6189663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9" name="MH_Text_4"/>
          <p:cNvSpPr/>
          <p:nvPr/>
        </p:nvSpPr>
        <p:spPr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0" name="MH_SubTitle_4">
            <a:hlinkClick r:id="rId2" action="ppaction://hlinksldjump"/>
          </p:cNvPr>
          <p:cNvSpPr/>
          <p:nvPr/>
        </p:nvSpPr>
        <p:spPr>
          <a:xfrm>
            <a:off x="6738938" y="4940300"/>
            <a:ext cx="1668462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</a:p>
        </p:txBody>
      </p:sp>
      <p:sp>
        <p:nvSpPr>
          <p:cNvPr id="28691" name="MH_Other_6"/>
          <p:cNvSpPr/>
          <p:nvPr/>
        </p:nvSpPr>
        <p:spPr>
          <a:xfrm>
            <a:off x="6788150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92" name="组合 3093"/>
          <p:cNvGrpSpPr/>
          <p:nvPr/>
        </p:nvGrpSpPr>
        <p:grpSpPr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28693" name="MH_Other_7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4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endParaRPr sz="1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95" name="MH_Other_8"/>
          <p:cNvSpPr/>
          <p:nvPr/>
        </p:nvSpPr>
        <p:spPr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96" name="组合 3097"/>
          <p:cNvGrpSpPr/>
          <p:nvPr/>
        </p:nvGrpSpPr>
        <p:grpSpPr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28697" name="MH_Other_9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8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endParaRPr sz="1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99" name="MH_Other_10"/>
          <p:cNvSpPr/>
          <p:nvPr/>
        </p:nvSpPr>
        <p:spPr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700" name="MH_Other_11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1" name="Text Box 31"/>
          <p:cNvSpPr txBox="1"/>
          <p:nvPr/>
        </p:nvSpPr>
        <p:spPr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2" name="MH_Other_12"/>
          <p:cNvSpPr/>
          <p:nvPr/>
        </p:nvSpPr>
        <p:spPr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4" name="文本框 1"/>
          <p:cNvSpPr txBox="1"/>
          <p:nvPr/>
        </p:nvSpPr>
        <p:spPr>
          <a:xfrm>
            <a:off x="1498600" y="2708275"/>
            <a:ext cx="56832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en-US" altLang="zh-CN" sz="6000" b="1">
                <a:latin typeface="隶书" pitchFamily="49" charset="-122"/>
                <a:ea typeface="隶书" pitchFamily="49" charset="-122"/>
              </a:rPr>
              <a:t>23  </a:t>
            </a:r>
            <a:r>
              <a:rPr lang="zh-CN" altLang="en-US" sz="6000" dirty="0">
                <a:latin typeface="隶书" pitchFamily="49" charset="-122"/>
                <a:ea typeface="隶书" pitchFamily="49" charset="-122"/>
              </a:rPr>
              <a:t>卖炭翁</a:t>
            </a:r>
            <a:endParaRPr lang="zh-CN" altLang="en-US" sz="60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9224" name="文本框 9223"/>
          <p:cNvSpPr txBox="1"/>
          <p:nvPr/>
        </p:nvSpPr>
        <p:spPr>
          <a:xfrm>
            <a:off x="900113" y="660400"/>
            <a:ext cx="7775575" cy="564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卖炭翁，        伐薪烧炭南山中。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满面尘灰烟火色，两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鬓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苍苍十指黑。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卖炭得钱何所营，身上衣裳口中食。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可怜身上衣正单，心忧炭贱愿天寒。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夜来城外一尺雪，晓驾炭车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辗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辙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牛困人饥日已高，市南门外泥中歇。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翩翩两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骑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来是谁，黄衣使者白衫儿。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手把文书口称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敕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，回车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叱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牛牵向北。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一车炭，千余斤，宫使驱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将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惜不得。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半匹红绡一丈绫，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系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向牛头充炭直。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8915" name="文本框 28699"/>
          <p:cNvSpPr txBox="1"/>
          <p:nvPr/>
        </p:nvSpPr>
        <p:spPr>
          <a:xfrm>
            <a:off x="971550" y="692150"/>
            <a:ext cx="7559675" cy="535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27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卖炭翁，        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伐薪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烧炭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南山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满面尘灰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烟火色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，两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鬓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苍苍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十指黑。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卖炭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得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钱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何所营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，身上衣裳口中食。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身上衣正单，心忧炭贱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愿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天寒。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 </a:t>
            </a:r>
            <a:endParaRPr lang="en-US" altLang="zh-CN" sz="3200" b="1" dirty="0">
              <a:solidFill>
                <a:schemeClr val="tx2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8701" name="矩形 28700"/>
          <p:cNvSpPr/>
          <p:nvPr/>
        </p:nvSpPr>
        <p:spPr>
          <a:xfrm>
            <a:off x="3492500" y="765175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伐：砍伐。</a:t>
            </a:r>
          </a:p>
        </p:txBody>
      </p:sp>
      <p:sp>
        <p:nvSpPr>
          <p:cNvPr id="28702" name="矩形 28701"/>
          <p:cNvSpPr/>
          <p:nvPr/>
        </p:nvSpPr>
        <p:spPr>
          <a:xfrm>
            <a:off x="4643438" y="19891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薪：柴。</a:t>
            </a:r>
          </a:p>
        </p:txBody>
      </p:sp>
      <p:sp>
        <p:nvSpPr>
          <p:cNvPr id="28703" name="矩形 28702"/>
          <p:cNvSpPr/>
          <p:nvPr/>
        </p:nvSpPr>
        <p:spPr>
          <a:xfrm>
            <a:off x="5508625" y="692150"/>
            <a:ext cx="32210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南山：城南之山。 </a:t>
            </a:r>
          </a:p>
        </p:txBody>
      </p:sp>
      <p:sp>
        <p:nvSpPr>
          <p:cNvPr id="28704" name="矩形 28703"/>
          <p:cNvSpPr/>
          <p:nvPr/>
        </p:nvSpPr>
        <p:spPr>
          <a:xfrm>
            <a:off x="1116013" y="3332163"/>
            <a:ext cx="6502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烟火色：烟熏色的脸。此处突出卖炭翁的辛劳。 </a:t>
            </a:r>
          </a:p>
        </p:txBody>
      </p:sp>
      <p:sp>
        <p:nvSpPr>
          <p:cNvPr id="28705" name="矩形 28704"/>
          <p:cNvSpPr/>
          <p:nvPr/>
        </p:nvSpPr>
        <p:spPr>
          <a:xfrm>
            <a:off x="6084888" y="1878013"/>
            <a:ext cx="2376487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苍苍：灰白色，形容鬓发花白。 </a:t>
            </a:r>
          </a:p>
        </p:txBody>
      </p:sp>
      <p:sp>
        <p:nvSpPr>
          <p:cNvPr id="28706" name="矩形 28705"/>
          <p:cNvSpPr/>
          <p:nvPr/>
        </p:nvSpPr>
        <p:spPr>
          <a:xfrm>
            <a:off x="2771775" y="4556125"/>
            <a:ext cx="6408738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何所营：做什么用。营，经营，这里指需求。 </a:t>
            </a:r>
          </a:p>
        </p:txBody>
      </p:sp>
      <p:sp>
        <p:nvSpPr>
          <p:cNvPr id="28707" name="矩形 28706"/>
          <p:cNvSpPr/>
          <p:nvPr/>
        </p:nvSpPr>
        <p:spPr>
          <a:xfrm>
            <a:off x="1114425" y="4508500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得：得到。</a:t>
            </a:r>
          </a:p>
        </p:txBody>
      </p:sp>
      <p:sp>
        <p:nvSpPr>
          <p:cNvPr id="28708" name="矩形 28707"/>
          <p:cNvSpPr/>
          <p:nvPr/>
        </p:nvSpPr>
        <p:spPr>
          <a:xfrm>
            <a:off x="827088" y="5851525"/>
            <a:ext cx="2706687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可怜：使人怜悯。 </a:t>
            </a:r>
          </a:p>
        </p:txBody>
      </p:sp>
      <p:sp>
        <p:nvSpPr>
          <p:cNvPr id="28709" name="矩形 28708"/>
          <p:cNvSpPr/>
          <p:nvPr/>
        </p:nvSpPr>
        <p:spPr>
          <a:xfrm>
            <a:off x="5724525" y="5949950"/>
            <a:ext cx="1792288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愿：希望。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1" grpId="0"/>
      <p:bldP spid="28702" grpId="0"/>
      <p:bldP spid="28703" grpId="0"/>
      <p:bldP spid="28704" grpId="0"/>
      <p:bldP spid="28705" grpId="0"/>
      <p:bldP spid="28706" grpId="0"/>
      <p:bldP spid="28707" grpId="0"/>
      <p:bldP spid="28708" grpId="0"/>
      <p:bldP spid="287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9939" name="文本框 37890"/>
          <p:cNvSpPr txBox="1"/>
          <p:nvPr/>
        </p:nvSpPr>
        <p:spPr>
          <a:xfrm>
            <a:off x="1041400" y="1196975"/>
            <a:ext cx="7129463" cy="389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26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夜来城外一尺雪，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晓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驾炭车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辗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冰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辙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牛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困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人饥日已高，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市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南门外泥中歇。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翩翩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两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骑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来是谁，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黄衣使者白衫儿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endParaRPr lang="en-US" altLang="zh-CN" sz="32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3419475" y="1268413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晓：天亮。</a:t>
            </a:r>
          </a:p>
        </p:txBody>
      </p:sp>
      <p:sp>
        <p:nvSpPr>
          <p:cNvPr id="37893" name="矩形 37892"/>
          <p:cNvSpPr/>
          <p:nvPr/>
        </p:nvSpPr>
        <p:spPr>
          <a:xfrm>
            <a:off x="5146675" y="1314450"/>
            <a:ext cx="38623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辗（</a:t>
            </a:r>
            <a:r>
              <a:rPr lang="en-US" altLang="zh-CN" sz="2400" b="1" dirty="0" err="1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niǎn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）：同“碾”，压。</a:t>
            </a:r>
          </a:p>
        </p:txBody>
      </p:sp>
      <p:sp>
        <p:nvSpPr>
          <p:cNvPr id="37894" name="矩形 37893"/>
          <p:cNvSpPr/>
          <p:nvPr/>
        </p:nvSpPr>
        <p:spPr>
          <a:xfrm>
            <a:off x="3975100" y="2395538"/>
            <a:ext cx="46275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辙：车轮滚过地面辗出的痕迹。 </a:t>
            </a:r>
          </a:p>
        </p:txBody>
      </p:sp>
      <p:sp>
        <p:nvSpPr>
          <p:cNvPr id="37895" name="矩形 37894"/>
          <p:cNvSpPr/>
          <p:nvPr/>
        </p:nvSpPr>
        <p:spPr>
          <a:xfrm>
            <a:off x="827088" y="2636838"/>
            <a:ext cx="27892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困：困倦，疲乏。 </a:t>
            </a:r>
          </a:p>
        </p:txBody>
      </p:sp>
      <p:sp>
        <p:nvSpPr>
          <p:cNvPr id="37896" name="矩形 37895"/>
          <p:cNvSpPr/>
          <p:nvPr/>
        </p:nvSpPr>
        <p:spPr>
          <a:xfrm>
            <a:off x="4425950" y="3581400"/>
            <a:ext cx="3529013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市：长安有贸易专区，称市，市周围有墙有门。 </a:t>
            </a:r>
          </a:p>
        </p:txBody>
      </p:sp>
      <p:sp>
        <p:nvSpPr>
          <p:cNvPr id="37897" name="矩形 37896"/>
          <p:cNvSpPr/>
          <p:nvPr/>
        </p:nvSpPr>
        <p:spPr>
          <a:xfrm>
            <a:off x="250825" y="4910138"/>
            <a:ext cx="3600450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翩翩：轻快洒脱的情状。这里形容得意忘形的样子。</a:t>
            </a:r>
          </a:p>
        </p:txBody>
      </p:sp>
      <p:sp>
        <p:nvSpPr>
          <p:cNvPr id="37898" name="矩形 37897"/>
          <p:cNvSpPr/>
          <p:nvPr/>
        </p:nvSpPr>
        <p:spPr>
          <a:xfrm>
            <a:off x="517525" y="3860800"/>
            <a:ext cx="333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骑（</a:t>
            </a:r>
            <a:r>
              <a:rPr lang="en-US" altLang="zh-CN" sz="2400" b="1" dirty="0" err="1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jì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）：骑马的人。 </a:t>
            </a:r>
          </a:p>
        </p:txBody>
      </p:sp>
      <p:sp>
        <p:nvSpPr>
          <p:cNvPr id="37899" name="矩形 37898"/>
          <p:cNvSpPr/>
          <p:nvPr/>
        </p:nvSpPr>
        <p:spPr>
          <a:xfrm>
            <a:off x="4318000" y="4940300"/>
            <a:ext cx="4068763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黄衣使者白衫儿：黄衣使者，指皇宫内的太监。白衫儿，指太监手下的爪牙。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/>
      <p:bldP spid="37897" grpId="0"/>
      <p:bldP spid="37898" grpId="0"/>
      <p:bldP spid="378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0963" name="文本框 38914"/>
          <p:cNvSpPr txBox="1"/>
          <p:nvPr/>
        </p:nvSpPr>
        <p:spPr>
          <a:xfrm>
            <a:off x="323850" y="908050"/>
            <a:ext cx="8569325" cy="4040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27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手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文书口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称敕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回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车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叱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牛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牵向北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一车炭，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千余斤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，宫使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驱将惜不得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   </a:t>
            </a:r>
            <a:b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半匹红绡一丈绫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系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向牛头充炭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直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Arial" panose="020B0604020202020204" pitchFamily="34" charset="0"/>
              </a:rPr>
              <a:t>  </a:t>
            </a:r>
          </a:p>
        </p:txBody>
      </p:sp>
      <p:sp>
        <p:nvSpPr>
          <p:cNvPr id="38916" name="矩形 38915"/>
          <p:cNvSpPr/>
          <p:nvPr/>
        </p:nvSpPr>
        <p:spPr>
          <a:xfrm>
            <a:off x="1290638" y="1125538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把：拿。</a:t>
            </a:r>
          </a:p>
        </p:txBody>
      </p:sp>
      <p:sp>
        <p:nvSpPr>
          <p:cNvPr id="38917" name="矩形 38916"/>
          <p:cNvSpPr/>
          <p:nvPr/>
        </p:nvSpPr>
        <p:spPr>
          <a:xfrm>
            <a:off x="3017838" y="2205038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称：说。</a:t>
            </a:r>
          </a:p>
        </p:txBody>
      </p:sp>
      <p:sp>
        <p:nvSpPr>
          <p:cNvPr id="38918" name="矩形 38917"/>
          <p:cNvSpPr/>
          <p:nvPr/>
        </p:nvSpPr>
        <p:spPr>
          <a:xfrm>
            <a:off x="2627313" y="1100138"/>
            <a:ext cx="37084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敕：皇帝的命令或诏书。 </a:t>
            </a:r>
          </a:p>
        </p:txBody>
      </p:sp>
      <p:sp>
        <p:nvSpPr>
          <p:cNvPr id="38919" name="矩形 38918"/>
          <p:cNvSpPr/>
          <p:nvPr/>
        </p:nvSpPr>
        <p:spPr>
          <a:xfrm>
            <a:off x="4284663" y="2179638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回：调转。</a:t>
            </a:r>
          </a:p>
        </p:txBody>
      </p:sp>
      <p:sp>
        <p:nvSpPr>
          <p:cNvPr id="38920" name="矩形 38919"/>
          <p:cNvSpPr/>
          <p:nvPr/>
        </p:nvSpPr>
        <p:spPr>
          <a:xfrm>
            <a:off x="5940425" y="1100138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叱：喝斥。</a:t>
            </a:r>
          </a:p>
        </p:txBody>
      </p:sp>
      <p:sp>
        <p:nvSpPr>
          <p:cNvPr id="38921" name="矩形 38920"/>
          <p:cNvSpPr/>
          <p:nvPr/>
        </p:nvSpPr>
        <p:spPr>
          <a:xfrm>
            <a:off x="7740650" y="1196975"/>
            <a:ext cx="1152525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牵向北：指牵向宫中。 </a:t>
            </a:r>
          </a:p>
        </p:txBody>
      </p:sp>
      <p:sp>
        <p:nvSpPr>
          <p:cNvPr id="38922" name="矩形 38921"/>
          <p:cNvSpPr/>
          <p:nvPr/>
        </p:nvSpPr>
        <p:spPr>
          <a:xfrm>
            <a:off x="323850" y="3573463"/>
            <a:ext cx="46275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千余斤：不是实指，形容很多。 </a:t>
            </a:r>
          </a:p>
        </p:txBody>
      </p:sp>
      <p:sp>
        <p:nvSpPr>
          <p:cNvPr id="38923" name="矩形 38922"/>
          <p:cNvSpPr/>
          <p:nvPr/>
        </p:nvSpPr>
        <p:spPr>
          <a:xfrm>
            <a:off x="4859338" y="3500438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驱：赶着走。</a:t>
            </a:r>
          </a:p>
        </p:txBody>
      </p:sp>
      <p:sp>
        <p:nvSpPr>
          <p:cNvPr id="38924" name="矩形 38923"/>
          <p:cNvSpPr/>
          <p:nvPr/>
        </p:nvSpPr>
        <p:spPr>
          <a:xfrm>
            <a:off x="5508625" y="2492375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将：语助词。</a:t>
            </a:r>
          </a:p>
        </p:txBody>
      </p:sp>
      <p:sp>
        <p:nvSpPr>
          <p:cNvPr id="38925" name="矩形 38924"/>
          <p:cNvSpPr/>
          <p:nvPr/>
        </p:nvSpPr>
        <p:spPr>
          <a:xfrm>
            <a:off x="7667625" y="2809875"/>
            <a:ext cx="1366838" cy="191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惜不得：舍不得。得，能够。惜，舍。 </a:t>
            </a:r>
          </a:p>
        </p:txBody>
      </p:sp>
      <p:sp>
        <p:nvSpPr>
          <p:cNvPr id="38926" name="矩形 38925"/>
          <p:cNvSpPr/>
          <p:nvPr/>
        </p:nvSpPr>
        <p:spPr>
          <a:xfrm>
            <a:off x="395288" y="4773613"/>
            <a:ext cx="4176712" cy="1616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半匹红绡一丈绫：唐代商务交易，绢帛等丝织品可以代货币使用。当时钱贵绢贱，半匹纱和一丈绫，比一车炭的价值相差很远。这是官方用贱价强夺民财。</a:t>
            </a:r>
          </a:p>
        </p:txBody>
      </p:sp>
      <p:sp>
        <p:nvSpPr>
          <p:cNvPr id="38927" name="矩形 38926"/>
          <p:cNvSpPr/>
          <p:nvPr/>
        </p:nvSpPr>
        <p:spPr>
          <a:xfrm>
            <a:off x="4572000" y="4857750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系（</a:t>
            </a:r>
            <a:r>
              <a:rPr lang="en-US" altLang="zh-CN" sz="2000" b="1" dirty="0" err="1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jì</a:t>
            </a:r>
            <a:r>
              <a:rPr lang="zh-CN" altLang="en-US" sz="20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）：绑扎。这里是挂的意思。</a:t>
            </a:r>
          </a:p>
        </p:txBody>
      </p:sp>
      <p:sp>
        <p:nvSpPr>
          <p:cNvPr id="38928" name="矩形 38927"/>
          <p:cNvSpPr/>
          <p:nvPr/>
        </p:nvSpPr>
        <p:spPr>
          <a:xfrm>
            <a:off x="7019925" y="4868863"/>
            <a:ext cx="1223963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直：通“值”，指价格。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  <p:bldP spid="38924" grpId="0"/>
      <p:bldP spid="38925" grpId="0"/>
      <p:bldP spid="38926" grpId="0"/>
      <p:bldP spid="38927" grpId="0"/>
      <p:bldP spid="389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41987" name="图片 39938" descr="79f0f736afc37931197a5580ebc4b74543a9110c"/>
          <p:cNvPicPr>
            <a:picLocks noChangeAspect="1"/>
          </p:cNvPicPr>
          <p:nvPr/>
        </p:nvPicPr>
        <p:blipFill>
          <a:blip r:embed="rId2" cstate="email">
            <a:lum bright="-17999" contrast="17998"/>
          </a:blip>
          <a:stretch>
            <a:fillRect/>
          </a:stretch>
        </p:blipFill>
        <p:spPr>
          <a:xfrm>
            <a:off x="88900" y="2276475"/>
            <a:ext cx="2827338" cy="378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矩形 39939"/>
          <p:cNvSpPr/>
          <p:nvPr/>
        </p:nvSpPr>
        <p:spPr>
          <a:xfrm>
            <a:off x="3059113" y="1201738"/>
            <a:ext cx="5905500" cy="5251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有位卖炭的老翁，在南山里砍柴烧炭。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他满脸灰尘，显出被烟熏火烤的颜色，两鬓头发灰白，十个手指也被炭烧的很黑。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卖炭所得的钱用来干什么？买身上穿的衣裳和嘴里吃的食物。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可怜他身上只穿着单薄的衣服，却担心炭的价钱被降低，还希望天气更寒冷。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夜里城外下了一尺厚的大雪，清晨，老翁驾着炭车辗轧冰冻的车轮印，往市集的方向去。</a:t>
            </a:r>
            <a:endParaRPr lang="zh-CN" altLang="en-US" sz="2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989" name="组合 16388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41990" name="图片 16389" descr="2531170_111203636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1" name="矩形 16390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课文翻译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43011" name="图片 40962" descr="79f0f736afc37931197a5580ebc4b74543a9110c"/>
          <p:cNvPicPr>
            <a:picLocks noChangeAspect="1"/>
          </p:cNvPicPr>
          <p:nvPr/>
        </p:nvPicPr>
        <p:blipFill>
          <a:blip r:embed="rId2" cstate="email">
            <a:lum bright="-17999" contrast="17998"/>
          </a:blip>
          <a:stretch>
            <a:fillRect/>
          </a:stretch>
        </p:blipFill>
        <p:spPr>
          <a:xfrm>
            <a:off x="107950" y="1484313"/>
            <a:ext cx="2827338" cy="378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矩形 40963"/>
          <p:cNvSpPr/>
          <p:nvPr/>
        </p:nvSpPr>
        <p:spPr>
          <a:xfrm>
            <a:off x="3059113" y="787400"/>
            <a:ext cx="5905500" cy="5251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牛都疲乏了，人饿了，但太阳已经升得很高了，老翁就在集市南门外泥泞中休息。前面两位轻快洒脱的骑马人是谁？是皇宫内的太监的爪牙。他们手里拿着文书，却说是皇帝的命令，然后拉转车头，大声呵斥着牛往北面拉去。一车炭，有一千多斤重，宫里的使者们硬是要赶着它走，老翁舍不得它，却也没有办法。宫里的使者们将半匹纱和一丈绫，朝牛头上一挂，当作炭的价格。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7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pPr lvl="0"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    细节感知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5059" name="标题 1"/>
          <p:cNvSpPr/>
          <p:nvPr/>
        </p:nvSpPr>
        <p:spPr>
          <a:xfrm>
            <a:off x="2843213" y="1195388"/>
            <a:ext cx="3311525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新乐府</a:t>
            </a:r>
          </a:p>
        </p:txBody>
      </p:sp>
      <p:sp>
        <p:nvSpPr>
          <p:cNvPr id="43012" name="内容占位符 2"/>
          <p:cNvSpPr/>
          <p:nvPr/>
        </p:nvSpPr>
        <p:spPr>
          <a:xfrm>
            <a:off x="395288" y="2168525"/>
            <a:ext cx="8435975" cy="4140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“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新乐府”在古代文学史上，即“新题乐府”，相对于古乐府而言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指的是一种用新题写时事的乐府诗，不再以入乐与否作标准。</a:t>
            </a:r>
            <a:endParaRPr lang="zh-CN" altLang="en-US" sz="2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新乐府诗始创于杜甫，为元结、顾况等继承，又得到白居易、元稹大力提倡。中唐时期由白居易、元稹倡导的，以创作新题乐府诗为中心的诗歌革新运动。</a:t>
            </a:r>
          </a:p>
        </p:txBody>
      </p:sp>
      <p:grpSp>
        <p:nvGrpSpPr>
          <p:cNvPr id="45061" name="组合 19460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45062" name="图片 19461" descr="2531170_111203636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3" name="矩形 19462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文体介绍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6083" name="标题 1"/>
          <p:cNvSpPr/>
          <p:nvPr/>
        </p:nvSpPr>
        <p:spPr>
          <a:xfrm>
            <a:off x="3276600" y="692150"/>
            <a:ext cx="29622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讽喻诗</a:t>
            </a:r>
          </a:p>
        </p:txBody>
      </p:sp>
      <p:sp>
        <p:nvSpPr>
          <p:cNvPr id="44036" name="内容占位符 2"/>
          <p:cNvSpPr/>
          <p:nvPr/>
        </p:nvSpPr>
        <p:spPr>
          <a:xfrm>
            <a:off x="457200" y="2152650"/>
            <a:ext cx="8229600" cy="3019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讽喻诗，首句标其目，卒章显其志；反映国事民生，政治上的美刺作用；体现出对社会、对政治、对人民的强烈正义感和责任感。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这首诗想要讽刺谁？</a:t>
            </a:r>
          </a:p>
        </p:txBody>
      </p:sp>
      <p:pic>
        <p:nvPicPr>
          <p:cNvPr id="46085" name="图片 44036" descr="5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4365625"/>
            <a:ext cx="2193925" cy="219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5059" name="Rectangle 2"/>
          <p:cNvSpPr/>
          <p:nvPr/>
        </p:nvSpPr>
        <p:spPr>
          <a:xfrm>
            <a:off x="4427538" y="828675"/>
            <a:ext cx="2232025" cy="871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解题：</a:t>
            </a:r>
          </a:p>
        </p:txBody>
      </p:sp>
      <p:sp>
        <p:nvSpPr>
          <p:cNvPr id="45060" name="Rectangle 3"/>
          <p:cNvSpPr/>
          <p:nvPr/>
        </p:nvSpPr>
        <p:spPr>
          <a:xfrm>
            <a:off x="4427538" y="1739900"/>
            <a:ext cx="4248150" cy="4248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乐府诗</a:t>
            </a:r>
          </a:p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叙事诗</a:t>
            </a:r>
          </a:p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讽喻诗</a:t>
            </a:r>
          </a:p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原作题下有小序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</a:p>
          <a:p>
            <a:pPr lvl="0" algn="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苦宫市也”</a:t>
            </a:r>
          </a:p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7109" name="Picture 4" descr="v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2988" y="2060575"/>
            <a:ext cx="2662237" cy="4078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10" name="组合 21509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47111" name="图片 21510" descr="2531170_111203636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2" name="矩形 21511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重点解读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</a:p>
        </p:txBody>
      </p:sp>
      <p:sp>
        <p:nvSpPr>
          <p:cNvPr id="29701" name="矩形 40964"/>
          <p:cNvSpPr/>
          <p:nvPr/>
        </p:nvSpPr>
        <p:spPr>
          <a:xfrm>
            <a:off x="395288" y="2636838"/>
            <a:ext cx="7235825" cy="1628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355600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1.初步学会赏析这首古诗</a:t>
            </a:r>
          </a:p>
          <a:p>
            <a:pPr lvl="0" indent="355600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2.感受白居易同情百姓疾苦的思想感情</a:t>
            </a:r>
          </a:p>
        </p:txBody>
      </p:sp>
      <p:grpSp>
        <p:nvGrpSpPr>
          <p:cNvPr id="29702" name="组合 40965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29703" name="图片 40966" descr="2531170_111203636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4" name="矩形 40967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学习目标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6083" name="Rectangle 3"/>
          <p:cNvSpPr/>
          <p:nvPr/>
        </p:nvSpPr>
        <p:spPr>
          <a:xfrm>
            <a:off x="395288" y="692150"/>
            <a:ext cx="8229600" cy="2924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什么是“宫市”呢？</a:t>
            </a:r>
          </a:p>
          <a:p>
            <a:pPr lvl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所谓“宫市”，就是宫廷派宦官到市上去购买物品，任意勒索、掠夺。名为“宫市”，实际上是一种公开的掠夺，是一种极其残酷的剥削方式。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692275" y="3975100"/>
            <a:ext cx="58959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lvl="0" fontAlgn="base"/>
            <a:r>
              <a:rPr lang="zh-CN" altLang="en-US" sz="4400" b="1" strike="noStrike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烧炭</a:t>
            </a:r>
            <a:r>
              <a:rPr lang="en-US" altLang="zh-CN" sz="4400" strike="noStrike" noProof="1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——</a:t>
            </a:r>
            <a:r>
              <a:rPr lang="zh-CN" altLang="en-US" sz="4400" b="1" strike="noStrike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运炭</a:t>
            </a:r>
            <a:r>
              <a:rPr lang="en-US" altLang="zh-CN" sz="4400" strike="noStrike" noProof="1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——</a:t>
            </a:r>
            <a:r>
              <a:rPr lang="zh-CN" altLang="en-US" sz="4400" b="1" strike="noStrike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抢炭</a:t>
            </a:r>
            <a:r>
              <a:rPr lang="zh-CN" altLang="en-US" sz="1800" strike="noStrike" noProof="1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 </a:t>
            </a:r>
            <a:endParaRPr lang="zh-CN" altLang="en-US" sz="1800" strike="noStrike" noProof="1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3" name="AutoShape 5"/>
          <p:cNvSpPr/>
          <p:nvPr/>
        </p:nvSpPr>
        <p:spPr>
          <a:xfrm rot="5400000">
            <a:off x="3168650" y="3463925"/>
            <a:ext cx="504825" cy="3025775"/>
          </a:xfrm>
          <a:prstGeom prst="rightBrace">
            <a:avLst>
              <a:gd name="adj1" fmla="val 49892"/>
              <a:gd name="adj2" fmla="val 50000"/>
            </a:avLst>
          </a:prstGeom>
          <a:noFill/>
          <a:ln w="57150">
            <a:noFill/>
          </a:ln>
        </p:spPr>
        <p:txBody>
          <a:bodyPr rot="0"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2628900" y="530860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卖炭翁</a:t>
            </a:r>
            <a:r>
              <a:rPr lang="zh-CN" altLang="en-US" sz="36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sp>
        <p:nvSpPr>
          <p:cNvPr id="48135" name="AutoShape 8"/>
          <p:cNvSpPr/>
          <p:nvPr/>
        </p:nvSpPr>
        <p:spPr>
          <a:xfrm>
            <a:off x="6589713" y="4724400"/>
            <a:ext cx="358775" cy="431800"/>
          </a:xfrm>
          <a:prstGeom prst="downArrow">
            <a:avLst>
              <a:gd name="adj1" fmla="val 50000"/>
              <a:gd name="adj2" fmla="val 30077"/>
            </a:avLst>
          </a:prstGeom>
          <a:noFill/>
          <a:ln w="9525">
            <a:noFill/>
          </a:ln>
        </p:spPr>
        <p:txBody>
          <a:bodyPr vert="eaVert"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Rectangle 9"/>
          <p:cNvSpPr/>
          <p:nvPr/>
        </p:nvSpPr>
        <p:spPr>
          <a:xfrm>
            <a:off x="6157913" y="5307013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宫使</a:t>
            </a: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48133" grpId="0"/>
      <p:bldP spid="19462" grpId="0"/>
      <p:bldP spid="48135" grpId="0"/>
      <p:bldP spid="194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9155" name="矩形 41987"/>
          <p:cNvSpPr/>
          <p:nvPr/>
        </p:nvSpPr>
        <p:spPr>
          <a:xfrm>
            <a:off x="323850" y="765175"/>
            <a:ext cx="8208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49" charset="-122"/>
              </a:rPr>
              <a:t>卖炭翁是一个怎样的人？请从多角度加以分析</a:t>
            </a:r>
          </a:p>
        </p:txBody>
      </p:sp>
      <p:sp>
        <p:nvSpPr>
          <p:cNvPr id="49156" name="Rectangle 4"/>
          <p:cNvSpPr/>
          <p:nvPr/>
        </p:nvSpPr>
        <p:spPr>
          <a:xfrm>
            <a:off x="576263" y="1936750"/>
            <a:ext cx="350837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满面尘灰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烟火色</a:t>
            </a:r>
          </a:p>
          <a:p>
            <a:pPr lvl="0">
              <a:buFont typeface="Arial" panose="020B0604020202020204" pitchFamily="34" charset="0"/>
              <a:buNone/>
            </a:pPr>
            <a:endParaRPr lang="zh-CN" altLang="en-US" sz="36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两鬓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苍苍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十指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黑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2230" name="Text Box 6"/>
          <p:cNvSpPr txBox="1"/>
          <p:nvPr/>
        </p:nvSpPr>
        <p:spPr>
          <a:xfrm>
            <a:off x="4211638" y="2565400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肖像描写</a:t>
            </a:r>
          </a:p>
        </p:txBody>
      </p:sp>
      <p:sp>
        <p:nvSpPr>
          <p:cNvPr id="52231" name="Line 7"/>
          <p:cNvSpPr/>
          <p:nvPr/>
        </p:nvSpPr>
        <p:spPr>
          <a:xfrm>
            <a:off x="2303463" y="373697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2232" name="Rectangle 8"/>
          <p:cNvSpPr/>
          <p:nvPr/>
        </p:nvSpPr>
        <p:spPr>
          <a:xfrm>
            <a:off x="273050" y="5157788"/>
            <a:ext cx="4313238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烧炭艰辛、生活困苦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年岁已老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49160" name="Picture 11" descr="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72225" y="1700213"/>
            <a:ext cx="2511425" cy="474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1" name="AutoShape 5"/>
          <p:cNvSpPr/>
          <p:nvPr/>
        </p:nvSpPr>
        <p:spPr>
          <a:xfrm>
            <a:off x="3924300" y="2205038"/>
            <a:ext cx="287338" cy="1368425"/>
          </a:xfrm>
          <a:prstGeom prst="rightBrace">
            <a:avLst>
              <a:gd name="adj1" fmla="val 39642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2" grpId="0"/>
      <p:bldP spid="491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0179" name="Rectangle 4"/>
          <p:cNvSpPr/>
          <p:nvPr/>
        </p:nvSpPr>
        <p:spPr>
          <a:xfrm>
            <a:off x="725488" y="1412875"/>
            <a:ext cx="823912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卖炭得钱何所营？身上衣裳口中食。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b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可怜身上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衣正单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心忧炭贱愿天寒。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sp>
        <p:nvSpPr>
          <p:cNvPr id="58373" name="Rectangle 5"/>
          <p:cNvSpPr/>
          <p:nvPr/>
        </p:nvSpPr>
        <p:spPr>
          <a:xfrm>
            <a:off x="5118100" y="3067050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心理描写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8378" name="Line 10"/>
          <p:cNvSpPr/>
          <p:nvPr/>
        </p:nvSpPr>
        <p:spPr>
          <a:xfrm>
            <a:off x="4902200" y="4219575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79" name="Rectangle 11"/>
          <p:cNvSpPr/>
          <p:nvPr/>
        </p:nvSpPr>
        <p:spPr>
          <a:xfrm>
            <a:off x="1692275" y="5445125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矛盾的心理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生活困苦、艰辛</a:t>
            </a:r>
          </a:p>
        </p:txBody>
      </p:sp>
      <p:sp>
        <p:nvSpPr>
          <p:cNvPr id="58382" name="Text Box 14"/>
          <p:cNvSpPr txBox="1"/>
          <p:nvPr/>
        </p:nvSpPr>
        <p:spPr>
          <a:xfrm>
            <a:off x="2165350" y="3067050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肖像描写</a:t>
            </a:r>
          </a:p>
        </p:txBody>
      </p:sp>
      <p:sp>
        <p:nvSpPr>
          <p:cNvPr id="50184" name="Oval 15"/>
          <p:cNvSpPr/>
          <p:nvPr/>
        </p:nvSpPr>
        <p:spPr>
          <a:xfrm>
            <a:off x="185738" y="908050"/>
            <a:ext cx="8748712" cy="3240088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9" grpId="0"/>
      <p:bldP spid="58382" grpId="0"/>
      <p:bldP spid="501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1203" name="Rectangle 4"/>
          <p:cNvSpPr/>
          <p:nvPr/>
        </p:nvSpPr>
        <p:spPr>
          <a:xfrm>
            <a:off x="722313" y="1187450"/>
            <a:ext cx="8242300" cy="1520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夜来城外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一尺雪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晓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炭车  冰辙。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b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牛困人饥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日已高，市南门外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泥中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9399" name="Text Box 7"/>
          <p:cNvSpPr txBox="1"/>
          <p:nvPr/>
        </p:nvSpPr>
        <p:spPr>
          <a:xfrm>
            <a:off x="5402263" y="3116263"/>
            <a:ext cx="30972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动作描写</a:t>
            </a:r>
          </a:p>
        </p:txBody>
      </p:sp>
      <p:sp>
        <p:nvSpPr>
          <p:cNvPr id="59400" name="Line 8"/>
          <p:cNvSpPr/>
          <p:nvPr/>
        </p:nvSpPr>
        <p:spPr>
          <a:xfrm>
            <a:off x="4394200" y="3476625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9401" name="Text Box 9"/>
          <p:cNvSpPr txBox="1"/>
          <p:nvPr/>
        </p:nvSpPr>
        <p:spPr>
          <a:xfrm>
            <a:off x="1730375" y="4797425"/>
            <a:ext cx="540067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运炭的艰难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路远、车重、雪厚、人苦</a:t>
            </a:r>
          </a:p>
        </p:txBody>
      </p:sp>
      <p:sp>
        <p:nvSpPr>
          <p:cNvPr id="51207" name="Oval 16"/>
          <p:cNvSpPr/>
          <p:nvPr/>
        </p:nvSpPr>
        <p:spPr>
          <a:xfrm>
            <a:off x="254000" y="955675"/>
            <a:ext cx="8316913" cy="2160588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1" grpId="0"/>
      <p:bldP spid="512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2227" name="Rectangle 4"/>
          <p:cNvSpPr/>
          <p:nvPr/>
        </p:nvSpPr>
        <p:spPr>
          <a:xfrm>
            <a:off x="909638" y="1054100"/>
            <a:ext cx="7777162" cy="1520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一车炭，千余斤，宫使驱将。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b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半匹红绡一丈绫，系向牛头充炭直。 </a:t>
            </a:r>
          </a:p>
        </p:txBody>
      </p:sp>
      <p:sp>
        <p:nvSpPr>
          <p:cNvPr id="48137" name="Line 6"/>
          <p:cNvSpPr/>
          <p:nvPr/>
        </p:nvSpPr>
        <p:spPr>
          <a:xfrm flipH="1">
            <a:off x="4572000" y="2925763"/>
            <a:ext cx="9525" cy="18669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4519" name="Rectangle 7"/>
          <p:cNvSpPr/>
          <p:nvPr/>
        </p:nvSpPr>
        <p:spPr>
          <a:xfrm>
            <a:off x="5949950" y="2925763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心理描写 </a:t>
            </a:r>
          </a:p>
        </p:txBody>
      </p:sp>
      <p:sp>
        <p:nvSpPr>
          <p:cNvPr id="64520" name="Rectangle 8"/>
          <p:cNvSpPr/>
          <p:nvPr/>
        </p:nvSpPr>
        <p:spPr>
          <a:xfrm>
            <a:off x="611188" y="4870450"/>
            <a:ext cx="79835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炭被掠夺，虽然舍不得，但无可奈何。</a:t>
            </a:r>
          </a:p>
        </p:txBody>
      </p:sp>
      <p:sp>
        <p:nvSpPr>
          <p:cNvPr id="52231" name="Oval 11"/>
          <p:cNvSpPr/>
          <p:nvPr/>
        </p:nvSpPr>
        <p:spPr>
          <a:xfrm>
            <a:off x="404813" y="981075"/>
            <a:ext cx="8208962" cy="187325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32" name="Picture 12" descr="x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63713" y="2997200"/>
            <a:ext cx="1944687" cy="167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/>
      <p:bldP spid="522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3251" name="Rectangle 4"/>
          <p:cNvSpPr/>
          <p:nvPr/>
        </p:nvSpPr>
        <p:spPr>
          <a:xfrm>
            <a:off x="684213" y="1209675"/>
            <a:ext cx="4084637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翩翩两骑来是谁？</a:t>
            </a:r>
          </a:p>
          <a:p>
            <a:pPr lvl="0">
              <a:buFont typeface="Arial" panose="020B0604020202020204" pitchFamily="34" charset="0"/>
              <a:buNone/>
            </a:pP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黄衣使者白衫儿。 </a:t>
            </a:r>
          </a:p>
        </p:txBody>
      </p:sp>
      <p:sp>
        <p:nvSpPr>
          <p:cNvPr id="53252" name="AutoShape 5"/>
          <p:cNvSpPr/>
          <p:nvPr/>
        </p:nvSpPr>
        <p:spPr>
          <a:xfrm>
            <a:off x="4500563" y="1412875"/>
            <a:ext cx="287337" cy="1368425"/>
          </a:xfrm>
          <a:prstGeom prst="rightBrace">
            <a:avLst>
              <a:gd name="adj1" fmla="val 39642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lstStyle/>
          <a:p>
            <a:pPr lvl="0"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33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5076825" y="1773238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肖像描写</a:t>
            </a:r>
          </a:p>
        </p:txBody>
      </p:sp>
      <p:sp>
        <p:nvSpPr>
          <p:cNvPr id="60423" name="Line 7"/>
          <p:cNvSpPr/>
          <p:nvPr/>
        </p:nvSpPr>
        <p:spPr>
          <a:xfrm>
            <a:off x="5940425" y="249237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0424" name="Rectangle 8"/>
          <p:cNvSpPr/>
          <p:nvPr/>
        </p:nvSpPr>
        <p:spPr>
          <a:xfrm>
            <a:off x="3995738" y="4149725"/>
            <a:ext cx="45434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趾高气扬、得意忘形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pic>
        <p:nvPicPr>
          <p:cNvPr id="53256" name="Picture 10" descr="a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4213" y="3429000"/>
            <a:ext cx="244792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60422" grpId="0"/>
      <p:bldP spid="604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4275" name="Rectangle 4"/>
          <p:cNvSpPr/>
          <p:nvPr/>
        </p:nvSpPr>
        <p:spPr>
          <a:xfrm>
            <a:off x="611188" y="1089025"/>
            <a:ext cx="3917950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手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把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文书口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称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敕，</a:t>
            </a:r>
          </a:p>
          <a:p>
            <a:pPr lvl="0">
              <a:buFont typeface="Arial" panose="020B0604020202020204" pitchFamily="34" charset="0"/>
              <a:buNone/>
            </a:pPr>
            <a:endParaRPr lang="zh-CN" altLang="en-US" sz="36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回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叱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牛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牵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向北。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4276" name="AutoShape 5"/>
          <p:cNvSpPr/>
          <p:nvPr/>
        </p:nvSpPr>
        <p:spPr>
          <a:xfrm>
            <a:off x="4356100" y="1268413"/>
            <a:ext cx="287338" cy="1655762"/>
          </a:xfrm>
          <a:prstGeom prst="rightBrace">
            <a:avLst>
              <a:gd name="adj1" fmla="val 47966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Text Box 6"/>
          <p:cNvSpPr txBox="1"/>
          <p:nvPr/>
        </p:nvSpPr>
        <p:spPr>
          <a:xfrm>
            <a:off x="5003800" y="1844675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动作描写</a:t>
            </a:r>
          </a:p>
        </p:txBody>
      </p:sp>
      <p:sp>
        <p:nvSpPr>
          <p:cNvPr id="61447" name="Line 7"/>
          <p:cNvSpPr/>
          <p:nvPr/>
        </p:nvSpPr>
        <p:spPr>
          <a:xfrm>
            <a:off x="5940425" y="270827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448" name="Rectangle 8"/>
          <p:cNvSpPr/>
          <p:nvPr/>
        </p:nvSpPr>
        <p:spPr>
          <a:xfrm>
            <a:off x="3924300" y="4292600"/>
            <a:ext cx="45434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仗势凌人、蛮不讲理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pic>
        <p:nvPicPr>
          <p:cNvPr id="54280" name="Picture 10" descr="a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4213" y="3429000"/>
            <a:ext cx="244792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61446" grpId="0"/>
      <p:bldP spid="614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55299" name="图片 19465" descr="9764506_162156992000_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32588" y="4899025"/>
            <a:ext cx="2303462" cy="175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矩形 19466"/>
          <p:cNvSpPr/>
          <p:nvPr/>
        </p:nvSpPr>
        <p:spPr>
          <a:xfrm>
            <a:off x="374650" y="620713"/>
            <a:ext cx="8229600" cy="52562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自主探究</a:t>
            </a:r>
            <a:r>
              <a:rPr lang="en-US" altLang="zh-CN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:</a:t>
            </a:r>
          </a:p>
          <a:p>
            <a:pPr marL="342900" lvl="0" indent="-342900" eaLnBrk="0" hangingPunct="0"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、诗歌出现了哪些人物？</a:t>
            </a:r>
          </a:p>
          <a:p>
            <a:pPr marL="342900" lvl="0" indent="-342900" eaLnBrk="0" hangingPunct="0"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eaLnBrk="0" hangingPunct="0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、诗歌主要讲了什么故事？</a:t>
            </a:r>
          </a:p>
          <a:p>
            <a:pPr marL="342900" lvl="0" indent="-342900" eaLnBrk="0" hangingPunct="0">
              <a:lnSpc>
                <a:spcPct val="14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eaLnBrk="0" hangingPunct="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、围绕炭可以分为哪几个层次？</a:t>
            </a:r>
          </a:p>
        </p:txBody>
      </p:sp>
      <p:sp>
        <p:nvSpPr>
          <p:cNvPr id="19468" name="矩形 19467"/>
          <p:cNvSpPr/>
          <p:nvPr/>
        </p:nvSpPr>
        <p:spPr>
          <a:xfrm>
            <a:off x="827088" y="2349500"/>
            <a:ext cx="63039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卖炭翁和黄衣使者白衫儿（宫使）</a:t>
            </a:r>
          </a:p>
        </p:txBody>
      </p:sp>
      <p:sp>
        <p:nvSpPr>
          <p:cNvPr id="19469" name="矩形 19468"/>
          <p:cNvSpPr/>
          <p:nvPr/>
        </p:nvSpPr>
        <p:spPr>
          <a:xfrm>
            <a:off x="684213" y="3586163"/>
            <a:ext cx="81375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一个卖炭翁辛苦烧的一车炭最终被宫使用半匹红绡一丈绫掠夺一空</a:t>
            </a:r>
          </a:p>
        </p:txBody>
      </p:sp>
      <p:sp>
        <p:nvSpPr>
          <p:cNvPr id="19470" name="矩形 19469"/>
          <p:cNvSpPr/>
          <p:nvPr/>
        </p:nvSpPr>
        <p:spPr>
          <a:xfrm>
            <a:off x="900113" y="5516563"/>
            <a:ext cx="46656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烧炭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运炭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被夺炭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  <p:bldP spid="19469" grpId="0"/>
      <p:bldP spid="194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6323" name="矩形 34822"/>
          <p:cNvSpPr/>
          <p:nvPr/>
        </p:nvSpPr>
        <p:spPr>
          <a:xfrm>
            <a:off x="374650" y="1844675"/>
            <a:ext cx="8229600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满面尘灰烟火色，两鬓苍苍十指黑</a:t>
            </a:r>
          </a:p>
        </p:txBody>
      </p:sp>
      <p:sp>
        <p:nvSpPr>
          <p:cNvPr id="34824" name="内容占位符 2"/>
          <p:cNvSpPr/>
          <p:nvPr/>
        </p:nvSpPr>
        <p:spPr>
          <a:xfrm>
            <a:off x="395288" y="2644775"/>
            <a:ext cx="8435975" cy="3663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满脸灰尘，完全是烟熏火燎的颜色；两鬓花白，十个指头就如乌炭一样黑。诗人用简练的笔触勾勒出人物外貌，抓住三个部位（脸、鬓、手）、三种颜色（脸是焦黄色，鬓发是灰白，十指是乌黑），形象地描绘出卖炭翁的生存状态：一是劳动的艰辛，一是年岁已老。后一句中，“苍苍”与“黑”形成鲜明对照。</a:t>
            </a:r>
            <a:endParaRPr lang="en-US" altLang="zh-CN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6325" name="组合 30724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56326" name="图片 30725" descr="2531170_111203636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7" name="矩形 30726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语言品读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7347" name="矩形 51202"/>
          <p:cNvSpPr/>
          <p:nvPr/>
        </p:nvSpPr>
        <p:spPr>
          <a:xfrm>
            <a:off x="374650" y="1125538"/>
            <a:ext cx="8229600" cy="10080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卖炭得钱何所营？身上衣裳口中食</a:t>
            </a:r>
          </a:p>
        </p:txBody>
      </p:sp>
      <p:sp>
        <p:nvSpPr>
          <p:cNvPr id="51204" name="内容占位符 2"/>
          <p:cNvSpPr/>
          <p:nvPr/>
        </p:nvSpPr>
        <p:spPr>
          <a:xfrm>
            <a:off x="395288" y="2212975"/>
            <a:ext cx="8435975" cy="3663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卖了炭得到一点钱，拿来做什么用呢？只不过是为了身上的衣裳和口中的饭食。卖炭翁年老体衰，却仍不得不在深山从事繁重艰辛的体力劳动，究竟是为什么？这两句作了回答。这一问一答，让文章不显呆板，文势跌宕起伏。其贫困悲惨的境遇已经说明了生活的不幸，然而不幸还不止这些。因此，这又为下文作了铺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</a:p>
        </p:txBody>
      </p:sp>
      <p:sp>
        <p:nvSpPr>
          <p:cNvPr id="30723" name="矩形 25606"/>
          <p:cNvSpPr/>
          <p:nvPr/>
        </p:nvSpPr>
        <p:spPr>
          <a:xfrm>
            <a:off x="395288" y="1052513"/>
            <a:ext cx="8353425" cy="1457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江南好，风景旧曾谙。日出江花红胜火，春来江水绿如蓝。能不忆江南？</a:t>
            </a:r>
          </a:p>
        </p:txBody>
      </p:sp>
      <p:pic>
        <p:nvPicPr>
          <p:cNvPr id="30724" name="图片 25608" descr="t01b942dc4a4611725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288" y="3375025"/>
            <a:ext cx="32289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0" name="矩形 25609"/>
          <p:cNvSpPr/>
          <p:nvPr/>
        </p:nvSpPr>
        <p:spPr>
          <a:xfrm>
            <a:off x="3851275" y="3160713"/>
            <a:ext cx="4897438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请同学们读一读这首诗，说说这首诗的作者是谁？这首诗主要说了什么？表达了诗人怎样的情感？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8371" name="矩形 52226"/>
          <p:cNvSpPr/>
          <p:nvPr/>
        </p:nvSpPr>
        <p:spPr>
          <a:xfrm>
            <a:off x="374650" y="476250"/>
            <a:ext cx="8229600" cy="1657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可怜身上衣正单，心忧炭贱愿天寒</a:t>
            </a:r>
          </a:p>
        </p:txBody>
      </p:sp>
      <p:sp>
        <p:nvSpPr>
          <p:cNvPr id="52228" name="内容占位符 2"/>
          <p:cNvSpPr/>
          <p:nvPr/>
        </p:nvSpPr>
        <p:spPr>
          <a:xfrm>
            <a:off x="395288" y="2276475"/>
            <a:ext cx="8435975" cy="3663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他身上的衣服破旧又单薄，但他却担心炭价太低，只盼望天气更加寒冷。“衣正单”，本该希望天暖，然而却“愿天寒”，只因为他把解决衣食问题的全部希望都寄托在“卖炭得钱”上。这两句写出了主人公艰难的处境和复杂矛盾的内心活动。“可怜”二字，倾注着诗人深深的同情，不平之感，自在不言之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grpSp>
        <p:nvGrpSpPr>
          <p:cNvPr id="53253" name="组合 53252"/>
          <p:cNvGrpSpPr/>
          <p:nvPr/>
        </p:nvGrpSpPr>
        <p:grpSpPr>
          <a:xfrm>
            <a:off x="323850" y="549275"/>
            <a:ext cx="8101013" cy="5783263"/>
            <a:chOff x="204" y="346"/>
            <a:chExt cx="5103" cy="3643"/>
          </a:xfrm>
        </p:grpSpPr>
        <p:pic>
          <p:nvPicPr>
            <p:cNvPr id="59396" name="图片 53250" descr="6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" y="2069"/>
              <a:ext cx="1904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7" name="云形标注 53251"/>
            <p:cNvSpPr/>
            <p:nvPr/>
          </p:nvSpPr>
          <p:spPr>
            <a:xfrm>
              <a:off x="1973" y="346"/>
              <a:ext cx="3334" cy="2041"/>
            </a:xfrm>
            <a:prstGeom prst="cloudCallout">
              <a:avLst>
                <a:gd name="adj1" fmla="val -55579"/>
                <a:gd name="adj2" fmla="val 59162"/>
              </a:avLst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>
                <a:lnSpc>
                  <a:spcPct val="14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0030101010101" pitchFamily="49" charset="-122"/>
                </a:rPr>
                <a:t>你也试一试吧！找出你自己喜欢的诗句，品读一下。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0419" name="矩形 54274"/>
          <p:cNvSpPr/>
          <p:nvPr/>
        </p:nvSpPr>
        <p:spPr>
          <a:xfrm>
            <a:off x="374650" y="692150"/>
            <a:ext cx="8589963" cy="15128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黑体" panose="02010600030101010101" pitchFamily="49" charset="-122"/>
                <a:ea typeface="黑体" panose="02010600030101010101" pitchFamily="49" charset="-122"/>
              </a:rPr>
              <a:t>文中多处运用了对比，请分别找出，并说说各自的作用。</a:t>
            </a:r>
          </a:p>
        </p:txBody>
      </p:sp>
      <p:sp>
        <p:nvSpPr>
          <p:cNvPr id="54276" name="内容占位符 2"/>
          <p:cNvSpPr/>
          <p:nvPr/>
        </p:nvSpPr>
        <p:spPr>
          <a:xfrm>
            <a:off x="395288" y="2492375"/>
            <a:ext cx="8435975" cy="30686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一车炭，千余斤”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“半匹红一丈绫”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对比，写出了宫使掠夺的残酷；</a:t>
            </a: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“牛困人饥”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“翩翩两骑”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对比，反衬出劳动者与统治者境遇的悬殊：劳动者的艰辛，宫使的得意忘形、骄横无理；</a:t>
            </a: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“衣正单”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“愿天寒”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对比，写出卖炭翁买衣食的迫切心情及艰难处境。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55300" descr="7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27763" y="4475163"/>
            <a:ext cx="2916237" cy="2049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1444" name="矩形 55298"/>
          <p:cNvSpPr/>
          <p:nvPr/>
        </p:nvSpPr>
        <p:spPr>
          <a:xfrm>
            <a:off x="374650" y="1341438"/>
            <a:ext cx="8589963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黑体" panose="02010600030101010101" pitchFamily="49" charset="-122"/>
                <a:ea typeface="黑体" panose="02010600030101010101" pitchFamily="49" charset="-122"/>
              </a:rPr>
              <a:t>课文抒发了怎样的情感？</a:t>
            </a:r>
          </a:p>
        </p:txBody>
      </p:sp>
      <p:sp>
        <p:nvSpPr>
          <p:cNvPr id="55300" name="内容占位符 2"/>
          <p:cNvSpPr/>
          <p:nvPr/>
        </p:nvSpPr>
        <p:spPr>
          <a:xfrm>
            <a:off x="395288" y="2503488"/>
            <a:ext cx="8435975" cy="2149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揭露了老百姓承受剥削阶级肆意剥削的现实，揭露了当时社会的黑暗，也同时表现出了作者对下层劳动人民的深切同情。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/>
          <p:nvPr/>
        </p:nvSpPr>
        <p:spPr>
          <a:xfrm>
            <a:off x="468313" y="3160713"/>
            <a:ext cx="1687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卖炭翁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2469" name="Text Box 5"/>
          <p:cNvSpPr txBox="1"/>
          <p:nvPr/>
        </p:nvSpPr>
        <p:spPr>
          <a:xfrm>
            <a:off x="612775" y="524986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宫使</a:t>
            </a:r>
          </a:p>
        </p:txBody>
      </p:sp>
      <p:sp>
        <p:nvSpPr>
          <p:cNvPr id="62470" name="Rectangle 6"/>
          <p:cNvSpPr/>
          <p:nvPr/>
        </p:nvSpPr>
        <p:spPr>
          <a:xfrm>
            <a:off x="2339975" y="2368550"/>
            <a:ext cx="29511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烧炭艰辛</a:t>
            </a:r>
          </a:p>
          <a:p>
            <a:pPr lvl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1" name="Rectangle 7"/>
          <p:cNvSpPr/>
          <p:nvPr/>
        </p:nvSpPr>
        <p:spPr>
          <a:xfrm>
            <a:off x="2413000" y="30892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运炭艰难</a:t>
            </a:r>
          </a:p>
        </p:txBody>
      </p:sp>
      <p:sp>
        <p:nvSpPr>
          <p:cNvPr id="62472" name="Text Box 8"/>
          <p:cNvSpPr txBox="1"/>
          <p:nvPr/>
        </p:nvSpPr>
        <p:spPr>
          <a:xfrm>
            <a:off x="2413000" y="3881438"/>
            <a:ext cx="25193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炭被掠夺</a:t>
            </a:r>
          </a:p>
        </p:txBody>
      </p:sp>
      <p:sp>
        <p:nvSpPr>
          <p:cNvPr id="62473" name="Text Box 9"/>
          <p:cNvSpPr txBox="1"/>
          <p:nvPr/>
        </p:nvSpPr>
        <p:spPr>
          <a:xfrm>
            <a:off x="5437188" y="3808413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生活困苦艰辛</a:t>
            </a:r>
          </a:p>
        </p:txBody>
      </p:sp>
      <p:sp>
        <p:nvSpPr>
          <p:cNvPr id="2" name="AutoShape 10"/>
          <p:cNvSpPr/>
          <p:nvPr/>
        </p:nvSpPr>
        <p:spPr>
          <a:xfrm>
            <a:off x="2138363" y="2349500"/>
            <a:ext cx="142875" cy="2519363"/>
          </a:xfrm>
          <a:prstGeom prst="leftBrace">
            <a:avLst>
              <a:gd name="adj1" fmla="val 146781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5" name="Rectangle 11"/>
          <p:cNvSpPr/>
          <p:nvPr/>
        </p:nvSpPr>
        <p:spPr>
          <a:xfrm>
            <a:off x="2366963" y="52451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夺炭</a:t>
            </a:r>
          </a:p>
        </p:txBody>
      </p:sp>
      <p:sp>
        <p:nvSpPr>
          <p:cNvPr id="62476" name="Text Box 12"/>
          <p:cNvSpPr txBox="1"/>
          <p:nvPr/>
        </p:nvSpPr>
        <p:spPr>
          <a:xfrm>
            <a:off x="4572000" y="3187700"/>
            <a:ext cx="4500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（肖像、心理、动作描写）</a:t>
            </a:r>
          </a:p>
        </p:txBody>
      </p:sp>
      <p:sp>
        <p:nvSpPr>
          <p:cNvPr id="62478" name="Line 14"/>
          <p:cNvSpPr/>
          <p:nvPr/>
        </p:nvSpPr>
        <p:spPr>
          <a:xfrm>
            <a:off x="1116013" y="373697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Text Box 15"/>
          <p:cNvSpPr txBox="1"/>
          <p:nvPr/>
        </p:nvSpPr>
        <p:spPr>
          <a:xfrm>
            <a:off x="1187450" y="3952875"/>
            <a:ext cx="611188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对比</a:t>
            </a:r>
          </a:p>
        </p:txBody>
      </p:sp>
      <p:sp>
        <p:nvSpPr>
          <p:cNvPr id="62481" name="Text Box 17"/>
          <p:cNvSpPr txBox="1"/>
          <p:nvPr/>
        </p:nvSpPr>
        <p:spPr>
          <a:xfrm>
            <a:off x="3421063" y="5321300"/>
            <a:ext cx="3203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（肖像、动作描写）</a:t>
            </a:r>
          </a:p>
        </p:txBody>
      </p:sp>
      <p:sp>
        <p:nvSpPr>
          <p:cNvPr id="62482" name="Rectangle 18"/>
          <p:cNvSpPr/>
          <p:nvPr/>
        </p:nvSpPr>
        <p:spPr>
          <a:xfrm>
            <a:off x="6588125" y="5033963"/>
            <a:ext cx="22558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仗势凌人</a:t>
            </a: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蛮横冷酷</a:t>
            </a:r>
          </a:p>
        </p:txBody>
      </p:sp>
      <p:grpSp>
        <p:nvGrpSpPr>
          <p:cNvPr id="3" name="组合 36879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62480" name="图片 36880" descr="2531170_111203636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6881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板书设计</a:t>
              </a:r>
            </a:p>
          </p:txBody>
        </p:sp>
      </p:grpSp>
      <p:sp>
        <p:nvSpPr>
          <p:cNvPr id="5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3" grpId="0"/>
      <p:bldP spid="2" grpId="0"/>
      <p:bldP spid="62475" grpId="0"/>
      <p:bldP spid="62476" grpId="0"/>
      <p:bldP spid="62479" grpId="0"/>
      <p:bldP spid="62481" grpId="0"/>
      <p:bldP spid="6248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课堂小结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63491" name="矩形 20491"/>
          <p:cNvSpPr/>
          <p:nvPr/>
        </p:nvSpPr>
        <p:spPr>
          <a:xfrm>
            <a:off x="395288" y="981075"/>
            <a:ext cx="8497887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通过记叙一个卖炭老翁辛苦劳动所得最终被宫使掠夺一空的遭遇，揭露了宫市的罪恶和统治阶级的残暴，同时也表现了作者对下层劳动人民的深切同情。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3492" name="图片 20492" descr="4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1150" y="4437063"/>
            <a:ext cx="8521700" cy="1944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课外拓展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64515" name="矩形 21511"/>
          <p:cNvSpPr/>
          <p:nvPr/>
        </p:nvSpPr>
        <p:spPr>
          <a:xfrm>
            <a:off x="3851275" y="2205038"/>
            <a:ext cx="4895850" cy="25781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背诵并默写全诗，并用自己的话把卖炭翁的故事讲给同学听。 </a:t>
            </a:r>
          </a:p>
        </p:txBody>
      </p:sp>
      <p:pic>
        <p:nvPicPr>
          <p:cNvPr id="64516" name="Picture 2" descr="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8150" y="836613"/>
            <a:ext cx="3125788" cy="5516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36867"/>
          <p:cNvSpPr/>
          <p:nvPr/>
        </p:nvSpPr>
        <p:spPr>
          <a:xfrm>
            <a:off x="971550" y="2133600"/>
            <a:ext cx="7127875" cy="2592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谢谢指导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9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pPr lvl="0"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预习课文    相关介绍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7182" name="矩形 7181"/>
          <p:cNvSpPr/>
          <p:nvPr/>
        </p:nvSpPr>
        <p:spPr>
          <a:xfrm>
            <a:off x="395288" y="1916113"/>
            <a:ext cx="8424862" cy="4194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u="sng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白居易，字乐天，唐著名诗人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，自号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香山居士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唐元和年间任左拾遗，因得罪权贵，被贬为江州司马，后改任杭州刺史，苏州刺史，官至刑部尚书。在文学上，主张“文章合为时而著，歌诗合为事而作”（文章应该为了反映时代而写，诗歌应该为了反映现实而作），是新乐府运动的倡导者。白居易留给后人的诗近三千首，著作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白氏长庆集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卖炭翁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就旋子其中。</a:t>
            </a:r>
          </a:p>
        </p:txBody>
      </p:sp>
      <p:grpSp>
        <p:nvGrpSpPr>
          <p:cNvPr id="32772" name="组合 7180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2773" name="图片 1" descr="2531170_111203636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矩形 7182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走进作者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24588" name="矩形 24587"/>
          <p:cNvSpPr/>
          <p:nvPr/>
        </p:nvSpPr>
        <p:spPr>
          <a:xfrm>
            <a:off x="250825" y="1835150"/>
            <a:ext cx="8713788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这首诗是白居易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新乐府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五十首中的第三十二首。题下自注：“苦宫市也”，说明了诗的主旨：一是指百姓苦于宫市的巧取豪夺；二是指宦官的恶行，败坏了宫市之名，毁了皇家的声誉。既为民生叫屈，又为皇上担忧。“宫”指皇宫，“市”是买的意思。自唐德宗贞元末年起，宫中日用所需，不再经官府承办，由太监直接向民间“采购”，谓之“宫市”，又称“白望”。太监常率爪牙在长安东市、西市和热闹街坊，以低价强购货物，甚至不给分文，还勒索进奉的“门户钱”及“脚价钱”，百姓深受其害。韩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顺宗实录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一语道破：“名为宫市，其实夺之。”</a:t>
            </a:r>
          </a:p>
        </p:txBody>
      </p:sp>
      <p:grpSp>
        <p:nvGrpSpPr>
          <p:cNvPr id="33796" name="组合 8204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3797" name="图片 8205" descr="2531170_111203636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8" name="矩形 8206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写作背景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/>
          <p:nvPr/>
        </p:nvSpPr>
        <p:spPr>
          <a:xfrm>
            <a:off x="611188" y="19272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鬓        辗       辙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骑        敕       叱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将        系</a:t>
            </a:r>
          </a:p>
        </p:txBody>
      </p:sp>
      <p:sp>
        <p:nvSpPr>
          <p:cNvPr id="34819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34820" name="图片 8205" descr="2445115_091303498169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34263" y="4797425"/>
            <a:ext cx="1308100" cy="169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Text Box 4"/>
          <p:cNvSpPr txBox="1"/>
          <p:nvPr/>
        </p:nvSpPr>
        <p:spPr>
          <a:xfrm>
            <a:off x="4340225" y="3582988"/>
            <a:ext cx="1239838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err="1">
                <a:latin typeface="宋体" panose="02010600030101010101" pitchFamily="2" charset="-122"/>
                <a:ea typeface="宋体" panose="02010600030101010101" pitchFamily="2" charset="-122"/>
              </a:rPr>
              <a:t>chì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2" name="Text Box 5"/>
          <p:cNvSpPr txBox="1"/>
          <p:nvPr/>
        </p:nvSpPr>
        <p:spPr>
          <a:xfrm>
            <a:off x="1460500" y="1998663"/>
            <a:ext cx="100806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err="1">
                <a:latin typeface="宋体" panose="02010600030101010101" pitchFamily="2" charset="-122"/>
                <a:ea typeface="宋体" panose="02010600030101010101" pitchFamily="2" charset="-122"/>
              </a:rPr>
              <a:t>bìn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3" name="Text Box 6"/>
          <p:cNvSpPr txBox="1"/>
          <p:nvPr/>
        </p:nvSpPr>
        <p:spPr>
          <a:xfrm>
            <a:off x="4356100" y="5164138"/>
            <a:ext cx="116681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4" name="Text Box 7"/>
          <p:cNvSpPr txBox="1"/>
          <p:nvPr/>
        </p:nvSpPr>
        <p:spPr>
          <a:xfrm>
            <a:off x="6716713" y="3582988"/>
            <a:ext cx="936625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chì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5" name="Text Box 8"/>
          <p:cNvSpPr txBox="1"/>
          <p:nvPr/>
        </p:nvSpPr>
        <p:spPr>
          <a:xfrm>
            <a:off x="1531938" y="3582988"/>
            <a:ext cx="95250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6" name="Text Box 9"/>
          <p:cNvSpPr txBox="1"/>
          <p:nvPr/>
        </p:nvSpPr>
        <p:spPr>
          <a:xfrm>
            <a:off x="6789738" y="1998663"/>
            <a:ext cx="107950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zhé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7" name="Text Box 10"/>
          <p:cNvSpPr txBox="1"/>
          <p:nvPr/>
        </p:nvSpPr>
        <p:spPr>
          <a:xfrm>
            <a:off x="4268788" y="1998663"/>
            <a:ext cx="1368425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niǎn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8" name="Text Box 11"/>
          <p:cNvSpPr txBox="1"/>
          <p:nvPr/>
        </p:nvSpPr>
        <p:spPr>
          <a:xfrm>
            <a:off x="1460500" y="5238750"/>
            <a:ext cx="1382713" cy="588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jiāng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829" name="组合 9231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4830" name="图片 9232" descr="2531170_111203636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1" name="矩形 9233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字词积累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  <p:bldP spid="34824" grpId="0"/>
      <p:bldP spid="34825" grpId="0"/>
      <p:bldP spid="34826" grpId="0"/>
      <p:bldP spid="34827" grpId="0"/>
      <p:bldP spid="348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pPr lvl="0"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    整体感知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36867" name="图片 1024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550" y="1989138"/>
            <a:ext cx="6480175" cy="4256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矩形 10247"/>
          <p:cNvSpPr/>
          <p:nvPr/>
        </p:nvSpPr>
        <p:spPr>
          <a:xfrm>
            <a:off x="7524750" y="1412875"/>
            <a:ext cx="1152525" cy="401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卖炭翁</a:t>
            </a:r>
          </a:p>
        </p:txBody>
      </p:sp>
      <p:grpSp>
        <p:nvGrpSpPr>
          <p:cNvPr id="36869" name="组合 11268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6870" name="图片 11269" descr="2531170_111203636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1" name="矩形 11270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整体感知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2961</Words>
  <Application>Microsoft Office PowerPoint</Application>
  <PresentationFormat>全屏显示(4:3)</PresentationFormat>
  <Paragraphs>192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2016-07-08T06:32:32Z</dcterms:created>
  <dcterms:modified xsi:type="dcterms:W3CDTF">2018-08-23T19:41:58Z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2052-10.1.0.6206</vt:lpwstr>
  </property>
</Properties>
</file>