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7" r:id="rId4"/>
    <p:sldMasterId id="2147483679" r:id="rId5"/>
  </p:sldMasterIdLst>
  <p:notesMasterIdLst>
    <p:notesMasterId r:id="rId7"/>
  </p:notesMasterIdLst>
  <p:sldIdLst>
    <p:sldId id="354" r:id="rId6"/>
    <p:sldId id="353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4" r:id="rId48"/>
    <p:sldId id="395" r:id="rId49"/>
    <p:sldId id="396" r:id="rId50"/>
    <p:sldId id="397" r:id="rId51"/>
    <p:sldId id="398" r:id="rId52"/>
    <p:sldId id="399" r:id="rId53"/>
    <p:sldId id="400" r:id="rId54"/>
    <p:sldId id="401" r:id="rId55"/>
    <p:sldId id="402" r:id="rId5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132"/>
    </p:cViewPr>
  </p:sorterViewPr>
  <p:notesViewPr>
    <p:cSldViewPr snapToGrid="0">
      <p:cViewPr varScale="1">
        <p:scale>
          <a:sx n="48" d="100"/>
          <a:sy n="48" d="100"/>
        </p:scale>
        <p:origin x="-3030" y="-90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C5514D-1C19-4227-9FDB-AE9C2557C6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71770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6" name="图片 5"/>
          <p:cNvSpPr>
            <a:spLocks noChangeAspect="1"/>
          </p:cNvSpPr>
          <p:nvPr userDrawn="1"/>
        </p:nvSpPr>
        <p:spPr>
          <a:xfrm>
            <a:off x="0" y="4497388"/>
            <a:ext cx="12192000" cy="268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Picture 39" descr="구름"/>
          <p:cNvSpPr>
            <a:spLocks noChangeAspect="1"/>
          </p:cNvSpPr>
          <p:nvPr userDrawn="1"/>
        </p:nvSpPr>
        <p:spPr>
          <a:xfrm>
            <a:off x="6394450" y="239713"/>
            <a:ext cx="909638" cy="4841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Picture 40" descr="구름"/>
          <p:cNvSpPr>
            <a:spLocks noChangeAspect="1"/>
          </p:cNvSpPr>
          <p:nvPr userDrawn="1"/>
        </p:nvSpPr>
        <p:spPr>
          <a:xfrm>
            <a:off x="9647238" y="671513"/>
            <a:ext cx="1390650" cy="739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9" name="组合 15"/>
          <p:cNvGrpSpPr/>
          <p:nvPr userDrawn="1"/>
        </p:nvGrpSpPr>
        <p:grpSpPr>
          <a:xfrm>
            <a:off x="3162300" y="2749550"/>
            <a:ext cx="5865813" cy="4025900"/>
            <a:chOff x="2371725" y="2061566"/>
            <a:chExt cx="4398963" cy="3019838"/>
          </a:xfrm>
        </p:grpSpPr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2371725" y="4338821"/>
              <a:ext cx="4398963" cy="742583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3081" name="Picture 16" descr="꽃"/>
            <p:cNvSpPr>
              <a:spLocks noChangeAspect="1"/>
            </p:cNvSpPr>
            <p:nvPr userDrawn="1"/>
          </p:nvSpPr>
          <p:spPr>
            <a:xfrm>
              <a:off x="3332510" y="2061566"/>
              <a:ext cx="2845692" cy="27459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82" name="矩形 3"/>
          <p:cNvSpPr/>
          <p:nvPr/>
        </p:nvSpPr>
        <p:spPr>
          <a:xfrm>
            <a:off x="7440613" y="6773863"/>
            <a:ext cx="298450" cy="354012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 anchor="t">
            <a:spAutoFit/>
          </a:bodyPr>
          <a:lstStyle/>
          <a:p>
            <a:pPr lvl="0" indent="0"/>
            <a:r>
              <a:rPr lang="zh-CN" altLang="en-US" sz="1500" dirty="0">
                <a:solidFill>
                  <a:srgbClr val="414141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endParaRPr lang="zh-CN" altLang="en-US" sz="1500" dirty="0">
              <a:solidFill>
                <a:srgbClr val="41414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2782888" y="1341438"/>
            <a:ext cx="6626225" cy="6731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0" i="0" u="none" strike="noStrike" kern="1200" cap="none" spc="0" normalizeH="0" baseline="0" noProof="0">
                <a:ln>
                  <a:noFill/>
                </a:ln>
                <a:solidFill>
                  <a:srgbClr val="014079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  <a:sym typeface="Calibri" panose="020F0502020204030204" charset="0"/>
              </a:rPr>
              <a:t>感受美好自然，培养语文素养！</a:t>
            </a:r>
            <a:endParaRPr kumimoji="0" lang="zh-CN" altLang="en-US" sz="3700" b="0" i="0" u="none" strike="noStrike" kern="1200" cap="none" spc="0" normalizeH="0" baseline="0" noProof="0">
              <a:ln>
                <a:noFill/>
              </a:ln>
              <a:solidFill>
                <a:srgbClr val="01407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2444750" y="1962150"/>
            <a:ext cx="7199313" cy="6731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01407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GAN SHOU MEI HAO ZI RAN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1407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01407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PEI YANG YU WEN SU YANG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01407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5" name="图片 8" descr="荣德基.png"/>
          <p:cNvSpPr>
            <a:spLocks noChangeAspect="1"/>
          </p:cNvSpPr>
          <p:nvPr userDrawn="1"/>
        </p:nvSpPr>
        <p:spPr>
          <a:xfrm>
            <a:off x="179388" y="120650"/>
            <a:ext cx="1724025" cy="673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5" Type="http://schemas.openxmlformats.org/officeDocument/2006/relationships/theme" Target="../theme/theme3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7" Type="http://schemas.openxmlformats.org/officeDocument/2006/relationships/image" Target="../media/image2.jpe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15016"/>
            <a:ext cx="12192000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 flipH="1">
            <a:off x="1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6" name="文本框 10"/>
          <p:cNvSpPr txBox="1"/>
          <p:nvPr/>
        </p:nvSpPr>
        <p:spPr>
          <a:xfrm>
            <a:off x="257649" y="12397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7    </a:t>
            </a:r>
            <a:r>
              <a:rPr kumimoji="1" lang="zh-CN" altLang="en-US" sz="16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鹿角和鹿腿</a:t>
            </a:r>
            <a:endParaRPr kumimoji="1" lang="zh-CN" altLang="en-US" sz="16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1378" name="Picture 2" descr="https://timgsa.baidu.com/timg?image&amp;quality=80&amp;size=b9999_10000&amp;sec=1538402583537&amp;di=11858a832accaff8400af55185c29644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9525025" y="5369080"/>
            <a:ext cx="1047757" cy="148892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7F7F7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15016"/>
            <a:ext cx="12192000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 flipH="1">
            <a:off x="1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6" name="文本框 10"/>
          <p:cNvSpPr txBox="1"/>
          <p:nvPr/>
        </p:nvSpPr>
        <p:spPr>
          <a:xfrm>
            <a:off x="257649" y="123971"/>
            <a:ext cx="135636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7    </a:t>
            </a:r>
            <a:r>
              <a:rPr kumimoji="1" lang="zh-CN" altLang="en-US" sz="16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狮子和鹿</a:t>
            </a:r>
            <a:endParaRPr kumimoji="1" lang="zh-CN" altLang="en-US" sz="16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1378" name="Picture 2" descr="https://timgsa.baidu.com/timg?image&amp;quality=80&amp;size=b9999_10000&amp;sec=1538402583537&amp;di=11858a832accaff8400af55185c29644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9525025" y="5369080"/>
            <a:ext cx="1047757" cy="148892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3.xml"/><Relationship Id="rId3" Type="http://schemas.openxmlformats.org/officeDocument/2006/relationships/slide" Target="slide23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jpe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jpeg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863" y="6188347"/>
            <a:ext cx="2172777" cy="5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 flipH="1">
            <a:off x="-19896" y="155107"/>
            <a:ext cx="3695733" cy="336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215041" y="147581"/>
            <a:ext cx="2824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语文  三年级  下册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863" y="5651560"/>
            <a:ext cx="2172777" cy="5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9700013" y="5637245"/>
            <a:ext cx="1641981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6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rPr>
              <a:t>第一课时</a:t>
            </a:r>
            <a:endParaRPr kumimoji="1" lang="zh-CN" altLang="en-US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9700013" y="6159883"/>
            <a:ext cx="1641981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6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rPr>
              <a:t>第二课时</a:t>
            </a:r>
            <a:endParaRPr kumimoji="1" lang="zh-CN" altLang="en-US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442744" y="1863846"/>
            <a:ext cx="6241119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  </a:t>
            </a:r>
            <a:r>
              <a:rPr kumimoji="0" lang="zh-CN" altLang="en-US" sz="72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鹿角和鹿腿</a:t>
            </a:r>
            <a:endParaRPr kumimoji="0" lang="zh-CN" altLang="en-US" sz="7200" b="1" i="0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627281" y="5637245"/>
            <a:ext cx="990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东平县第二实验小学    王世正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196377" y="1819375"/>
            <a:ext cx="811319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endParaRPr lang="en-US" altLang="zh-CN" sz="88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828896" y="1819375"/>
            <a:ext cx="1332404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557088" y="1819375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6189269" y="1819375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7838384" y="1819375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1267096" y="3905253"/>
            <a:ext cx="1112877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076859" y="3905253"/>
            <a:ext cx="811319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791371" y="3905253"/>
            <a:ext cx="755748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6421216" y="3926275"/>
            <a:ext cx="811317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1238216" y="3895617"/>
            <a:ext cx="1372217" cy="1447541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980848" y="3904261"/>
            <a:ext cx="1372217" cy="1447541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695360" y="3904261"/>
            <a:ext cx="1372217" cy="1447541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6347725" y="3892537"/>
            <a:ext cx="1372217" cy="1447541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7821451" y="1819375"/>
            <a:ext cx="1372217" cy="1447541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6189269" y="1811993"/>
            <a:ext cx="1372217" cy="1447541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461077" y="1811993"/>
            <a:ext cx="1372217" cy="1447541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828896" y="1811993"/>
            <a:ext cx="1372217" cy="1447541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142965" y="1809739"/>
            <a:ext cx="1372217" cy="1447541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623392" y="698068"/>
            <a:ext cx="14953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32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006047" y="788755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70" name="矩形 69"/>
          <p:cNvSpPr/>
          <p:nvPr/>
        </p:nvSpPr>
        <p:spPr>
          <a:xfrm>
            <a:off x="650551" y="822667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52" name="文本框 64"/>
          <p:cNvSpPr txBox="1"/>
          <p:nvPr/>
        </p:nvSpPr>
        <p:spPr>
          <a:xfrm>
            <a:off x="8202099" y="3905253"/>
            <a:ext cx="811317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>
          <a:xfrm>
            <a:off x="8128608" y="3871516"/>
            <a:ext cx="1372217" cy="1447541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7" name="文本框 64"/>
          <p:cNvSpPr txBox="1"/>
          <p:nvPr/>
        </p:nvSpPr>
        <p:spPr>
          <a:xfrm>
            <a:off x="9776909" y="3905253"/>
            <a:ext cx="811317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7"/>
          <p:cNvGrpSpPr/>
          <p:nvPr/>
        </p:nvGrpSpPr>
        <p:grpSpPr>
          <a:xfrm>
            <a:off x="9652619" y="3871516"/>
            <a:ext cx="1372217" cy="1447541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文本框 64"/>
          <p:cNvSpPr txBox="1"/>
          <p:nvPr/>
        </p:nvSpPr>
        <p:spPr>
          <a:xfrm>
            <a:off x="9715531" y="1809739"/>
            <a:ext cx="811317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9608173" y="1776001"/>
            <a:ext cx="1372217" cy="1447541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65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52" grpId="0"/>
      <p:bldP spid="57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0" y="713740"/>
            <a:ext cx="2954020" cy="2143760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 flipV="1">
            <a:off x="8572517" y="1949437"/>
            <a:ext cx="2301153" cy="131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968" y="1724633"/>
            <a:ext cx="4153949" cy="3340289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4287505" y="2381243"/>
            <a:ext cx="240026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8276181" y="1367352"/>
            <a:ext cx="2952771" cy="5835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结构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9143599" y="1956212"/>
            <a:ext cx="811319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5212423" y="740860"/>
            <a:ext cx="258224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4559829" y="836712"/>
            <a:ext cx="609111" cy="608488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3956240" y="2961661"/>
            <a:ext cx="2923553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61" y="2285993"/>
            <a:ext cx="2620581" cy="2190765"/>
          </a:xfrm>
          <a:prstGeom prst="rect">
            <a:avLst/>
          </a:prstGeom>
        </p:spPr>
      </p:pic>
      <p:cxnSp>
        <p:nvCxnSpPr>
          <p:cNvPr id="56" name="直线连接符 75"/>
          <p:cNvCxnSpPr/>
          <p:nvPr/>
        </p:nvCxnSpPr>
        <p:spPr>
          <a:xfrm flipV="1">
            <a:off x="571461" y="3524251"/>
            <a:ext cx="2301153" cy="131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527011" y="2925229"/>
            <a:ext cx="2304256" cy="5835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1289237" y="3602921"/>
            <a:ext cx="811319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3512796" y="3248644"/>
            <a:ext cx="811319" cy="8299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4"/>
          <p:cNvSpPr txBox="1"/>
          <p:nvPr/>
        </p:nvSpPr>
        <p:spPr>
          <a:xfrm>
            <a:off x="4221836" y="3248644"/>
            <a:ext cx="1021984" cy="8299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4961832" y="3248644"/>
            <a:ext cx="1259369" cy="8299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5733913" y="3248644"/>
            <a:ext cx="124730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6397676" y="3248644"/>
            <a:ext cx="811319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3893745" y="4010649"/>
            <a:ext cx="75574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618704" y="4010649"/>
            <a:ext cx="811317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5399232" y="4010649"/>
            <a:ext cx="811317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6179761" y="4010649"/>
            <a:ext cx="811317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7173" y="3238500"/>
            <a:ext cx="2858347" cy="2143760"/>
          </a:xfrm>
          <a:prstGeom prst="rect">
            <a:avLst/>
          </a:prstGeom>
        </p:spPr>
      </p:pic>
      <p:cxnSp>
        <p:nvCxnSpPr>
          <p:cNvPr id="69" name="直线连接符 75"/>
          <p:cNvCxnSpPr/>
          <p:nvPr/>
        </p:nvCxnSpPr>
        <p:spPr>
          <a:xfrm flipV="1">
            <a:off x="8548191" y="4474212"/>
            <a:ext cx="2301153" cy="131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4"/>
          <p:cNvSpPr txBox="1"/>
          <p:nvPr/>
        </p:nvSpPr>
        <p:spPr>
          <a:xfrm>
            <a:off x="8452940" y="3858260"/>
            <a:ext cx="2304256" cy="5835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64"/>
          <p:cNvSpPr txBox="1"/>
          <p:nvPr/>
        </p:nvSpPr>
        <p:spPr>
          <a:xfrm>
            <a:off x="9238849" y="4476757"/>
            <a:ext cx="811319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5212423" y="740860"/>
            <a:ext cx="258224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4559829" y="836712"/>
            <a:ext cx="609111" cy="608488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399927" y="1428736"/>
            <a:ext cx="5472608" cy="10769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11295" y="1780949"/>
            <a:ext cx="233172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3735" b="1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0" y="4191005"/>
            <a:ext cx="12192000" cy="211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888740" y="2952327"/>
            <a:ext cx="6398260" cy="9544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都和口有关系。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0" y="2667840"/>
            <a:ext cx="12192000" cy="211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349133" y="4632123"/>
            <a:ext cx="255778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dirty="0">
                <a:solidFill>
                  <a:srgbClr val="FF0000"/>
                </a:solidFill>
              </a:rPr>
              <a:t>字理识字</a:t>
            </a:r>
            <a:r>
              <a:rPr lang="zh-CN" altLang="en-US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735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37"/>
          <p:cNvSpPr txBox="1"/>
          <p:nvPr/>
        </p:nvSpPr>
        <p:spPr>
          <a:xfrm>
            <a:off x="1348740" y="2952327"/>
            <a:ext cx="2700020" cy="9544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归类识字</a:t>
            </a: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88740" y="4387427"/>
            <a:ext cx="5625253" cy="1745827"/>
            <a:chOff x="4593" y="5182"/>
            <a:chExt cx="6644" cy="2062"/>
          </a:xfrm>
        </p:grpSpPr>
        <p:pic>
          <p:nvPicPr>
            <p:cNvPr id="49153" name="Picture 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93" y="5182"/>
              <a:ext cx="6645" cy="2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矩形 2"/>
            <p:cNvSpPr/>
            <p:nvPr/>
          </p:nvSpPr>
          <p:spPr>
            <a:xfrm>
              <a:off x="5613" y="6641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4" name="矩形 3"/>
            <p:cNvSpPr/>
            <p:nvPr/>
          </p:nvSpPr>
          <p:spPr>
            <a:xfrm>
              <a:off x="6951" y="6641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5" name="矩形 4"/>
            <p:cNvSpPr/>
            <p:nvPr/>
          </p:nvSpPr>
          <p:spPr>
            <a:xfrm>
              <a:off x="8525" y="6632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6" name="矩形 5"/>
            <p:cNvSpPr/>
            <p:nvPr/>
          </p:nvSpPr>
          <p:spPr>
            <a:xfrm>
              <a:off x="9881" y="6632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43" grpId="0"/>
      <p:bldP spid="5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74159" y="5470019"/>
            <a:ext cx="2011680" cy="829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4800" dirty="0"/>
              <a:t>前鼻音</a:t>
            </a:r>
            <a:endParaRPr lang="zh-CN" altLang="en-US" sz="4800" dirty="0"/>
          </a:p>
        </p:txBody>
      </p:sp>
      <p:graphicFrame>
        <p:nvGraphicFramePr>
          <p:cNvPr id="9" name="Group 12"/>
          <p:cNvGraphicFramePr>
            <a:graphicFrameLocks noGrp="1"/>
          </p:cNvGraphicFramePr>
          <p:nvPr/>
        </p:nvGraphicFramePr>
        <p:xfrm>
          <a:off x="761963" y="3048843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812409" y="2917229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138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6572253" y="3048843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23"/>
          <p:cNvSpPr txBox="1"/>
          <p:nvPr/>
        </p:nvSpPr>
        <p:spPr>
          <a:xfrm>
            <a:off x="6622700" y="2917229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138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1048983" y="1905835"/>
            <a:ext cx="1980960" cy="11169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5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</a:t>
            </a:r>
            <a:r>
              <a:rPr lang="en-US" altLang="zh-CN" sz="666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ún</a:t>
            </a:r>
            <a:endParaRPr lang="en-US" altLang="zh-CN" sz="6665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6859693" y="1905847"/>
            <a:ext cx="1855047" cy="11169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5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j</a:t>
            </a:r>
            <a:r>
              <a:rPr lang="en-US" altLang="zh-CN" sz="666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īn</a:t>
            </a:r>
            <a:endParaRPr lang="en-US" altLang="zh-CN" sz="6665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aphicFrame>
        <p:nvGraphicFramePr>
          <p:cNvPr id="15" name="Group 12"/>
          <p:cNvGraphicFramePr>
            <a:graphicFrameLocks noGrp="1"/>
          </p:cNvGraphicFramePr>
          <p:nvPr/>
        </p:nvGraphicFramePr>
        <p:xfrm>
          <a:off x="3619483" y="3048420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23"/>
          <p:cNvSpPr txBox="1"/>
          <p:nvPr/>
        </p:nvSpPr>
        <p:spPr>
          <a:xfrm>
            <a:off x="3659769" y="2972687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endParaRPr lang="zh-CN" altLang="en-US" sz="138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3619483" y="1950285"/>
            <a:ext cx="1980960" cy="11169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5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ch</a:t>
            </a:r>
            <a:r>
              <a:rPr lang="en-US" altLang="zh-CN" sz="666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èn</a:t>
            </a:r>
            <a:endParaRPr lang="en-US" altLang="zh-CN" sz="6665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9334480" y="3048843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3"/>
          <p:cNvSpPr txBox="1"/>
          <p:nvPr/>
        </p:nvSpPr>
        <p:spPr>
          <a:xfrm>
            <a:off x="9384927" y="2917229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endParaRPr lang="zh-CN" altLang="en-US" sz="138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9430173" y="1810173"/>
            <a:ext cx="2190327" cy="11169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5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yu</a:t>
            </a:r>
            <a:r>
              <a:rPr lang="en-US" altLang="zh-CN" sz="666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àn</a:t>
            </a:r>
            <a:endParaRPr lang="en-US" altLang="zh-CN" sz="6665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88" name="线形标注 1 87"/>
          <p:cNvSpPr/>
          <p:nvPr/>
        </p:nvSpPr>
        <p:spPr>
          <a:xfrm>
            <a:off x="241299" y="1121833"/>
            <a:ext cx="4365481" cy="878840"/>
          </a:xfrm>
          <a:prstGeom prst="borderCallout1">
            <a:avLst>
              <a:gd name="adj1" fmla="val 101984"/>
              <a:gd name="adj2" fmla="val 9740"/>
              <a:gd name="adj3" fmla="val 135762"/>
              <a:gd name="adj4" fmla="val 16555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65" dirty="0">
                <a:solidFill>
                  <a:schemeClr val="tx1"/>
                </a:solidFill>
              </a:rPr>
              <a:t>不要读成“</a:t>
            </a:r>
            <a:r>
              <a:rPr lang="en-US" altLang="zh-CN" sz="48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jūn</a:t>
            </a:r>
            <a:r>
              <a:rPr lang="zh-CN" altLang="en-US" sz="4265" dirty="0">
                <a:solidFill>
                  <a:schemeClr val="tx1"/>
                </a:solidFill>
              </a:rPr>
              <a:t>”</a:t>
            </a:r>
            <a:endParaRPr lang="zh-CN" altLang="en-US" sz="4265" dirty="0">
              <a:solidFill>
                <a:schemeClr val="tx1"/>
              </a:solidFill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5529991" y="381401"/>
            <a:ext cx="193969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1"/>
          <p:cNvGrpSpPr/>
          <p:nvPr/>
        </p:nvGrpSpPr>
        <p:grpSpPr>
          <a:xfrm>
            <a:off x="4877397" y="478768"/>
            <a:ext cx="609111" cy="608488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/>
      <p:bldP spid="12" grpId="0"/>
      <p:bldP spid="13" grpId="0"/>
      <p:bldP spid="14" grpId="0"/>
      <p:bldP spid="16" grpId="0"/>
      <p:bldP spid="17" grpId="0"/>
      <p:bldP spid="21" grpId="0"/>
      <p:bldP spid="22" grpId="0"/>
      <p:bldP spid="8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047715" y="2857496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098161" y="2725883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138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525693" y="1810173"/>
            <a:ext cx="1376680" cy="11169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lù</a:t>
            </a:r>
            <a:endParaRPr lang="en-US" altLang="zh-CN" sz="666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5338644" y="381401"/>
            <a:ext cx="193969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686051" y="478768"/>
            <a:ext cx="609111" cy="608488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</p:grpSp>
      <p:sp>
        <p:nvSpPr>
          <p:cNvPr id="88" name="线形标注 1 87"/>
          <p:cNvSpPr/>
          <p:nvPr/>
        </p:nvSpPr>
        <p:spPr>
          <a:xfrm>
            <a:off x="2593340" y="1236133"/>
            <a:ext cx="3789680" cy="911013"/>
          </a:xfrm>
          <a:prstGeom prst="borderCallout1">
            <a:avLst>
              <a:gd name="adj1" fmla="val 103717"/>
              <a:gd name="adj2" fmla="val 9830"/>
              <a:gd name="adj3" fmla="val 230669"/>
              <a:gd name="adj4" fmla="val -2256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</a:rPr>
              <a:t>不要多一横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706033" y="3375660"/>
            <a:ext cx="887307" cy="512233"/>
          </a:xfrm>
          <a:prstGeom prst="rect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6191251" y="2952747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TextBox 23"/>
          <p:cNvSpPr txBox="1"/>
          <p:nvPr/>
        </p:nvSpPr>
        <p:spPr>
          <a:xfrm>
            <a:off x="6241697" y="2821133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138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6002867" y="1905000"/>
            <a:ext cx="2455333" cy="11169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shǎng</a:t>
            </a:r>
            <a:endParaRPr lang="en-US" altLang="zh-CN" sz="666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58151" y="4376004"/>
            <a:ext cx="476253" cy="381003"/>
          </a:xfrm>
          <a:prstGeom prst="rect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85" name="线形标注 1 84"/>
          <p:cNvSpPr/>
          <p:nvPr/>
        </p:nvSpPr>
        <p:spPr>
          <a:xfrm>
            <a:off x="8643620" y="3375660"/>
            <a:ext cx="3477260" cy="1381760"/>
          </a:xfrm>
          <a:prstGeom prst="borderCallout1">
            <a:avLst>
              <a:gd name="adj1" fmla="val 50306"/>
              <a:gd name="adj2" fmla="val -194"/>
              <a:gd name="adj3" fmla="val 76838"/>
              <a:gd name="adj4" fmla="val -29705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65" dirty="0">
                <a:solidFill>
                  <a:srgbClr val="FF0000"/>
                </a:solidFill>
              </a:rPr>
              <a:t>这是一点，不要写成捺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  <p:bldP spid="90" grpId="0" bldLvl="0" animBg="1"/>
      <p:bldP spid="50" grpId="0" bldLvl="0" animBg="1"/>
      <p:bldP spid="8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timgsa.baidu.com/timg?image&amp;quality=80&amp;size=b9999_10000&amp;sec=1538407768584&amp;di=39863058d350d4b4d5ab390404422100&amp;imgtype=0&amp;src=http%3A%2F%2Fpic20.photophoto.cn%2F20110823%2F0017030266813085_b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430212"/>
            <a:ext cx="37084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24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24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516347" y="477665"/>
            <a:ext cx="609111" cy="608488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5168940" y="381813"/>
            <a:ext cx="2582247" cy="768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87020" y="1339427"/>
            <a:ext cx="4540673" cy="666115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 rtlCol="0">
            <a:spAutoFit/>
          </a:bodyPr>
          <a:lstStyle/>
          <a:p>
            <a:pPr algn="just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小鹿爱吃的草在哪里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000" name="Picture 16" descr="https://timgsa.baidu.com/timg?image&amp;quality=80&amp;size=b9999_10000&amp;sec=1538408538722&amp;di=3581207c499e2e59e89364dfd61fcce8&amp;imgtype=0&amp;src=http%3A%2F%2Fimgsrc.baidu.com%2Fimgad%2Fpic%2Fitem%2F3b87e950352ac65c26357357f1f2b21193138ae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995633"/>
            <a:ext cx="2190723" cy="2862367"/>
          </a:xfrm>
          <a:prstGeom prst="rect">
            <a:avLst/>
          </a:prstGeom>
          <a:noFill/>
        </p:spPr>
      </p:pic>
      <p:grpSp>
        <p:nvGrpSpPr>
          <p:cNvPr id="125" name="组合 124"/>
          <p:cNvGrpSpPr/>
          <p:nvPr/>
        </p:nvGrpSpPr>
        <p:grpSpPr>
          <a:xfrm>
            <a:off x="380961" y="2381243"/>
            <a:ext cx="1238259" cy="1239702"/>
            <a:chOff x="285720" y="1643056"/>
            <a:chExt cx="1159001" cy="1080747"/>
          </a:xfrm>
        </p:grpSpPr>
        <p:pic>
          <p:nvPicPr>
            <p:cNvPr id="4200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4" name="TextBox 123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狮</a:t>
              </a:r>
              <a:endParaRPr lang="zh-CN" altLang="en-US" sz="4265" dirty="0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523968" y="2857496"/>
            <a:ext cx="1238259" cy="1239702"/>
            <a:chOff x="285720" y="1643056"/>
            <a:chExt cx="1159001" cy="1080747"/>
          </a:xfrm>
        </p:grpSpPr>
        <p:pic>
          <p:nvPicPr>
            <p:cNvPr id="12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8" name="TextBox 127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鹿</a:t>
              </a:r>
              <a:endParaRPr lang="zh-CN" altLang="en-US" sz="4265" dirty="0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9715525" y="2285992"/>
            <a:ext cx="1238259" cy="1239702"/>
            <a:chOff x="285720" y="1643056"/>
            <a:chExt cx="1159001" cy="1080747"/>
          </a:xfrm>
        </p:grpSpPr>
        <p:pic>
          <p:nvPicPr>
            <p:cNvPr id="130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1" name="TextBox 130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致</a:t>
              </a:r>
              <a:endParaRPr lang="zh-CN" altLang="en-US" sz="4265" dirty="0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857477" y="4000504"/>
            <a:ext cx="1238259" cy="1239702"/>
            <a:chOff x="285720" y="1643056"/>
            <a:chExt cx="1159001" cy="1080747"/>
          </a:xfrm>
        </p:grpSpPr>
        <p:pic>
          <p:nvPicPr>
            <p:cNvPr id="133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4" name="TextBox 133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塘</a:t>
              </a:r>
              <a:endParaRPr lang="zh-CN" altLang="en-US" sz="4265" dirty="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381224" y="5684763"/>
            <a:ext cx="1238259" cy="1239702"/>
            <a:chOff x="285720" y="1643056"/>
            <a:chExt cx="1159001" cy="1080747"/>
          </a:xfrm>
        </p:grpSpPr>
        <p:pic>
          <p:nvPicPr>
            <p:cNvPr id="136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7" name="TextBox 136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欣</a:t>
              </a:r>
              <a:endParaRPr lang="zh-CN" altLang="en-US" sz="4265" dirty="0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905235" y="5684763"/>
            <a:ext cx="1238259" cy="1239702"/>
            <a:chOff x="285720" y="1643056"/>
            <a:chExt cx="1159001" cy="1080747"/>
          </a:xfrm>
        </p:grpSpPr>
        <p:pic>
          <p:nvPicPr>
            <p:cNvPr id="139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0" name="TextBox 139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赏</a:t>
              </a:r>
              <a:endParaRPr lang="zh-CN" altLang="en-US" sz="4265" dirty="0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4190987" y="4667259"/>
            <a:ext cx="1238259" cy="1239702"/>
            <a:chOff x="285720" y="1643056"/>
            <a:chExt cx="1159001" cy="1080747"/>
          </a:xfrm>
        </p:grpSpPr>
        <p:pic>
          <p:nvPicPr>
            <p:cNvPr id="14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3" name="TextBox 142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映</a:t>
              </a:r>
              <a:endParaRPr lang="zh-CN" altLang="en-US" sz="4265" dirty="0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0953741" y="5238763"/>
            <a:ext cx="1238259" cy="1239700"/>
            <a:chOff x="285720" y="1643056"/>
            <a:chExt cx="1159001" cy="1080745"/>
          </a:xfrm>
        </p:grpSpPr>
        <p:pic>
          <p:nvPicPr>
            <p:cNvPr id="145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6" name="TextBox 145"/>
            <p:cNvSpPr txBox="1"/>
            <p:nvPr/>
          </p:nvSpPr>
          <p:spPr>
            <a:xfrm>
              <a:off x="500034" y="2071684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叹</a:t>
              </a:r>
              <a:endParaRPr lang="zh-CN" altLang="en-US" sz="4265" dirty="0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9620275" y="4572008"/>
            <a:ext cx="1238259" cy="1239702"/>
            <a:chOff x="285720" y="1643056"/>
            <a:chExt cx="1159001" cy="1080747"/>
          </a:xfrm>
        </p:grpSpPr>
        <p:pic>
          <p:nvPicPr>
            <p:cNvPr id="148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9" name="TextBox 148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哎</a:t>
              </a:r>
              <a:endParaRPr lang="zh-CN" altLang="en-US" sz="4265" dirty="0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953741" y="3524251"/>
            <a:ext cx="1238259" cy="1239702"/>
            <a:chOff x="285720" y="1643056"/>
            <a:chExt cx="1159001" cy="1080747"/>
          </a:xfrm>
        </p:grpSpPr>
        <p:pic>
          <p:nvPicPr>
            <p:cNvPr id="151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2" name="TextBox 151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传</a:t>
              </a:r>
              <a:endParaRPr lang="zh-CN" altLang="en-US" sz="4265" dirty="0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8667768" y="3238499"/>
            <a:ext cx="1238259" cy="1239702"/>
            <a:chOff x="285720" y="1643056"/>
            <a:chExt cx="1159001" cy="1080747"/>
          </a:xfrm>
        </p:grpSpPr>
        <p:pic>
          <p:nvPicPr>
            <p:cNvPr id="154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5" name="TextBox 154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配</a:t>
              </a:r>
              <a:endParaRPr lang="zh-CN" altLang="en-US" sz="4265" dirty="0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7048507" y="2952747"/>
            <a:ext cx="1238259" cy="1239702"/>
            <a:chOff x="285720" y="1643056"/>
            <a:chExt cx="1159001" cy="1080747"/>
          </a:xfrm>
        </p:grpSpPr>
        <p:pic>
          <p:nvPicPr>
            <p:cNvPr id="15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8" name="TextBox 157"/>
            <p:cNvSpPr txBox="1"/>
            <p:nvPr/>
          </p:nvSpPr>
          <p:spPr>
            <a:xfrm>
              <a:off x="500034" y="2071686"/>
              <a:ext cx="678754" cy="652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65" dirty="0"/>
                <a:t>匀</a:t>
              </a:r>
              <a:endParaRPr lang="zh-CN" altLang="en-US" sz="4265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697921" y="568855"/>
            <a:ext cx="2592288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735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3735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25345" y="727316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10" name="矩形 9"/>
          <p:cNvSpPr/>
          <p:nvPr/>
        </p:nvSpPr>
        <p:spPr>
          <a:xfrm>
            <a:off x="710068" y="723513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666327" y="1374140"/>
            <a:ext cx="10406380" cy="1435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匀称：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均匀，比例和谐。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本课指鹿很满意自己的体型。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93712" y="3997294"/>
            <a:ext cx="10763325" cy="7785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抱怨：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心中不满。数说别人不对，埋怨。</a:t>
            </a:r>
            <a:endParaRPr kumimoji="0" lang="zh-CN" altLang="en-US" sz="4265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7007" y="2809240"/>
            <a:ext cx="7647940" cy="7480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她因为身材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匀称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被选入舞蹈队。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4993" y="4892040"/>
            <a:ext cx="6645487" cy="7480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我们不应该总是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抱怨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别人。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bldLvl="0" animBg="1"/>
      <p:bldP spid="16" grpId="0" bldLvl="0" animBg="1"/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2227" y="795020"/>
            <a:ext cx="6482927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机灵：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聪明伶俐，机智。</a:t>
            </a:r>
            <a:endParaRPr lang="zh-CN" altLang="en-US" sz="3735" dirty="0"/>
          </a:p>
        </p:txBody>
      </p:sp>
      <p:sp>
        <p:nvSpPr>
          <p:cNvPr id="9" name="矩形 8"/>
          <p:cNvSpPr/>
          <p:nvPr/>
        </p:nvSpPr>
        <p:spPr>
          <a:xfrm>
            <a:off x="841127" y="2470993"/>
            <a:ext cx="9620317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犹豫：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拿不定主意。</a:t>
            </a:r>
            <a:endParaRPr lang="zh-CN" altLang="en-US" sz="3735" dirty="0"/>
          </a:p>
        </p:txBody>
      </p:sp>
      <p:sp>
        <p:nvSpPr>
          <p:cNvPr id="2" name="文本框 1"/>
          <p:cNvSpPr txBox="1"/>
          <p:nvPr/>
        </p:nvSpPr>
        <p:spPr>
          <a:xfrm>
            <a:off x="2226733" y="1628987"/>
            <a:ext cx="7810500" cy="748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表妹是一个十分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机灵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的小女孩。</a:t>
            </a:r>
            <a:endParaRPr lang="zh-CN" altLang="en-US" sz="3735" dirty="0"/>
          </a:p>
        </p:txBody>
      </p:sp>
      <p:sp>
        <p:nvSpPr>
          <p:cNvPr id="3" name="矩形 2"/>
          <p:cNvSpPr/>
          <p:nvPr/>
        </p:nvSpPr>
        <p:spPr>
          <a:xfrm>
            <a:off x="761153" y="3223260"/>
            <a:ext cx="10694247" cy="1404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没精打采：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形容不高兴、不振作。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本课指鹿抱怨自己的腿的时候不高兴。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83453" y="4658360"/>
            <a:ext cx="9690100" cy="14046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735" dirty="0"/>
              <a:t>  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我们的风筝被风吹走了， 我们只好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没精打采</a:t>
            </a:r>
            <a:r>
              <a:rPr lang="zh-CN" altLang="en-US" sz="42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地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回家了。</a:t>
            </a:r>
            <a:endParaRPr lang="zh-CN" altLang="en-US" sz="3735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 bldLvl="0" animBg="1"/>
      <p:bldP spid="3" grpId="0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7213" y="836493"/>
            <a:ext cx="5429288" cy="2717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灰心丧气：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（因遭到困难、失败）意志消沉。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本课是说狮子追不到鹿灰心丧气。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6827" y="3797300"/>
            <a:ext cx="5222240" cy="20612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735" dirty="0"/>
              <a:t>  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无论何时,不管怎样,我决不允许自己有一点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灰心丧气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735" dirty="0"/>
          </a:p>
        </p:txBody>
      </p:sp>
      <p:pic>
        <p:nvPicPr>
          <p:cNvPr id="36866" name="Picture 2" descr="https://timgsa.baidu.com/timg?image&amp;quality=80&amp;size=b9999_10000&amp;sec=1538410584508&amp;di=e3402d15062d80bc641e932474c9d1f4&amp;imgtype=0&amp;src=http%3A%2F%2Fimg.39yst.com%2Fuploads%2F2015%2F0707%2F143625087564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78603" y="836489"/>
            <a:ext cx="5080000" cy="4572032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13" y="1131980"/>
            <a:ext cx="542928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波纹：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小波浪形成的水纹。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本课指池水的波纹。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6827" y="3531447"/>
            <a:ext cx="5101167" cy="14865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735" dirty="0"/>
              <a:t>  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一阵微风吹过，河水泛起层层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40257018371&amp;di=ca0ee304147ed00f31443898e6486c70&amp;imgtype=0&amp;src=http%3A%2F%2Fpic31.photophoto.cn%2F20140609%2F0011024036053149_b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77003" y="1238235"/>
            <a:ext cx="4953035" cy="3810027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timgsa.baidu.com/timg?image&amp;quality=80&amp;size=b9999_10000&amp;sec=1538401275508&amp;di=ce2c3c16f22f5c0da4579b76d79ffdef&amp;imgtype=0&amp;src=http%3A%2F%2Fpic1.win4000.com%2Fwallpaper%2F8%2F589a8925a691e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66564" name="Picture 4" descr="https://timgsa.baidu.com/timg?image&amp;quality=80&amp;size=b9999_10000&amp;sec=1538401322486&amp;di=c2895f01dbef7fe24a38d851ace0dd2f&amp;imgtype=0&amp;src=http%3A%2F%2Fimgsrc.baidu.com%2Fimgad%2Fpic%2Fitem%2Fb812c8fcc3cec3fdc1cd1686dc88d43f86942755.jpg"/>
          <p:cNvPicPr>
            <a:picLocks noChangeAspect="1" noChangeArrowheads="1"/>
          </p:cNvPicPr>
          <p:nvPr/>
        </p:nvPicPr>
        <p:blipFill>
          <a:blip r:embed="rId2">
            <a:lum bright="20000" contrast="4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66566" name="Picture 6" descr="https://timgsa.baidu.com/timg?image&amp;quality=80&amp;size=b9999_10000&amp;sec=1538401494157&amp;di=c54c3fa0bf46ad0ac35bd799118f5ace&amp;imgtype=0&amp;src=http%3A%2F%2Fimgsrc.baidu.com%2Fimage%2Fc0%253Dshijue1%252C0%252C0%252C294%252C40%2Fsign%3Da25ea7b243540923be646b3dfa31bb7c%2Fdc54564e9258d1099c31f023db58ccbf6d814d54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0" y="-127921"/>
            <a:ext cx="12192000" cy="698592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76211" y="952483"/>
            <a:ext cx="10668032" cy="1404620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lIns="91440" tIns="45720" rIns="91440" bIns="45720" rtlCol="0">
            <a:spAutoFit/>
          </a:bodyPr>
          <a:lstStyle/>
          <a:p>
            <a:pPr indent="457200" algn="just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  在大森林里，有美丽的小鹿。同学们，你们喜欢它吗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最喜欢它的什么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en-US" altLang="zh-CN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571500" y="2995719"/>
            <a:ext cx="10872047" cy="7785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>
            <a:softEdge rad="88900"/>
          </a:effectLst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26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altLang="en-US" sz="4265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今天我们就一起学习一篇有关鹿的课文。</a:t>
            </a:r>
            <a:endParaRPr kumimoji="0" lang="zh-CN" sz="426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240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715915" y="581544"/>
            <a:ext cx="2863163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87" y="651780"/>
            <a:ext cx="489147" cy="6084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6280" y="1330960"/>
            <a:ext cx="1076452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读课文，思考：课文讲了鹿的一件什么事？</a:t>
            </a: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735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1540" y="3047575"/>
            <a:ext cx="10763325" cy="2717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一开始，鹿非常</a:t>
            </a:r>
            <a:r>
              <a:rPr lang="zh-CN" altLang="en-US" sz="4265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欣赏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自己美丽的角，而抱怨四条</a:t>
            </a:r>
            <a:r>
              <a:rPr lang="zh-CN" altLang="en-US" sz="4265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难堪的腿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，当狮子扑来时，鹿有力的长腿帮助他</a:t>
            </a:r>
            <a:r>
              <a:rPr lang="zh-CN" altLang="en-US" sz="4265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死里逃生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，而美丽的角却害他差点儿送命。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4825" y="3081151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欣赏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7037" y="3765976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难看的腿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7768" y="4381507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狮口逃生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74133" y="1265662"/>
            <a:ext cx="11574528" cy="4307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en-US" altLang="zh-CN" sz="4265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zh-CN" altLang="en-US" sz="4265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</a:t>
            </a:r>
            <a:r>
              <a:rPr kumimoji="0" lang="zh-CN" sz="4265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给下列</a:t>
            </a:r>
            <a:r>
              <a:rPr kumimoji="0" lang="zh-CN" altLang="en-US" sz="4265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红色</a:t>
            </a:r>
            <a:r>
              <a:rPr kumimoji="0" lang="zh-CN" sz="4265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的字选择正确的读音，用“</a:t>
            </a:r>
            <a:r>
              <a:rPr kumimoji="0" lang="en-US" altLang="zh-CN" sz="4265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____”</a:t>
            </a:r>
            <a:r>
              <a:rPr kumimoji="0" lang="zh-CN" altLang="en-US" sz="4265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画出。</a:t>
            </a:r>
            <a:endParaRPr kumimoji="0" lang="zh-CN" altLang="en-US" sz="4265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zh-CN" altLang="en-US" sz="426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匀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称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48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chèn</a:t>
            </a:r>
            <a:r>
              <a:rPr kumimoji="0" lang="en-US" altLang="zh-CN" sz="4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en-US" altLang="zh-CN" sz="48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chēng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       不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禁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jīn</a:t>
            </a: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jìn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4265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皱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眉（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zòu</a:t>
            </a: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zhòu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            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配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得上（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pèi</a:t>
            </a: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pèn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4265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抱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怨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yuàn</a:t>
            </a: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yàn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           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 撒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开（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sā</a:t>
            </a: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sǎ</a:t>
            </a:r>
            <a:r>
              <a:rPr kumimoji="0" lang="zh-CN" altLang="en-US" sz="426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4265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832571" y="548680"/>
            <a:ext cx="2671141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93" y="618915"/>
            <a:ext cx="489147" cy="60845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570035" y="3504033"/>
            <a:ext cx="795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33737" y="3431113"/>
            <a:ext cx="795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54497" y="4097868"/>
            <a:ext cx="795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64536" y="4167740"/>
            <a:ext cx="795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47779" y="4871481"/>
            <a:ext cx="795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92461" y="4871481"/>
            <a:ext cx="795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62000" y="772584"/>
            <a:ext cx="10800927" cy="3815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二、把下列词语补充完整。</a:t>
            </a:r>
            <a:endParaRPr kumimoji="0" lang="zh-CN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）鹿角     一（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）狮子  </a:t>
            </a:r>
            <a:endParaRPr kumimoji="0" lang="en-US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）镜子     一（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）池塘   </a:t>
            </a:r>
            <a:endParaRPr kumimoji="0" lang="en-US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阵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）清风     一（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）小溪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000221" y="2183798"/>
            <a:ext cx="952507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只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7184491" y="2173941"/>
            <a:ext cx="952507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头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2000221" y="2945803"/>
            <a:ext cx="952507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面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7196965" y="2903760"/>
            <a:ext cx="952507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2000221" y="3707808"/>
            <a:ext cx="952507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阵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7206821" y="3612558"/>
            <a:ext cx="952507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条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84467" y="0"/>
            <a:ext cx="1007533" cy="68850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BF5EB">
                  <a:alpha val="100000"/>
                </a:srgbClr>
              </a:clrFrom>
              <a:clrTo>
                <a:srgbClr val="FBF5EB">
                  <a:alpha val="100000"/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-27940" y="-847"/>
            <a:ext cx="11248813" cy="68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29" y="442264"/>
            <a:ext cx="2172777" cy="5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11"/>
          <p:cNvSpPr txBox="1"/>
          <p:nvPr/>
        </p:nvSpPr>
        <p:spPr>
          <a:xfrm>
            <a:off x="348580" y="427949"/>
            <a:ext cx="1641981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665" dirty="0">
                <a:solidFill>
                  <a:schemeClr val="bg1"/>
                </a:solidFill>
              </a:rPr>
              <a:t>第二课时</a:t>
            </a:r>
            <a:endParaRPr kumimoji="1" lang="zh-CN" altLang="en-US" sz="2665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0720" y="1481667"/>
            <a:ext cx="10829713" cy="2061210"/>
          </a:xfrm>
          <a:prstGeom prst="rect">
            <a:avLst/>
          </a:prstGeom>
          <a:solidFill>
            <a:schemeClr val="accent6">
              <a:lumMod val="40000"/>
              <a:lumOff val="60000"/>
              <a:alpha val="73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265" dirty="0"/>
              <a:t>        上节课我们一起学习了字词，这节课我们继续学习</a:t>
            </a:r>
            <a:r>
              <a:rPr lang="en-US" altLang="zh-CN" sz="4265" dirty="0"/>
              <a:t>《</a:t>
            </a:r>
            <a:r>
              <a:rPr lang="zh-CN" altLang="en-US" sz="4265" dirty="0"/>
              <a:t>鹿角和鹿腿</a:t>
            </a:r>
            <a:r>
              <a:rPr lang="en-US" altLang="zh-CN" sz="4265" dirty="0"/>
              <a:t>》</a:t>
            </a:r>
            <a:r>
              <a:rPr lang="zh-CN" altLang="en-US" sz="4265" dirty="0"/>
              <a:t>，看看鹿怎么因为角险些丧命，却又因为腿，保证了性命。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608" y="3393860"/>
            <a:ext cx="1472052" cy="2109555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32571" y="548680"/>
            <a:ext cx="2575131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25" y="618915"/>
            <a:ext cx="489148" cy="608452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2159056" y="3548365"/>
            <a:ext cx="9484767" cy="156845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zh-CN" altLang="en-US" sz="4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自由读第</a:t>
            </a:r>
            <a:r>
              <a:rPr lang="en-US" altLang="zh-CN" sz="4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1-3</a:t>
            </a:r>
            <a:r>
              <a:rPr lang="zh-CN" altLang="en-US" sz="4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自然段，想一想：小鹿认为自己的角怎么样？</a:t>
            </a:r>
            <a:endParaRPr lang="zh-CN" altLang="en-US" sz="4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720" y="1297940"/>
            <a:ext cx="112166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故事到底怎么向我们展开呢</a:t>
            </a: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让我们一起慢慢走进课文</a:t>
            </a: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看看到底是怎么回事</a:t>
            </a: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endParaRPr lang="en-US" altLang="zh-CN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43113" y="2710180"/>
            <a:ext cx="3351107" cy="68410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22" name="矩形标注 21"/>
          <p:cNvSpPr/>
          <p:nvPr/>
        </p:nvSpPr>
        <p:spPr>
          <a:xfrm>
            <a:off x="502920" y="3714327"/>
            <a:ext cx="3619500" cy="1152313"/>
          </a:xfrm>
          <a:prstGeom prst="wedgeRectCallout">
            <a:avLst>
              <a:gd name="adj1" fmla="val -18677"/>
              <a:gd name="adj2" fmla="val -15533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solidFill>
                  <a:srgbClr val="0000FF"/>
                </a:solidFill>
              </a:rPr>
              <a:t>比喻句</a:t>
            </a:r>
            <a:r>
              <a:rPr lang="zh-CN" altLang="en-US" sz="3735" dirty="0">
                <a:solidFill>
                  <a:sysClr val="windowText" lastClr="000000"/>
                </a:solidFill>
              </a:rPr>
              <a:t>，写出池水的</a:t>
            </a:r>
            <a:r>
              <a:rPr lang="zh-CN" altLang="en-US" sz="3735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清</a:t>
            </a:r>
            <a:r>
              <a:rPr lang="zh-CN" altLang="en-US" sz="3735" dirty="0">
                <a:solidFill>
                  <a:sysClr val="windowText" lastClr="000000"/>
                </a:solidFill>
              </a:rPr>
              <a:t>的特点。</a:t>
            </a:r>
            <a:endParaRPr lang="zh-CN" altLang="en-US" sz="3735" dirty="0">
              <a:solidFill>
                <a:sysClr val="windowText" lastClr="000000"/>
              </a:solidFill>
            </a:endParaRPr>
          </a:p>
        </p:txBody>
      </p:sp>
      <p:sp>
        <p:nvSpPr>
          <p:cNvPr id="23" name="矩形标注 22"/>
          <p:cNvSpPr/>
          <p:nvPr/>
        </p:nvSpPr>
        <p:spPr>
          <a:xfrm>
            <a:off x="5809827" y="3524673"/>
            <a:ext cx="2275840" cy="769620"/>
          </a:xfrm>
          <a:prstGeom prst="wedgeRectCallout">
            <a:avLst>
              <a:gd name="adj1" fmla="val -18705"/>
              <a:gd name="adj2" fmla="val -108369"/>
            </a:avLst>
          </a:prstGeom>
          <a:grpFill/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65" dirty="0">
                <a:solidFill>
                  <a:srgbClr val="0000FF"/>
                </a:solidFill>
              </a:rPr>
              <a:t>疑问句</a:t>
            </a:r>
            <a:endParaRPr lang="zh-CN" altLang="en-US" sz="4265" dirty="0">
              <a:solidFill>
                <a:srgbClr val="0000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45187" y="4865793"/>
            <a:ext cx="7222067" cy="667173"/>
          </a:xfrm>
          <a:prstGeom prst="rect">
            <a:avLst/>
          </a:prstGeom>
          <a:grpFill/>
          <a:ln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solidFill>
                  <a:sysClr val="windowText" lastClr="000000"/>
                </a:solidFill>
              </a:rPr>
              <a:t>表现鹿看到自己的影子</a:t>
            </a:r>
            <a:r>
              <a:rPr lang="zh-CN" altLang="en-US" sz="3735" dirty="0">
                <a:solidFill>
                  <a:srgbClr val="FF0000"/>
                </a:solidFill>
              </a:rPr>
              <a:t>感到惊奇</a:t>
            </a:r>
            <a:r>
              <a:rPr lang="zh-CN" altLang="en-US" sz="3735" dirty="0">
                <a:solidFill>
                  <a:sysClr val="windowText" lastClr="000000"/>
                </a:solidFill>
              </a:rPr>
              <a:t>。</a:t>
            </a:r>
            <a:endParaRPr lang="zh-CN" altLang="en-US" sz="3735" dirty="0">
              <a:solidFill>
                <a:sysClr val="windowText" lastClr="000000"/>
              </a:solidFill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6764023" y="4286679"/>
            <a:ext cx="381003" cy="57150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9" name="矩形 8"/>
          <p:cNvSpPr/>
          <p:nvPr/>
        </p:nvSpPr>
        <p:spPr>
          <a:xfrm>
            <a:off x="999879" y="680707"/>
            <a:ext cx="10191821" cy="2717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有一天，鹿口渴了，找到一个池塘，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痛痛快快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地喝起水来。</a:t>
            </a:r>
            <a:r>
              <a:rPr lang="zh-CN" altLang="en-US" sz="4265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池水清清的，像一面镜子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。鹿忽然发现了自己倒映在水面上的影子：“咦，这是我吗？”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20" y="1534673"/>
            <a:ext cx="10373783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773691" y="1888804"/>
            <a:ext cx="8928992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痛痛快快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明明白白  星星点点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隐隐约约  吞吞吐吐  密密麻麻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710276" y="651543"/>
            <a:ext cx="5689084" cy="624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en-US" altLang="zh-CN" sz="3465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AABB</a:t>
            </a:r>
            <a:r>
              <a:rPr lang="zh-CN" altLang="en-US" sz="3465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式词语</a:t>
            </a:r>
            <a:r>
              <a:rPr lang="zh-CN" altLang="en-US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4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597" y="620237"/>
            <a:ext cx="597305" cy="71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48173" y="952500"/>
            <a:ext cx="9616440" cy="2717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dirty="0">
                <a:latin typeface="楷体" panose="02010609060101010101" pitchFamily="49" charset="-122"/>
                <a:ea typeface="楷体" panose="02010609060101010101" pitchFamily="49" charset="-122"/>
              </a:rPr>
              <a:t>    鹿</a:t>
            </a:r>
            <a:r>
              <a:rPr lang="zh-CN" altLang="en-US" sz="4265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摆摆</a:t>
            </a:r>
            <a:r>
              <a:rPr lang="zh-CN" altLang="en-US" sz="4265" dirty="0">
                <a:latin typeface="楷体" panose="02010609060101010101" pitchFamily="49" charset="-122"/>
                <a:ea typeface="楷体" panose="02010609060101010101" pitchFamily="49" charset="-122"/>
              </a:rPr>
              <a:t>身子，水中的倒影也跟着</a:t>
            </a:r>
            <a:r>
              <a:rPr lang="zh-CN" altLang="en-US" sz="4265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摆动</a:t>
            </a:r>
            <a:r>
              <a:rPr lang="zh-CN" altLang="en-US" sz="4265" dirty="0">
                <a:latin typeface="楷体" panose="02010609060101010101" pitchFamily="49" charset="-122"/>
                <a:ea typeface="楷体" panose="02010609060101010101" pitchFamily="49" charset="-122"/>
              </a:rPr>
              <a:t>起来。他从来没有注意到自己是这么漂亮！他不着急离开了，对着池水</a:t>
            </a:r>
            <a:r>
              <a:rPr lang="zh-CN" altLang="en-US" sz="4265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r>
              <a:rPr lang="zh-CN" altLang="en-US" sz="4265" dirty="0">
                <a:latin typeface="楷体" panose="02010609060101010101" pitchFamily="49" charset="-122"/>
                <a:ea typeface="楷体" panose="02010609060101010101" pitchFamily="49" charset="-122"/>
              </a:rPr>
              <a:t>自己的美丽：</a:t>
            </a:r>
            <a:endParaRPr lang="zh-CN" altLang="en-US" sz="426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76211" y="3744803"/>
            <a:ext cx="2190765" cy="3113197"/>
          </a:xfrm>
          <a:prstGeom prst="rect">
            <a:avLst/>
          </a:prstGeom>
          <a:noFill/>
        </p:spPr>
      </p:pic>
      <p:sp>
        <p:nvSpPr>
          <p:cNvPr id="17" name="矩形标注 16"/>
          <p:cNvSpPr/>
          <p:nvPr/>
        </p:nvSpPr>
        <p:spPr>
          <a:xfrm>
            <a:off x="3047979" y="3873925"/>
            <a:ext cx="6191293" cy="1898014"/>
          </a:xfrm>
          <a:prstGeom prst="wedgeRectCallout">
            <a:avLst>
              <a:gd name="adj1" fmla="val -60461"/>
              <a:gd name="adj2" fmla="val -5602"/>
            </a:avLst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735" dirty="0">
                <a:latin typeface="楷体" panose="02010609060101010101" pitchFamily="49" charset="-122"/>
                <a:ea typeface="楷体" panose="02010609060101010101" pitchFamily="49" charset="-122"/>
              </a:rPr>
              <a:t>“啊！我的身子多么匀称，</a:t>
            </a:r>
            <a:r>
              <a:rPr lang="zh-CN" altLang="en-US" sz="3735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我的角多么精美别致，好像两束美丽的珊瑚。</a:t>
            </a:r>
            <a:r>
              <a:rPr lang="zh-CN" altLang="en-US" sz="3735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8216" y="380979"/>
            <a:ext cx="1808480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/>
              <a:t>动作描写</a:t>
            </a:r>
            <a:endParaRPr lang="zh-CN" altLang="en-US" sz="3200" dirty="0"/>
          </a:p>
        </p:txBody>
      </p:sp>
      <p:sp>
        <p:nvSpPr>
          <p:cNvPr id="19" name="右箭头 18"/>
          <p:cNvSpPr/>
          <p:nvPr/>
        </p:nvSpPr>
        <p:spPr>
          <a:xfrm>
            <a:off x="3619483" y="571480"/>
            <a:ext cx="952507" cy="38100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20" name="TextBox 19"/>
          <p:cNvSpPr txBox="1"/>
          <p:nvPr/>
        </p:nvSpPr>
        <p:spPr>
          <a:xfrm>
            <a:off x="4762491" y="411060"/>
            <a:ext cx="3840480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/>
              <a:t>表现鹿的</a:t>
            </a:r>
            <a:r>
              <a:rPr lang="zh-CN" altLang="en-US" sz="3200" dirty="0">
                <a:solidFill>
                  <a:srgbClr val="FF0000"/>
                </a:solidFill>
              </a:rPr>
              <a:t>惊喜</a:t>
            </a:r>
            <a:r>
              <a:rPr lang="zh-CN" altLang="en-US" sz="3200" dirty="0"/>
              <a:t>和</a:t>
            </a:r>
            <a:r>
              <a:rPr lang="zh-CN" altLang="en-US" sz="3200" dirty="0">
                <a:solidFill>
                  <a:srgbClr val="FF0000"/>
                </a:solidFill>
              </a:rPr>
              <a:t>兴奋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 rot="20397380">
            <a:off x="8786789" y="4829481"/>
            <a:ext cx="428713" cy="214469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9" name="TextBox 8"/>
          <p:cNvSpPr txBox="1"/>
          <p:nvPr/>
        </p:nvSpPr>
        <p:spPr>
          <a:xfrm>
            <a:off x="9334524" y="4191005"/>
            <a:ext cx="952507" cy="5016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65" dirty="0"/>
              <a:t>比喻</a:t>
            </a:r>
            <a:endParaRPr lang="zh-CN" altLang="en-US" sz="2665" dirty="0"/>
          </a:p>
        </p:txBody>
      </p:sp>
      <p:sp>
        <p:nvSpPr>
          <p:cNvPr id="10" name="下箭头 9"/>
          <p:cNvSpPr/>
          <p:nvPr/>
        </p:nvSpPr>
        <p:spPr>
          <a:xfrm>
            <a:off x="10763283" y="4953011"/>
            <a:ext cx="190501" cy="381003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1" name="TextBox 10"/>
          <p:cNvSpPr txBox="1"/>
          <p:nvPr/>
        </p:nvSpPr>
        <p:spPr>
          <a:xfrm>
            <a:off x="10572781" y="4191005"/>
            <a:ext cx="1619219" cy="5016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65" dirty="0"/>
              <a:t>心理描写</a:t>
            </a:r>
            <a:endParaRPr lang="zh-CN" altLang="en-US" sz="2665" dirty="0"/>
          </a:p>
        </p:txBody>
      </p:sp>
      <p:sp>
        <p:nvSpPr>
          <p:cNvPr id="13" name="TextBox 12"/>
          <p:cNvSpPr txBox="1"/>
          <p:nvPr/>
        </p:nvSpPr>
        <p:spPr>
          <a:xfrm>
            <a:off x="9334500" y="5524500"/>
            <a:ext cx="2641600" cy="9118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665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665" dirty="0">
                <a:solidFill>
                  <a:sysClr val="windowText" lastClr="000000"/>
                </a:solidFill>
              </a:rPr>
              <a:t>发现自己的美丽后陶醉了</a:t>
            </a:r>
            <a:endParaRPr lang="zh-CN" altLang="en-US" sz="2665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ldLvl="0" animBg="1"/>
      <p:bldP spid="18" grpId="0" bldLvl="0" animBg="1"/>
      <p:bldP spid="19" grpId="0" bldLvl="0" animBg="1"/>
      <p:bldP spid="20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1"/>
          <p:cNvSpPr txBox="1"/>
          <p:nvPr/>
        </p:nvSpPr>
        <p:spPr>
          <a:xfrm>
            <a:off x="1423247" y="747607"/>
            <a:ext cx="2076027" cy="624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34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577" y="715911"/>
            <a:ext cx="597305" cy="71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0616" y="2042996"/>
            <a:ext cx="10953827" cy="12414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735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赞赏</a:t>
            </a: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7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是对人或事物的称赞</a:t>
            </a: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。比如这幅画很不错，你可以说：画得真是气势如虹啊！这是赞赏。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636" y="3751569"/>
            <a:ext cx="10953827" cy="12414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735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欣赏</a:t>
            </a: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7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是对某幅作品、某个书籍，享受其中的过程</a:t>
            </a: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。（其中也会有对这一东西的称赞）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93" y="1940560"/>
            <a:ext cx="10373360" cy="343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09" y="577755"/>
            <a:ext cx="1134591" cy="9294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7340" y="2667000"/>
            <a:ext cx="8653780" cy="1816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朗读时要注意把握鹿的心理变化，突然发现自己的美丽，陶醉在自我欣赏中，要读出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得意、满足、兴奋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的语气。</a:t>
            </a:r>
            <a:endParaRPr lang="zh-CN" altLang="en-US" sz="3735" b="1" dirty="0"/>
          </a:p>
        </p:txBody>
      </p:sp>
      <p:sp>
        <p:nvSpPr>
          <p:cNvPr id="5" name="文本框 10"/>
          <p:cNvSpPr txBox="1"/>
          <p:nvPr/>
        </p:nvSpPr>
        <p:spPr>
          <a:xfrm>
            <a:off x="1866504" y="819573"/>
            <a:ext cx="4771813" cy="624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3465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4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33" y="2190741"/>
            <a:ext cx="7872875" cy="271780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265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（约前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620-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560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古希腊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著名的哲学家、文学家，与克雷洛夫、拉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封丹和莱辛并称世界四大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寓言家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4265" dirty="0"/>
              <a:t> </a:t>
            </a:r>
            <a:endParaRPr lang="zh-CN" altLang="en-US" sz="4265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9" y="714969"/>
            <a:ext cx="2172777" cy="5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229549" y="700655"/>
            <a:ext cx="1641981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665" dirty="0">
                <a:solidFill>
                  <a:schemeClr val="bg1"/>
                </a:solidFill>
              </a:rPr>
              <a:t>第一课时</a:t>
            </a:r>
            <a:endParaRPr kumimoji="1" lang="zh-CN" altLang="en-US" sz="2665" dirty="0">
              <a:solidFill>
                <a:schemeClr val="bg1"/>
              </a:solidFill>
            </a:endParaRPr>
          </a:p>
        </p:txBody>
      </p:sp>
      <p:pic>
        <p:nvPicPr>
          <p:cNvPr id="62466" name="Picture 2" descr="https://gss3.bdstatic.com/7Po3dSag_xI4khGkpoWK1HF6hhy/baike/w%3D268%3Bg%3D0/sign=2276bfff4f540923aa696478aa63b634/f3d3572c11dfa9ec25d417cb64d0f703908fc1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76211" y="2000240"/>
            <a:ext cx="2476517" cy="3048021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"/>
          <p:cNvSpPr txBox="1"/>
          <p:nvPr/>
        </p:nvSpPr>
        <p:spPr>
          <a:xfrm>
            <a:off x="571500" y="657013"/>
            <a:ext cx="11049000" cy="148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想一想：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这只鹿看着自己水中的倒影，会怎么夸自己呢？</a:t>
            </a:r>
            <a:endParaRPr lang="zh-CN" altLang="en-US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4474203" y="2190741"/>
            <a:ext cx="6572296" cy="2758439"/>
          </a:xfrm>
          <a:prstGeom prst="wedgeRectCallout">
            <a:avLst>
              <a:gd name="adj1" fmla="val -57373"/>
              <a:gd name="adj2" fmla="val 2237"/>
            </a:avLst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4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4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太好了！原来我是这么美丽高贵的鹿啊！我是世界上最美的鹿，谁也比不上我，想想我心里就忍不住兴奋啊！我要高歌！我要舞蹈！哈哈哈！</a:t>
            </a:r>
            <a:endParaRPr lang="zh-CN" altLang="en-US" sz="34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82887" y="2173393"/>
            <a:ext cx="3296073" cy="46846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2340" y="2075180"/>
            <a:ext cx="909404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指名读第</a:t>
            </a: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自然段，说一说：鹿看到自己的腿后是什么反应？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893" y="1522307"/>
            <a:ext cx="1886373" cy="2704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87173" y="1273387"/>
            <a:ext cx="2295313" cy="72728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8" name="矩形 7"/>
          <p:cNvSpPr/>
          <p:nvPr/>
        </p:nvSpPr>
        <p:spPr>
          <a:xfrm>
            <a:off x="906780" y="1999827"/>
            <a:ext cx="2794847" cy="66717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" name="矩形标注 4"/>
          <p:cNvSpPr/>
          <p:nvPr/>
        </p:nvSpPr>
        <p:spPr>
          <a:xfrm>
            <a:off x="4676979" y="3487844"/>
            <a:ext cx="5905541" cy="1816734"/>
          </a:xfrm>
          <a:prstGeom prst="wedgeRectCallout">
            <a:avLst>
              <a:gd name="adj1" fmla="val -70630"/>
              <a:gd name="adj2" fmla="val -9729"/>
            </a:avLst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73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“唉，这四条腿太细了，怎么配得上这两只美丽的角呢！”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7731353" y="2474375"/>
            <a:ext cx="571504" cy="38100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1" name="TextBox 10"/>
          <p:cNvSpPr txBox="1"/>
          <p:nvPr/>
        </p:nvSpPr>
        <p:spPr>
          <a:xfrm>
            <a:off x="8760483" y="2382511"/>
            <a:ext cx="14020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不满意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7239431" y="5428841"/>
            <a:ext cx="381003" cy="476253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3" name="TextBox 12"/>
          <p:cNvSpPr txBox="1"/>
          <p:nvPr/>
        </p:nvSpPr>
        <p:spPr>
          <a:xfrm>
            <a:off x="5427555" y="6000768"/>
            <a:ext cx="2082800" cy="66611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10512" y="6018389"/>
            <a:ext cx="9956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抱怨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98787" y="2919307"/>
            <a:ext cx="2613660" cy="3714327"/>
          </a:xfrm>
          <a:prstGeom prst="rect">
            <a:avLst/>
          </a:prstGeom>
          <a:noFill/>
        </p:spPr>
      </p:pic>
      <p:sp>
        <p:nvSpPr>
          <p:cNvPr id="3" name="TextBox 12"/>
          <p:cNvSpPr txBox="1"/>
          <p:nvPr/>
        </p:nvSpPr>
        <p:spPr>
          <a:xfrm>
            <a:off x="5322147" y="2335107"/>
            <a:ext cx="2203027" cy="66611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6780" y="623993"/>
            <a:ext cx="1042924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735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一阵清风吹过，池水泛起了层层波纹。鹿忽然看到了自己的腿，不禁噘起了嘴，皱起了眉头。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3" grpId="0" bldLvl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454899" y="1702223"/>
            <a:ext cx="10882969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请你用上心理描写写一段话吧。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454660" y="2729653"/>
            <a:ext cx="11531600" cy="27178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回到家，我躺在床上，翻来覆去睡不着觉。心里暗暗地想，他的剪纸这么好，我为什么不能呢？难道我比他笨？不，不可能</a:t>
            </a:r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我绝不是比他笨，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只是比他练习得少罢了。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8731" y="694541"/>
            <a:ext cx="2798928" cy="748031"/>
            <a:chOff x="755576" y="411510"/>
            <a:chExt cx="2099196" cy="561023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02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426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25227" y="1715347"/>
            <a:ext cx="9436947" cy="2555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5335" dirty="0"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5335" dirty="0">
                <a:latin typeface="黑体" panose="02010609060101010101" pitchFamily="49" charset="-122"/>
                <a:ea typeface="黑体" panose="02010609060101010101" pitchFamily="49" charset="-122"/>
              </a:rPr>
              <a:t>5-7</a:t>
            </a:r>
            <a:r>
              <a:rPr lang="zh-CN" altLang="en-US" sz="5335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自然段，想一想：鹿遇到了什么危险？他是怎样逃脱的？</a:t>
            </a:r>
            <a:endParaRPr lang="zh-CN" altLang="en-US" sz="53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747" y="1715347"/>
            <a:ext cx="1669627" cy="2392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89207" y="1492673"/>
            <a:ext cx="1059180" cy="66717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9" name="矩形 18"/>
          <p:cNvSpPr/>
          <p:nvPr/>
        </p:nvSpPr>
        <p:spPr>
          <a:xfrm>
            <a:off x="705273" y="2097193"/>
            <a:ext cx="1049867" cy="66717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20" name="椭圆形标注 19"/>
          <p:cNvSpPr/>
          <p:nvPr/>
        </p:nvSpPr>
        <p:spPr>
          <a:xfrm>
            <a:off x="2346099" y="5158753"/>
            <a:ext cx="3905277" cy="1238259"/>
          </a:xfrm>
          <a:prstGeom prst="wedgeEllipseCallout">
            <a:avLst>
              <a:gd name="adj1" fmla="val -7556"/>
              <a:gd name="adj2" fmla="val -9573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65" dirty="0">
                <a:solidFill>
                  <a:sysClr val="windowText" lastClr="000000"/>
                </a:solidFill>
              </a:rPr>
              <a:t>危险来了</a:t>
            </a:r>
            <a:endParaRPr lang="zh-CN" altLang="en-US" sz="4265" dirty="0">
              <a:solidFill>
                <a:sysClr val="windowText" lastClr="000000"/>
              </a:solidFill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4476739" y="764095"/>
            <a:ext cx="1619261" cy="571504"/>
          </a:xfrm>
          <a:prstGeom prst="borderCallout1">
            <a:avLst>
              <a:gd name="adj1" fmla="val 49262"/>
              <a:gd name="adj2" fmla="val -286"/>
              <a:gd name="adj3" fmla="val 134569"/>
              <a:gd name="adj4" fmla="val -2509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不满意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6472767" y="668423"/>
            <a:ext cx="3143229" cy="762005"/>
          </a:xfrm>
          <a:prstGeom prst="borderCallout1">
            <a:avLst>
              <a:gd name="adj1" fmla="val 55613"/>
              <a:gd name="adj2" fmla="val 100391"/>
              <a:gd name="adj3" fmla="val 145946"/>
              <a:gd name="adj4" fmla="val 117280"/>
            </a:avLst>
          </a:prstGeom>
          <a:grp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因腿难看而郁闷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60187" y="1474047"/>
            <a:ext cx="1049867" cy="66717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8" name="矩形 17"/>
          <p:cNvSpPr/>
          <p:nvPr/>
        </p:nvSpPr>
        <p:spPr>
          <a:xfrm>
            <a:off x="557107" y="1430020"/>
            <a:ext cx="10603653" cy="337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鹿开始抱怨起自己的腿来。就在他没精打采准备离开的时候，忽然听到远处传来一阵脚步声。他机灵地支起耳朵。不错，正是脚步声。鹿猛一回头，哎呀，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一头狮子正悄悄地向自己逼近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0" grpId="0" bldLvl="0" animBg="1"/>
      <p:bldP spid="8" grpId="0" bldLvl="0" animBg="1"/>
      <p:bldP spid="9" grpId="0" bldLvl="0" animBg="1"/>
      <p:bldP spid="2" grpId="0" bldLvl="0" animBg="1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93" y="2101427"/>
            <a:ext cx="10373360" cy="3001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09" y="577755"/>
            <a:ext cx="1134591" cy="9294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6953" y="2667000"/>
            <a:ext cx="8934873" cy="1816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鹿看到危险来到，心里会怎样？对，害怕。多么紧张，多么危险的时刻啊！带着你的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害怕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紧张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读一读吧。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1866504" y="819573"/>
            <a:ext cx="4771813" cy="624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3465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4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标注 5"/>
          <p:cNvSpPr/>
          <p:nvPr/>
        </p:nvSpPr>
        <p:spPr>
          <a:xfrm>
            <a:off x="2036233" y="3868420"/>
            <a:ext cx="2738967" cy="1241424"/>
          </a:xfrm>
          <a:prstGeom prst="wedgeRectCallout">
            <a:avLst>
              <a:gd name="adj1" fmla="val 23195"/>
              <a:gd name="adj2" fmla="val -50345"/>
            </a:avLst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735" dirty="0">
                <a:solidFill>
                  <a:srgbClr val="0000FF"/>
                </a:solidFill>
              </a:rPr>
              <a:t>难看的腿帮他脱离狮口</a:t>
            </a:r>
            <a:endParaRPr lang="zh-CN" altLang="en-US" sz="3735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9620" y="829733"/>
            <a:ext cx="10844953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不敢犹豫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撒开长腿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就跑。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有力的长腿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在灌木丛中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蹦来跳去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不一会儿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，就把凶猛的狮子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远远地甩在了后面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 descr="https://timgsa.baidu.com/timg?image&amp;quality=80&amp;size=b9999_10000&amp;sec=1538527462783&amp;di=f42b8c19e5a7e859d34a573989027910&amp;imgtype=0&amp;src=http%3A%2F%2Fvpic.video.qq.com%2F79956649%2Fd03413aso7p_ori_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20244" y="3167381"/>
            <a:ext cx="6406936" cy="3238499"/>
          </a:xfrm>
          <a:prstGeom prst="rect">
            <a:avLst/>
          </a:prstGeom>
          <a:noFill/>
          <a:effectLst>
            <a:softEdge rad="114300"/>
          </a:effectLst>
        </p:spPr>
      </p:pic>
      <p:sp>
        <p:nvSpPr>
          <p:cNvPr id="2" name="下箭头 1"/>
          <p:cNvSpPr/>
          <p:nvPr/>
        </p:nvSpPr>
        <p:spPr>
          <a:xfrm>
            <a:off x="3119967" y="3140287"/>
            <a:ext cx="384387" cy="575733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6673" y="2771987"/>
            <a:ext cx="1920240" cy="67140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8" name="矩形 7"/>
          <p:cNvSpPr/>
          <p:nvPr/>
        </p:nvSpPr>
        <p:spPr>
          <a:xfrm>
            <a:off x="8128847" y="2771987"/>
            <a:ext cx="2839720" cy="67140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3" name="矩形 2"/>
          <p:cNvSpPr/>
          <p:nvPr/>
        </p:nvSpPr>
        <p:spPr>
          <a:xfrm>
            <a:off x="9933940" y="1047327"/>
            <a:ext cx="1035473" cy="68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" name="TextBox 4"/>
          <p:cNvSpPr txBox="1"/>
          <p:nvPr/>
        </p:nvSpPr>
        <p:spPr>
          <a:xfrm>
            <a:off x="494417" y="3812967"/>
            <a:ext cx="4076329" cy="748029"/>
          </a:xfrm>
          <a:prstGeom prst="borderCallout1">
            <a:avLst>
              <a:gd name="adj1" fmla="val -2775"/>
              <a:gd name="adj2" fmla="val 46235"/>
              <a:gd name="adj3" fmla="val -203101"/>
              <a:gd name="adj4" fmla="val 45924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265" dirty="0">
                <a:solidFill>
                  <a:sysClr val="windowText" lastClr="000000"/>
                </a:solidFill>
              </a:rPr>
              <a:t>鹿角带来了麻烦</a:t>
            </a:r>
            <a:endParaRPr lang="zh-CN" altLang="en-US" sz="4265" dirty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453" y="1594273"/>
            <a:ext cx="2384213" cy="68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2" name="矩形 1"/>
          <p:cNvSpPr/>
          <p:nvPr/>
        </p:nvSpPr>
        <p:spPr>
          <a:xfrm>
            <a:off x="380960" y="1047733"/>
            <a:ext cx="11049035" cy="2392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735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就在狮子灰心丧气不想追的时候，鹿的角却被树枝挡住了。狮子赶紧抓住这个机会，猛扑过来。眼看就要追上了，鹿用尽全身力气，使劲一扯，才把两只角从树枝中</a:t>
            </a:r>
            <a:r>
              <a:rPr lang="zh-CN" altLang="en-US" sz="37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挣脱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出来，然后又</a:t>
            </a:r>
            <a:r>
              <a:rPr lang="zh-CN" altLang="en-US" sz="37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拼命向前奔去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96000" y="3435773"/>
            <a:ext cx="5170593" cy="1789007"/>
            <a:chOff x="7200" y="4058"/>
            <a:chExt cx="6107" cy="2113"/>
          </a:xfrm>
        </p:grpSpPr>
        <p:sp>
          <p:nvSpPr>
            <p:cNvPr id="6" name="TextBox 5"/>
            <p:cNvSpPr txBox="1"/>
            <p:nvPr/>
          </p:nvSpPr>
          <p:spPr>
            <a:xfrm>
              <a:off x="7200" y="5288"/>
              <a:ext cx="6107" cy="883"/>
            </a:xfrm>
            <a:prstGeom prst="borderCallout1">
              <a:avLst>
                <a:gd name="adj1" fmla="val -1034"/>
                <a:gd name="adj2" fmla="val 50924"/>
                <a:gd name="adj3" fmla="val -149130"/>
                <a:gd name="adj4" fmla="val 55771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4265" dirty="0">
                  <a:solidFill>
                    <a:sysClr val="windowText" lastClr="000000"/>
                  </a:solidFill>
                </a:rPr>
                <a:t>鹿腿在逃生中的作用</a:t>
              </a:r>
              <a:endParaRPr lang="zh-CN" altLang="en-US" sz="4265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267" y="4058"/>
              <a:ext cx="500" cy="124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3" grpId="0" bldLvl="0" animBg="1"/>
      <p:bldP spid="5" grpId="0" bldLvl="0" animBg="1"/>
      <p:bldP spid="4" grpId="0" bldLvl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3280" y="2034540"/>
            <a:ext cx="9926320" cy="66717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2" name="矩形 11"/>
          <p:cNvSpPr/>
          <p:nvPr/>
        </p:nvSpPr>
        <p:spPr>
          <a:xfrm>
            <a:off x="7046807" y="1446107"/>
            <a:ext cx="4395893" cy="66717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3" name="TextBox 12"/>
          <p:cNvSpPr txBox="1"/>
          <p:nvPr/>
        </p:nvSpPr>
        <p:spPr>
          <a:xfrm>
            <a:off x="4860700" y="2854960"/>
            <a:ext cx="160782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>
                <a:solidFill>
                  <a:srgbClr val="0000FF"/>
                </a:solidFill>
              </a:rPr>
              <a:t>感叹句</a:t>
            </a:r>
            <a:endParaRPr lang="zh-CN" altLang="en-US" sz="3735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08193" y="3827363"/>
            <a:ext cx="3982720" cy="666115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735" dirty="0"/>
              <a:t>明白了逃生的道理</a:t>
            </a:r>
            <a:endParaRPr lang="zh-CN" altLang="en-US" sz="3735" dirty="0"/>
          </a:p>
        </p:txBody>
      </p:sp>
      <p:sp>
        <p:nvSpPr>
          <p:cNvPr id="15" name="TextBox 14"/>
          <p:cNvSpPr txBox="1"/>
          <p:nvPr/>
        </p:nvSpPr>
        <p:spPr>
          <a:xfrm>
            <a:off x="3431940" y="4950475"/>
            <a:ext cx="5882640" cy="666115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735" dirty="0"/>
              <a:t>难看的腿可以在危急中保命</a:t>
            </a:r>
            <a:endParaRPr lang="zh-CN" altLang="en-US" sz="3735" dirty="0"/>
          </a:p>
        </p:txBody>
      </p:sp>
      <p:sp>
        <p:nvSpPr>
          <p:cNvPr id="16" name="下箭头 15"/>
          <p:cNvSpPr/>
          <p:nvPr/>
        </p:nvSpPr>
        <p:spPr>
          <a:xfrm>
            <a:off x="5622705" y="4474221"/>
            <a:ext cx="285752" cy="476253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7" name="下箭头 16"/>
          <p:cNvSpPr/>
          <p:nvPr/>
        </p:nvSpPr>
        <p:spPr>
          <a:xfrm>
            <a:off x="5622705" y="3426464"/>
            <a:ext cx="285752" cy="476253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1" name="矩形 10"/>
          <p:cNvSpPr/>
          <p:nvPr/>
        </p:nvSpPr>
        <p:spPr>
          <a:xfrm>
            <a:off x="727287" y="856827"/>
            <a:ext cx="10808547" cy="1816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鹿跑到一条小溪边，停下脚步，一边讲话，一边休息。他叹了叹气，说：“两只美丽的角差点儿送了我的命，可四条难看的腿却让我狮口逃生！”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/>
      <p:bldP spid="14" grpId="0" bldLvl="0" animBg="1"/>
      <p:bldP spid="15" grpId="0" bldLvl="0" animBg="1"/>
      <p:bldP spid="16" grpId="0" bldLvl="0" animBg="1"/>
      <p:bldP spid="17" grpId="0" bldLvl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3892973" y="1467273"/>
            <a:ext cx="7632700" cy="3939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lvl="0" indent="3175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：原书名为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埃索波斯故事集成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，是古希腊、古罗马时代流传的讽喻故事，现存的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经后人汇集，统归在伊索名下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是一部世界上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最早的寓言故事集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1442" name="Picture 2" descr="https://timgsa.baidu.com/timg?image&amp;quality=80&amp;size=b9999_10000&amp;sec=1538402385677&amp;di=ffee6d2a34bf12bc08d681753264ac30&amp;imgtype=0&amp;src=http%3A%2F%2Fimages.bookuu.com%2Fbook%2FC%2F01757%2F2826985-fm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0160" y="1523987"/>
            <a:ext cx="2857520" cy="3787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8387" y="762000"/>
            <a:ext cx="1075690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/>
              <a:t>        学完课文，小猴子和小松鼠展开了讨论，看看谁的说法是正确的。</a:t>
            </a:r>
            <a:r>
              <a:rPr lang="zh-CN" altLang="en-US" sz="3200" dirty="0"/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3200" dirty="0"/>
              <a:t>）</a:t>
            </a:r>
            <a:endParaRPr lang="zh-CN" altLang="en-US" sz="3200" dirty="0"/>
          </a:p>
        </p:txBody>
      </p:sp>
      <p:pic>
        <p:nvPicPr>
          <p:cNvPr id="1026" name="Picture 2" descr="http://imgsrc.baidu.com/imgad/pic/item/cf1b9d16fdfaaf51eefedd76865494eef11f7add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65" y="4000504"/>
            <a:ext cx="2857496" cy="2857496"/>
          </a:xfrm>
          <a:prstGeom prst="rect">
            <a:avLst/>
          </a:prstGeom>
          <a:noFill/>
        </p:spPr>
      </p:pic>
      <p:pic>
        <p:nvPicPr>
          <p:cNvPr id="1028" name="Picture 4" descr="http://c.hiphotos.baidu.com/zhidao/pic/item/203fb80e7bec54e7ac45cbbcbb389b504ec26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9048771" y="5233891"/>
            <a:ext cx="2095513" cy="16241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6211" y="2285992"/>
            <a:ext cx="4953035" cy="1076324"/>
          </a:xfrm>
          <a:prstGeom prst="wedgeRectCallout">
            <a:avLst>
              <a:gd name="adj1" fmla="val -8067"/>
              <a:gd name="adj2" fmla="val 10991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美丽的鹿角无关紧要，实用的腿才是最重要的。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3995" y="3714752"/>
            <a:ext cx="4953035" cy="1076324"/>
          </a:xfrm>
          <a:prstGeom prst="wedgeRectCallout">
            <a:avLst>
              <a:gd name="adj1" fmla="val 39466"/>
              <a:gd name="adj2" fmla="val 8715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鹿角和鹿腿都很重要，它们各有各的长处。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2887" y="1084145"/>
            <a:ext cx="10287072" cy="40309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265" dirty="0"/>
              <a:t>        </a:t>
            </a:r>
            <a:r>
              <a:rPr lang="zh-CN" altLang="en-US" sz="4265" dirty="0">
                <a:solidFill>
                  <a:srgbClr val="FF0000"/>
                </a:solidFill>
              </a:rPr>
              <a:t>提示</a:t>
            </a:r>
            <a:r>
              <a:rPr lang="en-US" altLang="zh-CN" sz="4265" dirty="0">
                <a:solidFill>
                  <a:srgbClr val="FF0000"/>
                </a:solidFill>
              </a:rPr>
              <a:t>: 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鹿角也很美丽，我们也不能忽略鹿角的赏心悦目。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鹿腿虽然相比鹿角难看一些，但比鹿角更实用，可以让鹿躲避危险。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所以，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任何事物都有其两面性，不能单独而论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295400" y="2372360"/>
            <a:ext cx="9121140" cy="26881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2" name="TextBox 1"/>
          <p:cNvSpPr txBox="1"/>
          <p:nvPr/>
        </p:nvSpPr>
        <p:spPr>
          <a:xfrm>
            <a:off x="375920" y="1156547"/>
            <a:ext cx="10756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/>
              <a:t>       </a:t>
            </a:r>
            <a:r>
              <a:rPr lang="zh-CN" altLang="en-US" sz="4800" dirty="0"/>
              <a:t> 学完这个故事，你懂得了什么？</a:t>
            </a:r>
            <a:endParaRPr lang="zh-CN" altLang="en-US" sz="4800" dirty="0"/>
          </a:p>
        </p:txBody>
      </p:sp>
      <p:sp>
        <p:nvSpPr>
          <p:cNvPr id="4" name="文本框 3"/>
          <p:cNvSpPr txBox="1"/>
          <p:nvPr/>
        </p:nvSpPr>
        <p:spPr>
          <a:xfrm>
            <a:off x="1343660" y="2551007"/>
            <a:ext cx="9170247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尺有所短，寸有所长，我们既要看到事物的长处，又要看到事物的短处。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763271"/>
            <a:ext cx="309880" cy="378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1865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832571" y="548680"/>
            <a:ext cx="2959173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111" y="638771"/>
            <a:ext cx="489147" cy="608451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369479" y="1370977"/>
            <a:ext cx="9431044" cy="3978236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/>
          </a:p>
        </p:txBody>
      </p:sp>
      <p:sp>
        <p:nvSpPr>
          <p:cNvPr id="8" name="TextBox 7"/>
          <p:cNvSpPr txBox="1"/>
          <p:nvPr/>
        </p:nvSpPr>
        <p:spPr>
          <a:xfrm>
            <a:off x="1974799" y="2005931"/>
            <a:ext cx="738664" cy="2400657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鹿角和鹿腿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52728" y="2095491"/>
            <a:ext cx="566928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</a:rPr>
              <a:t>鹿角</a:t>
            </a:r>
            <a:r>
              <a:rPr lang="zh-CN" altLang="en-US" sz="3600" dirty="0"/>
              <a:t>精致、别致</a:t>
            </a:r>
            <a:r>
              <a:rPr lang="en-US" altLang="zh-CN" sz="3600" b="1" dirty="0">
                <a:solidFill>
                  <a:srgbClr val="0000FF"/>
                </a:solidFill>
              </a:rPr>
              <a:t>—</a:t>
            </a:r>
            <a:r>
              <a:rPr lang="zh-CN" altLang="en-US" sz="3600" dirty="0">
                <a:solidFill>
                  <a:srgbClr val="FF0000"/>
                </a:solidFill>
              </a:rPr>
              <a:t>差点丧命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2728" y="3619501"/>
            <a:ext cx="566928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</a:rPr>
              <a:t>鹿腿</a:t>
            </a:r>
            <a:r>
              <a:rPr lang="zh-CN" altLang="en-US" sz="3600" dirty="0"/>
              <a:t>太细太难看</a:t>
            </a:r>
            <a:r>
              <a:rPr lang="en-US" altLang="zh-CN" sz="3600" b="1" dirty="0">
                <a:solidFill>
                  <a:srgbClr val="0000FF"/>
                </a:solidFill>
              </a:rPr>
              <a:t>—</a:t>
            </a:r>
            <a:r>
              <a:rPr lang="zh-CN" altLang="en-US" sz="3600" dirty="0">
                <a:solidFill>
                  <a:srgbClr val="FF0000"/>
                </a:solidFill>
              </a:rPr>
              <a:t>狮口逃生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48759" y="1714488"/>
            <a:ext cx="1332865" cy="2941320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/>
          <a:p>
            <a:pPr algn="l"/>
            <a:r>
              <a:rPr lang="zh-CN" altLang="en-US" sz="3735" dirty="0">
                <a:solidFill>
                  <a:srgbClr val="0000FF"/>
                </a:solidFill>
              </a:rPr>
              <a:t>又要看到短处</a:t>
            </a:r>
            <a:endParaRPr lang="zh-CN" altLang="en-US" sz="3735" dirty="0">
              <a:solidFill>
                <a:srgbClr val="0000FF"/>
              </a:solidFill>
            </a:endParaRPr>
          </a:p>
          <a:p>
            <a:pPr algn="l"/>
            <a:r>
              <a:rPr lang="zh-CN" altLang="en-US" sz="3735" dirty="0">
                <a:solidFill>
                  <a:srgbClr val="0000FF"/>
                </a:solidFill>
                <a:sym typeface="+mn-ea"/>
              </a:rPr>
              <a:t>既要看到长处</a:t>
            </a:r>
            <a:endParaRPr lang="zh-CN" altLang="en-US" sz="3735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666976" y="2000240"/>
            <a:ext cx="381003" cy="2381267"/>
          </a:xfrm>
          <a:prstGeom prst="leftBrac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17" name="左大括号 16"/>
          <p:cNvSpPr/>
          <p:nvPr/>
        </p:nvSpPr>
        <p:spPr>
          <a:xfrm flipH="1">
            <a:off x="8572517" y="2000240"/>
            <a:ext cx="381003" cy="2381267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5" grpId="0"/>
      <p:bldP spid="16" grpId="0" bldLvl="0" animBg="1"/>
      <p:bldP spid="1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832569" y="548680"/>
            <a:ext cx="2715676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49" y="618916"/>
            <a:ext cx="489147" cy="6084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6368" y="1620083"/>
            <a:ext cx="1057282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这篇课文讲的是丛林中，一只鹿遇到狮子靠着难看的腿（       ）的故事，告诉我们（                ）的道理，我们既要看到事物的（   ），又要看到事物的（   ）。</a:t>
            </a:r>
            <a:r>
              <a:rPr lang="zh-CN" altLang="en-US" sz="4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89113" y="2382088"/>
            <a:ext cx="2952771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奋力脱险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70613" y="3810848"/>
            <a:ext cx="1524011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长处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09068" y="4588940"/>
            <a:ext cx="1524011" cy="74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短处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5960" y="3107267"/>
            <a:ext cx="5086350" cy="748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尺有所短，寸有所长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9" grpId="0"/>
      <p:bldP spid="11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263380" y="1641687"/>
            <a:ext cx="2913380" cy="433916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32571" y="548680"/>
            <a:ext cx="2575131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49" y="618916"/>
            <a:ext cx="489147" cy="608451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06400" y="2012527"/>
            <a:ext cx="9322647" cy="4061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有一天，大老虎和小老鼠相遇了，大老虎对小老鼠说：“瞅你这个小东西，黑了吧叽，丑死了。还想和我森林之王斗？”小老鼠说：“比就比，谁怕谁啊！”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于是，大老虎举起一把铁锁，对小老鼠说：“怎么样，我力大无比吧？”小老鼠把大老虎引到一棵大树旁，然后上了树，大老虎只能在树下干着急。小老鼠得意洋洋地说：“爬树你比不过我。”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3428981" y="1238235"/>
            <a:ext cx="6096043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大老虎和小老鼠的故事</a:t>
            </a:r>
            <a:endParaRPr lang="zh-CN" altLang="en-US" sz="4265" b="1" dirty="0">
              <a:solidFill>
                <a:srgbClr val="0000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0160" y="1725507"/>
            <a:ext cx="3461173" cy="4278207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871133" y="624734"/>
            <a:ext cx="9918700" cy="50463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大老虎爬上了山，小老鼠在后面跟着，它们来到了长江边，大老虎几下就过了长江，小老鼠在里面直打扑楞，费了九牛二虎之力才上岸，大老虎说：“爬树我比不过你，那过江呢？”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小老鼠把大老虎引到了山洞旁，小老鼠钻到了洞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里，说：“来呀，来呀，来钻洞呀！”可是，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大老虎的身体太大了，钻不进去。它只能在洞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外干着急。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大老虎说：“尺有所短，”小老鼠说：“寸有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所长啊！”它俩成了永远不分离的好朋友！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14.sinaimg.cn/mw690/006prwIMzy7fkBDCP7vbd&amp;69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1224" y="2666995"/>
            <a:ext cx="6381795" cy="4191005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537633" y="1999827"/>
            <a:ext cx="3609340" cy="1241424"/>
          </a:xfrm>
          <a:prstGeom prst="wedgeRectCallout">
            <a:avLst>
              <a:gd name="adj1" fmla="val 43060"/>
              <a:gd name="adj2" fmla="val 91771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73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对，尺有所短，寸有所长。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286765" y="667485"/>
            <a:ext cx="3048021" cy="3568700"/>
          </a:xfrm>
          <a:prstGeom prst="wedgeRectCallout">
            <a:avLst>
              <a:gd name="adj1" fmla="val -71189"/>
              <a:gd name="adj2" fmla="val 39356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不要光看美丽的外表，更要讲求实用。美和实用在不同的环境和不同的条件下都有存在的价值。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2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832571" y="548680"/>
            <a:ext cx="2575131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49" y="618915"/>
            <a:ext cx="489147" cy="6084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79796" y="1631095"/>
            <a:ext cx="10382323" cy="337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一、填词语。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br>
              <a:rPr 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的珊瑚</a:t>
            </a:r>
            <a:r>
              <a:rPr 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    (        )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的身段</a:t>
            </a:r>
            <a:endParaRPr lang="en-US" altLang="zh-CN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的池水   </a:t>
            </a:r>
            <a:r>
              <a:rPr 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 (        )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的狮子</a:t>
            </a:r>
            <a:br>
              <a:rPr 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21" y="2952747"/>
            <a:ext cx="113284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美丽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8585" y="3648288"/>
            <a:ext cx="113284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凶猛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99799" y="3619501"/>
            <a:ext cx="113284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清清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9008" y="2900676"/>
            <a:ext cx="113284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匀称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5920" y="480060"/>
            <a:ext cx="11148907" cy="5141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二、课文再现。</a:t>
            </a:r>
            <a:endParaRPr lang="zh-CN" altLang="en-US" sz="4265" dirty="0"/>
          </a:p>
          <a:p>
            <a:pPr fontAlgn="auto">
              <a:lnSpc>
                <a:spcPct val="15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一头狮子正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地向自己逼近。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2.(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的长腿在灌木丛中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   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两只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的角差点送了我的命，可四条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的腿却让我狮口逃生！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793" y="1846569"/>
            <a:ext cx="1714512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悄悄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9167" y="2870195"/>
            <a:ext cx="1714512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有力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90199" y="2870195"/>
            <a:ext cx="238126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蹦来蹦去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3204" y="3809999"/>
            <a:ext cx="161926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美丽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1581" y="4805260"/>
            <a:ext cx="161926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</a:rPr>
              <a:t>难看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2863009" y="3619501"/>
            <a:ext cx="2571768" cy="91249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r>
              <a:rPr kumimoji="1"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不上</a:t>
            </a:r>
            <a:endParaRPr kumimoji="1" lang="zh-CN" altLang="en-US" sz="5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6000749" y="2095491"/>
            <a:ext cx="1941501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53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302109" y="2095491"/>
            <a:ext cx="1841384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53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278863" y="3714752"/>
            <a:ext cx="1643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endParaRPr lang="zh-CN" altLang="en-US" sz="53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43229" y="1523987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00749" y="1428736"/>
            <a:ext cx="1524011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673725" y="2014101"/>
            <a:ext cx="14953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32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32380" y="2110165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52" name="矩形 51"/>
          <p:cNvSpPr/>
          <p:nvPr/>
        </p:nvSpPr>
        <p:spPr>
          <a:xfrm>
            <a:off x="700884" y="2110165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5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9053035" y="3714752"/>
            <a:ext cx="1643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</a:t>
            </a: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endParaRPr lang="zh-CN" altLang="en-US" sz="53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7893" y="2993800"/>
            <a:ext cx="1524011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zhòu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863012" y="3047997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953256" y="3047997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61607" y="3047997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18696" y="3660555"/>
            <a:ext cx="1941501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</a:t>
            </a: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53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952728" y="5334013"/>
            <a:ext cx="1643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</a:t>
            </a:r>
            <a:endParaRPr lang="zh-CN" altLang="en-US" sz="53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53573" y="4667259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5333995" y="5278199"/>
            <a:ext cx="1643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zh-CN" altLang="en-US" sz="53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143493" y="4641813"/>
            <a:ext cx="1809763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8523828" y="2013920"/>
            <a:ext cx="2381267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95755" y="1377535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095736" y="2190741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3" name="矩形 52"/>
          <p:cNvSpPr/>
          <p:nvPr/>
        </p:nvSpPr>
        <p:spPr>
          <a:xfrm>
            <a:off x="6762755" y="2190741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4" name="矩形 53"/>
          <p:cNvSpPr/>
          <p:nvPr/>
        </p:nvSpPr>
        <p:spPr>
          <a:xfrm>
            <a:off x="1180701" y="3755805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5" name="矩形 54"/>
          <p:cNvSpPr/>
          <p:nvPr/>
        </p:nvSpPr>
        <p:spPr>
          <a:xfrm>
            <a:off x="3716001" y="3714752"/>
            <a:ext cx="1333509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6" name="矩形 55"/>
          <p:cNvSpPr/>
          <p:nvPr/>
        </p:nvSpPr>
        <p:spPr>
          <a:xfrm>
            <a:off x="6381752" y="3810003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8" name="矩形 57"/>
          <p:cNvSpPr/>
          <p:nvPr/>
        </p:nvSpPr>
        <p:spPr>
          <a:xfrm>
            <a:off x="9810776" y="3810003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59" name="矩形 58"/>
          <p:cNvSpPr/>
          <p:nvPr/>
        </p:nvSpPr>
        <p:spPr>
          <a:xfrm>
            <a:off x="3714733" y="5429264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60" name="矩形 59"/>
          <p:cNvSpPr/>
          <p:nvPr/>
        </p:nvSpPr>
        <p:spPr>
          <a:xfrm>
            <a:off x="6096424" y="5358991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61" name="矩形 60"/>
          <p:cNvSpPr/>
          <p:nvPr/>
        </p:nvSpPr>
        <p:spPr>
          <a:xfrm>
            <a:off x="8611035" y="2089587"/>
            <a:ext cx="762005" cy="7620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9" presetClass="exit" presetSubtype="0" decel="10000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4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1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38" grpId="0"/>
      <p:bldP spid="38" grpId="1"/>
      <p:bldP spid="41" grpId="0"/>
      <p:bldP spid="41" grpId="1"/>
      <p:bldP spid="43" grpId="0"/>
      <p:bldP spid="43" grpId="1"/>
      <p:bldP spid="45" grpId="0"/>
      <p:bldP spid="45" grpId="1"/>
      <p:bldP spid="36" grpId="0"/>
      <p:bldP spid="36" grpId="1"/>
      <p:bldP spid="46" grpId="0"/>
      <p:bldP spid="46" grpId="1"/>
      <p:bldP spid="48" grpId="0"/>
      <p:bldP spid="48" grpId="1"/>
      <p:bldP spid="49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-8467" y="-10584"/>
            <a:ext cx="12208933" cy="687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86173" y="188807"/>
            <a:ext cx="11750887" cy="14046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三、如果小鹿又一次来到了河边，看到自己的腿和角，他会怎么说呢？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47" y="1871133"/>
            <a:ext cx="437134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角：美丽 差点儿送命  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腿：难看 狮口逃生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8216" y="2666995"/>
            <a:ext cx="818819" cy="1080135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54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称</a:t>
              </a:r>
              <a:endParaRPr lang="zh-CN" altLang="en-US" sz="54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952728" y="2095491"/>
            <a:ext cx="5086350" cy="7480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我的身段多么匀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03816" y="701676"/>
            <a:ext cx="547441" cy="503555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50623" y="575945"/>
            <a:ext cx="2086247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33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238500" y="3905673"/>
            <a:ext cx="1438487" cy="748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呼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952728" y="3238499"/>
            <a:ext cx="14655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chēng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77003" y="1473187"/>
            <a:ext cx="1524011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987652" y="3153247"/>
            <a:ext cx="131699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5" dirty="0" err="1"/>
              <a:t>chèng</a:t>
            </a:r>
            <a:endParaRPr lang="zh-CN" altLang="en-US" sz="3735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286500" y="3810000"/>
            <a:ext cx="1922780" cy="748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标准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3" grpId="0" bldLvl="0" animBg="1"/>
      <p:bldP spid="54" grpId="0"/>
      <p:bldP spid="51" grpId="0"/>
      <p:bldP spid="52" grpId="0"/>
      <p:bldP spid="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6368" y="2283879"/>
            <a:ext cx="818819" cy="1080135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54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禁</a:t>
              </a:r>
              <a:endParaRPr lang="zh-CN" altLang="en-US" sz="54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192867" y="1617133"/>
            <a:ext cx="8923020" cy="14046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鹿突然看到了自己的腿，不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撅起来嘴。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0327" y="3619500"/>
            <a:ext cx="6596380" cy="748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这条路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止货车通行。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46935" y="947405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GB Pinyinok-B" pitchFamily="2" charset="-122"/>
                <a:ea typeface="GB Pinyinok-B" pitchFamily="2" charset="-122"/>
              </a:rPr>
              <a:t>j</a:t>
            </a:r>
            <a:r>
              <a:rPr lang="en-US" altLang="zh-CN" sz="4000" b="1" dirty="0" err="1">
                <a:latin typeface="GB Pinyinok-B" pitchFamily="2" charset="-122"/>
                <a:ea typeface="GB Pinyinok-B" pitchFamily="2" charset="-122"/>
              </a:rPr>
              <a:t>ī</a:t>
            </a:r>
            <a:r>
              <a:rPr lang="en-US" sz="4000" b="1" dirty="0" err="1">
                <a:latin typeface="GB Pinyinok-B" pitchFamily="2" charset="-122"/>
                <a:ea typeface="GB Pinyinok-B" pitchFamily="2" charset="-122"/>
              </a:rPr>
              <a:t>n</a:t>
            </a:r>
            <a:endParaRPr lang="zh-CN" altLang="en-US" sz="4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8456" y="2912953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GB Pinyinok-B" pitchFamily="2" charset="-122"/>
                <a:ea typeface="GB Pinyinok-B" pitchFamily="2" charset="-122"/>
              </a:rPr>
              <a:t>j</a:t>
            </a:r>
            <a:r>
              <a:rPr lang="en-US" altLang="zh-CN" sz="4000" b="1" dirty="0" err="1">
                <a:latin typeface="GB Pinyinok-B" pitchFamily="2" charset="-122"/>
                <a:ea typeface="GB Pinyinok-B" pitchFamily="2" charset="-122"/>
              </a:rPr>
              <a:t>ì</a:t>
            </a:r>
            <a:r>
              <a:rPr lang="en-US" sz="4000" b="1" dirty="0" err="1">
                <a:latin typeface="GB Pinyinok-B" pitchFamily="2" charset="-122"/>
                <a:ea typeface="GB Pinyinok-B" pitchFamily="2" charset="-122"/>
              </a:rPr>
              <a:t>n</a:t>
            </a:r>
            <a:endParaRPr lang="zh-CN" altLang="en-US" sz="4000" b="1" dirty="0">
              <a:latin typeface="GB Pinyinok-B" pitchFamily="2" charset="-122"/>
              <a:ea typeface="GB Pinyinok-B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7715" y="2762245"/>
            <a:ext cx="818819" cy="1080135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54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撒</a:t>
              </a:r>
              <a:endParaRPr lang="zh-CN" altLang="en-US" sz="54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285973" y="2000240"/>
            <a:ext cx="7265670" cy="7480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鹿不敢犹豫，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开长腿就跑。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5973" y="3619501"/>
            <a:ext cx="4381531" cy="748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豆子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了一地。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3731" y="2952747"/>
            <a:ext cx="66167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5" b="1" dirty="0" err="1">
                <a:latin typeface="GB Pinyinok-B" pitchFamily="2" charset="-122"/>
                <a:ea typeface="GB Pinyinok-B" pitchFamily="2" charset="-122"/>
              </a:rPr>
              <a:t>s</a:t>
            </a:r>
            <a:r>
              <a:rPr lang="en-US" altLang="zh-CN" sz="3735" b="1" dirty="0" err="1">
                <a:latin typeface="GB Pinyinok-B" pitchFamily="2" charset="-122"/>
                <a:ea typeface="GB Pinyinok-B" pitchFamily="2" charset="-122"/>
              </a:rPr>
              <a:t>ǎ</a:t>
            </a:r>
            <a:endParaRPr lang="zh-CN" altLang="en-US" sz="3735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9747" y="1333485"/>
            <a:ext cx="146901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GB Pinyinok-B" pitchFamily="2" charset="-122"/>
                <a:ea typeface="GB Pinyinok-B" pitchFamily="2" charset="-122"/>
              </a:rPr>
              <a:t>s</a:t>
            </a:r>
            <a:r>
              <a:rPr lang="en-US" altLang="zh-CN" sz="4000" b="1" dirty="0" err="1">
                <a:latin typeface="GB Pinyinok-B" pitchFamily="2" charset="-122"/>
                <a:ea typeface="GB Pinyinok-B" pitchFamily="2" charset="-122"/>
              </a:rPr>
              <a:t>ā</a:t>
            </a:r>
            <a:endParaRPr lang="zh-CN" altLang="en-US" sz="4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9936" y="4937352"/>
            <a:ext cx="2011680" cy="82994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4800" dirty="0"/>
              <a:t>平舌音</a:t>
            </a:r>
            <a:endParaRPr lang="zh-CN" altLang="en-US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/>
      <p:bldP spid="10" grpId="0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6368" y="2283879"/>
            <a:ext cx="818819" cy="1080135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54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挣</a:t>
              </a:r>
              <a:endParaRPr lang="zh-CN" altLang="en-US" sz="54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095500" y="1141307"/>
            <a:ext cx="9487747" cy="20612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鹿用尽全身力气，使劲一扯，才把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两只角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从树枝中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脱出来。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6347" y="3904827"/>
            <a:ext cx="9694333" cy="748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</a:t>
            </a:r>
            <a:r>
              <a:rPr lang="en-US" altLang="zh-CN" sz="42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en-US" altLang="zh-CN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en-US" altLang="zh-CN" sz="42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42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，终于从网中逃脱了</a:t>
            </a:r>
            <a:r>
              <a:rPr lang="en-US" altLang="zh-CN" sz="426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26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0649" y="3258820"/>
            <a:ext cx="137985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735" b="1" dirty="0" err="1">
                <a:latin typeface="GB Pinyinok-B" pitchFamily="2" charset="-122"/>
                <a:ea typeface="GB Pinyinok-B" pitchFamily="2" charset="-122"/>
              </a:rPr>
              <a:t>zh</a:t>
            </a:r>
            <a:r>
              <a:rPr lang="en-US" altLang="zh-CN" sz="3735" b="1" dirty="0" err="1">
                <a:latin typeface="GB Pinyinok-B" pitchFamily="2" charset="-122"/>
                <a:ea typeface="GB Pinyinok-B" pitchFamily="2" charset="-122"/>
                <a:sym typeface="+mn-ea"/>
              </a:rPr>
              <a:t>ē</a:t>
            </a:r>
            <a:r>
              <a:rPr lang="en-US" altLang="zh-CN" sz="3735" b="1" dirty="0" err="1">
                <a:latin typeface="GB Pinyinok-B" pitchFamily="2" charset="-122"/>
                <a:ea typeface="GB Pinyinok-B" pitchFamily="2" charset="-122"/>
              </a:rPr>
              <a:t>ng</a:t>
            </a:r>
            <a:endParaRPr lang="en-US" altLang="zh-CN" sz="3735" b="1" dirty="0" err="1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90196" y="1819055"/>
            <a:ext cx="1809763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>
                <a:latin typeface="GB Pinyinok-B" pitchFamily="2" charset="-122"/>
                <a:ea typeface="GB Pinyinok-B" pitchFamily="2" charset="-122"/>
              </a:rPr>
              <a:t>zh</a:t>
            </a:r>
            <a:r>
              <a:rPr lang="en-US" altLang="zh-CN" sz="4000" b="1" dirty="0" err="1">
                <a:latin typeface="GB Pinyinok-B" pitchFamily="2" charset="-122"/>
                <a:ea typeface="GB Pinyinok-B" pitchFamily="2" charset="-122"/>
                <a:sym typeface="+mn-ea"/>
              </a:rPr>
              <a:t>è</a:t>
            </a:r>
            <a:r>
              <a:rPr lang="en-US" sz="4000" b="1" dirty="0" err="1">
                <a:latin typeface="GB Pinyinok-B" pitchFamily="2" charset="-122"/>
                <a:ea typeface="GB Pinyinok-B" pitchFamily="2" charset="-122"/>
              </a:rPr>
              <a:t>ng</a:t>
            </a:r>
            <a:endParaRPr lang="zh-CN" altLang="en-US" sz="4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2465" y="5372539"/>
            <a:ext cx="2164080" cy="8299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4800" dirty="0"/>
              <a:t>后鼻音 </a:t>
            </a:r>
            <a:endParaRPr lang="zh-CN" altLang="en-US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/>
      <p:bldP spid="10" grpId="0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3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3755</Words>
  <Application>WPS 演示</Application>
  <PresentationFormat>宽屏</PresentationFormat>
  <Paragraphs>516</Paragraphs>
  <Slides>50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50</vt:i4>
      </vt:variant>
    </vt:vector>
  </HeadingPairs>
  <TitlesOfParts>
    <vt:vector size="72" baseType="lpstr">
      <vt:lpstr>Arial</vt:lpstr>
      <vt:lpstr>宋体</vt:lpstr>
      <vt:lpstr>Wingdings</vt:lpstr>
      <vt:lpstr>Heiti SC Light</vt:lpstr>
      <vt:lpstr>微软雅黑</vt:lpstr>
      <vt:lpstr>黑体</vt:lpstr>
      <vt:lpstr>Malgun Gothic</vt:lpstr>
      <vt:lpstr>Calibri</vt:lpstr>
      <vt:lpstr>Times New Roman</vt:lpstr>
      <vt:lpstr>楷体</vt:lpstr>
      <vt:lpstr>Calibri</vt:lpstr>
      <vt:lpstr>GB Pinyinok-B</vt:lpstr>
      <vt:lpstr>Arial Unicode MS</vt:lpstr>
      <vt:lpstr>华文楷体</vt:lpstr>
      <vt:lpstr>汉语拼音</vt:lpstr>
      <vt:lpstr>Verdana</vt:lpstr>
      <vt:lpstr>幼圆</vt:lpstr>
      <vt:lpstr>Times New Roman</vt:lpstr>
      <vt:lpstr>3_Office 主题​​</vt:lpstr>
      <vt:lpstr>自定义设计方案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2018-12-13T07:06:00Z</dcterms:created>
  <dcterms:modified xsi:type="dcterms:W3CDTF">2020-04-13T07:34:58Z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