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61" r:id="rId2"/>
    <p:sldId id="288" r:id="rId3"/>
    <p:sldId id="332" r:id="rId4"/>
    <p:sldId id="348" r:id="rId5"/>
    <p:sldId id="349" r:id="rId6"/>
    <p:sldId id="350" r:id="rId7"/>
    <p:sldId id="387" r:id="rId8"/>
    <p:sldId id="388" r:id="rId9"/>
    <p:sldId id="389" r:id="rId10"/>
    <p:sldId id="418" r:id="rId11"/>
    <p:sldId id="333" r:id="rId12"/>
    <p:sldId id="334" r:id="rId13"/>
    <p:sldId id="353" r:id="rId14"/>
    <p:sldId id="354" r:id="rId15"/>
    <p:sldId id="355" r:id="rId16"/>
    <p:sldId id="392" r:id="rId17"/>
    <p:sldId id="425" r:id="rId18"/>
    <p:sldId id="426" r:id="rId19"/>
    <p:sldId id="335" r:id="rId20"/>
    <p:sldId id="336" r:id="rId21"/>
    <p:sldId id="357" r:id="rId22"/>
    <p:sldId id="358" r:id="rId23"/>
    <p:sldId id="359" r:id="rId24"/>
    <p:sldId id="360" r:id="rId25"/>
    <p:sldId id="398" r:id="rId26"/>
    <p:sldId id="399" r:id="rId27"/>
    <p:sldId id="400" r:id="rId28"/>
    <p:sldId id="337" r:id="rId29"/>
    <p:sldId id="338" r:id="rId30"/>
    <p:sldId id="363" r:id="rId31"/>
    <p:sldId id="364" r:id="rId32"/>
    <p:sldId id="365" r:id="rId33"/>
    <p:sldId id="366" r:id="rId34"/>
    <p:sldId id="367" r:id="rId35"/>
    <p:sldId id="421" r:id="rId36"/>
    <p:sldId id="330" r:id="rId37"/>
    <p:sldId id="380" r:id="rId38"/>
    <p:sldId id="381" r:id="rId39"/>
    <p:sldId id="382" r:id="rId40"/>
    <p:sldId id="412" r:id="rId41"/>
    <p:sldId id="413" r:id="rId42"/>
    <p:sldId id="343" r:id="rId43"/>
    <p:sldId id="344" r:id="rId44"/>
    <p:sldId id="427" r:id="rId45"/>
    <p:sldId id="378" r:id="rId46"/>
    <p:sldId id="414" r:id="rId47"/>
    <p:sldId id="428" r:id="rId48"/>
    <p:sldId id="345" r:id="rId49"/>
    <p:sldId id="383" r:id="rId50"/>
    <p:sldId id="384" r:id="rId51"/>
    <p:sldId id="385" r:id="rId52"/>
    <p:sldId id="386" r:id="rId53"/>
    <p:sldId id="415" r:id="rId54"/>
    <p:sldId id="346" r:id="rId55"/>
    <p:sldId id="416" r:id="rId56"/>
    <p:sldId id="347" r:id="rId57"/>
    <p:sldId id="379" r:id="rId58"/>
    <p:sldId id="417" r:id="rId59"/>
    <p:sldId id="429" r:id="rId6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954655" cy="369332"/>
          </a:xfrm>
          <a:prstGeom prst="rect">
            <a:avLst/>
          </a:prstGeom>
          <a:noFill/>
        </p:spPr>
        <p:txBody>
          <a:bodyPr wrap="none" rtlCol="0">
            <a:spAutoFit/>
          </a:bodyPr>
          <a:lstStyle/>
          <a:p>
            <a:r>
              <a:rPr lang="zh-CN" altLang="zh-CN" sz="1800" b="1" dirty="0" smtClean="0">
                <a:solidFill>
                  <a:srgbClr val="C00000"/>
                </a:solidFill>
              </a:rPr>
              <a:t>第二讲　分析概括传主形象</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slide" Target="slide11.xml"/><Relationship Id="rId5" Type="http://schemas.openxmlformats.org/officeDocument/2006/relationships/slide" Target="slide3.xml"/><Relationship Id="rId4" Type="http://schemas.openxmlformats.org/officeDocument/2006/relationships/slide" Target="slide19.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2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3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3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3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3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3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0.xml"/></Relationships>
</file>

<file path=ppt/slides/_rels/slide36.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37.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3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3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40.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41.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43.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44.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45.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46.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6.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2.xml"/></Relationships>
</file>

<file path=ppt/slides/_rels/slide4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50.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1.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2.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3.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5.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7.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5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8.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56.xml"/><Relationship Id="rId4" Type="http://schemas.openxmlformats.org/officeDocument/2006/relationships/slide" Target="slide54.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200" dirty="0"/>
              <a:t>第二讲　分析概括传主形象</a:t>
            </a:r>
          </a:p>
        </p:txBody>
      </p:sp>
    </p:spTree>
    <p:extLst>
      <p:ext uri="{BB962C8B-B14F-4D97-AF65-F5344CB8AC3E}">
        <p14:creationId xmlns:p14="http://schemas.microsoft.com/office/powerpoint/2010/main" xmlns="" val="1474908043"/>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1941"/>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文章先介绍传主吴良镛早年的求学经历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并写出正是这种曲折的经历使其内心树立起了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谋万人居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的理想。接着叙述其在探求中国特色的城市规划建设之路上的独到见解及取得的突出成就和做出的贡献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突出描写了吴良镛在城市规划和建筑设计方面取得的成果。最后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写其用坚强的毅力创造了康复医学领域中的奇迹以及他的荣誉和影响。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题干中要求概括吴良镛在建筑领域取得的成就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我们梳理文章结构可以找到对应的答题范围。第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段写人才培养方面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参与创建清华建筑系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桃李芬芳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段写实践业绩方面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如成功改造了北京菊儿胡同四合院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段写理论建树方面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广义建筑学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人居环境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段写声望和影响力方面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如中国两院院士、</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年度国家最高科技奖获得者、世界人居学会主席等。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7547736"/>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抓住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b="1" dirty="0">
                <a:solidFill>
                  <a:srgbClr val="000000"/>
                </a:solidFill>
                <a:latin typeface="Times New Roman" panose="02020603050405020304" pitchFamily="18" charset="0"/>
                <a:cs typeface="Times New Roman" panose="02020603050405020304" pitchFamily="18" charset="0"/>
              </a:rPr>
              <a:t>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概括传主事迹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概括传主生平主要事迹的方法如下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通过梳理文章的层次结构来概括人物的生平事迹。可通过文章中时间及地点变化来归纳传主的人生经历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进而概括出传主的主要事迹。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通过文章中记述传主的主要事件来概括人物的生平事迹。典型事件往往是传主一生的关键所在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能反映他一生中的主要功过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可以理清其人生发展的脉络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从而概括其事迹。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通过文章中的关键句来概括人物的生平事迹。可通过文章中的概括句、中心句以及对传主的一些评论性的句子概括出传主的主要事迹。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道尔顿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严雪芹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道尔顿出生在英格兰北部坎伯兰一个贫穷的村子里。父亲是一位兼种一点薄地的织布工人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当时正值第一次工业革命初期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很多破产的农民沦为雇佣工人。道尔顿一家的生活十分困顿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他的一个弟弟和一个妹妹都因为饥荒而夭折。道尔顿童年根本没有读书的条件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只是勉强接受一点初等教育。但是他酷爱读书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在干农活的空隙还坚持自学。他勤奋学习的态度得到一个姓鲁宾逊的亲戚的赞赏。鲁宾逊主动利用晚上的时间教他数学和物理。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他的学识已有很大提高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于是他离家来到附近的肯达尔镇上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在他表兄任校长的教会学校里担任助理教师。在这所学校里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他仍然坚持一边工作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一边发愤读书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无论是数学等自然科学的书籍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还是哲学、文学的书籍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他都广泛涉猎。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1793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道尔顿被推荐到曼彻斯特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受聘于一所新学院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担任数学和物理学讲师。他到这里不久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就加入了曼彻斯特文学与哲学学会。由于他学识渊博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待人诚恳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作风朴实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大家都很尊重他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1817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年任会长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直到去世。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道尔顿在曼彻斯特发表的第一篇论文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是一篇关于色盲的研究文章。说起来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事出偶然。圣诞节时道尔顿为母亲买了一双深蓝色的袜子表达自己对老人的孝敬。当他送给母亲时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母亲却厉声责问他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为什么买一双红色袜子。他经过认真研究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发现他哥哥也和他一样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具有不正常的辨色能力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另有一些人也具有这一病症。为此他撰写了论文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提出人类中存在着色盲这一病症。道尔顿的这一发现引起了社会公众的重视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所以在英国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色盲常被称为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道尔顿症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长期以来对气象的观测和对大气各种问题的思索很自然地引导他去研究气体物理的性质。他用亲自动手制作的各种器具认真地考察了大气、水蒸气等多种气体和蒸发、压缩、膨胀等物理现象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他还对大气的组成、混合气体的状态、气体的扩散、气体在水中的溶解等问题进行了实验研究。从</a:t>
            </a:r>
            <a:r>
              <a:rPr lang="en-US" altLang="zh-CN" sz="2200" dirty="0">
                <a:solidFill>
                  <a:srgbClr val="000000"/>
                </a:solidFill>
                <a:latin typeface="Times New Roman" panose="02020603050405020304" pitchFamily="18" charset="0"/>
                <a:cs typeface="Times New Roman" panose="02020603050405020304" pitchFamily="18" charset="0"/>
              </a:rPr>
              <a:t>1801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他陆续发表了《关于极光》《关于气压计》《论降雨》《关于温度计》等论文。其中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最突出的成果是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他在《论气体的受热膨胀》的论文中清楚地提出了气体膨胀定律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任何气体每上升一定温度时发生的体积膨胀是相同的。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道尔顿一生大量的工作就是观察天气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他一生记录了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多万条观察记录。他在观察天气时对空气发生了兴趣。他决心通过气象观测和对气体物理性质的研究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解释常见的自然现象。他假设各种物质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都由同样大小的微粒构成。这时他想起了公元前古希腊哲学家提出的原子假设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于是他选择了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这一名词来称呼这种微粒。牛顿在他的力学理论中指出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在物质微粒的运动中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同性相斥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异性相吸。根据这一思想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道尔顿假设在混合气体中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一类气体的原子并不排斥另一类气体的原子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仅仅是同类原子相互排斥。他利用化学家对一些物质的分析结果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换算出一批原子的相对质量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这就是世界上第一张原子相对质量表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记载在</a:t>
            </a:r>
            <a:r>
              <a:rPr lang="en-US" altLang="zh-CN" sz="2200" dirty="0">
                <a:solidFill>
                  <a:srgbClr val="000000"/>
                </a:solidFill>
                <a:latin typeface="Times New Roman" panose="02020603050405020304" pitchFamily="18" charset="0"/>
                <a:cs typeface="Times New Roman" panose="02020603050405020304" pitchFamily="18" charset="0"/>
              </a:rPr>
              <a:t>1803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日道尔顿的日记中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这一天恰好是道尔顿</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因而更富有意义。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道尔顿一生勤奋好学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认真进行科学实验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自制简单的气压计、温度计等仪器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分析从各地搜集到的空气样品。虽然他不是一位分析化学家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他从自己的实验结构中得出了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所有来自不同地方的空气的组成都是一致的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原子理论建立以后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道尔顿名震英国乃至整个欧洲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各种荣誉纷至沓来。道尔顿对这些没有丝毫兴趣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他仍然像过去一样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将自己的热情和精力奉献给科学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继续从事原子理论研究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测定各种元素的原子量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继续过着朴实而紧张的隐居生活。他的清贫生活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特别是那简陋的住房和艰苦的工作条件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使慕名来访的科学家感到非常意外。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简要概括道尔顿在科学研究方面的成就。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8448446"/>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发现了色盲病症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研究气象、气体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提出了气体膨胀定律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任何气体每上升一定温度时发生的体积膨胀是相同的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开展原子理论研究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制出世界上第一张原子相对质量表。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通过梳理文章的层次结构就可概括其取得的成就。文章开头三段介绍其家庭背景、求学经历及受聘大学讲师的事。接下来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第四段叙述其对色盲的发现及研究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第五段写其发现气体膨胀定律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第六段写其研究原子理论并制出了原子相对质量表。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0350860"/>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7"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8"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9"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2694739"/>
            <a:ext cx="8128000" cy="1722523"/>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概括传主的精神品质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概括传主的精神品质就是在了解传主的生活经历和事迹的基础上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把握传主的性格特征或人生追求、思想个性。常见的设题类型为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的性格特点是怎样的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是通过哪些事件来表现的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cover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1" name="TextBox 40">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7"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700926"/>
            <a:ext cx="8128000" cy="1710148"/>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概括传主的事迹和成就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概括传主的事迹和成就是在了解传主的生活经历和传主的重要事迹的基础上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对其事迹和成就进行概括。分析传主形象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概括传主事迹和成就是历年高考人物传记类阅读的常考内容。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出淤泥而不染的林则徐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邵</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英国人包令与林则徐是同时代的人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他曾任港督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懂汉语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还会说广东方言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。这个殖民主义者与林则徐是敌对关系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但在他的内心世界中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对林则徐佩服得五体投地。包令发表的《钦差大臣林则徐生平及著述》一文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说林则徐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忠诚地、几乎不间断地为他的国家服务了</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年。在社会生活中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他以廉洁、睿智、行为正直和不敛钱财著称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。包令说对了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林则徐是中国近代史上一位重要的政治家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也是中国近代少有的清官。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2251136"/>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岁中进士后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在翰林院里当文官</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岁时离京出任杭州、嘉兴、湖州的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即这三地的行政长官。杭州风景如画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美女如云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是鱼米之乡。如果是个庸人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在这人间天堂当官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岂不优哉游哉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但林则徐对于官场的种种陋习十分反感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他在给友人的信中说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省垣孔道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冠盖如云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自辰迄酉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无非对客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事上接下而外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即为送往迎来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一切公牍管札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转待灯下理之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而精力固已惫矣。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后来林则徐在自己官府公堂上挂起了一副自写的楹联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海纳百川有容乃大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壁立千仞无欲则刚。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这副对联内含的哲理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直到今天仍有珍贵的价值。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林则徐出任省级大员湖北布政使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掌管全省人事财政大权。林则徐每任新职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在赴任前常发出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就是事先向沿途各地发出一些必须执行的命令。林则徐自北京到武昌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从水路进入湖北省后立即发出《由襄阳赴省传牌》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全文不到二百字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主要说明的是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916872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我林则徐已乘船到达湖北境内。从襄阳到武昌这段路自雇船只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自付船费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不需要沿途各地交付一分钱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也不准派人添篙帮牵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溜须拍马。我和随行人员的一日三餐均自备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不接受任何酒食。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我路过各地时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只在码头上接见一下当地官员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不准远迎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任何人不准打着我的旗号捞好处。只要发现行为不轨者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立即严肃查处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不得稍有徇纵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林则徐每任新职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人还未到正气先行。这种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不仅是独善其身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也是告诫同僚和下属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对于官场的种种陋习和腐败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我林则徐决不同污合流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你们也当洁身自爱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否则严惩不贷。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林则徐在湖北政声甚隆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善者歌其善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恶者畏其威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这为后来他任湖广总督时大规模成功地禁烟打下了基础。林则徐在湖北禁烟的成效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又坚定了道光帝在全国禁烟的决心。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8147752"/>
      </p:ext>
    </p:extLst>
  </p:cSld>
  <p:clrMapOvr>
    <a:masterClrMapping/>
  </p:clrMapOvr>
  <p:transition spd="slow">
    <p:strip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年的最后一天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林则徐在北京受命钦差大臣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他的任务是到广州收缴大量鸦片的同时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堵塞鸦片走私进口的源头。外有强敌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内有奸佞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林则徐深知此行如赴汤蹈火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以至他与座师沈鼎甫告别时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相顾涕下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日林则徐从北京动身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当天上灯时分至良乡。林则徐开始发出传牌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指令沿途各地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只用家常饭菜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不必备办整桌酒席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尤不得用燕窝烧烤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以节靡费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。林则徐在途中还向广东发出监控汉奸的密令。他于</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日到达广州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当天近午夜时分住进了越华书院。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4749474"/>
      </p:ext>
    </p:extLst>
  </p:cSld>
  <p:clrMapOvr>
    <a:masterClrMapping/>
  </p:clrMapOvr>
  <p:transition spd="slow">
    <p:blind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林则徐到达广州后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中的头目伍绍荣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又名伍浩官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问罪。此人因与英商勾结走私鸦片大发横财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已成巨富。林则徐审讯此人时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他以为钱可通天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有钱无所不能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所以对林则徐说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愿以家私报效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也就是行贿。林则徐怒斥道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本大臣不要钱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要你的脑袋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伍绍荣吓得魂不附体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片刻不敢怠慢地向英商传达了钦差大人限期缴烟和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的命令。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林则徐抵达广州后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在极其错综复杂的局面下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仅用了</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就迫使英商的政治代表义律同意缴出全部鸦片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这固然与林则徐的智慧、气魄和邓廷桢等人的配合有关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而林则徐清正廉洁的官风官德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却是这一巨大胜利的道德基础。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9849285"/>
      </p:ext>
    </p:extLst>
  </p:cSld>
  <p:clrMapOvr>
    <a:masterClrMapping/>
  </p:clrMapOvr>
  <p:transition spd="slow">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林则徐是我国的民族英雄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在国外也享有盛誉。比如</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国际天文学会将新发现的一颗小行星命名为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在寸土寸金的纽约市区辟有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广场中心耸立着高大的林则徐塑像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纽约百老汇的一条街命名为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林则徐街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。美国人和爱国华侨这样做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首先是把林则徐作为世界禁毒象征看待的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但也与他疾恶如仇、从善如流、清正廉洁、浩然正气的人格魅力有密切的关系。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林则徐是中国近代史上一位重要的政治家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成功施政离不开一个人的人格魅力。请简要分析作为一个政治家的林则徐的人格魅力。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541531"/>
      </p:ext>
    </p:extLst>
  </p:cSld>
  <p:clrMapOvr>
    <a:masterClrMapping/>
  </p:clrMapOvr>
  <p:transition spd="slow">
    <p:pull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充满爱国主义思想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忠诚地、几乎不间断地为国家服务了</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cs typeface="Times New Roman" panose="02020603050405020304" pitchFamily="18" charset="0"/>
              </a:rPr>
              <a:t>年。</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清正廉洁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不敛钱财。</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疾恶如仇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浩然正气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富有胆略和政治才能。如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外有强敌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内有奸佞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林则徐深知赴广禁烟如赴汤蹈火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却毅然前行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十三行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中的头目伍绍荣的惩治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在极其错综复杂的局面下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仅用了</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天就迫使英商的政治代表义律同意缴出全部鸦片。</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在处理政事时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态度坚定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措施有力。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7968803"/>
      </p:ext>
    </p:extLst>
  </p:cSld>
  <p:clrMapOvr>
    <a:masterClrMapping/>
  </p:clrMapOvr>
  <p:transition spd="slow">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文章先以英国人包令对林则徐的评价引出传主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接着叙述林则徐的从仕经历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突出写林则徐的两件事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1830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年林则徐出任省级大员湖北布政使时发出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一事及对当时政坛的影响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1838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年林则徐受命钦差大臣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到广州收缴鸦片一事。文章最后写林则徐在国外享有的盛誉。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题目要求分析作为政治家的林则徐的人格魅力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显然是要从林则徐从政的具体表现中分析其品德和性格特点。这样就可结合文章中所记的具体事件来分析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如文章中写林则徐出任湖北布政使时发出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一事就表现其清正廉洁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不敛钱财。再如到广州收缴鸦片一事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反映其富有胆略、措施有力。当然结合包令的评述可得出其爱国的思想美德。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729353"/>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75289"/>
            <a:ext cx="8128000" cy="5478423"/>
          </a:xfrm>
          <a:prstGeom prst="rect">
            <a:avLst/>
          </a:prstGeom>
        </p:spPr>
        <p:txBody>
          <a:bodyPr>
            <a:spAutoFit/>
          </a:bodyPr>
          <a:lstStyle/>
          <a:p>
            <a:pPr algn="ctr">
              <a:lnSpc>
                <a:spcPts val="3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分析传主形象的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b="1" dirty="0">
                <a:solidFill>
                  <a:srgbClr val="000000"/>
                </a:solidFill>
                <a:latin typeface="Times New Roman" panose="02020603050405020304" pitchFamily="18" charset="0"/>
                <a:cs typeface="Times New Roman" panose="02020603050405020304" pitchFamily="18" charset="0"/>
              </a:rPr>
              <a:t>个切入角度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概括性格特征可从以下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个角度切入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从分析事件切入。分析传主的性格离不开表现其性格的事件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可以从传主与其他人有关的各种事件上去看他的行为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把握传主在诸多矛盾冲突中的动作、内心动机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透视他的思想感情倾向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更好地理解人物性格。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从分析人物描写切入。传主的性格特点往往从肖像、神态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典型的动作、行为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个性化的语言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细致入微的心理活动中折射出来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也可以通过其他人物的言行体现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比如权威人士或亲属等对传主的介绍与评价等。分析正侧面描写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揣摩传主的性格、情感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进而发掘人物的精神世界。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从分析历史背景切入。传记中往往会涉及历史背景、时代气氛等因素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可以从传主在社会环境中的走向解读传主的思想性格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认识和评价传主的品质、典型性、社会意义等。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172272"/>
      </p:ext>
    </p:extLst>
  </p:cSld>
  <p:clrMapOvr>
    <a:masterClrMapping/>
  </p:clrMapOvr>
  <p:transition spd="slow">
    <p:pull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50430"/>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西南联大的闻一多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闻一多在联大中文系讲楚辞、古代神话和唐诗三门课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立论新颖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考证严密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深受学生欢迎。他的古代神话课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图文并茂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用整张的毛边纸画出伏羲、女娲的各种画像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用摁钉钉在黑板上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口讲指画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有声有色。伏羲女娲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本来是相当枯燥的课题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但听闻先生讲课让人感受到一种美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才华的美。因此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不单是联大中文系、文学院的学生争着听这门课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就连理学院、工学院的学生也赶来听。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1953177"/>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吴良镛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筑梦人生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年的春深时节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吴良镛出生于南京一个普通职员家庭。年少的他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目睹了收账人无情揭走自家的屋瓦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凄风苦雨中一家人被迫告别祖居。</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年南京沦陷前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他先后到武汉、重庆求学</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年在重庆合川参加大学招生考试时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他亲历了日军战机对大半座城市的轰炸。流离失所、国破家亡的血泪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促使青年吴良镛默默许下宏愿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在内心树立起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谋万人居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闻一多是一位浪漫的诗人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他会把讲课变成一个充满诗意的过程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所以他把上午的课换到了晚上。七点多钟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电灯已经亮了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闻一多穿着深色长衫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抱着几年来钻研所得的大叠大叠的手稿抄本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昂然走进教室。学生们起立致敬又坐下之后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闻一多也坐下了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但并不马上开讲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慢条斯理地掏出纸烟匣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打开来对着学生和蔼地一笑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哪位吸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学生们笑了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自然不会有谁真的接受这绅士风味的礼让。于是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闻一多自己点了一支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长长地吐出一口烟雾后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用非常舒缓的声腔念道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方得为真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之后才开始讲课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有时讲得兴致盎然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闻一多会把时间延长下去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直到月光洒满校园的时候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才带着清凉的露水回到他的新南院住宅。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0342070"/>
      </p:ext>
    </p:extLst>
  </p:cSld>
  <p:clrMapOvr>
    <a:masterClrMapping/>
  </p:clrMapOvr>
  <p:transition spd="slow">
    <p:strips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闻一多讲唐诗是联大叫座的课。他原来就是诗人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对唐诗的理解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其见解和感受有别于其他学者。闻一多最赞赏五言绝句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认为五言绝句是唐诗中的精品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二十个字就是二十个仙人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容不得一个滥竽充数。汪曾祺说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能够像闻一多先生那样讲唐诗的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并世无第二人。因为闻先生既是诗人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而且对西方美术十分了解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因此能将诗与画联系起来讲解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给学生开辟了一个新境界。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他讲唐诗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不蹈袭前人一语。他将晚唐诗和后期印象派的画一起讲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特别讲到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点画派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。中国用比较文学的方法讲唐诗的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闻一多当为第一人。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177509"/>
      </p:ext>
    </p:extLst>
  </p:cSld>
  <p:clrMapOvr>
    <a:masterClrMapping/>
  </p:clrMapOvr>
  <p:transition spd="slow">
    <p:strips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闻一多特别欣赏初唐诗人张若虚的《春江花月夜》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他在《宫体诗的自赎》一文中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曾把这首诗评价为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顶峰上的顶峰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。这首诗有浓厚的唯美倾向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却带有几分人生幻灭、虚无颓唐的意味。何兆武评价说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闻先生的思想主潮早年和晚年是一以贯之的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本质上还是个诗人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对美有特别的感受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而且从始到终是一包热情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一生未曾改变过。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唐诗中有这样空灵唯美的诗意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有人生幻灭的虚无感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唐诗中的人间疾苦更能引起闻一多的感触。闻一多经常跟学生说起这样的事情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说完以后就讲唐诗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讲杜甫的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他愤怒地说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为什么隔了一千多年了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中国的事还是这样悲惨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比那时候还不如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学生还因此有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给蒋委员长的一封公开信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这样一个作业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令他们记忆深刻。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9621752"/>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看到国家糟糕到这步田地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闻一多如坐针毡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他在给学生臧克家的信中写道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我只觉得自己是座没有爆发的火山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火烧得我痛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却没有能力炸开那禁锢我的壳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放射出光和热来。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1943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年为时间标记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闻一多走出书斋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从一个学者变成了一个激情喷发的民主斗士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在许多公开场合作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狮子吼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7435132"/>
      </p:ext>
    </p:extLst>
  </p:cSld>
  <p:clrMapOvr>
    <a:masterClrMapping/>
  </p:clrMapOvr>
  <p:transition spd="slow">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年西南联大开始分批北上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为了工作需要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他坚决留在昆明。在白色恐怖下</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民盟中央委员李公朴惨遭暗杀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闻一多的处境十分危险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但他置生死于度外。</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他义无反顾地前往参加李公朴先生的追悼会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面对国民党特务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他拍案而起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慷慨激昂地发表了著名的《最后一次讲演》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悲愤地表示为了民族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要像李先生一样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前脚跨出大门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后脚就不准备再跨进大门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的坚定决心。追悼会后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又出席了民盟在《民主周刊》社为李公朴被暗杀事件举行的记者招待会。当天下午在回家途中即遭到国民党特务杀害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时年不满</a:t>
            </a:r>
            <a:r>
              <a:rPr lang="en-US" altLang="zh-CN" sz="2200" dirty="0">
                <a:solidFill>
                  <a:srgbClr val="000000"/>
                </a:solidFill>
                <a:latin typeface="Times New Roman" panose="02020603050405020304" pitchFamily="18" charset="0"/>
                <a:cs typeface="Times New Roman" panose="02020603050405020304" pitchFamily="18" charset="0"/>
              </a:rPr>
              <a:t>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从本文来看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闻一多是一个什么样的人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请分点陈述。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9403727"/>
      </p:ext>
    </p:extLst>
  </p:cSld>
  <p:clrMapOvr>
    <a:masterClrMapping/>
  </p:clrMapOvr>
  <p:transition spd="slow">
    <p:strip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8597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他是一位非常出色的教师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课堂教学充满诗意。为了创造意境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特地把课程从上午调到灯光昏暗的晚上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在灯光和月光下讲诗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讲授时也极有名士风度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并能引导学生领悟古代神话、楚辞、唐诗的美。</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他既是诗人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又是画家。能站在诗人的立场上引导学生鉴赏诗歌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由于对西方美术十分了解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因此能将诗与画联系起来讲解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给学生开辟了一个艺术比较的新境界。</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他是一个坚定的爱国者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一位杰出的民主斗士。为了国家和民族大义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置生死于度外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最后为国殉身。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此题分析传主的形象。可以梳理文本的结构思路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从闻一多的身份切入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抓住教师、诗人、画家、民主斗士等关键词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分条陈述即可。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7810345"/>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梁启超面面观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梁启超很欣赏孔子所说的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知者不惑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仁者不忧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勇者不惧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并以此自励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大智、大仁、大勇的梁启超为后人铭记。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657980"/>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在近现代学术史上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梁启超的成就和影响都非常大。他留下了</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多万字的著述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年的著述生涯中平均每年要写</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多万字。他撰写《陶渊明年谱》三日而成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他用一昼夜完成《戴东原先生传》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他最有名的著作《清代学术概论》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本是为别人作序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结果一发而不可收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天写成一本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万字的著作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而这一切都是在他自戊戌以后的政治运动无不参与的情况下完成的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梁启超的治学领域极其广泛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他的著作涉及哲学、史学、文学、图书馆学、社会学等诸多学科。在学术研究上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他不动手则已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一动手便有极大的格局放在那里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不管能否成功。他喜于将某一件事物、某一国学术做一个通盘的打算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进行大规模的研究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永不肯安于小就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做一种狭窄专门的精密工作。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梁启超在《新民说》中把敢于进取冒险作为新国民应具备的品德之一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他一生至少有三次冒险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尤以</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年只身劝广东都督龙济光反袁护国最为惊险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此前梁启超的好友汤觉顿前往劝说摇摆不定的龙济光时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竟被龙济光的部下开枪打死。梁启超强压悲愤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冒险出马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与龙济光苦口婆心地谈了十几个钟头。龙济光当时表示心悦诚服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随后把他手下的军官聚集起来给梁启超开欢迎会。这帮军官个个拖枪带刀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一开始还客客气气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酒过三巡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凶相毕露。梁启超一看耐心说服已无可能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索性豁出去了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对龙济光吼道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我单人独马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手无寸铁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跑到你千军万马里头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本来不打算带命回去。我一来为中华民国前途求你们帮忙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二来也因为我是广东人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不愿意广东糜烂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所以我拼着一条命来换广州城里几十万人的安宁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来争全国四万万人的人格。既已到这里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自然是随你们的便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要怎样就怎样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梁启超滔滔不绝地演说一个多钟头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声音之大就像打雷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一面说一面不停地拍桌子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把桌子上的玻璃杯震得叮当作响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一时举座皆惊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左右皆靡。梁启超这一吼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不仅救了自己一命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也逼着龙济光宣布独立。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吴良镛结束在美国的研读深造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投身于新中国建设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协助梁思成创办了清华大学建筑系。此后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风雨数十载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以解决中国实际问题为导向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从城市规划、建筑设计到教书育人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他不知疲倦地奔忙着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孜孜探求着中国特色的城市规划建设之路。他指出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西方建筑史是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而中国古代建筑史是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土木的历史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北京旧城这个世界城市史上无与伦比之杰作的保护工作尤为不易。随着一批批新建筑、一座座新城市的拔地而起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吴良镛的心头却日益萦绕着浓密的困惑。他认为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旧城的改造不仅要满足现代生活的舒适要求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还要与原有的历史环境密切结合。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梁启超一生经历过多次大风大浪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但他成不了一个老练的政治家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这与当时的政局有关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也是他的性格使然。他特别看重趣味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你的人生观拿什么做根底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我便答道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拿趣味做根底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凡人必常常生活于趣味之中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生活才有价值。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我所做的事常常失败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严格地可以说没有一件不失败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我总是一面失败一面做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因为我不但在成功里头感觉趣味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在失败里头也感觉趣味。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梁启超的学问涉及面广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就是因为他兴趣特别广泛。他曾对子女说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我是学问趣味方面极广的人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我之所以不能专积有成者在此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然而我的生活内容异常丰富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能够永久保持不厌不倦的精神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亦未始不在此。我每历若干时候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趣味转过新方面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便觉得像换个新生命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如朝旭升天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如新荷出水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我自觉这种生活是极可爱的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极有价值的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梁启超一生多变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世所共知。他的多变颇遭时人及后人的诟病。有人认为他一生所为学问除文学外都无大价值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不过于初学者有启迪之用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为他学问不能精深而感到惋惜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有人说他政治上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反复无常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与康有为始合终分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与孙中山合作又对抗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对袁世凯先拥后反。梁启超晚年对自己的学生说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他是有中心思想和一贯主张的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绝不是望风转舵、随风而飘的投机者。郑振铎认为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梁启超最伟大之处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最足以表示他的光明磊落的人格处便是他的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。他的变不过是变化的方法而已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他的宗旨、他的目的并未变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那就是爱国。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选自《梁启超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趣味人生》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2652430"/>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96055"/>
            <a:ext cx="8128000" cy="509370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下列对传记有关内容的分析和概括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梁启超自戊戌以后的政治运动无不参与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但他始终成不了一个老练的政治家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这固然与他的性格有关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但更是当时的政局使然。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汤觉顿劝龙济光反袁护国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却被龙济光的部下枪杀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在这种情况下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梁启超仍只身赴虎穴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这一行动不仅体现出他的大勇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也体现出他的大仁。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梁启超因多变而学问不能精深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郑振铎虽然为此感到惋惜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屡变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是梁启超光明磊落人格的体现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变的是方法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爱国宗旨始终未变。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在学术研究上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梁启超不管能否成功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都乐于创立大格局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着力于大规模的研究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而不肯安于在一种狭窄专门的精密工作中有小成就。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文章用了多种手法刻画梁启超的形象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又有动作、语言、神态描写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从多个方面生动再现了梁启超的风貌。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4" name="五边形 3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五边形 3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6" name="组合 35"/>
          <p:cNvGrpSpPr/>
          <p:nvPr/>
        </p:nvGrpSpPr>
        <p:grpSpPr>
          <a:xfrm>
            <a:off x="251520" y="4005064"/>
            <a:ext cx="8640960" cy="2664296"/>
            <a:chOff x="251520" y="1801791"/>
            <a:chExt cx="8640960" cy="2664296"/>
          </a:xfrm>
        </p:grpSpPr>
        <p:grpSp>
          <p:nvGrpSpPr>
            <p:cNvPr id="37" name="组合 36"/>
            <p:cNvGrpSpPr/>
            <p:nvPr/>
          </p:nvGrpSpPr>
          <p:grpSpPr>
            <a:xfrm>
              <a:off x="251520" y="1801791"/>
              <a:ext cx="8640960" cy="2664296"/>
              <a:chOff x="251520" y="-243408"/>
              <a:chExt cx="8640960" cy="2664296"/>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243408"/>
                <a:ext cx="8640960" cy="2347289"/>
                <a:chOff x="251520" y="-243408"/>
                <a:chExt cx="8640960" cy="2347289"/>
              </a:xfrm>
            </p:grpSpPr>
            <p:sp>
              <p:nvSpPr>
                <p:cNvPr id="43" name="矩形 42"/>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71094" y="-22779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8" name="矩形 37"/>
            <p:cNvSpPr>
              <a:spLocks noChangeAspect="1"/>
            </p:cNvSpPr>
            <p:nvPr/>
          </p:nvSpPr>
          <p:spPr>
            <a:xfrm>
              <a:off x="508000" y="2135882"/>
              <a:ext cx="8128000" cy="193899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梁启超始终成不了一个老练的政治家</a:t>
              </a:r>
              <a:r>
                <a:rPr lang="en-US" altLang="zh-CN" sz="2000" dirty="0"/>
                <a:t>,</a:t>
              </a:r>
              <a:r>
                <a:rPr lang="zh-CN" altLang="zh-CN" sz="2000" dirty="0"/>
                <a:t>原文说</a:t>
              </a:r>
              <a:r>
                <a:rPr lang="en-US" altLang="zh-CN" sz="2000" dirty="0"/>
                <a:t>“</a:t>
              </a:r>
              <a:r>
                <a:rPr lang="zh-CN" altLang="zh-CN" sz="2000" dirty="0"/>
                <a:t>这与当时的政局有关</a:t>
              </a:r>
              <a:r>
                <a:rPr lang="en-US" altLang="zh-CN" sz="2000" dirty="0"/>
                <a:t>,</a:t>
              </a:r>
              <a:r>
                <a:rPr lang="zh-CN" altLang="zh-CN" sz="2000" dirty="0"/>
                <a:t>也是他的性格使然</a:t>
              </a:r>
              <a:r>
                <a:rPr lang="en-US" altLang="zh-CN" sz="2000" dirty="0"/>
                <a:t>”,</a:t>
              </a:r>
              <a:r>
                <a:rPr lang="zh-CN" altLang="zh-CN" sz="2000" dirty="0"/>
                <a:t>选项中将政局的影响夸大了。</a:t>
              </a:r>
              <a:r>
                <a:rPr lang="en-US" altLang="zh-CN" sz="2000" dirty="0"/>
                <a:t>C</a:t>
              </a:r>
              <a:r>
                <a:rPr lang="zh-CN" altLang="zh-CN" sz="2000" dirty="0"/>
                <a:t>项</a:t>
              </a:r>
              <a:r>
                <a:rPr lang="en-US" altLang="zh-CN" sz="2000" dirty="0"/>
                <a:t>,</a:t>
              </a:r>
              <a:r>
                <a:rPr lang="zh-CN" altLang="zh-CN" sz="2000" dirty="0"/>
                <a:t>为梁启超因多变而学问不能精深感到惋惜的不是郑振铎</a:t>
              </a:r>
              <a:r>
                <a:rPr lang="en-US" altLang="zh-CN" sz="2000" dirty="0"/>
                <a:t>,</a:t>
              </a:r>
              <a:r>
                <a:rPr lang="zh-CN" altLang="zh-CN" sz="2000" dirty="0"/>
                <a:t>张冠李戴。</a:t>
              </a:r>
              <a:r>
                <a:rPr lang="en-US" altLang="zh-CN" sz="2000" dirty="0"/>
                <a:t>E</a:t>
              </a:r>
              <a:r>
                <a:rPr lang="zh-CN" altLang="zh-CN" sz="2000" dirty="0"/>
                <a:t>项</a:t>
              </a:r>
              <a:r>
                <a:rPr lang="en-US" altLang="zh-CN" sz="2000" dirty="0"/>
                <a:t>,</a:t>
              </a:r>
              <a:r>
                <a:rPr lang="zh-CN" altLang="zh-CN" sz="2000" dirty="0"/>
                <a:t>原文中没有</a:t>
              </a:r>
              <a:r>
                <a:rPr lang="en-US" altLang="zh-CN" sz="2000" dirty="0"/>
                <a:t>“</a:t>
              </a:r>
              <a:r>
                <a:rPr lang="zh-CN" altLang="zh-CN" sz="2000" dirty="0"/>
                <a:t>神态描写</a:t>
              </a:r>
              <a:r>
                <a:rPr lang="en-US" altLang="zh-CN" sz="2000" dirty="0"/>
                <a:t>”</a:t>
              </a:r>
              <a:r>
                <a:rPr lang="zh-CN" altLang="zh-CN" sz="2000" dirty="0"/>
                <a:t>。</a:t>
              </a:r>
            </a:p>
          </p:txBody>
        </p:sp>
      </p:grpSp>
      <p:grpSp>
        <p:nvGrpSpPr>
          <p:cNvPr id="45" name="组合 44"/>
          <p:cNvGrpSpPr/>
          <p:nvPr/>
        </p:nvGrpSpPr>
        <p:grpSpPr>
          <a:xfrm>
            <a:off x="251520" y="5633844"/>
            <a:ext cx="8640960" cy="1035516"/>
            <a:chOff x="251520" y="4869160"/>
            <a:chExt cx="8640960" cy="1035516"/>
          </a:xfrm>
        </p:grpSpPr>
        <p:grpSp>
          <p:nvGrpSpPr>
            <p:cNvPr id="46" name="组合 45"/>
            <p:cNvGrpSpPr/>
            <p:nvPr/>
          </p:nvGrpSpPr>
          <p:grpSpPr>
            <a:xfrm>
              <a:off x="251520" y="4869160"/>
              <a:ext cx="8640960" cy="1035516"/>
              <a:chOff x="251520" y="3872081"/>
              <a:chExt cx="8640960" cy="1035516"/>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B</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1</a:t>
              </a:r>
              <a:r>
                <a:rPr lang="zh-CN" altLang="zh-CN" sz="2000" dirty="0"/>
                <a:t>分</a:t>
              </a:r>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nextCondLst>
                <p:cond evt="onClick" delay="0">
                  <p:tgtEl>
                    <p:spTgt spid="35"/>
                  </p:tgtEl>
                </p:cond>
              </p:nextCondLst>
            </p:seq>
            <p:seq concurrent="1" nextAc="seek">
              <p:cTn id="8" restart="whenNotActive" fill="hold" evtFilter="cancelBubble" nodeType="interactiveSeq">
                <p:stCondLst>
                  <p:cond evt="onClick" delay="0">
                    <p:tgtEl>
                      <p:spTgt spid="3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6"/>
                                        </p:tgtEl>
                                      </p:cBhvr>
                                    </p:animEffect>
                                    <p:set>
                                      <p:cBhvr>
                                        <p:cTn id="13"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4"/>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88719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梁启超的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大智、大仁、大勇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73813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在近现代学术史上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梁启超取得多方面的成就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著述颇丰。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这是梁启超的大智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在劝龙济光反袁时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面对险境急中生智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力挽危局。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这是梁启超的大智、大仁、大勇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通达人生智慧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认为人要生活于趣味之中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这样的生活才有价值。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这是梁启超的大智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梁启超虽然一生多变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但他有中心思想和一贯主张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绝不望风转舵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目的终是爱国。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这是梁启超的大仁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梁启超的性格就表现在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大智、大仁、大勇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文章正是围绕其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大智、大仁、大勇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来选材的。如文章第二段写梁启超学术方面取得的成就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写其劝龙济光反袁这件事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既突出其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通达人生智慧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郑振铎对其评价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他的宗旨、他的目的并未变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那就是爱国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4365316"/>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9" name="矩形 8"/>
          <p:cNvSpPr>
            <a:spLocks noChangeAspect="1"/>
          </p:cNvSpPr>
          <p:nvPr/>
        </p:nvSpPr>
        <p:spPr>
          <a:xfrm>
            <a:off x="508000" y="1916832"/>
            <a:ext cx="545854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文中多处引用了梁启超的话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有什么好处</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238309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表现了梁启超勇敢无畏、重人生趣味的特点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有助于读者从多个角度直接了解梁启超的精神特质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使传记的内容更加真实可信。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本题中要求分析多处引用梁启超话的作用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既要结合引用的作用来分析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还要结合本文的特点分析。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言为心声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引用梁启超的话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自然能够反映其性格特点。传记中引用传主的话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也可增加其真实性和可信度。另外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还可丰富文章的内容。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177281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梁启超说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我自觉这种生活是极可爱的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极有价值的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你是怎样看待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508000" y="2619900"/>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指的是梁启超充满趣味的生活。主要体现为他兴趣广泛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学问涉及面广。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这种生活的好处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有助于积极思考探索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有所成就。</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能够永久保持不厌不倦的精神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发现生活的可爱之处。</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能够正确地看待成败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有不竭的奋斗动力。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这种生活的不足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学问上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可能有多方面的收获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但难以精深。</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立身处世上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容易多变化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少常态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让人难以明白他的宗旨原则。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结合文章倒数第二段中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你的人生观拿什么做根底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我便答道</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拿趣味做根底</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凡人必常常生活于趣味之中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生活才有价值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指的是梁启超充满趣味的生活。对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可辩证看待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既有积极的一面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也有其不足的一面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注意分析要辩证。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30534192"/>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940671"/>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林庚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发明一个传统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九一八事变后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林庚在抗日救亡运动中为全校写战歌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决战生死路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这样铿锵的句子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并随请愿团赴南京要求国民政府抗日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曾绝食于南京。鼓动林庚的除了拳拳爱国心外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就是他崇尚自由的精神。呈现在他的写作里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就是对创造的渴望。林庚由古体诗词转向自由诗自然与此有关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还应看到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他创作的转向与当时诗坛狂飙突进的风尚也有着莫大的关系。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42738"/>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对于这种诗坛的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林庚有着独特的见解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任何一次成功的革命如果没有伴随与之俱来的成功的建设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革命也便往往难免是短命的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又谈何容易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闻一多等人在此之前曾多次进行新诗写作试验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虽取得了一些成就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但最终都不了了之。作为一名自由诗的杰出实践者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林庚自然知道重新探索的艰难。不过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创作应该是一件仿佛是探险的事业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而不能是吃现成的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在包括著名诗人戴望舒在内的诸人的不解和劝阻中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林庚开始了对格律体新诗的创作和研究。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8607235"/>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自古太守多诗人。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在吴良镛看来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作为城市规划者的市长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不仅要具备革命家的情操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还应具有诗人的情怀、史学家的渊博。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衣服破了一定要扔掉吗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是不是想想办法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例如打个漂亮补丁或绣上图案。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相对于大拆大建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吴良镛提出了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有机更新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理论和建造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类四合院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住房体系的构想。他的这一理论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被成功应用于北京菊儿胡同四合院改造工程。菊儿胡同居民曾一直被危房、积水等问题困扰着。由于许多改造方案与旧城风貌保护相冲突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改造项目一直停滞在规划层面。吴良镛说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民为邦本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普通人的居住问题是建筑最本质、最核心的内容。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他不辞辛劳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反复修改施工方案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每天拖着装满资料的小车到建筑馆工作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或奔波于尘土飞扬的工地。改造后的菊儿小区白墙黛瓦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与周边的老房子浑然一体。在这样一座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类四合院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邻里进出打招呼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有了困难互相帮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北京城原有的历史环境和生活情境得以延续。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57980"/>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他的决然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来自于对一个更大传统的判断。现今的历史学家在叙述西学东渐时异常兴奋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为思潮流派的花样繁多和古老中国的惊人胃口。殊不知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我们有时在慌乱中把舶来品包装的锡纸也一同吞下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更糟糕的情形是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因为相关语境的缺失或难以言述的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有意无意抛掉食品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消化锡纸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炫耀商标。林庚深知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相对于外来诗歌和文化资源带给新文学近百年的惠赠和滋养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本土几千年的古典文学传统更像是一个被尘封起来的巨大秘密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我们知道这里琳琅满目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可是人们要么是回过头漠然处之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要么是茫茫然不知从何下口。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这自然不是新问题。可是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抱怨的多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捶胸顿足的多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大声疾呼的多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真正肯沉潜下来进行考辨研究的不多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像林庚这样取得巨大成就的更是罕见。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2887415"/>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林庚几乎用了一生的大部分时间埋头耕作。他要用一个现代人的眼光去解读古典文学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同时为了文学创作把古典文学传统重新发掘出来。正是他提出的格律体新诗理论给我们提供了一个具有重要意义的参照。歌德说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必须聚精会神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在限制中才能显出来身手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只有法则能给我们自由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。单单这终生执着探索的精神就足以让后来者肃然起敬。任何一个试图到更遥远的田地里收割的人肯定不会忽略这样的经验。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林庚先生有着更为宏阔的文学史视野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人们因先生的新见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如唐诗中的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盛唐气象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而生发出来的对古典文学新的理解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正是得益于他的筚路蓝缕之功。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4585393"/>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602077"/>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林庚一部重要著作《</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西游记</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漫画》的产生颇有些意味。在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林庚无以排遣心中的困惑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就经常夜读《西游记》。就这样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白天被批判的林庚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晚上在书斋里摊开书卷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从文学中得到宽慰和愉悦。最终他将《西游记》烂熟于心。难得的是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他将自己的人生感悟融进了对小说的理解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岁高龄出版了《</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西游记</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漫画》这样一部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极具个性的充满诗人气质和潇洒笔意的快意之作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。古代文学研究大家程千帆教授在给先生写的信中说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他是在病中收到了林庚先生的著作的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看了书竟爱不释手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自己看不完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就让自己的学生给他念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一口气花了三天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高兴得不得了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说这书是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盖自有《西游记》以来之第一篇文章也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983162"/>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a:t>
            </a:r>
            <a:r>
              <a:rPr lang="en-US" altLang="zh-CN" sz="2200" dirty="0">
                <a:solidFill>
                  <a:srgbClr val="000000"/>
                </a:solidFill>
                <a:latin typeface="Times New Roman" panose="02020603050405020304" pitchFamily="18" charset="0"/>
                <a:cs typeface="Times New Roman" panose="02020603050405020304" pitchFamily="18" charset="0"/>
              </a:rPr>
              <a:t>(1910—2006),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字静希。福建闽侯人。</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年毕业于清华大学中文系。历任清华大学助教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厦门大学中文系讲师、副教授、教授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北京大学中文系古典文学教研室主任、教授、博士生导师。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凡是见过林庚先生的人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都说他仙风道骨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从里到外透出一股清气。他的确远离尘嚣。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尽管本世纪不乏兼备诗才和学力的通人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但像林先生这样诗性和理性交互渗透在创作和学问之中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并形成鲜明特色的大家却很罕见。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葛晓音语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392649"/>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林庚年轻时渴望创造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崇尚自由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并有一颗拳拳爱国心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这些促使他在抗日救亡运动中为全校写战歌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决战生死路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这样铿锵的句子。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从文中看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林庚早年古诗的造诣超出众人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他写过大量古典诗词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虽然后来转向自由诗创作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但早年的古诗词创作为他后来研究古诗词奠定了基础。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林庚用一个现代人的眼光去解读古典文学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同时为了文学创作把古典文学传统重新发明出来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而他自己创作的量多质优的格律体新诗成为这种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的典范。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林庚先生有着宏阔的文学史视野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他研究唐诗首先提出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盛唐气象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少年精神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后来的不少文学研究者都深受其启发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进而生发出对古典文学新的理解。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130839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古代文学研究大家程千帆教授在病中收到了林庚先生的著作《</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西游记</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看了书爱不释手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一口气花了三天看完此书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高兴得不得了。这从侧面表现了林庚在中国古典文学方面有深厚的功力。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7" name="五边形 3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8" name="五边形 3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9" name="组合 38"/>
          <p:cNvGrpSpPr/>
          <p:nvPr/>
        </p:nvGrpSpPr>
        <p:grpSpPr>
          <a:xfrm>
            <a:off x="251520" y="4087818"/>
            <a:ext cx="8640960" cy="2581542"/>
            <a:chOff x="251520" y="1884545"/>
            <a:chExt cx="8640960" cy="2581542"/>
          </a:xfrm>
        </p:grpSpPr>
        <p:grpSp>
          <p:nvGrpSpPr>
            <p:cNvPr id="40" name="组合 39"/>
            <p:cNvGrpSpPr/>
            <p:nvPr/>
          </p:nvGrpSpPr>
          <p:grpSpPr>
            <a:xfrm>
              <a:off x="251520" y="1884545"/>
              <a:ext cx="8640960" cy="2581542"/>
              <a:chOff x="251520" y="-160654"/>
              <a:chExt cx="8640960" cy="2581542"/>
            </a:xfrm>
          </p:grpSpPr>
          <p:sp>
            <p:nvSpPr>
              <p:cNvPr id="42" name="五边形 4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4" name="组合 43"/>
              <p:cNvGrpSpPr/>
              <p:nvPr/>
            </p:nvGrpSpPr>
            <p:grpSpPr>
              <a:xfrm>
                <a:off x="251520" y="-160654"/>
                <a:ext cx="8640960" cy="2264536"/>
                <a:chOff x="251520" y="-160654"/>
                <a:chExt cx="8640960" cy="2264536"/>
              </a:xfrm>
            </p:grpSpPr>
            <p:sp>
              <p:nvSpPr>
                <p:cNvPr id="45" name="矩形 44"/>
                <p:cNvSpPr/>
                <p:nvPr/>
              </p:nvSpPr>
              <p:spPr>
                <a:xfrm>
                  <a:off x="251520" y="-160654"/>
                  <a:ext cx="8640960" cy="22645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28"/>
                <p:cNvSpPr txBox="1"/>
                <p:nvPr/>
              </p:nvSpPr>
              <p:spPr>
                <a:xfrm>
                  <a:off x="8371094" y="-1506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1" name="矩形 40"/>
            <p:cNvSpPr>
              <a:spLocks noChangeAspect="1"/>
            </p:cNvSpPr>
            <p:nvPr/>
          </p:nvSpPr>
          <p:spPr>
            <a:xfrm>
              <a:off x="508000" y="2213057"/>
              <a:ext cx="8128000" cy="1938992"/>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林庚早年古诗的造诣超出众人</a:t>
              </a:r>
              <a:r>
                <a:rPr lang="en-US" altLang="zh-CN" sz="2000" dirty="0"/>
                <a:t>”</a:t>
              </a:r>
              <a:r>
                <a:rPr lang="zh-CN" altLang="zh-CN" sz="2000" dirty="0"/>
                <a:t>和</a:t>
              </a:r>
              <a:r>
                <a:rPr lang="en-US" altLang="zh-CN" sz="2000" dirty="0"/>
                <a:t>“</a:t>
              </a:r>
              <a:r>
                <a:rPr lang="zh-CN" altLang="zh-CN" sz="2000" dirty="0"/>
                <a:t>早年的古诗词创作为他后来研究古诗词奠定了基础</a:t>
              </a:r>
              <a:r>
                <a:rPr lang="en-US" altLang="zh-CN" sz="2000" dirty="0"/>
                <a:t>”</a:t>
              </a:r>
              <a:r>
                <a:rPr lang="zh-CN" altLang="zh-CN" sz="2000" dirty="0"/>
                <a:t>于文无据。</a:t>
              </a:r>
              <a:r>
                <a:rPr lang="en-US" altLang="zh-CN" sz="2000" dirty="0"/>
                <a:t>C</a:t>
              </a:r>
              <a:r>
                <a:rPr lang="zh-CN" altLang="zh-CN" sz="2000" dirty="0"/>
                <a:t>项</a:t>
              </a:r>
              <a:r>
                <a:rPr lang="en-US" altLang="zh-CN" sz="2000" dirty="0"/>
                <a:t>,“</a:t>
              </a:r>
              <a:r>
                <a:rPr lang="zh-CN" altLang="zh-CN" sz="2000" dirty="0"/>
                <a:t>而他自己创作的量多质优的格律体新诗成为这种</a:t>
              </a:r>
              <a:r>
                <a:rPr lang="en-US" altLang="zh-CN" sz="2000" dirty="0"/>
                <a:t>‘</a:t>
              </a:r>
              <a:r>
                <a:rPr lang="zh-CN" altLang="zh-CN" sz="2000" dirty="0"/>
                <a:t>发明</a:t>
              </a:r>
              <a:r>
                <a:rPr lang="en-US" altLang="zh-CN" sz="2000" dirty="0"/>
                <a:t>’</a:t>
              </a:r>
              <a:r>
                <a:rPr lang="zh-CN" altLang="zh-CN" sz="2000" dirty="0"/>
                <a:t>的典范</a:t>
              </a:r>
              <a:r>
                <a:rPr lang="en-US" altLang="zh-CN" sz="2000" dirty="0"/>
                <a:t>”</a:t>
              </a:r>
              <a:r>
                <a:rPr lang="zh-CN" altLang="zh-CN" sz="2000" dirty="0"/>
                <a:t>于文无据。</a:t>
              </a:r>
              <a:r>
                <a:rPr lang="en-US" altLang="zh-CN" sz="2000" dirty="0"/>
                <a:t>E</a:t>
              </a:r>
              <a:r>
                <a:rPr lang="zh-CN" altLang="zh-CN" sz="2000" dirty="0"/>
                <a:t>项</a:t>
              </a:r>
              <a:r>
                <a:rPr lang="en-US" altLang="zh-CN" sz="2000" dirty="0"/>
                <a:t>,“</a:t>
              </a:r>
              <a:r>
                <a:rPr lang="zh-CN" altLang="zh-CN" sz="2000" dirty="0"/>
                <a:t>一口气花了三天看完此书</a:t>
              </a:r>
              <a:r>
                <a:rPr lang="en-US" altLang="zh-CN" sz="2000" dirty="0"/>
                <a:t>”</a:t>
              </a:r>
              <a:r>
                <a:rPr lang="zh-CN" altLang="zh-CN" sz="2000" dirty="0"/>
                <a:t>表述不准确。</a:t>
              </a:r>
            </a:p>
          </p:txBody>
        </p:sp>
      </p:grpSp>
      <p:grpSp>
        <p:nvGrpSpPr>
          <p:cNvPr id="47" name="组合 46"/>
          <p:cNvGrpSpPr/>
          <p:nvPr/>
        </p:nvGrpSpPr>
        <p:grpSpPr>
          <a:xfrm>
            <a:off x="251520" y="5633844"/>
            <a:ext cx="8640960" cy="1035516"/>
            <a:chOff x="251520" y="4869160"/>
            <a:chExt cx="8640960" cy="1035516"/>
          </a:xfrm>
        </p:grpSpPr>
        <p:grpSp>
          <p:nvGrpSpPr>
            <p:cNvPr id="48" name="组合 47"/>
            <p:cNvGrpSpPr/>
            <p:nvPr/>
          </p:nvGrpSpPr>
          <p:grpSpPr>
            <a:xfrm>
              <a:off x="251520" y="4869160"/>
              <a:ext cx="8640960" cy="1035516"/>
              <a:chOff x="251520" y="3872081"/>
              <a:chExt cx="8640960" cy="1035516"/>
            </a:xfrm>
          </p:grpSpPr>
          <p:sp>
            <p:nvSpPr>
              <p:cNvPr id="50" name="五边形 4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1" name="五边形 5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2" name="燕尾形 5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矩形 52"/>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9" name="矩形 48"/>
            <p:cNvSpPr>
              <a:spLocks noChangeAspect="1"/>
            </p:cNvSpPr>
            <p:nvPr/>
          </p:nvSpPr>
          <p:spPr>
            <a:xfrm>
              <a:off x="539552" y="5086562"/>
              <a:ext cx="8064896" cy="495585"/>
            </a:xfrm>
            <a:prstGeom prst="rect">
              <a:avLst/>
            </a:prstGeom>
          </p:spPr>
          <p:txBody>
            <a:bodyPr wrap="square">
              <a:spAutoFit/>
            </a:bodyPr>
            <a:lstStyle/>
            <a:p>
              <a:pPr>
                <a:lnSpc>
                  <a:spcPct val="150000"/>
                </a:lnSpc>
              </a:pPr>
              <a:r>
                <a:rPr lang="zh-CN" altLang="zh-CN" sz="2000" dirty="0"/>
                <a:t>答</a:t>
              </a:r>
              <a:r>
                <a:rPr lang="en-US" altLang="zh-CN" sz="2000" dirty="0"/>
                <a:t>D</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C</a:t>
              </a:r>
              <a:r>
                <a:rPr lang="zh-CN" altLang="zh-CN" sz="2000" dirty="0"/>
                <a:t>不给分</a:t>
              </a:r>
              <a:endParaRPr lang="zh-CN" altLang="en-US" sz="2000" dirty="0"/>
            </a:p>
          </p:txBody>
        </p:sp>
      </p:grpSp>
    </p:spTree>
    <p:extLst>
      <p:ext uri="{BB962C8B-B14F-4D97-AF65-F5344CB8AC3E}">
        <p14:creationId xmlns:p14="http://schemas.microsoft.com/office/powerpoint/2010/main" xmlns="" val="2312472811"/>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childTnLst>
                    </p:cTn>
                  </p:par>
                </p:childTnLst>
              </p:cTn>
              <p:nextCondLst>
                <p:cond evt="onClick" delay="0">
                  <p:tgtEl>
                    <p:spTgt spid="38"/>
                  </p:tgtEl>
                </p:cond>
              </p:nextCondLst>
            </p:seq>
            <p:seq concurrent="1" nextAc="seek">
              <p:cTn id="8" restart="whenNotActive" fill="hold" evtFilter="cancelBubble" nodeType="interactiveSeq">
                <p:stCondLst>
                  <p:cond evt="onClick" delay="0">
                    <p:tgtEl>
                      <p:spTgt spid="3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9"/>
                                        </p:tgtEl>
                                      </p:cBhvr>
                                    </p:animEffect>
                                    <p:set>
                                      <p:cBhvr>
                                        <p:cTn id="13"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4" restart="whenNotActive" fill="hold" evtFilter="cancelBubble" nodeType="interactiveSeq">
                <p:stCondLst>
                  <p:cond evt="onClick" delay="0">
                    <p:tgtEl>
                      <p:spTgt spid="3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down)">
                                      <p:cBhvr>
                                        <p:cTn id="19" dur="500"/>
                                        <p:tgtEl>
                                          <p:spTgt spid="47"/>
                                        </p:tgtEl>
                                      </p:cBhvr>
                                    </p:animEffect>
                                  </p:childTnLst>
                                </p:cTn>
                              </p:par>
                            </p:childTnLst>
                          </p:cTn>
                        </p:par>
                      </p:childTnLst>
                    </p:cTn>
                  </p:par>
                </p:childTnLst>
              </p:cTn>
              <p:nextCondLst>
                <p:cond evt="onClick" delay="0">
                  <p:tgtEl>
                    <p:spTgt spid="37"/>
                  </p:tgtEl>
                </p:cond>
              </p:nextCondLst>
            </p:seq>
            <p:seq concurrent="1" nextAc="seek">
              <p:cTn id="20" restart="whenNotActive" fill="hold" evtFilter="cancelBubble" nodeType="interactiveSeq">
                <p:stCondLst>
                  <p:cond evt="onClick" delay="0">
                    <p:tgtEl>
                      <p:spTgt spid="4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7"/>
                                        </p:tgtEl>
                                      </p:cBhvr>
                                    </p:animEffect>
                                    <p:set>
                                      <p:cBhvr>
                                        <p:cTn id="25"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3" name="椭圆 32">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9476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林庚下决心要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发明一个传统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39029"/>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在当时西学东渐的背景下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中国对外来文化的精髓不能很好吸收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很多只注重形式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甚至只是拿西方的东西来炫耀。</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林庚认识到当时诗坛的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如果没有伴随与之俱来的成功的建设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往往难免是短命的。</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林庚深知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相对于外来诗歌和文化资源带给新文学近百年的惠赠和滋养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本土几千年的古典文学传统更是还未被开发的重要资源。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筛选并整合文中信息需要三个步骤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寻找答题区间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勾画关键语句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整合出答案。本题的答题区间为第二、三两段。第二段的关键语句是第一句话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对于这种</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是短命的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。第三段的关键语句有两个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现今的历史学家在</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炫耀商标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林庚深知</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巨大秘密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。将其简明扼要地分点列出来即可。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3039639"/>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385083"/>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林庚从不张扬而成为卓然大家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请简要分析其形象特点。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181271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崇尚自由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林庚在抗日救亡运动中为全校写战歌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表现出对创作的渴望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不顾别人的不解和劝阻开始对格律体新诗的研究。</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专注、执着于自己的事业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几乎用一生的大部分时间埋头研究中国古典文学。</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困境中从容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豁达乐观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具有诗性和理性交互渗透的个性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中用夜读《西游记》来排遣困惑并写出了极具个性的充满诗人气质和潇洒笔意的《</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西游记</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漫画》一书。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要抓住材料对人物语言、外貌、行动、心理等描写来思考。从材料的第一段可以概括出林庚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崇尚自由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从二至六段林庚对诗歌及古典文学的贡献可以概括出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专注、执着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从第七段可以概括出林庚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身处逆境从容应对、豁达乐观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5273480"/>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184482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作为一个中国文学传统的继承者和发扬者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林庚有哪些突出的表现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702299"/>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林庚进行格律体新诗的创作和研究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提出格律体新诗理论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为新诗创作提供了一个具有重要意义的参照。</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从事古典文学研究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他用一个现代人的眼光去解读古典文学。</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林庚先生有着更为宏阔的文学史视野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在研究唐诗方面具有开拓之功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他还将自己的人生感悟融进了对《西游记》的理解。</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他进行古体诗词和格律体新诗的创作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发扬了中国古典文学传统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从事中国古典文学教育工作培养学生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发扬了中国古典文学传统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6755774"/>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70420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解答本题要注意分析全文。第二至四段写林庚对诗歌的贡献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主要是对格律体新诗的创作和研究。第五、六、七段写林庚对古典文学的研究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第五段侧重写他的理论贡献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用一个现代人的眼光去解读古典文学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把古典文学传统重新发掘出来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第六段侧重写他对唐诗的研究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林庚先生有着更为宏阔的文学史视野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盛唐气象</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少年精神</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的新见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第七段侧重写他对小说的解读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写了《</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西游记</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漫画》这样一部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极具个性的充满诗人气质和潇洒笔意的快意之作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。相关链接</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从林庚的简介可以看出他从事中国古典文学教育工作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对中国古典文学有传承发扬之功。作答时要注意分点概括。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423851"/>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创造与自然和谐的人居环境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让人们能诗情画意般栖居在大地上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这是吴良镛一生不变的梦想。提到这个梦想时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他的脸上总是带着欣慰的笑容。辛勤耕耘在教育第一线的他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言传身教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桃李芬芳。他常常对学生说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建筑师与社会的发展是分不开的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而每个时代对建筑师的要求又有所不同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但不管怎样改变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一定要牢记对人的关切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同时建筑业需要赴汤蹈火的热情和无限的忠诚。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针对日益加快的城市化进程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吴良镛提出了以城市规划、建筑与园林为核心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整合工程、社会、地理、生态等相关学科的发展模式。融贯多学科研究成果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他创建了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广义建筑学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并出版了同名专著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将建筑从单纯的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概念拓展为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的概念。在</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年国际建协第二十届建筑师大会上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作为中国建筑学与城市规划学的领军者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吴良镛宣读了由他起草的《北京宪章》并获得通过。这标志着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广义建筑学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人居环境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学说已被世界建筑学界普遍接受和推崇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扭转了长期以来西方建筑理论占主导地位的局面。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9423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岁的吴良镛在工地视察时突发脑梗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被医生判断为难以再行走。但他按照科学方法刻苦锻炼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很快就可以走路了。出院那天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满头银发的他亲笔完成了一幅书法作品。苍劲有力的字迹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与绚烂的晚霞交相辉映。医生说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吴老不仅给建筑界留下了令人惊叹的奇迹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也创造了康复医学领域中的奇迹。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著名建筑学家贝聿铭曾说过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不管你到哪个国家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说起中国建筑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大家都会说起吴良镛。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中国两院院士、</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年度国家最高科技奖获得者、世界人居学会主席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数不清的荣誉和成就并未让吴良镛停下前行的步履。他每每凝思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人们说电影是遗憾的艺术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我觉得建筑更是遗憾的艺术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我们将把一个什么样的世界交给子孙后代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摘编自田雅婷《吴良镛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筑梦人生》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204864"/>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吴良镛在建筑领域取得了哪些方面的成就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请结合全文概括说明。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655410"/>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理论建树方面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广义建筑学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人居环境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实践业绩方面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如菊儿胡同四合院改造工程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声望和影响力方面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如中国两院院士、</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年度国家最高科技奖获得者、世界人居学会主席等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人才培养方面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参与创建清华建筑系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桃李芬芳。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168</TotalTime>
  <Words>14075</Words>
  <Application>Microsoft Office PowerPoint</Application>
  <PresentationFormat>On-screen Show (4:3)</PresentationFormat>
  <Paragraphs>519</Paragraphs>
  <Slides>59</Slides>
  <Notes>1</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高优14新制作模板</vt:lpstr>
      <vt:lpstr>第二讲　分析概括传主形象</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2017-06-18T02:22:35Z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