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6" r:id="rId5"/>
    <p:sldId id="277" r:id="rId6"/>
    <p:sldId id="259" r:id="rId7"/>
    <p:sldId id="262" r:id="rId8"/>
    <p:sldId id="279" r:id="rId9"/>
    <p:sldId id="260" r:id="rId10"/>
    <p:sldId id="281" r:id="rId11"/>
    <p:sldId id="280" r:id="rId12"/>
    <p:sldId id="265" r:id="rId13"/>
    <p:sldId id="283" r:id="rId14"/>
    <p:sldId id="282" r:id="rId15"/>
    <p:sldId id="284" r:id="rId16"/>
    <p:sldId id="285" r:id="rId17"/>
    <p:sldId id="286" r:id="rId18"/>
    <p:sldId id="287"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6.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1.xml"/><Relationship Id="rId1" Type="http://schemas.openxmlformats.org/officeDocument/2006/relationships/slide" Target="slide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梦碎雅典</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23528" y="908720"/>
            <a:ext cx="8384480" cy="5742341"/>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新闻特写特别强调镜头语言的运用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即有意识将一瞬而过的场景定格、放大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使读者得到从电视镜头中无法得到的感受和情感的冲击。本文镜头语言运用非常成功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请举例说明。</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作者选取了奥蒂比赛中的几个镜头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定格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放大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给人强烈的情感冲击。比如比赛开始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奥蒂蹲下了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全场静默着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发令员举起手臂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这些短句的组合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宛如一个个镜头组接成的电影序幕。枪响了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像旋风般掠过跑道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如黑色的闪电射向终点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这似乎是一场完美的比赛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奥蒂使出了全部的功力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梦想似乎就在眼前。然而这却是一个可怕的失误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美的东西在瞬间被毁灭了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奥蒂完美的启动、闪电般的身影竟成了一幕悲剧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由此造成的反差让人伤心断肠。再加上全场观众的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惊呼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静默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悲剧的氛围弥漫在字里行间。此时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作者的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镜头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再次摇向跑道上的奥蒂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在全场的静默中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面无表情的她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朝起点慢慢地一步一步走着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慢镜头式的描绘记录着她沉重、坎坷而艰辛的脚步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悲剧也达到了高潮。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294227"/>
            <a:ext cx="8128000" cy="452354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筛选并整合新闻通讯的信息</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阅读下面的报道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完成下面的题目。</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itchFamily="18" charset="0"/>
              </a:rPr>
              <a:t>民间助学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NEU-BZ-S92" panose="02020503000000020003" pitchFamily="18" charset="-122"/>
                <a:ea typeface="方正宋黑_GBK"/>
                <a:cs typeface="Times New Roman" pitchFamily="18" charset="0"/>
              </a:rPr>
              <a:t>成长与尴尬同行</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本报记者</a:t>
            </a:r>
            <a:r>
              <a:rPr lang="zh-CN" altLang="zh-CN" sz="2200" dirty="0">
                <a:solidFill>
                  <a:srgbClr val="000000"/>
                </a:solid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赵佳月</a:t>
            </a:r>
            <a:r>
              <a:rPr lang="zh-CN" altLang="zh-CN" sz="2200" dirty="0">
                <a:solidFill>
                  <a:srgbClr val="000000"/>
                </a:solid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实习生</a:t>
            </a:r>
            <a:r>
              <a:rPr lang="zh-CN" altLang="zh-CN" sz="2200" dirty="0">
                <a:solidFill>
                  <a:srgbClr val="000000"/>
                </a:solidFill>
                <a:latin typeface="Times New Roman" pitchFamily="18" charset="0"/>
                <a:ea typeface="宋体" pitchFamily="2" charset="-122"/>
                <a:cs typeface="Times New Roman" pitchFamily="18" charset="0"/>
              </a:rPr>
              <a:t>　</a:t>
            </a:r>
            <a:r>
              <a:rPr lang="zh-CN" altLang="zh-CN" sz="2200" dirty="0">
                <a:solidFill>
                  <a:srgbClr val="000000"/>
                </a:solidFill>
                <a:latin typeface="Times New Roman" pitchFamily="18" charset="0"/>
                <a:ea typeface="楷体" panose="02010609060101010101" pitchFamily="49" charset="-122"/>
                <a:cs typeface="Times New Roman" pitchFamily="18" charset="0"/>
              </a:rPr>
              <a:t>周盼</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今年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曾获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希望工程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和社会其他人士资助的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大眼睛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苏明娟已</a:t>
            </a:r>
            <a:r>
              <a:rPr lang="en-US" altLang="zh-CN" sz="2200" dirty="0">
                <a:solidFill>
                  <a:srgbClr val="000000"/>
                </a:solidFill>
                <a:latin typeface="Times New Roman" pitchFamily="18" charset="0"/>
                <a:ea typeface="宋体" pitchFamily="2" charset="-122"/>
                <a:cs typeface="Times New Roman" pitchFamily="18" charset="0"/>
              </a:rPr>
              <a:t>24</a:t>
            </a:r>
            <a:r>
              <a:rPr lang="zh-CN" altLang="zh-CN" sz="2200" dirty="0">
                <a:solidFill>
                  <a:srgbClr val="000000"/>
                </a:solidFill>
                <a:latin typeface="Times New Roman" pitchFamily="18" charset="0"/>
                <a:ea typeface="楷体" panose="02010609060101010101" pitchFamily="49" charset="-122"/>
                <a:cs typeface="Times New Roman" pitchFamily="18" charset="0"/>
              </a:rPr>
              <a:t>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大学毕业走上工作岗位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知识改变命运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成为现实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今年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南粤大地上依然有无数个待助的小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苏明娟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而另一端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借助网络发展起来的助学团体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也度过了三周岁生日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以大学生为主体的民间义教组织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走到第六个年头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他们独创了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朋辈教育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的新理念</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正是他们搭建起民间助学的桥梁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收获着快乐也遭遇尴尬。</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镜头拉到</a:t>
            </a:r>
            <a:r>
              <a:rPr lang="en-US" altLang="zh-CN" sz="2200" dirty="0">
                <a:solidFill>
                  <a:srgbClr val="000000"/>
                </a:solidFill>
                <a:latin typeface="Times New Roman" pitchFamily="18" charset="0"/>
                <a:ea typeface="宋体" pitchFamily="2" charset="-122"/>
                <a:cs typeface="Times New Roman" pitchFamily="18" charset="0"/>
              </a:rPr>
              <a:t>5</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日凌晨</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时</a:t>
            </a:r>
            <a:r>
              <a:rPr lang="en-US" altLang="zh-CN" sz="2200" dirty="0">
                <a:solidFill>
                  <a:srgbClr val="000000"/>
                </a:solidFill>
                <a:latin typeface="Times New Roman" pitchFamily="18" charset="0"/>
                <a:ea typeface="宋体" pitchFamily="2" charset="-122"/>
                <a:cs typeface="Times New Roman" pitchFamily="18" charset="0"/>
              </a:rPr>
              <a:t>30</a:t>
            </a:r>
            <a:r>
              <a:rPr lang="zh-CN" altLang="zh-CN" sz="2200" dirty="0">
                <a:solidFill>
                  <a:srgbClr val="000000"/>
                </a:solidFill>
                <a:latin typeface="Times New Roman" pitchFamily="18" charset="0"/>
                <a:ea typeface="楷体" panose="02010609060101010101" pitchFamily="49" charset="-122"/>
                <a:cs typeface="Times New Roman" pitchFamily="18" charset="0"/>
              </a:rPr>
              <a:t>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江西信丰。</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927019"/>
            <a:ext cx="8128000" cy="574234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连续</a:t>
            </a:r>
            <a:r>
              <a:rPr lang="en-US" altLang="zh-CN" sz="2200" dirty="0">
                <a:solidFill>
                  <a:srgbClr val="000000"/>
                </a:solidFill>
                <a:latin typeface="Times New Roman" pitchFamily="18" charset="0"/>
                <a:ea typeface="宋体" pitchFamily="2" charset="-122"/>
                <a:cs typeface="Times New Roman" pitchFamily="18" charset="0"/>
              </a:rPr>
              <a:t>6</a:t>
            </a:r>
            <a:r>
              <a:rPr lang="zh-CN" altLang="zh-CN" sz="2200" dirty="0">
                <a:solidFill>
                  <a:srgbClr val="000000"/>
                </a:solidFill>
                <a:latin typeface="Times New Roman" pitchFamily="18" charset="0"/>
                <a:ea typeface="楷体" panose="02010609060101010101" pitchFamily="49" charset="-122"/>
                <a:cs typeface="Times New Roman" pitchFamily="18" charset="0"/>
              </a:rPr>
              <a:t>小时的行车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让在部队练就硬身板的湖南汉子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河马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网名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和所有志愿者一样疲惫不堪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但他仍拿出本子记行程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只上过小学的他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伴着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台灯一笔一画地写起来</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这是三年来广州民间助学组织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第二次跨省查访。</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今年</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组织者金星做了个决定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放弃多年来经营的公司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全心投入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的工作。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这个社会其实好心人很多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只是没有一个途径</a:t>
            </a:r>
            <a:r>
              <a:rPr lang="en-US" altLang="zh-CN" sz="2200" dirty="0">
                <a:solidFill>
                  <a:srgbClr val="000000"/>
                </a:solidFill>
                <a:latin typeface="Times New Roman" pitchFamily="18" charset="0"/>
                <a:ea typeface="宋体" pitchFamily="2" charset="-122"/>
                <a:cs typeface="Times New Roman" pitchFamily="18" charset="0"/>
              </a:rPr>
              <a:t>,</a:t>
            </a:r>
            <a:r>
              <a:rPr lang="en-US" altLang="zh-CN" sz="2200" dirty="0">
                <a:solidFill>
                  <a:srgbClr val="000000"/>
                </a:solidFill>
                <a:latin typeface="楷体" panose="02010609060101010101" pitchFamily="49" charset="-122"/>
                <a:ea typeface="NEU-BZ-S92" panose="02020503000000020003" pitchFamily="18"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就是要搭建这样的平台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让乐善好施的人都能找到方向。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身为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创办人之一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金星将助学当成了自己的事业。</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三年的时间里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成为华南最大的民间助学组织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拥有志愿者</a:t>
            </a:r>
            <a:r>
              <a:rPr lang="en-US" altLang="zh-CN" sz="2200" dirty="0">
                <a:solidFill>
                  <a:srgbClr val="000000"/>
                </a:solidFill>
                <a:latin typeface="Times New Roman" pitchFamily="18" charset="0"/>
                <a:ea typeface="宋体" pitchFamily="2" charset="-122"/>
                <a:cs typeface="Times New Roman" pitchFamily="18" charset="0"/>
              </a:rPr>
              <a:t>500</a:t>
            </a:r>
            <a:r>
              <a:rPr lang="zh-CN" altLang="zh-CN" sz="2200" dirty="0">
                <a:solidFill>
                  <a:srgbClr val="000000"/>
                </a:solidFill>
                <a:latin typeface="Times New Roman" pitchFamily="18" charset="0"/>
                <a:ea typeface="楷体" panose="02010609060101010101" pitchFamily="49" charset="-122"/>
                <a:cs typeface="Times New Roman" pitchFamily="18" charset="0"/>
              </a:rPr>
              <a:t>余人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共有</a:t>
            </a:r>
            <a:r>
              <a:rPr lang="en-US" altLang="zh-CN" sz="2200"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ea typeface="宋体" pitchFamily="2" charset="-122"/>
                <a:cs typeface="Times New Roman" pitchFamily="18" charset="0"/>
              </a:rPr>
              <a:t>800</a:t>
            </a:r>
            <a:r>
              <a:rPr lang="zh-CN" altLang="zh-CN" sz="2200" dirty="0">
                <a:solidFill>
                  <a:srgbClr val="000000"/>
                </a:solidFill>
                <a:latin typeface="Times New Roman" pitchFamily="18" charset="0"/>
                <a:ea typeface="楷体" panose="02010609060101010101" pitchFamily="49" charset="-122"/>
                <a:cs typeface="Times New Roman" pitchFamily="18" charset="0"/>
              </a:rPr>
              <a:t>多名学生通过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获得资助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捐助资金达到</a:t>
            </a:r>
            <a:r>
              <a:rPr lang="en-US" altLang="zh-CN" sz="2200" dirty="0">
                <a:solidFill>
                  <a:srgbClr val="000000"/>
                </a:solidFill>
                <a:latin typeface="Times New Roman" pitchFamily="18" charset="0"/>
                <a:ea typeface="宋体" pitchFamily="2" charset="-122"/>
                <a:cs typeface="Times New Roman" pitchFamily="18" charset="0"/>
              </a:rPr>
              <a:t>111</a:t>
            </a:r>
            <a:r>
              <a:rPr lang="zh-CN" altLang="zh-CN" sz="2200" dirty="0">
                <a:solidFill>
                  <a:srgbClr val="000000"/>
                </a:solidFill>
                <a:latin typeface="Times New Roman" pitchFamily="18" charset="0"/>
                <a:ea typeface="楷体" panose="02010609060101010101" pitchFamily="49" charset="-122"/>
                <a:cs typeface="Times New Roman" pitchFamily="18" charset="0"/>
              </a:rPr>
              <a:t>万元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运作资金达</a:t>
            </a:r>
            <a:r>
              <a:rPr lang="en-US" altLang="zh-CN" sz="2200" dirty="0">
                <a:solidFill>
                  <a:srgbClr val="000000"/>
                </a:solidFill>
                <a:latin typeface="Times New Roman" pitchFamily="18" charset="0"/>
                <a:ea typeface="宋体" pitchFamily="2" charset="-122"/>
                <a:cs typeface="Times New Roman" pitchFamily="18" charset="0"/>
              </a:rPr>
              <a:t>800</a:t>
            </a:r>
            <a:r>
              <a:rPr lang="zh-CN" altLang="zh-CN" sz="2200" dirty="0">
                <a:solidFill>
                  <a:srgbClr val="000000"/>
                </a:solidFill>
                <a:latin typeface="Times New Roman" pitchFamily="18" charset="0"/>
                <a:ea typeface="楷体" panose="02010609060101010101" pitchFamily="49" charset="-122"/>
                <a:cs typeface="Times New Roman" pitchFamily="18" charset="0"/>
              </a:rPr>
              <a:t>万元。而三年前的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还只是一群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小富人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组成的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车迷会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大家在一起谈论爱车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或者一起自驾游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根本不知道不同的生活是什么样子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67544" y="908720"/>
            <a:ext cx="8128000" cy="574234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此时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在广州大学城内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以大学生为主体的义教助学组织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开始为暑期的下乡支教招兵买马。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知识的贫乏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观念的落后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思维方式的缺陷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从来不是单纯的财物捐助能彻底解决的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只有传授先进知识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全新理念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才能开拓孩子们的眼界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并改变其思维模式。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六年来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在粤西粤北的农村实践着与传统教育有所不同的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快乐学习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朋辈教育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乡土认同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重视自我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等迷人想法。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我想我人生的路就这样了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但他们找到了我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让我重新回来读书</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怀集桥头镇桥头中学学生彩娇初二辍学外出打工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的义工们几经周折在东莞找到她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并筹款为其解决学费。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目前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的义工以大学生为主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发展六年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现在我们也开始招募社会义工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副理事长卢思歆表示。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先后组织</a:t>
            </a:r>
            <a:r>
              <a:rPr lang="en-US" altLang="zh-CN" sz="2200" dirty="0">
                <a:solidFill>
                  <a:srgbClr val="000000"/>
                </a:solidFill>
                <a:latin typeface="Times New Roman" pitchFamily="18" charset="0"/>
                <a:ea typeface="宋体" pitchFamily="2" charset="-122"/>
                <a:cs typeface="Times New Roman" pitchFamily="18" charset="0"/>
              </a:rPr>
              <a:t>10</a:t>
            </a:r>
            <a:r>
              <a:rPr lang="zh-CN" altLang="zh-CN" sz="2200" dirty="0">
                <a:solidFill>
                  <a:srgbClr val="000000"/>
                </a:solidFill>
                <a:latin typeface="Times New Roman" pitchFamily="18" charset="0"/>
                <a:ea typeface="楷体" panose="02010609060101010101" pitchFamily="49" charset="-122"/>
                <a:cs typeface="Times New Roman" pitchFamily="18" charset="0"/>
              </a:rPr>
              <a:t>批在校大学生和社会人士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共</a:t>
            </a:r>
            <a:r>
              <a:rPr lang="en-US" altLang="zh-CN" sz="2200"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ea typeface="宋体" pitchFamily="2" charset="-122"/>
                <a:cs typeface="Times New Roman" pitchFamily="18" charset="0"/>
              </a:rPr>
              <a:t>000</a:t>
            </a:r>
            <a:r>
              <a:rPr lang="zh-CN" altLang="zh-CN" sz="2200" dirty="0">
                <a:solidFill>
                  <a:srgbClr val="000000"/>
                </a:solidFill>
                <a:latin typeface="Times New Roman" pitchFamily="18" charset="0"/>
                <a:ea typeface="楷体" panose="02010609060101010101" pitchFamily="49" charset="-122"/>
                <a:cs typeface="Times New Roman" pitchFamily="18" charset="0"/>
              </a:rPr>
              <a:t>多人次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到肇庆、清远、广西和湖南等偏远农村</a:t>
            </a:r>
            <a:r>
              <a:rPr lang="en-US" altLang="zh-CN" sz="2200" dirty="0">
                <a:solidFill>
                  <a:srgbClr val="000000"/>
                </a:solidFill>
                <a:latin typeface="Times New Roman" pitchFamily="18" charset="0"/>
                <a:ea typeface="宋体" pitchFamily="2" charset="-122"/>
                <a:cs typeface="Times New Roman" pitchFamily="18" charset="0"/>
              </a:rPr>
              <a:t>11</a:t>
            </a:r>
            <a:r>
              <a:rPr lang="zh-CN" altLang="zh-CN" sz="2200" dirty="0">
                <a:solidFill>
                  <a:srgbClr val="000000"/>
                </a:solidFill>
                <a:latin typeface="Times New Roman" pitchFamily="18" charset="0"/>
                <a:ea typeface="楷体" panose="02010609060101010101" pitchFamily="49" charset="-122"/>
                <a:cs typeface="Times New Roman" pitchFamily="18" charset="0"/>
              </a:rPr>
              <a:t>所中小学义教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前后服务</a:t>
            </a:r>
            <a:r>
              <a:rPr lang="en-US" altLang="zh-CN" sz="2200" dirty="0">
                <a:solidFill>
                  <a:srgbClr val="000000"/>
                </a:solidFill>
                <a:latin typeface="Times New Roman" pitchFamily="18" charset="0"/>
                <a:ea typeface="宋体" pitchFamily="2" charset="-122"/>
                <a:cs typeface="Times New Roman" pitchFamily="18" charset="0"/>
              </a:rPr>
              <a:t>9</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ea typeface="宋体" pitchFamily="2" charset="-122"/>
                <a:cs typeface="Times New Roman" pitchFamily="18" charset="0"/>
              </a:rPr>
              <a:t>000</a:t>
            </a:r>
            <a:r>
              <a:rPr lang="zh-CN" altLang="zh-CN" sz="2200" dirty="0">
                <a:solidFill>
                  <a:srgbClr val="000000"/>
                </a:solidFill>
                <a:latin typeface="Times New Roman" pitchFamily="18" charset="0"/>
                <a:ea typeface="楷体" panose="02010609060101010101" pitchFamily="49" charset="-122"/>
                <a:cs typeface="Times New Roman" pitchFamily="18" charset="0"/>
              </a:rPr>
              <a:t>多小时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受服务学生</a:t>
            </a:r>
            <a:r>
              <a:rPr lang="en-US" altLang="zh-CN" sz="2200"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楷体" panose="02010609060101010101" pitchFamily="49" charset="-122"/>
                <a:cs typeface="Times New Roman" pitchFamily="18" charset="0"/>
              </a:rPr>
              <a:t> </a:t>
            </a:r>
            <a:r>
              <a:rPr lang="en-US" altLang="zh-CN" sz="2200" dirty="0">
                <a:solidFill>
                  <a:srgbClr val="000000"/>
                </a:solidFill>
                <a:latin typeface="Times New Roman" pitchFamily="18" charset="0"/>
                <a:ea typeface="宋体" pitchFamily="2" charset="-122"/>
                <a:cs typeface="Times New Roman" pitchFamily="18" charset="0"/>
              </a:rPr>
              <a:t>500</a:t>
            </a:r>
            <a:r>
              <a:rPr lang="zh-CN" altLang="zh-CN" sz="2200" dirty="0">
                <a:solidFill>
                  <a:srgbClr val="000000"/>
                </a:solidFill>
                <a:latin typeface="Times New Roman" pitchFamily="18" charset="0"/>
                <a:ea typeface="楷体" panose="02010609060101010101" pitchFamily="49" charset="-122"/>
                <a:cs typeface="Times New Roman" pitchFamily="18" charset="0"/>
              </a:rPr>
              <a:t>多人次。</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无论是简单的捐助还是带有新颖教学理念的支教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这些团体愈来愈受到广东各界人士的认同和支持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然而他们同样面临着那些或普遍或个别的生存难题。</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中国青基会违规投资的风波刚刚淡出人们视野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打工之家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的集资纠纷也未有定论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资金问题让人们对民间助学组织产生不信任感。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即使有人愿意捐款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我们也不敢收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怕触犯法律成</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非法募捐</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好多次国外基金会和一些跨国企业主动找上门来表示合作意向也只好婉拒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这些都是因为我们没有</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身份</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说到底是</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黑户</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金星表示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的困境不在于人们的不信任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而在于缺少一个合法身份。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乐助会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最近一次江西查访也成了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混乱的一次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。志愿者们分析原因称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内部管理没有跟上组织的发展脚步。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秘书长甘宁也在担心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怕有一天</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成了一个完美的组织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但不会做事了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虽然不做捐资助学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但为了把工作做得更好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目前还是有小额资金捐助计划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但是去年</a:t>
            </a:r>
            <a:r>
              <a:rPr lang="en-US" altLang="zh-CN" sz="2200" dirty="0">
                <a:solidFill>
                  <a:srgbClr val="000000"/>
                </a:solidFill>
                <a:latin typeface="Times New Roman" pitchFamily="18" charset="0"/>
                <a:ea typeface="宋体" pitchFamily="2" charset="-122"/>
                <a:cs typeface="Times New Roman" pitchFamily="18" charset="0"/>
              </a:rPr>
              <a:t>6</a:t>
            </a:r>
            <a:r>
              <a:rPr lang="zh-CN" altLang="zh-CN" sz="2200" dirty="0">
                <a:solidFill>
                  <a:srgbClr val="000000"/>
                </a:solidFill>
                <a:latin typeface="Times New Roman" pitchFamily="18" charset="0"/>
                <a:ea typeface="楷体" panose="02010609060101010101" pitchFamily="49" charset="-122"/>
                <a:cs typeface="Times New Roman" pitchFamily="18" charset="0"/>
              </a:rPr>
              <a:t>月发生的一次事故将灯塔拉入一种尴尬境地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义工在怀集开展活动时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学生意外被村民认错殴打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被害者索赔未果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遂把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告上了法庭。和中国大多数民间组织一样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灯塔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并没有在相关部门注册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而只是以一个项目的身份挂靠中山大学公民社会发展研究中心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官司至今仍无下文。还有义工支教传授的教学理念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让未见过外面世界的孩子们分了心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孩子们希望老师可以和义工一样做朋友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当地老师觉得义工的行为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教坏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了孩子。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节选自</a:t>
            </a:r>
            <a:r>
              <a:rPr lang="en-US" altLang="zh-CN" sz="2200" dirty="0">
                <a:solidFill>
                  <a:srgbClr val="000000"/>
                </a:solidFill>
                <a:latin typeface="Times New Roman" pitchFamily="18" charset="0"/>
                <a:ea typeface="宋体" pitchFamily="2" charset="-122"/>
                <a:cs typeface="Times New Roman" pitchFamily="18" charset="0"/>
              </a:rPr>
              <a:t>2007</a:t>
            </a:r>
            <a:r>
              <a:rPr lang="zh-CN" altLang="zh-CN" sz="2200" dirty="0">
                <a:solidFill>
                  <a:srgbClr val="000000"/>
                </a:solidFill>
                <a:latin typeface="Times New Roman" pitchFamily="18" charset="0"/>
                <a:ea typeface="楷体" panose="02010609060101010101" pitchFamily="49"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09</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17</a:t>
            </a:r>
            <a:r>
              <a:rPr lang="zh-CN" altLang="zh-CN" sz="2200" dirty="0">
                <a:solidFill>
                  <a:srgbClr val="000000"/>
                </a:solidFill>
                <a:latin typeface="Times New Roman" pitchFamily="18" charset="0"/>
                <a:ea typeface="楷体" panose="02010609060101010101" pitchFamily="49" charset="-122"/>
                <a:cs typeface="Times New Roman" pitchFamily="18" charset="0"/>
              </a:rPr>
              <a:t>日《南方日报》</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2574909"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20000"/>
                    <a:lumOff val="80000"/>
                  </a:schemeClr>
                </a:solidFill>
              </a:rPr>
              <a:t>相关链接</a:t>
            </a:r>
            <a:endParaRPr lang="zh-CN" altLang="en-US" sz="1400" b="1" dirty="0">
              <a:solidFill>
                <a:schemeClr val="accent5">
                  <a:lumMod val="20000"/>
                  <a:lumOff val="80000"/>
                </a:schemeClr>
              </a:solidFill>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1991</a:t>
            </a:r>
            <a:r>
              <a:rPr lang="zh-CN" altLang="zh-CN" sz="2200" dirty="0">
                <a:solidFill>
                  <a:srgbClr val="000000"/>
                </a:solidFill>
                <a:latin typeface="Times New Roman" pitchFamily="18" charset="0"/>
                <a:ea typeface="宋体" pitchFamily="2"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记者解海龙深入安徽采访希望工程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在众多的孩子中发现一双闪亮的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大眼睛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拍下了《我要读书》这张极具感染力的照片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推出了希望工程形象代表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大眼睛姑娘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苏明娟。她那双渴望知识的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大眼睛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打动了无数热心于希望工程事业的人和民间助学团体。</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文中说助学团体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收获着快乐也遭遇尴尬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他们收获了哪些快乐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遭遇了哪些尴尬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请分点概括。</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这篇通讯的第一段是总说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收获着快乐也遭遇尴尬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第二段到第八段写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收获着快乐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第九段是过渡段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第十段到结尾时写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遭遇尴尬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。锁定区间后筛选语句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浓缩词语即可。</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a:hlinkClick r:id="rId3" action="ppaction://hlinksldjump"/>
          </p:cNvPr>
          <p:cNvSpPr/>
          <p:nvPr/>
        </p:nvSpPr>
        <p:spPr>
          <a:xfrm>
            <a:off x="2574909"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lumMod val="20000"/>
                    <a:lumOff val="80000"/>
                  </a:schemeClr>
                </a:solidFill>
              </a:rPr>
              <a:t>相关链接</a:t>
            </a:r>
            <a:endParaRPr lang="zh-CN" altLang="en-US" sz="1400" b="1" dirty="0">
              <a:solidFill>
                <a:schemeClr val="accent5">
                  <a:lumMod val="20000"/>
                  <a:lumOff val="80000"/>
                </a:schemeClr>
              </a:solidFill>
            </a:endParaRPr>
          </a:p>
        </p:txBody>
      </p:sp>
      <p:sp>
        <p:nvSpPr>
          <p:cNvPr id="5" name="矩形 4"/>
          <p:cNvSpPr>
            <a:spLocks noChangeAspect="1"/>
          </p:cNvSpPr>
          <p:nvPr/>
        </p:nvSpPr>
        <p:spPr>
          <a:xfrm>
            <a:off x="508000" y="1091094"/>
            <a:ext cx="8128000" cy="492981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快乐</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组织逐渐扩大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参与人数不断增加</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受助范围和受助人数不断增加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并取得了较好的效果</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愈来愈受到社会各界人士的认同和支持。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尴尬</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资金问题让人们对民间助学组织产生不信任感</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民间助学组织缺少合法身份</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有人对民间助学组织不理解。</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规律点拨</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筛选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指的是从纷繁的语言材料中找出信息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提取主要信息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筛掉次要信息。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整合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是指根据试题提出的条件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对筛选出来的信息源进行分类集中、重新组合、粗略概括。</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根据题目的要求把握筛选的标准</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按照筛选标准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确认信息材料的检索区间</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把主要信息进行整合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有的信息可直接组合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有的信息除了文中的信息外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必要时要加上自己理解的语句进行串联形成一个完整的意思。</a:t>
            </a: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一般的步骤是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摘取要点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理出顺序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恰当表达。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909007" y="692696"/>
          <a:ext cx="7389091" cy="3278946"/>
        </p:xfrm>
        <a:graphic>
          <a:graphicData uri="http://schemas.openxmlformats.org/presentationml/2006/ole">
            <mc:AlternateContent xmlns:mc="http://schemas.openxmlformats.org/markup-compatibility/2006">
              <mc:Choice xmlns:v="urn:schemas-microsoft-com:vml" Requires="v">
                <p:oleObj spid="_x0000_s1030" name="Document" r:id="rId1" imgW="3846830" imgH="1713230" progId="Word.Document.12">
                  <p:embed/>
                </p:oleObj>
              </mc:Choice>
              <mc:Fallback>
                <p:oleObj name="Document" r:id="rId1" imgW="3846830" imgH="1713230" progId="Word.Document.12">
                  <p:embed/>
                  <p:pic>
                    <p:nvPicPr>
                      <p:cNvPr id="0" name="图片 1029"/>
                      <p:cNvPicPr/>
                      <p:nvPr/>
                    </p:nvPicPr>
                    <p:blipFill>
                      <a:blip r:embed="rId2"/>
                      <a:stretch>
                        <a:fillRect/>
                      </a:stretch>
                    </p:blipFill>
                    <p:spPr>
                      <a:xfrm>
                        <a:off x="909007" y="692696"/>
                        <a:ext cx="7389091" cy="3278946"/>
                      </a:xfrm>
                      <a:prstGeom prst="rect">
                        <a:avLst/>
                      </a:prstGeom>
                    </p:spPr>
                  </p:pic>
                </p:oleObj>
              </mc:Fallback>
            </mc:AlternateContent>
          </a:graphicData>
        </a:graphic>
      </p:graphicFrame>
      <p:sp>
        <p:nvSpPr>
          <p:cNvPr id="3" name="矩形 2"/>
          <p:cNvSpPr>
            <a:spLocks noChangeAspect="1"/>
          </p:cNvSpPr>
          <p:nvPr/>
        </p:nvSpPr>
        <p:spPr>
          <a:xfrm>
            <a:off x="611560" y="4005064"/>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温州永嘉的一家书店里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一位老人读书的照片感动了众人。照片中的老人身穿红色的环卫工人制服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捧着一本书席地而坐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头发花白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面对书本却犹如一个孩子般如饥似渴。</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画面很温馨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店员没有因为来了一名环卫工人就排斥拒绝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担心他弄脏了书本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老人也没有因为来者都是客的老规矩就不管不顾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而是每次都把手洗得干干净净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然后待在一旁默默地读书。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6757"/>
            <a:ext cx="8128000" cy="289848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辣评</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读书原本就跟身份地位无关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有些人高居庙堂之上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十几年不读一本书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有些人身居陋室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尚且能关心天下大事。当你刻意地区分身份的不同时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其实你的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潜台词就是他做了一件与自己的身份不相称的事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这不仅不符合事实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也不符合老人的初衷。他看书只是为了书中的世界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不是为了书外的世界。他也不是想向社会表达什么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而是为了给自己的孙子孙女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讲一些有意义的故事。</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辣评</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围观、刻意地拔高看起来是一种鼓励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但难免带着一种居高临下的施舍。在环卫工人和读书之间寻找某种伟大意义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都难免打着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物以类聚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人以群分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的身份标签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这种审视的眼光才真的让人不舒服。别以为老人读不懂世俗眼光里的潜台词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他只是更珍惜眼前的这点宁静。</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把这份感动放在心上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默记在心里。哪怕心存善意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围观也是一种精神负担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目光的注视会让他们不安、局促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表扬会让一个人感到压力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让他们踌躇于自己的行为。我想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对于他们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最好的支持就是让他们安安静静地读会书。</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973244"/>
            <a:ext cx="8128000" cy="533607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1997</a:t>
            </a:r>
            <a:r>
              <a:rPr lang="zh-CN" altLang="zh-CN" sz="2200" dirty="0">
                <a:solidFill>
                  <a:srgbClr val="000000"/>
                </a:solidFill>
                <a:latin typeface="Times New Roman" pitchFamily="18" charset="0"/>
                <a:ea typeface="宋体" pitchFamily="2"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,37</a:t>
            </a:r>
            <a:r>
              <a:rPr lang="zh-CN" altLang="zh-CN" sz="2200" dirty="0">
                <a:solidFill>
                  <a:srgbClr val="000000"/>
                </a:solidFill>
                <a:latin typeface="Times New Roman" pitchFamily="18" charset="0"/>
                <a:ea typeface="宋体" pitchFamily="2" charset="-122"/>
                <a:cs typeface="Times New Roman" pitchFamily="18" charset="0"/>
              </a:rPr>
              <a:t>岁的玛莲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奥蒂又一次站在了世锦赛的赛道上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迎接她的却是又一次失败。新华社记者杨明、马小林抓住了奥蒂失败的几个瞬间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用特写的笔法再现了当时的情景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表达了对奥蒂的同情和敬佩之情。这位田径场上的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无冕女皇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自</a:t>
            </a:r>
            <a:r>
              <a:rPr lang="en-US" altLang="zh-CN" sz="2200" dirty="0">
                <a:solidFill>
                  <a:srgbClr val="000000"/>
                </a:solidFill>
                <a:latin typeface="Times New Roman" pitchFamily="18" charset="0"/>
                <a:ea typeface="宋体" pitchFamily="2" charset="-122"/>
                <a:cs typeface="Times New Roman" pitchFamily="18" charset="0"/>
              </a:rPr>
              <a:t>1978</a:t>
            </a:r>
            <a:r>
              <a:rPr lang="zh-CN" altLang="zh-CN" sz="2200" dirty="0">
                <a:solidFill>
                  <a:srgbClr val="000000"/>
                </a:solidFill>
                <a:latin typeface="Times New Roman" pitchFamily="18" charset="0"/>
                <a:ea typeface="宋体" pitchFamily="2" charset="-122"/>
                <a:cs typeface="Times New Roman" pitchFamily="18" charset="0"/>
              </a:rPr>
              <a:t>年开始参加国际比赛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在跑道上留下了数不清的传奇</a:t>
            </a:r>
            <a:r>
              <a:rPr lang="en-US" altLang="zh-CN" sz="2200" dirty="0">
                <a:solidFill>
                  <a:srgbClr val="000000"/>
                </a:solidFill>
                <a:latin typeface="Times New Roman" pitchFamily="18" charset="0"/>
                <a:ea typeface="宋体" pitchFamily="2" charset="-122"/>
                <a:cs typeface="Times New Roman" pitchFamily="18" charset="0"/>
              </a:rPr>
              <a:t>,400</a:t>
            </a:r>
            <a:r>
              <a:rPr lang="zh-CN" altLang="zh-CN" sz="2200" dirty="0">
                <a:solidFill>
                  <a:srgbClr val="000000"/>
                </a:solidFill>
                <a:latin typeface="Times New Roman" pitchFamily="18" charset="0"/>
                <a:ea typeface="宋体" pitchFamily="2" charset="-122"/>
                <a:cs typeface="Times New Roman" pitchFamily="18" charset="0"/>
              </a:rPr>
              <a:t>米长的跑道浓缩了她人生所有的追求和梦想、光荣和失望。</a:t>
            </a:r>
            <a:r>
              <a:rPr lang="en-US" altLang="zh-CN" sz="2200" dirty="0">
                <a:solidFill>
                  <a:srgbClr val="000000"/>
                </a:solidFill>
                <a:latin typeface="Times New Roman" pitchFamily="18" charset="0"/>
                <a:ea typeface="宋体" pitchFamily="2" charset="-122"/>
                <a:cs typeface="Times New Roman" pitchFamily="18" charset="0"/>
              </a:rPr>
              <a:t>2004</a:t>
            </a:r>
            <a:r>
              <a:rPr lang="zh-CN" altLang="zh-CN" sz="2200" dirty="0">
                <a:solidFill>
                  <a:srgbClr val="000000"/>
                </a:solidFill>
                <a:latin typeface="Times New Roman" pitchFamily="18" charset="0"/>
                <a:ea typeface="宋体" pitchFamily="2"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a:t>
            </a:r>
            <a:r>
              <a:rPr lang="en-US" altLang="zh-CN" sz="2200" dirty="0">
                <a:solidFill>
                  <a:srgbClr val="000000"/>
                </a:solidFill>
                <a:latin typeface="Times New Roman" pitchFamily="18" charset="0"/>
                <a:ea typeface="宋体" pitchFamily="2" charset="-122"/>
                <a:cs typeface="Times New Roman" pitchFamily="18" charset="0"/>
              </a:rPr>
              <a:t>21</a:t>
            </a:r>
            <a:r>
              <a:rPr lang="zh-CN" altLang="zh-CN" sz="2200" dirty="0">
                <a:solidFill>
                  <a:srgbClr val="000000"/>
                </a:solidFill>
                <a:latin typeface="Times New Roman" pitchFamily="18" charset="0"/>
                <a:ea typeface="宋体" pitchFamily="2" charset="-122"/>
                <a:cs typeface="Times New Roman" pitchFamily="18" charset="0"/>
              </a:rPr>
              <a:t>岁的刘翔获得</a:t>
            </a:r>
            <a:r>
              <a:rPr lang="en-US" altLang="zh-CN" sz="2200" dirty="0">
                <a:solidFill>
                  <a:srgbClr val="000000"/>
                </a:solidFill>
                <a:latin typeface="Times New Roman" pitchFamily="18" charset="0"/>
                <a:ea typeface="宋体" pitchFamily="2" charset="-122"/>
                <a:cs typeface="Times New Roman" pitchFamily="18" charset="0"/>
              </a:rPr>
              <a:t>110</a:t>
            </a:r>
            <a:r>
              <a:rPr lang="zh-CN" altLang="zh-CN" sz="2200" dirty="0">
                <a:solidFill>
                  <a:srgbClr val="000000"/>
                </a:solidFill>
                <a:latin typeface="Times New Roman" pitchFamily="18" charset="0"/>
                <a:ea typeface="宋体" pitchFamily="2" charset="-122"/>
                <a:cs typeface="Times New Roman" pitchFamily="18" charset="0"/>
              </a:rPr>
              <a:t>米栏冠军的同时</a:t>
            </a:r>
            <a:r>
              <a:rPr lang="en-US" altLang="zh-CN" sz="2200" dirty="0">
                <a:solidFill>
                  <a:srgbClr val="000000"/>
                </a:solidFill>
                <a:latin typeface="Times New Roman" pitchFamily="18" charset="0"/>
                <a:ea typeface="宋体" pitchFamily="2" charset="-122"/>
                <a:cs typeface="Times New Roman" pitchFamily="18" charset="0"/>
              </a:rPr>
              <a:t>,44</a:t>
            </a:r>
            <a:r>
              <a:rPr lang="zh-CN" altLang="zh-CN" sz="2200" dirty="0">
                <a:solidFill>
                  <a:srgbClr val="000000"/>
                </a:solidFill>
                <a:latin typeface="Times New Roman" pitchFamily="18" charset="0"/>
                <a:ea typeface="宋体" pitchFamily="2" charset="-122"/>
                <a:cs typeface="Times New Roman" pitchFamily="18" charset="0"/>
              </a:rPr>
              <a:t>岁的她再次跻身雅典奥运的百米跑道上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她说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我不会在乎别人的想法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因为我曾经是最好的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但是如果我现在依然有竞争力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那就说明这个项目出了问题。一切都与之前不同了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我不再是奖牌的竞争者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这是一种完全不同的感受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我只是在为了自己而继续奔跑。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对于奥蒂来说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田径赛场上除了竞争、奖牌之外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还有更重要的东西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那就是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梦想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对自我的挑战和信赖。这也是我们学习这篇文章的意义所在。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309890"/>
            <a:ext cx="8128000" cy="249222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这篇新闻特写主要写了什么内容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它带给我们什么样的启示</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课文主要写了牙买加田径运动员奥蒂因为一次不可思议的失误错失了争夺金牌的最佳机会的事件。</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多数人总是喜欢将目光投向那些胜利者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本文作者却将目光投向了奥蒂这位似乎永远与冠军无缘的悲剧人物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揭示了人物身上所体现出来的一种伟大精神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给人们以深刻的感染。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23528" y="927019"/>
            <a:ext cx="8384480" cy="5742341"/>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这篇特写背景材料丰富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请你说说这些背景材料有什么作用。</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本文灵活地穿插了许多背景材料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通过今昔的对比和映衬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突出了人物身上的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宿命感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和悲剧意识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从而具有了更加感人的力量。如果说第三段的背景材料提供了奥蒂的主要经历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主要是为了辅助读者阅读的话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那么后边出现的四段集中的背景材料则对课文的主题起着支撑的作用。第四段介绍她今年的成绩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以及两位最好的选手退出的事实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突出了这次比赛对于奥蒂来说是个难得的机会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从全文看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实际上对悲剧意味的描绘起到了铺垫的作用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如此千载难逢的机会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却因为一个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莫名其妙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的失误葬送了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悲剧的意味反而更加浓重。第九、十两段的背景材料追述了奥蒂以前所遭受的莫名其妙的不幸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使人物的命运带上一种摆脱不掉的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宿命感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。第十一段的背景材料叙述了她曾经做出的退役决定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看似闲笔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实际上起到了一个转折的作用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它把读者的目光由对奥蒂的同情引向了对奥蒂永不放弃精神的敬意上来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为最后一段升华主题做了铺垫。</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513022"/>
            <a:ext cx="8128000" cy="2085956"/>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作者没有去写奥蒂失利的过程和失利后的伤心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而把笔墨重点放在那个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不可思议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的失误上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这样剪裁的目的是什么</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这是一个充满了戏剧性的失误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它浓缩了奥蒂体坛生涯的所有不幸。而奥蒂也被当成一个悲剧英雄来写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既写出了她无可逃避的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宿命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也写出了她的坚毅和顽强。</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91976" y="908720"/>
            <a:ext cx="8456488" cy="5742341"/>
          </a:xfrm>
          <a:prstGeom prst="rect">
            <a:avLst/>
          </a:prstGeom>
        </p:spPr>
        <p:txBody>
          <a:bodyPr wrap="square">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作者的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情感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贯串文章的始终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本文也因此被业内人士交口称赞为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感人至深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催人泪下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请结合课文从遣词造句、描写、抒情等方面作些具体的分析。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课文一上来非常醒目地告诉读者事件的结果</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奥蒂又输了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而原因还是那个一直困扰她的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坏运气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字传达出作者对主人公梦想破灭的惋惜和伤感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依然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则传达出无奈和同情。之后课文中出现的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噩梦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莫名其妙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不可思议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无可奈何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这些字眼都带有强烈的同情和悲壮的意味。当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可怕的事情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发生时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在全场的静默中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孤独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面无表情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则将悲壮的意味渲染到了极致。但作者的情感并没有只是同情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当奥蒂再一次目光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坚毅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地站在起跑线上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就像她每一次失败之后又重新站起来那样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奥蒂显示出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永不向厄运低头的勇气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作者由衷地感叹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在世人心中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奥蒂何尝不是英雄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由同情到敬佩、赞扬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课文到结尾处有一个感情的升华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深化了主题。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5" name="矩形 4">
            <a:hlinkClick r:id="rId3" action="ppaction://hlinksldjump"/>
          </p:cNvPr>
          <p:cNvSpPr/>
          <p:nvPr/>
        </p:nvSpPr>
        <p:spPr>
          <a:xfrm>
            <a:off x="2574909"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rPr>
              <a:t>相关链接</a:t>
            </a:r>
            <a:endParaRPr lang="zh-CN" altLang="en-US" sz="1400" b="1" dirty="0">
              <a:solidFill>
                <a:schemeClr val="bg1"/>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节模板</Template>
  <TotalTime>0</TotalTime>
  <Words>4816</Words>
  <Application>Kingsoft Office WPP</Application>
  <PresentationFormat>全屏显示(4:3)</PresentationFormat>
  <Paragraphs>128</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城市剪影</vt:lpstr>
      <vt:lpstr>Word.Document.12</vt:lpstr>
      <vt:lpstr>10.梦碎雅典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10.梦碎雅典</dc:title>
  <dc:creator>Windows User</dc:creator>
  <cp:lastModifiedBy>Administrator</cp:lastModifiedBy>
  <cp:revision>5</cp:revision>
  <dcterms:created xsi:type="dcterms:W3CDTF">2016-10-14T08:49:00Z</dcterms:created>
  <dcterms:modified xsi:type="dcterms:W3CDTF">2017-09-13T01:44:10Z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