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handoutMasterIdLst>
    <p:handoutMasterId r:id="rId45"/>
  </p:handoutMasterIdLst>
  <p:sldIdLst>
    <p:sldId id="1520" r:id="rId2"/>
    <p:sldId id="1296" r:id="rId3"/>
    <p:sldId id="1360" r:id="rId4"/>
    <p:sldId id="856" r:id="rId5"/>
    <p:sldId id="1836" r:id="rId6"/>
    <p:sldId id="1788" r:id="rId7"/>
    <p:sldId id="1790" r:id="rId8"/>
    <p:sldId id="1841" r:id="rId9"/>
    <p:sldId id="1792" r:id="rId10"/>
    <p:sldId id="1832" r:id="rId11"/>
    <p:sldId id="1825" r:id="rId12"/>
    <p:sldId id="1842" r:id="rId13"/>
    <p:sldId id="1794" r:id="rId14"/>
    <p:sldId id="1827" r:id="rId15"/>
    <p:sldId id="1837" r:id="rId16"/>
    <p:sldId id="1804" r:id="rId17"/>
    <p:sldId id="1805" r:id="rId18"/>
    <p:sldId id="1806" r:id="rId19"/>
    <p:sldId id="1807" r:id="rId20"/>
    <p:sldId id="1808" r:id="rId21"/>
    <p:sldId id="1809" r:id="rId22"/>
    <p:sldId id="1789" r:id="rId23"/>
    <p:sldId id="1810" r:id="rId24"/>
    <p:sldId id="1384" r:id="rId25"/>
    <p:sldId id="1755" r:id="rId26"/>
    <p:sldId id="1843" r:id="rId27"/>
    <p:sldId id="1844" r:id="rId28"/>
    <p:sldId id="1811" r:id="rId29"/>
    <p:sldId id="1813" r:id="rId30"/>
    <p:sldId id="1845" r:id="rId31"/>
    <p:sldId id="1846" r:id="rId32"/>
    <p:sldId id="1756" r:id="rId33"/>
    <p:sldId id="1839" r:id="rId34"/>
    <p:sldId id="1746" r:id="rId35"/>
    <p:sldId id="1770" r:id="rId36"/>
    <p:sldId id="1847" r:id="rId37"/>
    <p:sldId id="1831" r:id="rId38"/>
    <p:sldId id="1834" r:id="rId39"/>
    <p:sldId id="1840" r:id="rId40"/>
    <p:sldId id="1848" r:id="rId41"/>
    <p:sldId id="1822" r:id="rId42"/>
    <p:sldId id="1519" r:id="rId43"/>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DCE6F2"/>
    <a:srgbClr val="00CCFF"/>
    <a:srgbClr val="B4C7E7"/>
    <a:srgbClr val="0066FF"/>
    <a:srgbClr val="9BBD59"/>
    <a:srgbClr val="7BC14A"/>
    <a:srgbClr val="FFD966"/>
    <a:srgbClr val="F3EF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152" autoAdjust="0"/>
    <p:restoredTop sz="96727" autoAdjust="0"/>
  </p:normalViewPr>
  <p:slideViewPr>
    <p:cSldViewPr>
      <p:cViewPr>
        <p:scale>
          <a:sx n="75" d="100"/>
          <a:sy n="75" d="100"/>
        </p:scale>
        <p:origin x="-744" y="-390"/>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2017/12/21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pPr/>
              <a:t>2017/12/21</a:t>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pPr/>
              <a:t>‹#›</a:t>
            </a:fld>
            <a:endParaRPr lang="zh-CN" altLang="en-US"/>
          </a:p>
        </p:txBody>
      </p:sp>
    </p:spTree>
    <p:extLst>
      <p:ext uri="{BB962C8B-B14F-4D97-AF65-F5344CB8AC3E}">
        <p14:creationId xmlns:p14="http://schemas.microsoft.com/office/powerpoint/2010/main" xmlns="" val="25821305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 id="2147483664"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slide" Target="slide34.xml"/><Relationship Id="rId4" Type="http://schemas.openxmlformats.org/officeDocument/2006/relationships/slide" Target="slide24.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3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用！！！\风景图片\201272713564390448.jpg"/>
          <p:cNvPicPr preferRelativeResize="0">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6" y="794"/>
            <a:ext cx="121896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标题 2"/>
          <p:cNvSpPr txBox="1">
            <a:spLocks/>
          </p:cNvSpPr>
          <p:nvPr/>
        </p:nvSpPr>
        <p:spPr>
          <a:xfrm>
            <a:off x="2825342" y="4346759"/>
            <a:ext cx="9246528" cy="81122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dirty="0"/>
              <a:t>五、恶乎往而不可</a:t>
            </a:r>
            <a:endParaRPr lang="zh-CN" altLang="zh-CN" sz="3600" b="1" dirty="0"/>
          </a:p>
        </p:txBody>
      </p:sp>
      <p:sp>
        <p:nvSpPr>
          <p:cNvPr id="13" name="标题 2"/>
          <p:cNvSpPr txBox="1">
            <a:spLocks/>
          </p:cNvSpPr>
          <p:nvPr/>
        </p:nvSpPr>
        <p:spPr>
          <a:xfrm>
            <a:off x="2753334" y="3767471"/>
            <a:ext cx="7806368" cy="670435"/>
          </a:xfrm>
          <a:prstGeom prst="rect">
            <a:avLst/>
          </a:prstGeom>
        </p:spPr>
        <p:txBody>
          <a:bodyPr>
            <a:no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l"/>
            <a:r>
              <a:rPr lang="zh-CN" altLang="en-US" b="1" kern="100" dirty="0" smtClean="0">
                <a:solidFill>
                  <a:schemeClr val="tx1">
                    <a:lumMod val="65000"/>
                    <a:lumOff val="35000"/>
                  </a:schemeClr>
                </a:solidFill>
                <a:latin typeface="Times New Roman"/>
                <a:ea typeface="微软雅黑" pitchFamily="34" charset="-122"/>
                <a:cs typeface="Times New Roman"/>
              </a:rPr>
              <a:t>第五单元   </a:t>
            </a:r>
            <a:r>
              <a:rPr lang="en-US" altLang="zh-CN" b="1" kern="100" dirty="0" smtClean="0">
                <a:solidFill>
                  <a:schemeClr val="tx1">
                    <a:lumMod val="65000"/>
                    <a:lumOff val="35000"/>
                  </a:schemeClr>
                </a:solidFill>
                <a:latin typeface="Times New Roman"/>
                <a:ea typeface="微软雅黑" pitchFamily="34" charset="-122"/>
                <a:cs typeface="Times New Roman"/>
              </a:rPr>
              <a:t>《</a:t>
            </a:r>
            <a:r>
              <a:rPr lang="zh-CN" altLang="en-US" b="1" kern="100" dirty="0" smtClean="0">
                <a:solidFill>
                  <a:schemeClr val="tx1">
                    <a:lumMod val="65000"/>
                    <a:lumOff val="35000"/>
                  </a:schemeClr>
                </a:solidFill>
                <a:latin typeface="Times New Roman"/>
                <a:ea typeface="微软雅黑" pitchFamily="34" charset="-122"/>
                <a:cs typeface="Times New Roman"/>
              </a:rPr>
              <a:t>庄子</a:t>
            </a:r>
            <a:r>
              <a:rPr lang="en-US" altLang="zh-CN" b="1" kern="100" dirty="0" smtClean="0">
                <a:solidFill>
                  <a:schemeClr val="tx1">
                    <a:lumMod val="65000"/>
                    <a:lumOff val="35000"/>
                  </a:schemeClr>
                </a:solidFill>
                <a:latin typeface="Times New Roman"/>
                <a:ea typeface="微软雅黑" pitchFamily="34" charset="-122"/>
                <a:cs typeface="Times New Roman"/>
              </a:rPr>
              <a:t>》</a:t>
            </a:r>
            <a:r>
              <a:rPr lang="zh-CN" altLang="en-US" b="1" kern="100" dirty="0" smtClean="0">
                <a:solidFill>
                  <a:schemeClr val="tx1">
                    <a:lumMod val="65000"/>
                    <a:lumOff val="35000"/>
                  </a:schemeClr>
                </a:solidFill>
                <a:latin typeface="Times New Roman"/>
                <a:ea typeface="微软雅黑" pitchFamily="34" charset="-122"/>
                <a:cs typeface="Times New Roman"/>
              </a:rPr>
              <a:t>选读 </a:t>
            </a:r>
            <a:endParaRPr lang="en-US" altLang="zh-CN" b="1" kern="100" dirty="0">
              <a:solidFill>
                <a:schemeClr val="tx1">
                  <a:lumMod val="65000"/>
                  <a:lumOff val="35000"/>
                </a:schemeClr>
              </a:solidFill>
              <a:latin typeface="Times New Roman"/>
              <a:ea typeface="微软雅黑" pitchFamily="34" charset="-122"/>
              <a:cs typeface="Times New Roman"/>
            </a:endParaRPr>
          </a:p>
        </p:txBody>
      </p:sp>
    </p:spTree>
    <p:extLst>
      <p:ext uri="{BB962C8B-B14F-4D97-AF65-F5344CB8AC3E}">
        <p14:creationId xmlns:p14="http://schemas.microsoft.com/office/powerpoint/2010/main" xmlns="" val="94828865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16509" y="804431"/>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善</a:t>
            </a:r>
            <a:endParaRPr lang="en-US" altLang="zh-CN" sz="2800" kern="100" dirty="0" smtClean="0">
              <a:latin typeface="Times New Roman"/>
              <a:ea typeface="华文细黑"/>
              <a:cs typeface="Times New Roman"/>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1788627" y="405458"/>
            <a:ext cx="8915091"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乃所以</a:t>
            </a:r>
            <a:r>
              <a:rPr lang="zh-CN" altLang="zh-CN" sz="2800" kern="100" dirty="0">
                <a:solidFill>
                  <a:srgbClr val="0000FF"/>
                </a:solidFill>
                <a:latin typeface="Times New Roman"/>
                <a:ea typeface="华文细黑"/>
                <a:cs typeface="Times New Roman"/>
              </a:rPr>
              <a:t>善</a:t>
            </a:r>
            <a:r>
              <a:rPr lang="zh-CN" altLang="zh-CN" sz="2800" kern="100" dirty="0">
                <a:latin typeface="Times New Roman"/>
                <a:ea typeface="华文细黑"/>
                <a:cs typeface="Times New Roman"/>
              </a:rPr>
              <a:t>吾死也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素</a:t>
            </a:r>
            <a:r>
              <a:rPr lang="zh-CN" altLang="zh-CN" sz="2800" kern="100" dirty="0">
                <a:solidFill>
                  <a:srgbClr val="0000FF"/>
                </a:solidFill>
                <a:latin typeface="Times New Roman"/>
                <a:ea typeface="华文细黑"/>
                <a:cs typeface="Times New Roman"/>
              </a:rPr>
              <a:t>善</a:t>
            </a:r>
            <a:r>
              <a:rPr lang="zh-CN" altLang="zh-CN" sz="2800" kern="100" dirty="0">
                <a:latin typeface="Times New Roman"/>
                <a:ea typeface="华文细黑"/>
                <a:cs typeface="Times New Roman"/>
              </a:rPr>
              <a:t>留侯张良</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en-US" sz="2800" dirty="0"/>
          </a:p>
        </p:txBody>
      </p:sp>
      <p:sp>
        <p:nvSpPr>
          <p:cNvPr id="9" name="左大括号 8"/>
          <p:cNvSpPr/>
          <p:nvPr/>
        </p:nvSpPr>
        <p:spPr>
          <a:xfrm>
            <a:off x="1677080" y="564801"/>
            <a:ext cx="169654" cy="113752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838622" y="2515780"/>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济</a:t>
            </a:r>
            <a:endParaRPr lang="en-US" altLang="zh-CN" sz="2800" kern="100" dirty="0" smtClean="0">
              <a:latin typeface="Times New Roman"/>
              <a:ea typeface="华文细黑"/>
              <a:cs typeface="Times New Roman"/>
            </a:endParaRPr>
          </a:p>
        </p:txBody>
      </p:sp>
      <p:sp>
        <p:nvSpPr>
          <p:cNvPr id="14" name="矩形 13"/>
          <p:cNvSpPr/>
          <p:nvPr/>
        </p:nvSpPr>
        <p:spPr>
          <a:xfrm>
            <a:off x="1860635" y="2123539"/>
            <a:ext cx="8915091"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无君人之位以</a:t>
            </a:r>
            <a:r>
              <a:rPr lang="zh-CN" altLang="zh-CN" sz="2800" kern="100" dirty="0">
                <a:solidFill>
                  <a:srgbClr val="0000FF"/>
                </a:solidFill>
                <a:latin typeface="Times New Roman"/>
                <a:ea typeface="华文细黑"/>
                <a:cs typeface="Times New Roman"/>
              </a:rPr>
              <a:t>济</a:t>
            </a:r>
            <a:r>
              <a:rPr lang="zh-CN" altLang="zh-CN" sz="2800" kern="100" dirty="0">
                <a:latin typeface="Times New Roman"/>
                <a:ea typeface="华文细黑"/>
                <a:cs typeface="Times New Roman"/>
              </a:rPr>
              <a:t>乎人之死</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故虽有困败而终</a:t>
            </a:r>
            <a:r>
              <a:rPr lang="zh-CN" altLang="zh-CN" sz="2800" kern="100" dirty="0">
                <a:solidFill>
                  <a:srgbClr val="0000FF"/>
                </a:solidFill>
                <a:latin typeface="Times New Roman"/>
                <a:ea typeface="华文细黑"/>
                <a:cs typeface="Times New Roman"/>
              </a:rPr>
              <a:t>济</a:t>
            </a:r>
            <a:r>
              <a:rPr lang="zh-CN" altLang="zh-CN" sz="2800" kern="100" dirty="0">
                <a:latin typeface="Times New Roman"/>
                <a:ea typeface="华文细黑"/>
                <a:cs typeface="Times New Roman"/>
              </a:rPr>
              <a:t>大业</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en-US" sz="2800" dirty="0"/>
          </a:p>
        </p:txBody>
      </p:sp>
      <p:sp>
        <p:nvSpPr>
          <p:cNvPr id="16" name="左大括号 15"/>
          <p:cNvSpPr/>
          <p:nvPr/>
        </p:nvSpPr>
        <p:spPr>
          <a:xfrm>
            <a:off x="1699193" y="2217794"/>
            <a:ext cx="169654" cy="120750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838622" y="4315980"/>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意</a:t>
            </a:r>
            <a:endParaRPr lang="en-US" altLang="zh-CN" sz="2800" kern="100" dirty="0" smtClean="0">
              <a:latin typeface="Times New Roman"/>
              <a:ea typeface="华文细黑"/>
              <a:cs typeface="Times New Roman"/>
            </a:endParaRPr>
          </a:p>
        </p:txBody>
      </p:sp>
      <p:sp>
        <p:nvSpPr>
          <p:cNvPr id="22" name="矩形 21"/>
          <p:cNvSpPr/>
          <p:nvPr/>
        </p:nvSpPr>
        <p:spPr>
          <a:xfrm>
            <a:off x="1788627" y="3558709"/>
            <a:ext cx="8915091"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而寡人有</a:t>
            </a:r>
            <a:r>
              <a:rPr lang="zh-CN" altLang="zh-CN" sz="2800" kern="100" dirty="0">
                <a:solidFill>
                  <a:srgbClr val="0000FF"/>
                </a:solidFill>
                <a:latin typeface="Times New Roman"/>
                <a:ea typeface="华文细黑"/>
                <a:cs typeface="Times New Roman"/>
              </a:rPr>
              <a:t>意</a:t>
            </a:r>
            <a:r>
              <a:rPr lang="zh-CN" altLang="zh-CN" sz="2800" kern="100" dirty="0">
                <a:latin typeface="Times New Roman"/>
                <a:ea typeface="华文细黑"/>
                <a:cs typeface="Times New Roman"/>
              </a:rPr>
              <a:t>乎其为人也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醉翁之</a:t>
            </a:r>
            <a:r>
              <a:rPr lang="zh-CN" altLang="zh-CN" sz="2800" kern="100" dirty="0">
                <a:solidFill>
                  <a:srgbClr val="0000FF"/>
                </a:solidFill>
                <a:latin typeface="Times New Roman"/>
                <a:ea typeface="华文细黑"/>
                <a:cs typeface="Times New Roman"/>
              </a:rPr>
              <a:t>意</a:t>
            </a:r>
            <a:r>
              <a:rPr lang="zh-CN" altLang="zh-CN" sz="2800" kern="100" dirty="0">
                <a:latin typeface="Times New Roman"/>
                <a:ea typeface="华文细黑"/>
                <a:cs typeface="Times New Roman"/>
              </a:rPr>
              <a:t>不在酒</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攻其不备，出其不</a:t>
            </a:r>
            <a:r>
              <a:rPr lang="zh-CN" altLang="zh-CN" sz="2800" kern="100" dirty="0">
                <a:solidFill>
                  <a:srgbClr val="0000FF"/>
                </a:solidFill>
                <a:latin typeface="Times New Roman"/>
                <a:ea typeface="华文细黑"/>
                <a:cs typeface="Times New Roman"/>
              </a:rPr>
              <a:t>意</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en-US" sz="2800" dirty="0"/>
          </a:p>
        </p:txBody>
      </p:sp>
      <p:sp>
        <p:nvSpPr>
          <p:cNvPr id="23" name="左大括号 22"/>
          <p:cNvSpPr/>
          <p:nvPr/>
        </p:nvSpPr>
        <p:spPr>
          <a:xfrm>
            <a:off x="1699193" y="3792199"/>
            <a:ext cx="169654" cy="164381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4616331" y="47746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善待</a:t>
            </a:r>
            <a:endParaRPr lang="zh-CN" altLang="en-US" sz="2800" kern="100" dirty="0">
              <a:solidFill>
                <a:srgbClr val="C00000"/>
              </a:solidFill>
              <a:latin typeface="Times New Roman"/>
              <a:ea typeface="华文细黑"/>
            </a:endParaRPr>
          </a:p>
        </p:txBody>
      </p:sp>
      <p:sp>
        <p:nvSpPr>
          <p:cNvPr id="5" name="矩形 4"/>
          <p:cNvSpPr/>
          <p:nvPr/>
        </p:nvSpPr>
        <p:spPr>
          <a:xfrm>
            <a:off x="4338151" y="1125538"/>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与</a:t>
            </a:r>
            <a:r>
              <a:rPr lang="en-US" altLang="zh-CN" sz="2800" kern="100" dirty="0">
                <a:solidFill>
                  <a:srgbClr val="C00000"/>
                </a:solidFill>
                <a:latin typeface="宋体" pitchFamily="2" charset="-122"/>
                <a:ea typeface="华文细黑"/>
              </a:rPr>
              <a:t>……</a:t>
            </a:r>
            <a:r>
              <a:rPr lang="zh-CN" altLang="zh-CN" sz="2800" kern="100" dirty="0">
                <a:solidFill>
                  <a:srgbClr val="C00000"/>
                </a:solidFill>
                <a:latin typeface="宋体" pitchFamily="2" charset="-122"/>
                <a:ea typeface="华文细黑"/>
              </a:rPr>
              <a:t>友好</a:t>
            </a:r>
            <a:endParaRPr lang="zh-CN" altLang="en-US" sz="2800" kern="100" dirty="0">
              <a:solidFill>
                <a:srgbClr val="C00000"/>
              </a:solidFill>
              <a:latin typeface="宋体" pitchFamily="2" charset="-122"/>
              <a:ea typeface="华文细黑"/>
            </a:endParaRPr>
          </a:p>
        </p:txBody>
      </p:sp>
      <p:sp>
        <p:nvSpPr>
          <p:cNvPr id="7" name="矩形 6"/>
          <p:cNvSpPr/>
          <p:nvPr/>
        </p:nvSpPr>
        <p:spPr>
          <a:xfrm>
            <a:off x="6095206" y="2217794"/>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拯救、挽救</a:t>
            </a:r>
            <a:endParaRPr lang="zh-CN" altLang="en-US" sz="2800" kern="100" dirty="0">
              <a:solidFill>
                <a:srgbClr val="C00000"/>
              </a:solidFill>
              <a:latin typeface="宋体" pitchFamily="2" charset="-122"/>
              <a:ea typeface="华文细黑"/>
            </a:endParaRPr>
          </a:p>
        </p:txBody>
      </p:sp>
      <p:sp>
        <p:nvSpPr>
          <p:cNvPr id="8" name="矩形 7"/>
          <p:cNvSpPr/>
          <p:nvPr/>
        </p:nvSpPr>
        <p:spPr>
          <a:xfrm>
            <a:off x="5768459" y="2853730"/>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成就</a:t>
            </a:r>
            <a:endParaRPr lang="zh-CN" altLang="en-US" sz="2800" kern="100" dirty="0">
              <a:solidFill>
                <a:srgbClr val="C00000"/>
              </a:solidFill>
              <a:latin typeface="宋体" pitchFamily="2" charset="-122"/>
              <a:ea typeface="华文细黑"/>
            </a:endParaRPr>
          </a:p>
        </p:txBody>
      </p:sp>
      <p:sp>
        <p:nvSpPr>
          <p:cNvPr id="10" name="矩形 9"/>
          <p:cNvSpPr/>
          <p:nvPr/>
        </p:nvSpPr>
        <p:spPr>
          <a:xfrm>
            <a:off x="5841434" y="3645818"/>
            <a:ext cx="1261884"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感觉到</a:t>
            </a:r>
            <a:endParaRPr lang="zh-CN" altLang="en-US" sz="2800" kern="100" dirty="0">
              <a:solidFill>
                <a:srgbClr val="C00000"/>
              </a:solidFill>
              <a:latin typeface="宋体" pitchFamily="2" charset="-122"/>
              <a:ea typeface="华文细黑"/>
            </a:endParaRPr>
          </a:p>
        </p:txBody>
      </p:sp>
      <p:sp>
        <p:nvSpPr>
          <p:cNvPr id="24" name="矩形 23"/>
          <p:cNvSpPr/>
          <p:nvPr/>
        </p:nvSpPr>
        <p:spPr>
          <a:xfrm>
            <a:off x="4727054" y="4293890"/>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意图</a:t>
            </a:r>
            <a:endParaRPr lang="zh-CN" altLang="en-US" sz="2800" kern="100" dirty="0">
              <a:solidFill>
                <a:srgbClr val="C00000"/>
              </a:solidFill>
              <a:latin typeface="宋体" pitchFamily="2" charset="-122"/>
              <a:ea typeface="华文细黑"/>
            </a:endParaRPr>
          </a:p>
        </p:txBody>
      </p:sp>
      <p:sp>
        <p:nvSpPr>
          <p:cNvPr id="25" name="矩形 24"/>
          <p:cNvSpPr/>
          <p:nvPr/>
        </p:nvSpPr>
        <p:spPr>
          <a:xfrm>
            <a:off x="5339313" y="4941962"/>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意料、预料</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35367342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linds(horizontal)">
                                      <p:cBhvr>
                                        <p:cTn id="26" dur="500"/>
                                        <p:tgtEl>
                                          <p:spTgt spid="2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linds(horizontal)">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4"/>
                                        </p:tgtEl>
                                      </p:cBhvr>
                                    </p:animEffect>
                                    <p:set>
                                      <p:cBhvr>
                                        <p:cTn id="49" dur="1" fill="hold">
                                          <p:stCondLst>
                                            <p:cond delay="499"/>
                                          </p:stCondLst>
                                        </p:cTn>
                                        <p:tgtEl>
                                          <p:spTgt spid="24"/>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5"/>
                                        </p:tgtEl>
                                      </p:cBhvr>
                                    </p:animEffect>
                                    <p:set>
                                      <p:cBhvr>
                                        <p:cTn id="5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5" grpId="0"/>
      <p:bldP spid="5" grpId="1"/>
      <p:bldP spid="7" grpId="0"/>
      <p:bldP spid="7" grpId="1"/>
      <p:bldP spid="8" grpId="0"/>
      <p:bldP spid="8" grpId="1"/>
      <p:bldP spid="10" grpId="0"/>
      <p:bldP spid="10" grpId="1"/>
      <p:bldP spid="24" grpId="0"/>
      <p:bldP spid="24" grpId="1"/>
      <p:bldP spid="25" grpId="0"/>
      <p:bldP spid="2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7" name="左大括号 16"/>
          <p:cNvSpPr/>
          <p:nvPr/>
        </p:nvSpPr>
        <p:spPr>
          <a:xfrm>
            <a:off x="2017730" y="550332"/>
            <a:ext cx="158240" cy="244741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2134766" y="362840"/>
            <a:ext cx="8208912" cy="2677656"/>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不至乎期年，而寡之</a:t>
            </a:r>
            <a:r>
              <a:rPr lang="zh-CN" altLang="zh-CN" sz="2800" kern="100" dirty="0">
                <a:solidFill>
                  <a:srgbClr val="0000FF"/>
                </a:solidFill>
                <a:latin typeface="Times New Roman"/>
                <a:ea typeface="华文细黑"/>
                <a:cs typeface="Times New Roman"/>
              </a:rPr>
              <a:t>信</a:t>
            </a:r>
            <a:r>
              <a:rPr lang="zh-CN" altLang="zh-CN" sz="2800" kern="100" dirty="0">
                <a:latin typeface="Times New Roman"/>
                <a:ea typeface="华文细黑"/>
                <a:cs typeface="Times New Roman"/>
              </a:rPr>
              <a:t>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信</a:t>
            </a:r>
            <a:r>
              <a:rPr lang="zh-CN" altLang="zh-CN" sz="2800" kern="100" dirty="0">
                <a:latin typeface="Times New Roman"/>
                <a:ea typeface="华文细黑"/>
                <a:cs typeface="Times New Roman"/>
              </a:rPr>
              <a:t>言不美，美言不信</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一人飞升，仙及鸡犬。</a:t>
            </a:r>
            <a:r>
              <a:rPr lang="en-US" altLang="zh-CN" sz="2800" kern="100" dirty="0">
                <a:latin typeface="宋体"/>
                <a:ea typeface="华文细黑"/>
                <a:cs typeface="Times New Roman"/>
              </a:rPr>
              <a:t>”</a:t>
            </a:r>
            <a:r>
              <a:rPr lang="zh-CN" altLang="zh-CN" sz="2800" kern="100" dirty="0">
                <a:solidFill>
                  <a:srgbClr val="0000FF"/>
                </a:solidFill>
                <a:latin typeface="Times New Roman"/>
                <a:ea typeface="华文细黑"/>
                <a:cs typeface="Times New Roman"/>
              </a:rPr>
              <a:t>信</a:t>
            </a:r>
            <a:r>
              <a:rPr lang="zh-CN" altLang="zh-CN" sz="2800" kern="100" dirty="0">
                <a:latin typeface="Times New Roman"/>
                <a:ea typeface="华文细黑"/>
                <a:cs typeface="Times New Roman"/>
              </a:rPr>
              <a:t>夫</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言必</a:t>
            </a:r>
            <a:r>
              <a:rPr lang="zh-CN" altLang="zh-CN" sz="2800" kern="100" dirty="0">
                <a:solidFill>
                  <a:srgbClr val="0000FF"/>
                </a:solidFill>
                <a:latin typeface="Times New Roman"/>
                <a:ea typeface="华文细黑"/>
                <a:cs typeface="Times New Roman"/>
              </a:rPr>
              <a:t>信</a:t>
            </a:r>
            <a:r>
              <a:rPr lang="zh-CN" altLang="zh-CN" sz="2800" kern="100" dirty="0">
                <a:latin typeface="Times New Roman"/>
                <a:ea typeface="华文细黑"/>
                <a:cs typeface="Times New Roman"/>
              </a:rPr>
              <a:t>，行必果</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en-US" sz="2800" dirty="0"/>
          </a:p>
        </p:txBody>
      </p:sp>
      <p:sp>
        <p:nvSpPr>
          <p:cNvPr id="23" name="矩形 22"/>
          <p:cNvSpPr/>
          <p:nvPr/>
        </p:nvSpPr>
        <p:spPr>
          <a:xfrm>
            <a:off x="1104541" y="1393042"/>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信</a:t>
            </a:r>
            <a:endParaRPr lang="en-US" altLang="zh-CN" sz="2800" kern="100" dirty="0">
              <a:latin typeface="Times New Roman"/>
              <a:ea typeface="华文细黑"/>
              <a:cs typeface="Times New Roman"/>
            </a:endParaRPr>
          </a:p>
        </p:txBody>
      </p:sp>
      <p:sp>
        <p:nvSpPr>
          <p:cNvPr id="15" name="左大括号 14"/>
          <p:cNvSpPr/>
          <p:nvPr/>
        </p:nvSpPr>
        <p:spPr>
          <a:xfrm>
            <a:off x="2120542" y="3598083"/>
            <a:ext cx="158240" cy="119555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2278782" y="3429794"/>
            <a:ext cx="7632848"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皆无其</a:t>
            </a:r>
            <a:r>
              <a:rPr lang="zh-CN" altLang="zh-CN" sz="2800" kern="100" dirty="0">
                <a:solidFill>
                  <a:srgbClr val="0000FF"/>
                </a:solidFill>
                <a:latin typeface="Times New Roman"/>
                <a:ea typeface="华文细黑"/>
                <a:cs typeface="Times New Roman"/>
              </a:rPr>
              <a:t>本</a:t>
            </a:r>
            <a:r>
              <a:rPr lang="zh-CN" altLang="zh-CN" sz="2800" kern="100" dirty="0">
                <a:latin typeface="Times New Roman"/>
                <a:ea typeface="华文细黑"/>
                <a:cs typeface="Times New Roman"/>
              </a:rPr>
              <a:t>矣</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强</a:t>
            </a:r>
            <a:r>
              <a:rPr lang="zh-CN" altLang="zh-CN" sz="2800" kern="100" dirty="0">
                <a:solidFill>
                  <a:srgbClr val="0000FF"/>
                </a:solidFill>
                <a:latin typeface="Times New Roman"/>
                <a:ea typeface="华文细黑"/>
                <a:cs typeface="Times New Roman"/>
              </a:rPr>
              <a:t>本</a:t>
            </a:r>
            <a:r>
              <a:rPr lang="zh-CN" altLang="zh-CN" sz="2800" kern="100" dirty="0">
                <a:latin typeface="Times New Roman"/>
                <a:ea typeface="华文细黑"/>
                <a:cs typeface="Times New Roman"/>
              </a:rPr>
              <a:t>而节用，则天不能贫</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en-US" sz="2800" dirty="0"/>
          </a:p>
        </p:txBody>
      </p:sp>
      <p:sp>
        <p:nvSpPr>
          <p:cNvPr id="18" name="矩形 17"/>
          <p:cNvSpPr/>
          <p:nvPr/>
        </p:nvSpPr>
        <p:spPr>
          <a:xfrm>
            <a:off x="1248557" y="3861842"/>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本</a:t>
            </a:r>
            <a:endParaRPr lang="en-US" altLang="zh-CN" sz="2800" kern="100" dirty="0">
              <a:latin typeface="Times New Roman"/>
              <a:ea typeface="华文细黑"/>
              <a:cs typeface="Times New Roman"/>
            </a:endParaRPr>
          </a:p>
        </p:txBody>
      </p:sp>
      <p:sp>
        <p:nvSpPr>
          <p:cNvPr id="8" name="矩形 7"/>
          <p:cNvSpPr/>
          <p:nvPr/>
        </p:nvSpPr>
        <p:spPr>
          <a:xfrm>
            <a:off x="6583744" y="386294"/>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信任</a:t>
            </a:r>
            <a:endParaRPr lang="zh-CN" altLang="en-US" sz="2800" kern="100" dirty="0">
              <a:solidFill>
                <a:srgbClr val="C00000"/>
              </a:solidFill>
              <a:latin typeface="宋体" pitchFamily="2" charset="-122"/>
              <a:ea typeface="华文细黑"/>
            </a:endParaRPr>
          </a:p>
        </p:txBody>
      </p:sp>
      <p:sp>
        <p:nvSpPr>
          <p:cNvPr id="9" name="矩形 8"/>
          <p:cNvSpPr/>
          <p:nvPr/>
        </p:nvSpPr>
        <p:spPr>
          <a:xfrm>
            <a:off x="5735166" y="1125538"/>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诚实</a:t>
            </a:r>
            <a:endParaRPr lang="zh-CN" altLang="en-US" sz="2800" kern="100" dirty="0">
              <a:solidFill>
                <a:srgbClr val="C00000"/>
              </a:solidFill>
              <a:latin typeface="宋体" pitchFamily="2" charset="-122"/>
              <a:ea typeface="华文细黑"/>
            </a:endParaRPr>
          </a:p>
        </p:txBody>
      </p:sp>
      <p:sp>
        <p:nvSpPr>
          <p:cNvPr id="10" name="矩形 9"/>
          <p:cNvSpPr/>
          <p:nvPr/>
        </p:nvSpPr>
        <p:spPr>
          <a:xfrm>
            <a:off x="7500520" y="1728011"/>
            <a:ext cx="2339102"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确实是正确的</a:t>
            </a:r>
            <a:endParaRPr lang="zh-CN" altLang="en-US" sz="2800" kern="100" dirty="0">
              <a:solidFill>
                <a:srgbClr val="C00000"/>
              </a:solidFill>
              <a:latin typeface="宋体" pitchFamily="2" charset="-122"/>
              <a:ea typeface="华文细黑"/>
            </a:endParaRPr>
          </a:p>
        </p:txBody>
      </p:sp>
      <p:sp>
        <p:nvSpPr>
          <p:cNvPr id="11" name="矩形 10"/>
          <p:cNvSpPr/>
          <p:nvPr/>
        </p:nvSpPr>
        <p:spPr>
          <a:xfrm>
            <a:off x="4977338" y="2402518"/>
            <a:ext cx="1261884"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讲信用</a:t>
            </a:r>
            <a:endParaRPr lang="zh-CN" altLang="en-US" sz="2800" kern="100" dirty="0">
              <a:solidFill>
                <a:srgbClr val="C00000"/>
              </a:solidFill>
              <a:latin typeface="宋体" pitchFamily="2" charset="-122"/>
              <a:ea typeface="华文细黑"/>
            </a:endParaRPr>
          </a:p>
        </p:txBody>
      </p:sp>
      <p:sp>
        <p:nvSpPr>
          <p:cNvPr id="12" name="矩形 11"/>
          <p:cNvSpPr/>
          <p:nvPr/>
        </p:nvSpPr>
        <p:spPr>
          <a:xfrm>
            <a:off x="4367014" y="3554646"/>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根本</a:t>
            </a:r>
            <a:endParaRPr lang="zh-CN" altLang="en-US" sz="2800" kern="100" dirty="0">
              <a:solidFill>
                <a:srgbClr val="C00000"/>
              </a:solidFill>
              <a:latin typeface="宋体" pitchFamily="2" charset="-122"/>
              <a:ea typeface="华文细黑"/>
            </a:endParaRPr>
          </a:p>
        </p:txBody>
      </p:sp>
      <p:sp>
        <p:nvSpPr>
          <p:cNvPr id="13" name="矩形 12"/>
          <p:cNvSpPr/>
          <p:nvPr/>
        </p:nvSpPr>
        <p:spPr>
          <a:xfrm>
            <a:off x="6566351" y="4130710"/>
            <a:ext cx="3057247"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本业，古代指农业</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4414473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7" name="左大括号 16"/>
          <p:cNvSpPr/>
          <p:nvPr/>
        </p:nvSpPr>
        <p:spPr>
          <a:xfrm>
            <a:off x="1967835" y="443716"/>
            <a:ext cx="158240" cy="183395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2156879" y="333450"/>
            <a:ext cx="7632848"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刖者之屦，无为</a:t>
            </a:r>
            <a:r>
              <a:rPr lang="zh-CN" altLang="zh-CN" sz="2800" kern="100" dirty="0">
                <a:solidFill>
                  <a:srgbClr val="0000FF"/>
                </a:solidFill>
                <a:latin typeface="Times New Roman"/>
                <a:ea typeface="华文细黑"/>
                <a:cs typeface="Times New Roman"/>
              </a:rPr>
              <a:t>爱</a:t>
            </a:r>
            <a:r>
              <a:rPr lang="zh-CN" altLang="zh-CN" sz="2800" kern="100" dirty="0">
                <a:latin typeface="Times New Roman"/>
                <a:ea typeface="华文细黑"/>
                <a:cs typeface="Times New Roman"/>
              </a:rPr>
              <a:t>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吴广素</a:t>
            </a:r>
            <a:r>
              <a:rPr lang="zh-CN" altLang="zh-CN" sz="2800" kern="100" dirty="0">
                <a:solidFill>
                  <a:srgbClr val="0000FF"/>
                </a:solidFill>
                <a:latin typeface="Times New Roman"/>
                <a:ea typeface="华文细黑"/>
                <a:cs typeface="Times New Roman"/>
              </a:rPr>
              <a:t>爱</a:t>
            </a:r>
            <a:r>
              <a:rPr lang="zh-CN" altLang="zh-CN" sz="2800" kern="100" dirty="0">
                <a:latin typeface="Times New Roman"/>
                <a:ea typeface="华文细黑"/>
                <a:cs typeface="Times New Roman"/>
              </a:rPr>
              <a:t>人</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所</a:t>
            </a:r>
            <a:r>
              <a:rPr lang="zh-CN" altLang="zh-CN" sz="2800" kern="100" dirty="0">
                <a:solidFill>
                  <a:srgbClr val="0000FF"/>
                </a:solidFill>
                <a:latin typeface="Times New Roman"/>
                <a:ea typeface="华文细黑"/>
                <a:cs typeface="Times New Roman"/>
              </a:rPr>
              <a:t>爱</a:t>
            </a:r>
            <a:r>
              <a:rPr lang="zh-CN" altLang="zh-CN" sz="2800" kern="100" dirty="0">
                <a:latin typeface="Times New Roman"/>
                <a:ea typeface="华文细黑"/>
                <a:cs typeface="Times New Roman"/>
              </a:rPr>
              <a:t>其母者，非爱其形也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en-US" sz="2800" dirty="0"/>
          </a:p>
        </p:txBody>
      </p:sp>
      <p:sp>
        <p:nvSpPr>
          <p:cNvPr id="23" name="矩形 22"/>
          <p:cNvSpPr/>
          <p:nvPr/>
        </p:nvSpPr>
        <p:spPr>
          <a:xfrm>
            <a:off x="1126654" y="1219636"/>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爱</a:t>
            </a:r>
            <a:endParaRPr lang="en-US" altLang="zh-CN" sz="2800" kern="100" dirty="0">
              <a:latin typeface="Times New Roman"/>
              <a:ea typeface="华文细黑"/>
              <a:cs typeface="Times New Roman"/>
            </a:endParaRPr>
          </a:p>
        </p:txBody>
      </p:sp>
      <p:sp>
        <p:nvSpPr>
          <p:cNvPr id="15" name="左大括号 14"/>
          <p:cNvSpPr/>
          <p:nvPr/>
        </p:nvSpPr>
        <p:spPr>
          <a:xfrm>
            <a:off x="1998639" y="2589971"/>
            <a:ext cx="158240" cy="119555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2156879" y="2421682"/>
            <a:ext cx="7632848"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吾以南面而</a:t>
            </a:r>
            <a:r>
              <a:rPr lang="zh-CN" altLang="zh-CN" sz="2800" kern="100" dirty="0">
                <a:solidFill>
                  <a:srgbClr val="0000FF"/>
                </a:solidFill>
                <a:latin typeface="Times New Roman"/>
                <a:ea typeface="华文细黑"/>
                <a:cs typeface="Times New Roman"/>
              </a:rPr>
              <a:t>君</a:t>
            </a:r>
            <a:r>
              <a:rPr lang="zh-CN" altLang="zh-CN" sz="2800" kern="100" dirty="0">
                <a:latin typeface="Times New Roman"/>
                <a:ea typeface="华文细黑"/>
                <a:cs typeface="Times New Roman"/>
              </a:rPr>
              <a:t>天下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吾与孔丘，非</a:t>
            </a:r>
            <a:r>
              <a:rPr lang="zh-CN" altLang="zh-CN" sz="2800" kern="100" dirty="0">
                <a:solidFill>
                  <a:srgbClr val="0000FF"/>
                </a:solidFill>
                <a:latin typeface="Times New Roman"/>
                <a:ea typeface="华文细黑"/>
                <a:cs typeface="Times New Roman"/>
              </a:rPr>
              <a:t>君</a:t>
            </a:r>
            <a:r>
              <a:rPr lang="zh-CN" altLang="zh-CN" sz="2800" kern="100" dirty="0">
                <a:latin typeface="Times New Roman"/>
                <a:ea typeface="华文细黑"/>
                <a:cs typeface="Times New Roman"/>
              </a:rPr>
              <a:t>臣也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en-US" sz="2800" dirty="0"/>
          </a:p>
        </p:txBody>
      </p:sp>
      <p:sp>
        <p:nvSpPr>
          <p:cNvPr id="18" name="矩形 17"/>
          <p:cNvSpPr/>
          <p:nvPr/>
        </p:nvSpPr>
        <p:spPr>
          <a:xfrm>
            <a:off x="1126654" y="2853730"/>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君</a:t>
            </a:r>
            <a:endParaRPr lang="en-US" altLang="zh-CN" sz="2800" kern="100" dirty="0">
              <a:latin typeface="Times New Roman"/>
              <a:ea typeface="华文细黑"/>
              <a:cs typeface="Times New Roman"/>
            </a:endParaRPr>
          </a:p>
        </p:txBody>
      </p:sp>
      <p:sp>
        <p:nvSpPr>
          <p:cNvPr id="9" name="左大括号 8"/>
          <p:cNvSpPr/>
          <p:nvPr/>
        </p:nvSpPr>
        <p:spPr>
          <a:xfrm>
            <a:off x="2070647" y="4106451"/>
            <a:ext cx="158240" cy="119555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2228887" y="3938162"/>
            <a:ext cx="7632848"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女</a:t>
            </a:r>
            <a:r>
              <a:rPr lang="zh-CN" altLang="zh-CN" sz="2800" kern="100" dirty="0">
                <a:solidFill>
                  <a:srgbClr val="0000FF"/>
                </a:solidFill>
                <a:latin typeface="Times New Roman"/>
                <a:ea typeface="华文细黑"/>
                <a:cs typeface="Times New Roman"/>
              </a:rPr>
              <a:t>恶</a:t>
            </a:r>
            <a:r>
              <a:rPr lang="zh-CN" altLang="zh-CN" sz="2800" kern="100" dirty="0">
                <a:latin typeface="Times New Roman"/>
                <a:ea typeface="华文细黑"/>
                <a:cs typeface="Times New Roman"/>
              </a:rPr>
              <a:t>之乎</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恶</a:t>
            </a:r>
            <a:r>
              <a:rPr lang="zh-CN" altLang="zh-CN" sz="2800" kern="100" dirty="0">
                <a:latin typeface="Times New Roman"/>
                <a:ea typeface="华文细黑"/>
                <a:cs typeface="Times New Roman"/>
              </a:rPr>
              <a:t>乎往而不可哉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en-US" sz="2800" dirty="0"/>
          </a:p>
        </p:txBody>
      </p:sp>
      <p:sp>
        <p:nvSpPr>
          <p:cNvPr id="3" name="矩形 2"/>
          <p:cNvSpPr/>
          <p:nvPr/>
        </p:nvSpPr>
        <p:spPr>
          <a:xfrm>
            <a:off x="1231955" y="4426765"/>
            <a:ext cx="902811" cy="523220"/>
          </a:xfrm>
          <a:prstGeom prst="rect">
            <a:avLst/>
          </a:prstGeom>
        </p:spPr>
        <p:txBody>
          <a:bodyPr wrap="none">
            <a:spAutoFit/>
          </a:bodyPr>
          <a:lstStyle/>
          <a:p>
            <a:r>
              <a:rPr lang="zh-CN" altLang="en-US" sz="2800" kern="100" dirty="0" smtClean="0">
                <a:latin typeface="Times New Roman"/>
                <a:ea typeface="华文细黑"/>
                <a:cs typeface="Times New Roman"/>
              </a:rPr>
              <a:t>⑩</a:t>
            </a:r>
            <a:r>
              <a:rPr lang="zh-CN" altLang="zh-CN" sz="2800" kern="100" dirty="0" smtClean="0">
                <a:latin typeface="Times New Roman"/>
                <a:ea typeface="华文细黑"/>
                <a:cs typeface="Times New Roman"/>
              </a:rPr>
              <a:t>恶</a:t>
            </a:r>
            <a:endParaRPr lang="zh-CN" altLang="en-US" sz="2800" dirty="0"/>
          </a:p>
        </p:txBody>
      </p:sp>
      <p:sp>
        <p:nvSpPr>
          <p:cNvPr id="4" name="矩形 3"/>
          <p:cNvSpPr/>
          <p:nvPr/>
        </p:nvSpPr>
        <p:spPr>
          <a:xfrm>
            <a:off x="5696451" y="443716"/>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爱惜</a:t>
            </a:r>
            <a:endParaRPr lang="zh-CN" altLang="en-US" sz="2800" kern="100" dirty="0">
              <a:solidFill>
                <a:srgbClr val="C00000"/>
              </a:solidFill>
              <a:latin typeface="宋体" pitchFamily="2" charset="-122"/>
              <a:ea typeface="华文细黑"/>
            </a:endParaRPr>
          </a:p>
        </p:txBody>
      </p:sp>
      <p:sp>
        <p:nvSpPr>
          <p:cNvPr id="5" name="矩形 4"/>
          <p:cNvSpPr/>
          <p:nvPr/>
        </p:nvSpPr>
        <p:spPr>
          <a:xfrm>
            <a:off x="4413266" y="1099081"/>
            <a:ext cx="1620957"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加惠于人</a:t>
            </a:r>
            <a:endParaRPr lang="zh-CN" altLang="en-US" sz="2800" kern="100" dirty="0">
              <a:solidFill>
                <a:srgbClr val="C00000"/>
              </a:solidFill>
              <a:latin typeface="宋体" pitchFamily="2" charset="-122"/>
              <a:ea typeface="华文细黑"/>
            </a:endParaRPr>
          </a:p>
        </p:txBody>
      </p:sp>
      <p:sp>
        <p:nvSpPr>
          <p:cNvPr id="6" name="矩形 5"/>
          <p:cNvSpPr/>
          <p:nvPr/>
        </p:nvSpPr>
        <p:spPr>
          <a:xfrm>
            <a:off x="6527254" y="1701602"/>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喜爱</a:t>
            </a:r>
            <a:endParaRPr lang="zh-CN" altLang="en-US" sz="2800" kern="100" dirty="0">
              <a:solidFill>
                <a:srgbClr val="C00000"/>
              </a:solidFill>
              <a:latin typeface="宋体" pitchFamily="2" charset="-122"/>
              <a:ea typeface="华文细黑"/>
            </a:endParaRPr>
          </a:p>
        </p:txBody>
      </p:sp>
      <p:sp>
        <p:nvSpPr>
          <p:cNvPr id="7" name="矩形 6"/>
          <p:cNvSpPr/>
          <p:nvPr/>
        </p:nvSpPr>
        <p:spPr>
          <a:xfrm>
            <a:off x="5411321" y="2493690"/>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主宰、统治</a:t>
            </a:r>
            <a:endParaRPr lang="zh-CN" altLang="en-US" sz="2800" kern="100" dirty="0">
              <a:solidFill>
                <a:srgbClr val="C00000"/>
              </a:solidFill>
              <a:latin typeface="宋体" pitchFamily="2" charset="-122"/>
              <a:ea typeface="华文细黑"/>
            </a:endParaRPr>
          </a:p>
        </p:txBody>
      </p:sp>
      <p:sp>
        <p:nvSpPr>
          <p:cNvPr id="8" name="矩形 7"/>
          <p:cNvSpPr/>
          <p:nvPr/>
        </p:nvSpPr>
        <p:spPr>
          <a:xfrm>
            <a:off x="5768459" y="3141762"/>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君主</a:t>
            </a:r>
            <a:endParaRPr lang="zh-CN" altLang="en-US" sz="2800" kern="100" dirty="0">
              <a:solidFill>
                <a:srgbClr val="C00000"/>
              </a:solidFill>
              <a:latin typeface="宋体" pitchFamily="2" charset="-122"/>
              <a:ea typeface="华文细黑"/>
            </a:endParaRPr>
          </a:p>
        </p:txBody>
      </p:sp>
      <p:sp>
        <p:nvSpPr>
          <p:cNvPr id="12" name="矩形 11"/>
          <p:cNvSpPr/>
          <p:nvPr/>
        </p:nvSpPr>
        <p:spPr>
          <a:xfrm>
            <a:off x="4006974" y="4058702"/>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厌恶</a:t>
            </a:r>
            <a:endParaRPr lang="zh-CN" altLang="en-US" sz="2800" kern="100" dirty="0">
              <a:solidFill>
                <a:srgbClr val="C00000"/>
              </a:solidFill>
              <a:latin typeface="宋体" pitchFamily="2" charset="-122"/>
              <a:ea typeface="华文细黑"/>
            </a:endParaRPr>
          </a:p>
        </p:txBody>
      </p:sp>
      <p:sp>
        <p:nvSpPr>
          <p:cNvPr id="13" name="矩形 12"/>
          <p:cNvSpPr/>
          <p:nvPr/>
        </p:nvSpPr>
        <p:spPr>
          <a:xfrm>
            <a:off x="5087094" y="4650165"/>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哪里</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9360265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5" grpId="0"/>
      <p:bldP spid="5" grpId="1"/>
      <p:bldP spid="6" grpId="0"/>
      <p:bldP spid="6" grpId="1"/>
      <p:bldP spid="7" grpId="0"/>
      <p:bldP spid="7" grpId="1"/>
      <p:bldP spid="8" grpId="0"/>
      <p:bldP spid="8" grpId="1"/>
      <p:bldP spid="12" grpId="0"/>
      <p:bldP spid="12" grpId="1"/>
      <p:bldP spid="13" grpId="0"/>
      <p:bldP spid="1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582" y="-49677"/>
            <a:ext cx="11364853" cy="6586394"/>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其</a:t>
            </a:r>
            <a:r>
              <a:rPr lang="zh-CN" altLang="zh-CN" sz="2800" kern="100" dirty="0">
                <a:solidFill>
                  <a:srgbClr val="0000FF"/>
                </a:solidFill>
                <a:latin typeface="Times New Roman"/>
                <a:ea typeface="华文细黑"/>
                <a:cs typeface="Times New Roman"/>
              </a:rPr>
              <a:t>妻子</a:t>
            </a:r>
            <a:r>
              <a:rPr lang="zh-CN" altLang="zh-CN" sz="2800" kern="100" dirty="0">
                <a:latin typeface="Times New Roman"/>
                <a:ea typeface="华文细黑"/>
                <a:cs typeface="Times New Roman"/>
              </a:rPr>
              <a:t>环而泣之</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今义：男女两人结婚后，女子是男子的妻子。</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今一</a:t>
            </a:r>
            <a:r>
              <a:rPr lang="zh-CN" altLang="zh-CN" sz="2800" kern="100" dirty="0">
                <a:solidFill>
                  <a:srgbClr val="0000FF"/>
                </a:solidFill>
                <a:latin typeface="Times New Roman"/>
                <a:ea typeface="华文细黑"/>
                <a:cs typeface="Times New Roman"/>
              </a:rPr>
              <a:t>犯人</a:t>
            </a:r>
            <a:r>
              <a:rPr lang="zh-CN" altLang="zh-CN" sz="2800" kern="100" dirty="0">
                <a:latin typeface="Times New Roman"/>
                <a:ea typeface="华文细黑"/>
                <a:cs typeface="Times New Roman"/>
              </a:rPr>
              <a:t>之形而曰</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今义：触犯刑律而被法院依法判处刑罚、正在服刑的人。</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③</a:t>
            </a:r>
            <a:r>
              <a:rPr lang="zh-CN" altLang="zh-CN" sz="2800" kern="100" dirty="0">
                <a:solidFill>
                  <a:srgbClr val="0000FF"/>
                </a:solidFill>
                <a:latin typeface="Times New Roman"/>
                <a:ea typeface="华文细黑"/>
                <a:cs typeface="Times New Roman"/>
              </a:rPr>
              <a:t>丈夫</a:t>
            </a:r>
            <a:r>
              <a:rPr lang="zh-CN" altLang="zh-CN" sz="2800" kern="100" dirty="0">
                <a:latin typeface="Times New Roman"/>
                <a:ea typeface="华文细黑"/>
                <a:cs typeface="Times New Roman"/>
              </a:rPr>
              <a:t>与之处者</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今义：男女两人结婚后，男子是女子的丈夫。</a:t>
            </a:r>
            <a:endParaRPr lang="zh-CN" altLang="zh-CN" sz="1050" kern="100" dirty="0">
              <a:effectLst/>
              <a:latin typeface="宋体"/>
              <a:cs typeface="Courier New"/>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1702718" y="1341562"/>
            <a:ext cx="2339102" cy="523220"/>
          </a:xfrm>
          <a:prstGeom prst="rect">
            <a:avLst/>
          </a:prstGeom>
        </p:spPr>
        <p:txBody>
          <a:bodyPr wrap="none">
            <a:spAutoFit/>
          </a:bodyPr>
          <a:lstStyle/>
          <a:p>
            <a:r>
              <a:rPr lang="zh-CN" altLang="en-US" sz="2800" kern="100" dirty="0">
                <a:solidFill>
                  <a:srgbClr val="C00000"/>
                </a:solidFill>
                <a:latin typeface="Times New Roman"/>
                <a:ea typeface="华文细黑"/>
              </a:rPr>
              <a:t>妻子和儿女。</a:t>
            </a:r>
          </a:p>
        </p:txBody>
      </p:sp>
      <p:sp>
        <p:nvSpPr>
          <p:cNvPr id="7" name="矩形 6"/>
          <p:cNvSpPr/>
          <p:nvPr/>
        </p:nvSpPr>
        <p:spPr>
          <a:xfrm>
            <a:off x="1702718" y="3213770"/>
            <a:ext cx="890179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犯，承受；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连读，译为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人之形</a:t>
            </a:r>
            <a:r>
              <a:rPr lang="en-US" altLang="zh-CN" sz="2800" kern="1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zh-CN" altLang="en-US" sz="2800" kern="100" dirty="0">
              <a:solidFill>
                <a:srgbClr val="C00000"/>
              </a:solidFill>
              <a:latin typeface="Times New Roman"/>
              <a:ea typeface="华文细黑"/>
            </a:endParaRPr>
          </a:p>
        </p:txBody>
      </p:sp>
      <p:sp>
        <p:nvSpPr>
          <p:cNvPr id="8" name="矩形 7"/>
          <p:cNvSpPr/>
          <p:nvPr/>
        </p:nvSpPr>
        <p:spPr>
          <a:xfrm>
            <a:off x="1630710" y="5138822"/>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成年男子。</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42607342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1" grpId="0"/>
      <p:bldP spid="11" grpId="1"/>
      <p:bldP spid="7" grpId="0"/>
      <p:bldP spid="7" grpId="1"/>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2086" y="45418"/>
            <a:ext cx="11252330" cy="6586394"/>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且而</a:t>
            </a:r>
            <a:r>
              <a:rPr lang="zh-CN" altLang="zh-CN" sz="2800" kern="100" dirty="0">
                <a:solidFill>
                  <a:srgbClr val="0000FF"/>
                </a:solidFill>
                <a:latin typeface="Times New Roman"/>
                <a:ea typeface="华文细黑"/>
                <a:cs typeface="Times New Roman"/>
              </a:rPr>
              <a:t>雌雄</a:t>
            </a:r>
            <a:r>
              <a:rPr lang="zh-CN" altLang="zh-CN" sz="2800" kern="100" dirty="0">
                <a:latin typeface="Times New Roman"/>
                <a:ea typeface="华文细黑"/>
                <a:cs typeface="Times New Roman"/>
              </a:rPr>
              <a:t>合乎前</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雌性和雄性。</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借指胜负、高下。</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无</a:t>
            </a:r>
            <a:r>
              <a:rPr lang="zh-CN" altLang="zh-CN" sz="2800" kern="100" dirty="0">
                <a:solidFill>
                  <a:srgbClr val="0000FF"/>
                </a:solidFill>
                <a:latin typeface="Times New Roman"/>
                <a:ea typeface="华文细黑"/>
                <a:cs typeface="Times New Roman"/>
              </a:rPr>
              <a:t>几何</a:t>
            </a:r>
            <a:r>
              <a:rPr lang="zh-CN" altLang="zh-CN" sz="2800" kern="100" dirty="0">
                <a:latin typeface="Times New Roman"/>
                <a:ea typeface="华文细黑"/>
                <a:cs typeface="Times New Roman"/>
              </a:rPr>
              <a:t>也</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今义：几何学</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吾以</a:t>
            </a:r>
            <a:r>
              <a:rPr lang="zh-CN" altLang="zh-CN" sz="2800" kern="100" dirty="0">
                <a:solidFill>
                  <a:srgbClr val="0000FF"/>
                </a:solidFill>
                <a:latin typeface="Times New Roman"/>
                <a:ea typeface="华文细黑"/>
                <a:cs typeface="Times New Roman"/>
              </a:rPr>
              <a:t>南面</a:t>
            </a:r>
            <a:r>
              <a:rPr lang="zh-CN" altLang="zh-CN" sz="2800" kern="100" dirty="0">
                <a:latin typeface="Times New Roman"/>
                <a:ea typeface="华文细黑"/>
                <a:cs typeface="Times New Roman"/>
              </a:rPr>
              <a:t>而君天下</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今义：方位词，南边</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1" name="矩形 10"/>
          <p:cNvSpPr/>
          <p:nvPr/>
        </p:nvSpPr>
        <p:spPr>
          <a:xfrm>
            <a:off x="1702718" y="818342"/>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女人和男人。</a:t>
            </a:r>
            <a:endParaRPr lang="zh-CN" altLang="en-US" sz="2800" dirty="0">
              <a:solidFill>
                <a:srgbClr val="C00000"/>
              </a:solidFill>
            </a:endParaRPr>
          </a:p>
        </p:txBody>
      </p:sp>
      <p:sp>
        <p:nvSpPr>
          <p:cNvPr id="7" name="矩形 6"/>
          <p:cNvSpPr/>
          <p:nvPr/>
        </p:nvSpPr>
        <p:spPr>
          <a:xfrm>
            <a:off x="1558702" y="270971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多少时间。</a:t>
            </a:r>
            <a:endParaRPr lang="zh-CN" altLang="en-US" sz="2800" dirty="0">
              <a:solidFill>
                <a:srgbClr val="C00000"/>
              </a:solidFill>
            </a:endParaRPr>
          </a:p>
        </p:txBody>
      </p:sp>
      <p:sp>
        <p:nvSpPr>
          <p:cNvPr id="4" name="矩形 3"/>
          <p:cNvSpPr/>
          <p:nvPr/>
        </p:nvSpPr>
        <p:spPr>
          <a:xfrm>
            <a:off x="478582" y="4509914"/>
            <a:ext cx="10531598" cy="1306255"/>
          </a:xfrm>
          <a:prstGeom prst="rect">
            <a:avLst/>
          </a:prstGeom>
        </p:spPr>
        <p:txBody>
          <a:bodyPr>
            <a:spAutoFit/>
          </a:bodyPr>
          <a:lstStyle/>
          <a:p>
            <a:pPr>
              <a:lnSpc>
                <a:spcPct val="150000"/>
              </a:lnSpc>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古代</a:t>
            </a:r>
            <a:r>
              <a:rPr lang="zh-CN" altLang="zh-CN" sz="2800" kern="100" dirty="0">
                <a:solidFill>
                  <a:srgbClr val="C00000"/>
                </a:solidFill>
                <a:latin typeface="Times New Roman"/>
                <a:ea typeface="华文细黑"/>
                <a:cs typeface="Times New Roman"/>
              </a:rPr>
              <a:t>以坐北朝南为尊位，天子或诸侯见群臣皆面向南而坐，故用南面代称君主之位。</a:t>
            </a:r>
            <a:endParaRPr lang="zh-CN" altLang="en-US" sz="2800" dirty="0">
              <a:solidFill>
                <a:srgbClr val="C00000"/>
              </a:solidFill>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14588286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P spid="7" grpId="0"/>
      <p:bldP spid="7" grpId="1"/>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2086" y="409076"/>
            <a:ext cx="11252330"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恐吾无</a:t>
            </a:r>
            <a:r>
              <a:rPr lang="zh-CN" altLang="zh-CN" sz="2800" kern="100" dirty="0">
                <a:solidFill>
                  <a:srgbClr val="0000FF"/>
                </a:solidFill>
                <a:latin typeface="Times New Roman"/>
                <a:ea typeface="华文细黑"/>
                <a:cs typeface="Times New Roman"/>
              </a:rPr>
              <a:t>其实</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今义：副词，表示所说的是实际情况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承上文，多含转折意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故善吾生者，乃</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善吾死也</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连词，表示因果关系。</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名词，实在的情由或适宜的举动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限用于固定词组中做宾语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1702718" y="1178382"/>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实在的政绩。</a:t>
            </a:r>
            <a:endParaRPr lang="zh-CN" altLang="en-US" sz="2800" dirty="0">
              <a:solidFill>
                <a:srgbClr val="C00000"/>
              </a:solidFill>
            </a:endParaRPr>
          </a:p>
        </p:txBody>
      </p:sp>
      <p:sp>
        <p:nvSpPr>
          <p:cNvPr id="7" name="矩形 6"/>
          <p:cNvSpPr/>
          <p:nvPr/>
        </p:nvSpPr>
        <p:spPr>
          <a:xfrm>
            <a:off x="1558702" y="3069754"/>
            <a:ext cx="2339102"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的原因。</a:t>
            </a:r>
            <a:endParaRPr lang="zh-CN" altLang="en-US" sz="2800" dirty="0">
              <a:solidFill>
                <a:srgbClr val="C00000"/>
              </a:solidFill>
            </a:endParaRPr>
          </a:p>
        </p:txBody>
      </p:sp>
    </p:spTree>
    <p:extLst>
      <p:ext uri="{BB962C8B-B14F-4D97-AF65-F5344CB8AC3E}">
        <p14:creationId xmlns:p14="http://schemas.microsoft.com/office/powerpoint/2010/main" xmlns="" val="1937296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1" grpId="0"/>
      <p:bldP spid="11" grpId="1"/>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78582" y="180660"/>
            <a:ext cx="10297144"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虚词归纳</a:t>
            </a:r>
            <a:endParaRPr lang="zh-CN" altLang="zh-CN" sz="1050" kern="100" dirty="0">
              <a:effectLst/>
              <a:latin typeface="宋体"/>
              <a:cs typeface="Courier New"/>
            </a:endParaRPr>
          </a:p>
        </p:txBody>
      </p:sp>
      <p:sp>
        <p:nvSpPr>
          <p:cNvPr id="29" name="矩形 28"/>
          <p:cNvSpPr/>
          <p:nvPr/>
        </p:nvSpPr>
        <p:spPr>
          <a:xfrm>
            <a:off x="550590" y="1696611"/>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smtClean="0">
                <a:latin typeface="Times New Roman"/>
                <a:ea typeface="华文细黑"/>
                <a:cs typeface="Times New Roman"/>
              </a:rPr>
              <a:t>因</a:t>
            </a:r>
            <a:endParaRPr lang="en-US" altLang="zh-CN" sz="2800" kern="100" dirty="0" smtClean="0">
              <a:latin typeface="Times New Roman"/>
              <a:ea typeface="华文细黑"/>
              <a:cs typeface="Times New Roman"/>
            </a:endParaRPr>
          </a:p>
        </p:txBody>
      </p:sp>
      <p:sp>
        <p:nvSpPr>
          <p:cNvPr id="30" name="矩形 29"/>
          <p:cNvSpPr/>
          <p:nvPr/>
        </p:nvSpPr>
        <p:spPr>
          <a:xfrm>
            <a:off x="1558702" y="1180703"/>
            <a:ext cx="10297144"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予</a:t>
            </a:r>
            <a:r>
              <a:rPr lang="zh-CN" altLang="zh-CN" sz="2800" kern="100" dirty="0">
                <a:solidFill>
                  <a:srgbClr val="0000FF"/>
                </a:solidFill>
                <a:latin typeface="Times New Roman"/>
                <a:ea typeface="华文细黑"/>
                <a:cs typeface="Times New Roman"/>
              </a:rPr>
              <a:t>因</a:t>
            </a:r>
            <a:r>
              <a:rPr lang="zh-CN" altLang="zh-CN" sz="2800" kern="100" dirty="0">
                <a:latin typeface="Times New Roman"/>
                <a:ea typeface="华文细黑"/>
                <a:cs typeface="Times New Roman"/>
              </a:rPr>
              <a:t>以求时夜</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en-US" altLang="zh-CN" sz="2800" kern="100" dirty="0">
                <a:latin typeface="Times New Roman"/>
                <a:ea typeface="华文细黑"/>
                <a:cs typeface="Times New Roman"/>
              </a:rPr>
              <a:t>___</a:t>
            </a:r>
            <a:r>
              <a:rPr lang="en-US" altLang="zh-CN" sz="2800" kern="100" dirty="0" smtClean="0">
                <a:latin typeface="Times New Roman"/>
                <a:ea typeface="华文细黑"/>
                <a:cs typeface="Times New Roman"/>
              </a:rPr>
              <a:t>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善战者</a:t>
            </a:r>
            <a:r>
              <a:rPr lang="zh-CN" altLang="zh-CN" sz="2800" kern="100" dirty="0">
                <a:solidFill>
                  <a:srgbClr val="0000FF"/>
                </a:solidFill>
                <a:latin typeface="Times New Roman"/>
                <a:ea typeface="华文细黑"/>
                <a:cs typeface="Times New Roman"/>
              </a:rPr>
              <a:t>因</a:t>
            </a:r>
            <a:r>
              <a:rPr lang="zh-CN" altLang="zh-CN" sz="2800" kern="100" dirty="0">
                <a:latin typeface="Times New Roman"/>
                <a:ea typeface="华文细黑"/>
                <a:cs typeface="Times New Roman"/>
              </a:rPr>
              <a:t>其势而利导之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a:t>
            </a:r>
            <a:r>
              <a:rPr lang="en-US" altLang="zh-CN" sz="2800" kern="100" dirty="0">
                <a:latin typeface="Times New Roman"/>
                <a:ea typeface="华文细黑"/>
                <a:cs typeface="Times New Roman"/>
              </a:rPr>
              <a:t>____</a:t>
            </a:r>
            <a:r>
              <a:rPr lang="en-US" altLang="zh-CN" sz="2800" kern="100" dirty="0" smtClean="0">
                <a:latin typeface="Times New Roman"/>
                <a:ea typeface="华文细黑"/>
                <a:cs typeface="Times New Roman"/>
              </a:rPr>
              <a:t>____________</a:t>
            </a:r>
            <a:r>
              <a:rPr lang="zh-CN" altLang="zh-CN" sz="2800" u="sng" kern="100" dirty="0">
                <a:latin typeface="Times New Roman"/>
                <a:ea typeface="华文细黑"/>
                <a:cs typeface="Times New Roman"/>
              </a:rPr>
              <a:t>　　　　　　　　　</a:t>
            </a:r>
            <a:endParaRPr lang="zh-CN" altLang="en-US" sz="2800" dirty="0"/>
          </a:p>
        </p:txBody>
      </p:sp>
      <p:sp>
        <p:nvSpPr>
          <p:cNvPr id="32" name="左大括号 31"/>
          <p:cNvSpPr/>
          <p:nvPr/>
        </p:nvSpPr>
        <p:spPr>
          <a:xfrm>
            <a:off x="1425904" y="1331200"/>
            <a:ext cx="167974" cy="117199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矩形 19"/>
          <p:cNvSpPr/>
          <p:nvPr/>
        </p:nvSpPr>
        <p:spPr>
          <a:xfrm>
            <a:off x="622598" y="3639087"/>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以</a:t>
            </a:r>
            <a:endParaRPr lang="en-US" altLang="zh-CN" sz="2800" kern="100" dirty="0" smtClean="0">
              <a:latin typeface="Times New Roman"/>
              <a:ea typeface="华文细黑"/>
              <a:cs typeface="Times New Roman"/>
            </a:endParaRPr>
          </a:p>
        </p:txBody>
      </p:sp>
      <p:sp>
        <p:nvSpPr>
          <p:cNvPr id="21" name="矩形 20"/>
          <p:cNvSpPr/>
          <p:nvPr/>
        </p:nvSpPr>
        <p:spPr>
          <a:xfrm>
            <a:off x="1630710" y="2838629"/>
            <a:ext cx="10297144"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无君人之位</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济乎人之死</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果</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恶骇天下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其人之葬也不</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翣资</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en-US" sz="2800" dirty="0"/>
          </a:p>
        </p:txBody>
      </p:sp>
      <p:sp>
        <p:nvSpPr>
          <p:cNvPr id="22" name="左大括号 21"/>
          <p:cNvSpPr/>
          <p:nvPr/>
        </p:nvSpPr>
        <p:spPr>
          <a:xfrm>
            <a:off x="1497072" y="3036683"/>
            <a:ext cx="169654" cy="178001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4295006" y="1269554"/>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连词，因此</a:t>
            </a:r>
            <a:endParaRPr lang="zh-CN" altLang="en-US" sz="2800" kern="100" dirty="0">
              <a:solidFill>
                <a:srgbClr val="C00000"/>
              </a:solidFill>
              <a:latin typeface="宋体" pitchFamily="2" charset="-122"/>
              <a:ea typeface="华文细黑"/>
            </a:endParaRPr>
          </a:p>
        </p:txBody>
      </p:sp>
      <p:sp>
        <p:nvSpPr>
          <p:cNvPr id="8" name="矩形 7"/>
          <p:cNvSpPr/>
          <p:nvPr/>
        </p:nvSpPr>
        <p:spPr>
          <a:xfrm>
            <a:off x="5630247" y="1917626"/>
            <a:ext cx="3057247"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介词，依靠、凭借</a:t>
            </a:r>
            <a:endParaRPr lang="zh-CN" altLang="en-US" sz="2800" kern="100" dirty="0">
              <a:solidFill>
                <a:srgbClr val="C00000"/>
              </a:solidFill>
              <a:latin typeface="宋体" pitchFamily="2" charset="-122"/>
              <a:ea typeface="华文细黑"/>
            </a:endParaRPr>
          </a:p>
        </p:txBody>
      </p:sp>
      <p:sp>
        <p:nvSpPr>
          <p:cNvPr id="14" name="矩形 13"/>
          <p:cNvSpPr/>
          <p:nvPr/>
        </p:nvSpPr>
        <p:spPr>
          <a:xfrm>
            <a:off x="6058425" y="2925738"/>
            <a:ext cx="1620957"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连词，来</a:t>
            </a:r>
            <a:endParaRPr lang="zh-CN" altLang="en-US" sz="2800" kern="100" dirty="0">
              <a:solidFill>
                <a:srgbClr val="C00000"/>
              </a:solidFill>
              <a:latin typeface="宋体" pitchFamily="2" charset="-122"/>
              <a:ea typeface="华文细黑"/>
            </a:endParaRPr>
          </a:p>
        </p:txBody>
      </p:sp>
      <p:sp>
        <p:nvSpPr>
          <p:cNvPr id="15" name="矩形 14"/>
          <p:cNvSpPr/>
          <p:nvPr/>
        </p:nvSpPr>
        <p:spPr>
          <a:xfrm>
            <a:off x="4115177" y="3573810"/>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连词，因为</a:t>
            </a:r>
            <a:endParaRPr lang="zh-CN" altLang="en-US" sz="2800" kern="100" dirty="0">
              <a:solidFill>
                <a:srgbClr val="C00000"/>
              </a:solidFill>
              <a:latin typeface="宋体" pitchFamily="2" charset="-122"/>
              <a:ea typeface="华文细黑"/>
            </a:endParaRPr>
          </a:p>
        </p:txBody>
      </p:sp>
      <p:sp>
        <p:nvSpPr>
          <p:cNvPr id="16" name="矩形 15"/>
          <p:cNvSpPr/>
          <p:nvPr/>
        </p:nvSpPr>
        <p:spPr>
          <a:xfrm>
            <a:off x="5303118" y="4198483"/>
            <a:ext cx="1620957"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介词，用</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29769123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6"/>
                                        </p:tgtEl>
                                      </p:cBhvr>
                                    </p:animEffect>
                                    <p:set>
                                      <p:cBhvr>
                                        <p:cTn id="38"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8" grpId="0"/>
      <p:bldP spid="8" grpId="1"/>
      <p:bldP spid="14" grpId="0"/>
      <p:bldP spid="14" grpId="1"/>
      <p:bldP spid="15" grpId="0"/>
      <p:bldP spid="15" grpId="1"/>
      <p:bldP spid="16" grpId="0"/>
      <p:bldP spid="1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45418"/>
            <a:ext cx="11634558" cy="6727996"/>
          </a:xfrm>
          <a:prstGeom prst="rect">
            <a:avLst/>
          </a:prstGeom>
        </p:spPr>
        <p:txBody>
          <a:bodyPr wrap="square">
            <a:spAutoFit/>
          </a:bodyPr>
          <a:lstStyle/>
          <a:p>
            <a:pPr algn="just">
              <a:lnSpc>
                <a:spcPct val="140000"/>
              </a:lnSpc>
              <a:spcAft>
                <a:spcPts val="0"/>
              </a:spcAft>
            </a:pPr>
            <a:r>
              <a:rPr lang="en-US" altLang="zh-CN" sz="2800" b="1" kern="100" dirty="0" smtClean="0">
                <a:latin typeface="Times New Roman"/>
                <a:ea typeface="华文细黑"/>
                <a:cs typeface="Courier New"/>
              </a:rPr>
              <a:t>2.</a:t>
            </a:r>
            <a:r>
              <a:rPr lang="zh-CN" altLang="zh-CN" sz="2800" b="1" kern="100" dirty="0" smtClean="0">
                <a:latin typeface="Times New Roman"/>
                <a:ea typeface="华文细黑"/>
                <a:cs typeface="Times New Roman"/>
              </a:rPr>
              <a:t>词类活用</a:t>
            </a:r>
            <a:endParaRPr lang="zh-CN" altLang="zh-CN" sz="1050" kern="100" dirty="0" smtClean="0">
              <a:latin typeface="宋体"/>
              <a:cs typeface="Courier New"/>
            </a:endParaRPr>
          </a:p>
          <a:p>
            <a:pPr algn="just">
              <a:lnSpc>
                <a:spcPct val="14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吾与之</a:t>
            </a:r>
            <a:r>
              <a:rPr lang="zh-CN" altLang="zh-CN" sz="2800" kern="100" dirty="0">
                <a:solidFill>
                  <a:srgbClr val="0000FF"/>
                </a:solidFill>
                <a:latin typeface="Times New Roman"/>
                <a:ea typeface="华文细黑"/>
                <a:cs typeface="Times New Roman"/>
              </a:rPr>
              <a:t>友</a:t>
            </a:r>
            <a:r>
              <a:rPr lang="zh-CN" altLang="zh-CN" sz="2800" kern="100" dirty="0">
                <a:latin typeface="Times New Roman"/>
                <a:ea typeface="华文细黑"/>
                <a:cs typeface="Times New Roman"/>
              </a:rPr>
              <a:t>矣：</a:t>
            </a:r>
            <a:r>
              <a:rPr lang="en-US" altLang="zh-CN" sz="2800" kern="100" dirty="0" smtClean="0">
                <a:latin typeface="Times New Roman"/>
                <a:ea typeface="华文细黑"/>
                <a:cs typeface="Courier New"/>
              </a:rPr>
              <a:t>_____________________</a:t>
            </a:r>
            <a:endParaRPr lang="zh-CN" altLang="zh-CN" sz="1050" kern="100" dirty="0">
              <a:latin typeface="宋体"/>
              <a:cs typeface="Courier New"/>
            </a:endParaRPr>
          </a:p>
          <a:p>
            <a:pPr algn="just">
              <a:lnSpc>
                <a:spcPct val="14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solidFill>
                  <a:srgbClr val="0000FF"/>
                </a:solidFill>
                <a:latin typeface="Times New Roman"/>
                <a:ea typeface="华文细黑"/>
                <a:cs typeface="Times New Roman"/>
              </a:rPr>
              <a:t>劳</a:t>
            </a:r>
            <a:r>
              <a:rPr lang="zh-CN" altLang="zh-CN" sz="2800" kern="100" dirty="0">
                <a:latin typeface="Times New Roman"/>
                <a:ea typeface="华文细黑"/>
                <a:cs typeface="Times New Roman"/>
              </a:rPr>
              <a:t>我以生：</a:t>
            </a:r>
            <a:r>
              <a:rPr lang="en-US" altLang="zh-CN" sz="2800" kern="100" dirty="0" smtClean="0">
                <a:latin typeface="Times New Roman"/>
                <a:ea typeface="华文细黑"/>
                <a:cs typeface="Courier New"/>
              </a:rPr>
              <a:t>_____________________________</a:t>
            </a:r>
            <a:endParaRPr lang="zh-CN" altLang="zh-CN" sz="1050" kern="100" dirty="0">
              <a:latin typeface="宋体"/>
              <a:cs typeface="Courier New"/>
            </a:endParaRPr>
          </a:p>
          <a:p>
            <a:pPr algn="just">
              <a:lnSpc>
                <a:spcPct val="14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solidFill>
                  <a:srgbClr val="0000FF"/>
                </a:solidFill>
                <a:latin typeface="Times New Roman"/>
                <a:ea typeface="华文细黑"/>
                <a:cs typeface="Times New Roman"/>
              </a:rPr>
              <a:t>佚</a:t>
            </a:r>
            <a:r>
              <a:rPr lang="zh-CN" altLang="zh-CN" sz="2800" kern="100" dirty="0">
                <a:latin typeface="Times New Roman"/>
                <a:ea typeface="华文细黑"/>
                <a:cs typeface="Times New Roman"/>
              </a:rPr>
              <a:t>我以老：</a:t>
            </a:r>
            <a:r>
              <a:rPr lang="en-US" altLang="zh-CN" sz="2800" kern="100" dirty="0" smtClean="0">
                <a:latin typeface="Times New Roman"/>
                <a:ea typeface="华文细黑"/>
                <a:cs typeface="Courier New"/>
              </a:rPr>
              <a:t>_____________________________</a:t>
            </a:r>
            <a:endParaRPr lang="zh-CN" altLang="zh-CN" sz="1050" kern="100" dirty="0">
              <a:latin typeface="宋体"/>
              <a:cs typeface="Courier New"/>
            </a:endParaRPr>
          </a:p>
          <a:p>
            <a:pPr algn="just">
              <a:lnSpc>
                <a:spcPct val="14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其妻子环而</a:t>
            </a:r>
            <a:r>
              <a:rPr lang="zh-CN" altLang="zh-CN" sz="2800" kern="100" dirty="0">
                <a:solidFill>
                  <a:srgbClr val="0000FF"/>
                </a:solidFill>
                <a:latin typeface="Times New Roman"/>
                <a:ea typeface="华文细黑"/>
                <a:cs typeface="Times New Roman"/>
              </a:rPr>
              <a:t>泣</a:t>
            </a:r>
            <a:r>
              <a:rPr lang="zh-CN" altLang="zh-CN" sz="2800" kern="100" dirty="0">
                <a:latin typeface="Times New Roman"/>
                <a:ea typeface="华文细黑"/>
                <a:cs typeface="Times New Roman"/>
              </a:rPr>
              <a:t>之：</a:t>
            </a:r>
            <a:r>
              <a:rPr lang="en-US" altLang="zh-CN" sz="2800" kern="100" dirty="0" smtClean="0">
                <a:latin typeface="Times New Roman"/>
                <a:ea typeface="华文细黑"/>
                <a:cs typeface="Courier New"/>
              </a:rPr>
              <a:t>__________________________</a:t>
            </a:r>
          </a:p>
          <a:p>
            <a:pPr algn="just">
              <a:lnSpc>
                <a:spcPct val="14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solidFill>
                  <a:srgbClr val="0000FF"/>
                </a:solidFill>
                <a:latin typeface="Times New Roman"/>
                <a:ea typeface="华文细黑"/>
                <a:cs typeface="Times New Roman"/>
              </a:rPr>
              <a:t>东西南北</a:t>
            </a:r>
            <a:r>
              <a:rPr lang="zh-CN" altLang="zh-CN" sz="2800" kern="100" dirty="0">
                <a:latin typeface="Times New Roman"/>
                <a:ea typeface="华文细黑"/>
                <a:cs typeface="Times New Roman"/>
              </a:rPr>
              <a:t>，唯命之从：</a:t>
            </a:r>
            <a:r>
              <a:rPr lang="en-US" altLang="zh-CN" sz="2800" kern="100" dirty="0" smtClean="0">
                <a:latin typeface="Times New Roman"/>
                <a:ea typeface="华文细黑"/>
                <a:cs typeface="Courier New"/>
              </a:rPr>
              <a:t>______________________________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a:t>
            </a:r>
            <a:endParaRPr lang="zh-CN" altLang="zh-CN" sz="1050" kern="100" dirty="0">
              <a:latin typeface="宋体"/>
              <a:cs typeface="Courier New"/>
            </a:endParaRPr>
          </a:p>
          <a:p>
            <a:pPr algn="just">
              <a:lnSpc>
                <a:spcPct val="140000"/>
              </a:lnSpc>
              <a:spcAft>
                <a:spcPts val="0"/>
              </a:spcAft>
              <a:tabLst>
                <a:tab pos="1890395" algn="l"/>
              </a:tabLst>
            </a:pPr>
            <a:r>
              <a:rPr lang="en-US" altLang="zh-CN" sz="2800" kern="100" dirty="0">
                <a:latin typeface="Times New Roman"/>
                <a:ea typeface="华文细黑"/>
                <a:cs typeface="Courier New"/>
              </a:rPr>
              <a:t>(6)</a:t>
            </a:r>
            <a:r>
              <a:rPr lang="zh-CN" altLang="zh-CN" sz="2800" kern="100" dirty="0">
                <a:solidFill>
                  <a:srgbClr val="0000FF"/>
                </a:solidFill>
                <a:latin typeface="Times New Roman"/>
                <a:ea typeface="华文细黑"/>
                <a:cs typeface="Times New Roman"/>
              </a:rPr>
              <a:t>息</a:t>
            </a:r>
            <a:r>
              <a:rPr lang="zh-CN" altLang="zh-CN" sz="2800" kern="100" dirty="0">
                <a:latin typeface="Times New Roman"/>
                <a:ea typeface="华文细黑"/>
                <a:cs typeface="Times New Roman"/>
              </a:rPr>
              <a:t>我以死：</a:t>
            </a:r>
            <a:r>
              <a:rPr lang="en-US" altLang="zh-CN" sz="2800" kern="100" dirty="0" smtClean="0">
                <a:latin typeface="Times New Roman"/>
                <a:ea typeface="华文细黑"/>
                <a:cs typeface="Courier New"/>
              </a:rPr>
              <a:t>_____________________________</a:t>
            </a:r>
            <a:endParaRPr lang="zh-CN" altLang="zh-CN" sz="1050" kern="100" dirty="0">
              <a:latin typeface="宋体"/>
              <a:cs typeface="Courier New"/>
            </a:endParaRPr>
          </a:p>
          <a:p>
            <a:pPr algn="just">
              <a:lnSpc>
                <a:spcPct val="140000"/>
              </a:lnSpc>
              <a:spcAft>
                <a:spcPts val="0"/>
              </a:spcAft>
              <a:tabLst>
                <a:tab pos="1890395" algn="l"/>
              </a:tabLs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轻用吾身而</a:t>
            </a:r>
            <a:r>
              <a:rPr lang="zh-CN" altLang="zh-CN" sz="2800" kern="100" dirty="0">
                <a:solidFill>
                  <a:srgbClr val="0000FF"/>
                </a:solidFill>
                <a:latin typeface="Times New Roman"/>
                <a:ea typeface="华文细黑"/>
                <a:cs typeface="Times New Roman"/>
              </a:rPr>
              <a:t>亡</a:t>
            </a:r>
            <a:r>
              <a:rPr lang="zh-CN" altLang="zh-CN" sz="2800" kern="100" dirty="0">
                <a:latin typeface="Times New Roman"/>
                <a:ea typeface="华文细黑"/>
                <a:cs typeface="Times New Roman"/>
              </a:rPr>
              <a:t>其国：</a:t>
            </a:r>
            <a:r>
              <a:rPr lang="en-US" altLang="zh-CN" sz="2800" kern="100" dirty="0">
                <a:latin typeface="Times New Roman"/>
                <a:ea typeface="华文细黑"/>
                <a:cs typeface="Courier New"/>
              </a:rPr>
              <a:t>________________________________</a:t>
            </a:r>
            <a:endParaRPr lang="zh-CN" altLang="zh-CN" sz="1050" kern="100" dirty="0">
              <a:latin typeface="宋体"/>
              <a:cs typeface="Courier New"/>
            </a:endParaRPr>
          </a:p>
          <a:p>
            <a:pPr algn="just">
              <a:lnSpc>
                <a:spcPct val="140000"/>
              </a:lnSpc>
              <a:spcAft>
                <a:spcPts val="0"/>
              </a:spcAft>
              <a:tabLst>
                <a:tab pos="1890395" algn="l"/>
              </a:tabLs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吾以南面而</a:t>
            </a:r>
            <a:r>
              <a:rPr lang="zh-CN" altLang="zh-CN" sz="2800" kern="100" dirty="0">
                <a:solidFill>
                  <a:srgbClr val="0000FF"/>
                </a:solidFill>
                <a:latin typeface="Times New Roman"/>
                <a:ea typeface="华文细黑"/>
                <a:cs typeface="Times New Roman"/>
              </a:rPr>
              <a:t>君</a:t>
            </a:r>
            <a:r>
              <a:rPr lang="zh-CN" altLang="zh-CN" sz="2800" kern="100" dirty="0">
                <a:latin typeface="Times New Roman"/>
                <a:ea typeface="华文细黑"/>
                <a:cs typeface="Times New Roman"/>
              </a:rPr>
              <a:t>天下：</a:t>
            </a:r>
            <a:r>
              <a:rPr lang="en-US" altLang="zh-CN" sz="2800" kern="100" dirty="0" smtClean="0">
                <a:latin typeface="Times New Roman"/>
                <a:ea typeface="华文细黑"/>
                <a:cs typeface="Courier New"/>
              </a:rPr>
              <a:t>________________________</a:t>
            </a:r>
            <a:endParaRPr lang="zh-CN" altLang="zh-CN" sz="1050" kern="100" dirty="0">
              <a:latin typeface="宋体"/>
              <a:cs typeface="Courier New"/>
            </a:endParaRPr>
          </a:p>
          <a:p>
            <a:pPr algn="just">
              <a:lnSpc>
                <a:spcPct val="140000"/>
              </a:lnSpc>
              <a:spcAft>
                <a:spcPts val="0"/>
              </a:spcAft>
              <a:tabLst>
                <a:tab pos="1890395" algn="l"/>
              </a:tabLs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今一犯人之形而曰：</a:t>
            </a:r>
            <a:r>
              <a:rPr lang="en-US" altLang="zh-CN" sz="2800" kern="100" dirty="0">
                <a:latin typeface="宋体"/>
                <a:ea typeface="华文细黑"/>
                <a:cs typeface="Times New Roman"/>
              </a:rPr>
              <a:t>“</a:t>
            </a:r>
            <a:r>
              <a:rPr lang="zh-CN" altLang="zh-CN" sz="2800" kern="100" dirty="0">
                <a:solidFill>
                  <a:srgbClr val="0000FF"/>
                </a:solidFill>
                <a:latin typeface="Times New Roman"/>
                <a:ea typeface="华文细黑"/>
                <a:cs typeface="Times New Roman"/>
              </a:rPr>
              <a:t>人</a:t>
            </a:r>
            <a:r>
              <a:rPr lang="zh-CN" altLang="zh-CN" sz="2800" kern="100" dirty="0">
                <a:latin typeface="Times New Roman"/>
                <a:ea typeface="华文细黑"/>
                <a:cs typeface="Times New Roman"/>
              </a:rPr>
              <a:t>耳！人耳！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____________</a:t>
            </a:r>
            <a:endParaRPr lang="zh-CN" altLang="zh-CN" sz="1050" kern="100" dirty="0">
              <a:latin typeface="宋体"/>
              <a:cs typeface="Courier New"/>
            </a:endParaRPr>
          </a:p>
          <a:p>
            <a:pPr algn="just">
              <a:lnSpc>
                <a:spcPct val="140000"/>
              </a:lnSpc>
              <a:spcAft>
                <a:spcPts val="0"/>
              </a:spcAft>
              <a:tabLst>
                <a:tab pos="1890395" algn="l"/>
              </a:tabLs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果以恶</a:t>
            </a:r>
            <a:r>
              <a:rPr lang="zh-CN" altLang="zh-CN" sz="2800" kern="100" dirty="0">
                <a:solidFill>
                  <a:srgbClr val="0000FF"/>
                </a:solidFill>
                <a:latin typeface="Times New Roman"/>
                <a:ea typeface="华文细黑"/>
                <a:cs typeface="Times New Roman"/>
              </a:rPr>
              <a:t>骇</a:t>
            </a:r>
            <a:r>
              <a:rPr lang="zh-CN" altLang="zh-CN" sz="2800" kern="100" dirty="0">
                <a:latin typeface="Times New Roman"/>
                <a:ea typeface="华文细黑"/>
                <a:cs typeface="Times New Roman"/>
              </a:rPr>
              <a:t>天下：</a:t>
            </a:r>
            <a:r>
              <a:rPr lang="en-US" altLang="zh-CN" sz="2800" kern="100" dirty="0" smtClean="0">
                <a:latin typeface="Times New Roman"/>
                <a:ea typeface="华文细黑"/>
                <a:cs typeface="Courier New"/>
              </a:rPr>
              <a:t>______________________________</a:t>
            </a:r>
            <a:endParaRPr lang="zh-CN" altLang="zh-CN" sz="1050" kern="100" dirty="0">
              <a:latin typeface="宋体"/>
              <a:cs typeface="Courier New"/>
            </a:endParaRPr>
          </a:p>
        </p:txBody>
      </p:sp>
      <p:sp>
        <p:nvSpPr>
          <p:cNvPr id="18" name="矩形 17"/>
          <p:cNvSpPr/>
          <p:nvPr/>
        </p:nvSpPr>
        <p:spPr>
          <a:xfrm>
            <a:off x="3016540" y="717475"/>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名词作动词，交朋友</a:t>
            </a:r>
            <a:endParaRPr lang="zh-CN" altLang="en-US" sz="2800" dirty="0"/>
          </a:p>
        </p:txBody>
      </p:sp>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2584492" y="1240695"/>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形容词的使动用法，使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辛劳</a:t>
            </a:r>
            <a:endParaRPr lang="zh-CN" altLang="en-US" sz="2800" dirty="0"/>
          </a:p>
        </p:txBody>
      </p:sp>
      <p:sp>
        <p:nvSpPr>
          <p:cNvPr id="12" name="矩形 11"/>
          <p:cNvSpPr/>
          <p:nvPr/>
        </p:nvSpPr>
        <p:spPr>
          <a:xfrm>
            <a:off x="2638822" y="1898462"/>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形容词的使动用法，使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安逸</a:t>
            </a:r>
            <a:endParaRPr lang="zh-CN" altLang="en-US" sz="2800" dirty="0"/>
          </a:p>
        </p:txBody>
      </p:sp>
      <p:sp>
        <p:nvSpPr>
          <p:cNvPr id="16" name="矩形 15"/>
          <p:cNvSpPr/>
          <p:nvPr/>
        </p:nvSpPr>
        <p:spPr>
          <a:xfrm>
            <a:off x="3736620" y="2474526"/>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为动用法，为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而哭泣</a:t>
            </a:r>
            <a:endParaRPr lang="zh-CN" altLang="en-US" sz="2800" dirty="0"/>
          </a:p>
        </p:txBody>
      </p:sp>
      <p:sp>
        <p:nvSpPr>
          <p:cNvPr id="17" name="矩形 16"/>
          <p:cNvSpPr/>
          <p:nvPr/>
        </p:nvSpPr>
        <p:spPr>
          <a:xfrm>
            <a:off x="4456700" y="3050590"/>
            <a:ext cx="6679066"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名词作动词，向东，向西，向南，向北</a:t>
            </a:r>
            <a:endParaRPr lang="zh-CN" altLang="en-US" sz="2800" dirty="0"/>
          </a:p>
        </p:txBody>
      </p:sp>
      <p:sp>
        <p:nvSpPr>
          <p:cNvPr id="19" name="矩形 18"/>
          <p:cNvSpPr/>
          <p:nvPr/>
        </p:nvSpPr>
        <p:spPr>
          <a:xfrm>
            <a:off x="2750884" y="3698662"/>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动词的使动用法，使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休息</a:t>
            </a:r>
            <a:endParaRPr lang="zh-CN" altLang="en-US" sz="2800" dirty="0"/>
          </a:p>
        </p:txBody>
      </p:sp>
      <p:sp>
        <p:nvSpPr>
          <p:cNvPr id="20" name="矩形 19"/>
          <p:cNvSpPr/>
          <p:nvPr/>
        </p:nvSpPr>
        <p:spPr>
          <a:xfrm>
            <a:off x="4096660" y="4293890"/>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动词的使动用法，使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陷于危亡</a:t>
            </a:r>
            <a:endParaRPr lang="zh-CN" altLang="en-US" sz="2800" dirty="0"/>
          </a:p>
        </p:txBody>
      </p:sp>
      <p:sp>
        <p:nvSpPr>
          <p:cNvPr id="21" name="矩形 20"/>
          <p:cNvSpPr/>
          <p:nvPr/>
        </p:nvSpPr>
        <p:spPr>
          <a:xfrm>
            <a:off x="4114677" y="4844969"/>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名词作动词，主宰、统治</a:t>
            </a:r>
            <a:endParaRPr lang="zh-CN" altLang="en-US" sz="2800" dirty="0"/>
          </a:p>
        </p:txBody>
      </p:sp>
      <p:sp>
        <p:nvSpPr>
          <p:cNvPr id="22" name="矩形 21"/>
          <p:cNvSpPr/>
          <p:nvPr/>
        </p:nvSpPr>
        <p:spPr>
          <a:xfrm>
            <a:off x="7193004" y="5498862"/>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名词作动词，成了人</a:t>
            </a:r>
            <a:endParaRPr lang="zh-CN" altLang="en-US" sz="2800" dirty="0"/>
          </a:p>
        </p:txBody>
      </p:sp>
      <p:sp>
        <p:nvSpPr>
          <p:cNvPr id="23" name="矩形 22"/>
          <p:cNvSpPr/>
          <p:nvPr/>
        </p:nvSpPr>
        <p:spPr>
          <a:xfrm>
            <a:off x="3502918" y="5950074"/>
            <a:ext cx="5814970" cy="656077"/>
          </a:xfrm>
          <a:prstGeom prst="rect">
            <a:avLst/>
          </a:prstGeom>
        </p:spPr>
        <p:txBody>
          <a:bodyPr wrap="square">
            <a:spAutoFit/>
          </a:bodyPr>
          <a:lstStyle/>
          <a:p>
            <a:pPr algn="just">
              <a:lnSpc>
                <a:spcPct val="150000"/>
              </a:lnSpc>
              <a:spcAft>
                <a:spcPts val="0"/>
              </a:spcAft>
              <a:tabLst>
                <a:tab pos="1890395" algn="l"/>
              </a:tabLst>
            </a:pPr>
            <a:r>
              <a:rPr lang="zh-CN" altLang="zh-CN" sz="2800" kern="100" dirty="0">
                <a:solidFill>
                  <a:srgbClr val="C00000"/>
                </a:solidFill>
                <a:latin typeface="Times New Roman"/>
                <a:ea typeface="华文细黑"/>
                <a:cs typeface="Times New Roman"/>
              </a:rPr>
              <a:t>形容词的使动用法，使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惊骇</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330304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blinds(horizontal)">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blinds(horizontal)">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1"/>
                                        </p:tgtEl>
                                      </p:cBhvr>
                                    </p:animEffect>
                                    <p:set>
                                      <p:cBhvr>
                                        <p:cTn id="60" dur="1" fill="hold">
                                          <p:stCondLst>
                                            <p:cond delay="499"/>
                                          </p:stCondLst>
                                        </p:cTn>
                                        <p:tgtEl>
                                          <p:spTgt spid="11"/>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2"/>
                                        </p:tgtEl>
                                      </p:cBhvr>
                                    </p:animEffect>
                                    <p:set>
                                      <p:cBhvr>
                                        <p:cTn id="63" dur="1" fill="hold">
                                          <p:stCondLst>
                                            <p:cond delay="499"/>
                                          </p:stCondLst>
                                        </p:cTn>
                                        <p:tgtEl>
                                          <p:spTgt spid="12"/>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6"/>
                                        </p:tgtEl>
                                      </p:cBhvr>
                                    </p:animEffect>
                                    <p:set>
                                      <p:cBhvr>
                                        <p:cTn id="66" dur="1" fill="hold">
                                          <p:stCondLst>
                                            <p:cond delay="499"/>
                                          </p:stCondLst>
                                        </p:cTn>
                                        <p:tgtEl>
                                          <p:spTgt spid="16"/>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9"/>
                                        </p:tgtEl>
                                      </p:cBhvr>
                                    </p:animEffect>
                                    <p:set>
                                      <p:cBhvr>
                                        <p:cTn id="72" dur="1" fill="hold">
                                          <p:stCondLst>
                                            <p:cond delay="499"/>
                                          </p:stCondLst>
                                        </p:cTn>
                                        <p:tgtEl>
                                          <p:spTgt spid="19"/>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20"/>
                                        </p:tgtEl>
                                      </p:cBhvr>
                                    </p:animEffect>
                                    <p:set>
                                      <p:cBhvr>
                                        <p:cTn id="75" dur="1" fill="hold">
                                          <p:stCondLst>
                                            <p:cond delay="499"/>
                                          </p:stCondLst>
                                        </p:cTn>
                                        <p:tgtEl>
                                          <p:spTgt spid="20"/>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21"/>
                                        </p:tgtEl>
                                      </p:cBhvr>
                                    </p:animEffect>
                                    <p:set>
                                      <p:cBhvr>
                                        <p:cTn id="78" dur="1" fill="hold">
                                          <p:stCondLst>
                                            <p:cond delay="499"/>
                                          </p:stCondLst>
                                        </p:cTn>
                                        <p:tgtEl>
                                          <p:spTgt spid="21"/>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22"/>
                                        </p:tgtEl>
                                      </p:cBhvr>
                                    </p:animEffect>
                                    <p:set>
                                      <p:cBhvr>
                                        <p:cTn id="81" dur="1" fill="hold">
                                          <p:stCondLst>
                                            <p:cond delay="499"/>
                                          </p:stCondLst>
                                        </p:cTn>
                                        <p:tgtEl>
                                          <p:spTgt spid="22"/>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23"/>
                                        </p:tgtEl>
                                      </p:cBhvr>
                                    </p:animEffect>
                                    <p:set>
                                      <p:cBhvr>
                                        <p:cTn id="84"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8" grpId="0"/>
      <p:bldP spid="18" grpId="1"/>
      <p:bldP spid="11" grpId="0"/>
      <p:bldP spid="11" grpId="1"/>
      <p:bldP spid="12" grpId="0"/>
      <p:bldP spid="12" grpId="1"/>
      <p:bldP spid="16" grpId="0"/>
      <p:bldP spid="16" grpId="1"/>
      <p:bldP spid="17" grpId="0"/>
      <p:bldP spid="17" grpId="1"/>
      <p:bldP spid="19" grpId="0"/>
      <p:bldP spid="19" grpId="1"/>
      <p:bldP spid="20" grpId="0"/>
      <p:bldP spid="20" grpId="1"/>
      <p:bldP spid="21" grpId="0"/>
      <p:bldP spid="21" grpId="1"/>
      <p:bldP spid="22" grpId="0"/>
      <p:bldP spid="22" grpId="1"/>
      <p:bldP spid="23" grpId="0"/>
      <p:bldP spid="2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47843" y="-26590"/>
            <a:ext cx="11634558" cy="6555641"/>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特殊句式</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失者，顺也。</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此古之所谓县解也。</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所爱其母者，非爱其形也。</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是事之变、命之行也。</a:t>
            </a: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平者，水停之盛也。</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不得复使。</a:t>
            </a:r>
            <a:r>
              <a:rPr lang="en-US" altLang="zh-CN" sz="2800" kern="100" dirty="0" smtClean="0">
                <a:latin typeface="Times New Roman"/>
                <a:ea typeface="华文细黑"/>
                <a:cs typeface="Courier New"/>
              </a:rPr>
              <a:t>_______</a:t>
            </a:r>
          </a:p>
          <a:p>
            <a:pPr algn="just">
              <a:lnSpc>
                <a:spcPct val="150000"/>
              </a:lnSpc>
              <a:spcAft>
                <a:spcPts val="0"/>
              </a:spcAft>
              <a:tabLst>
                <a:tab pos="1890395" algn="l"/>
              </a:tabLs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内保之而外不荡也。</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莫逆于心。</a:t>
            </a:r>
            <a:r>
              <a:rPr lang="en-US" altLang="zh-CN" sz="2800" kern="100" dirty="0" smtClean="0">
                <a:latin typeface="Times New Roman"/>
                <a:ea typeface="华文细黑"/>
                <a:cs typeface="Courier New"/>
              </a:rPr>
              <a:t>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a:t>
            </a:r>
          </a:p>
          <a:p>
            <a:pPr algn="just">
              <a:lnSpc>
                <a:spcPct val="150000"/>
              </a:lnSpc>
              <a:spcAft>
                <a:spcPts val="0"/>
              </a:spcAft>
              <a:tabLst>
                <a:tab pos="1890395" algn="l"/>
              </a:tabLs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肩高于顶。</a:t>
            </a:r>
            <a:r>
              <a:rPr lang="en-US" altLang="zh-CN" sz="2800" kern="100" dirty="0" smtClean="0">
                <a:latin typeface="Times New Roman"/>
                <a:ea typeface="华文细黑"/>
                <a:cs typeface="Courier New"/>
              </a:rPr>
              <a:t>_______________</a:t>
            </a:r>
            <a:endParaRPr lang="zh-CN" altLang="zh-CN" sz="1050" kern="100" dirty="0">
              <a:latin typeface="宋体"/>
              <a:cs typeface="Courier New"/>
            </a:endParaRPr>
          </a:p>
        </p:txBody>
      </p:sp>
      <p:sp>
        <p:nvSpPr>
          <p:cNvPr id="5" name="矩形 4"/>
          <p:cNvSpPr/>
          <p:nvPr/>
        </p:nvSpPr>
        <p:spPr>
          <a:xfrm>
            <a:off x="3070870" y="696403"/>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判断句</a:t>
            </a:r>
          </a:p>
        </p:txBody>
      </p:sp>
      <p:sp>
        <p:nvSpPr>
          <p:cNvPr id="14" name="矩形 13"/>
          <p:cNvSpPr/>
          <p:nvPr/>
        </p:nvSpPr>
        <p:spPr>
          <a:xfrm>
            <a:off x="4078982" y="1372023"/>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判断句</a:t>
            </a:r>
          </a:p>
        </p:txBody>
      </p:sp>
      <p:sp>
        <p:nvSpPr>
          <p:cNvPr id="16" name="矩形 15"/>
          <p:cNvSpPr/>
          <p:nvPr/>
        </p:nvSpPr>
        <p:spPr>
          <a:xfrm>
            <a:off x="5193362" y="1989634"/>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判断句</a:t>
            </a:r>
          </a:p>
        </p:txBody>
      </p:sp>
      <p:sp>
        <p:nvSpPr>
          <p:cNvPr id="17" name="矩形 16"/>
          <p:cNvSpPr/>
          <p:nvPr/>
        </p:nvSpPr>
        <p:spPr>
          <a:xfrm>
            <a:off x="4511030" y="2665254"/>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判断句</a:t>
            </a:r>
          </a:p>
        </p:txBody>
      </p:sp>
      <p:sp>
        <p:nvSpPr>
          <p:cNvPr id="18" name="矩形 17"/>
          <p:cNvSpPr/>
          <p:nvPr/>
        </p:nvSpPr>
        <p:spPr>
          <a:xfrm>
            <a:off x="4150990" y="3266614"/>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判断句</a:t>
            </a:r>
          </a:p>
        </p:txBody>
      </p:sp>
      <p:sp>
        <p:nvSpPr>
          <p:cNvPr id="19" name="矩形 18"/>
          <p:cNvSpPr/>
          <p:nvPr/>
        </p:nvSpPr>
        <p:spPr>
          <a:xfrm>
            <a:off x="2638822" y="3914686"/>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被动句</a:t>
            </a:r>
          </a:p>
        </p:txBody>
      </p:sp>
      <p:sp>
        <p:nvSpPr>
          <p:cNvPr id="20" name="矩形 19"/>
          <p:cNvSpPr/>
          <p:nvPr/>
        </p:nvSpPr>
        <p:spPr>
          <a:xfrm>
            <a:off x="4185250" y="4509914"/>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被动句</a:t>
            </a:r>
          </a:p>
        </p:txBody>
      </p:sp>
      <p:sp>
        <p:nvSpPr>
          <p:cNvPr id="21" name="矩形 20"/>
          <p:cNvSpPr/>
          <p:nvPr/>
        </p:nvSpPr>
        <p:spPr>
          <a:xfrm>
            <a:off x="2710830" y="5185534"/>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26" name="矩形 25"/>
          <p:cNvSpPr/>
          <p:nvPr/>
        </p:nvSpPr>
        <p:spPr>
          <a:xfrm>
            <a:off x="2710830" y="5858902"/>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Tree>
    <p:extLst>
      <p:ext uri="{BB962C8B-B14F-4D97-AF65-F5344CB8AC3E}">
        <p14:creationId xmlns:p14="http://schemas.microsoft.com/office/powerpoint/2010/main" xmlns="" val="20339396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linds(horizontal)">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8"/>
                                        </p:tgtEl>
                                      </p:cBhvr>
                                    </p:animEffect>
                                    <p:set>
                                      <p:cBhvr>
                                        <p:cTn id="64" dur="1" fill="hold">
                                          <p:stCondLst>
                                            <p:cond delay="499"/>
                                          </p:stCondLst>
                                        </p:cTn>
                                        <p:tgtEl>
                                          <p:spTgt spid="18"/>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20"/>
                                        </p:tgtEl>
                                      </p:cBhvr>
                                    </p:animEffect>
                                    <p:set>
                                      <p:cBhvr>
                                        <p:cTn id="70" dur="1" fill="hold">
                                          <p:stCondLst>
                                            <p:cond delay="499"/>
                                          </p:stCondLst>
                                        </p:cTn>
                                        <p:tgtEl>
                                          <p:spTgt spid="20"/>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1"/>
                                        </p:tgtEl>
                                      </p:cBhvr>
                                    </p:animEffect>
                                    <p:set>
                                      <p:cBhvr>
                                        <p:cTn id="73" dur="1" fill="hold">
                                          <p:stCondLst>
                                            <p:cond delay="499"/>
                                          </p:stCondLst>
                                        </p:cTn>
                                        <p:tgtEl>
                                          <p:spTgt spid="21"/>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26"/>
                                        </p:tgtEl>
                                      </p:cBhvr>
                                    </p:animEffect>
                                    <p:set>
                                      <p:cBhvr>
                                        <p:cTn id="76"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5" grpId="0"/>
      <p:bldP spid="5" grpId="1"/>
      <p:bldP spid="14" grpId="0"/>
      <p:bldP spid="14" grpId="1"/>
      <p:bldP spid="16" grpId="0"/>
      <p:bldP spid="16" grpId="1"/>
      <p:bldP spid="17" grpId="0"/>
      <p:bldP spid="17" grpId="1"/>
      <p:bldP spid="18" grpId="0"/>
      <p:bldP spid="18" grpId="1"/>
      <p:bldP spid="19" grpId="0"/>
      <p:bldP spid="19" grpId="1"/>
      <p:bldP spid="20" grpId="0"/>
      <p:bldP spid="20" grpId="1"/>
      <p:bldP spid="21" grpId="0"/>
      <p:bldP spid="21" grpId="1"/>
      <p:bldP spid="26" grpId="0"/>
      <p:bldP spid="2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562467" y="328796"/>
            <a:ext cx="11405311" cy="5909310"/>
          </a:xfrm>
          <a:prstGeom prst="rect">
            <a:avLst/>
          </a:prstGeom>
        </p:spPr>
        <p:txBody>
          <a:bodyPr wrap="square">
            <a:spAutoFit/>
          </a:bodyPr>
          <a:lstStyle/>
          <a:p>
            <a:pPr algn="just">
              <a:lnSpc>
                <a:spcPct val="150000"/>
              </a:lnSpc>
              <a:tabLst>
                <a:tab pos="1890395" algn="l"/>
              </a:tabLs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是必有异乎人者也。</a:t>
            </a:r>
            <a:r>
              <a:rPr lang="en-US" altLang="zh-CN" sz="2800" kern="100" dirty="0" smtClean="0">
                <a:latin typeface="Times New Roman"/>
                <a:ea typeface="华文细黑"/>
                <a:cs typeface="Courier New"/>
              </a:rPr>
              <a:t>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丘也尝游于楚矣。</a:t>
            </a:r>
            <a:r>
              <a:rPr lang="en-US" altLang="zh-CN" sz="2800" kern="100" dirty="0" smtClean="0">
                <a:latin typeface="Times New Roman"/>
                <a:ea typeface="华文细黑"/>
                <a:cs typeface="Courier New"/>
              </a:rPr>
              <a:t>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适见豚子食于其死母者。</a:t>
            </a:r>
            <a:r>
              <a:rPr lang="en-US" altLang="zh-CN" sz="2800" kern="100" dirty="0" smtClean="0">
                <a:latin typeface="Times New Roman"/>
                <a:ea typeface="华文细黑"/>
                <a:cs typeface="Courier New"/>
              </a:rPr>
              <a:t>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日夜相代乎前。</a:t>
            </a:r>
            <a:r>
              <a:rPr lang="en-US" altLang="zh-CN" sz="2800" kern="100" dirty="0" smtClean="0">
                <a:latin typeface="Times New Roman"/>
                <a:ea typeface="华文细黑"/>
                <a:cs typeface="Courier New"/>
              </a:rPr>
              <a:t>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而知不能规乎其始者也。</a:t>
            </a:r>
            <a:r>
              <a:rPr lang="en-US" altLang="zh-CN" sz="2800" kern="100" dirty="0" smtClean="0">
                <a:latin typeface="Times New Roman"/>
                <a:ea typeface="华文细黑"/>
                <a:cs typeface="Courier New"/>
              </a:rPr>
              <a:t>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a:t>
            </a:r>
          </a:p>
          <a:p>
            <a:pPr algn="just">
              <a:lnSpc>
                <a:spcPct val="150000"/>
              </a:lnSpc>
              <a:spcAft>
                <a:spcPts val="0"/>
              </a:spcAft>
              <a:tabLst>
                <a:tab pos="1890395" algn="l"/>
              </a:tabLst>
            </a:pP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予何恶！</a:t>
            </a:r>
            <a:r>
              <a:rPr lang="en-US" altLang="zh-CN" sz="2800" kern="100" dirty="0">
                <a:latin typeface="Times New Roman"/>
                <a:ea typeface="华文细黑"/>
                <a:cs typeface="Courier New"/>
              </a:rPr>
              <a:t>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吾又何恶焉！</a:t>
            </a:r>
            <a:r>
              <a:rPr lang="en-US" altLang="zh-CN" sz="2800" kern="100" dirty="0">
                <a:latin typeface="Times New Roman"/>
                <a:ea typeface="华文细黑"/>
                <a:cs typeface="Courier New"/>
              </a:rPr>
              <a:t>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恶乎往而不可哉！</a:t>
            </a:r>
            <a:r>
              <a:rPr lang="en-US" altLang="zh-CN" sz="2800" kern="100" dirty="0" smtClean="0">
                <a:latin typeface="Times New Roman"/>
                <a:ea typeface="华文细黑"/>
                <a:cs typeface="Courier New"/>
              </a:rPr>
              <a:t>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不爪剪。</a:t>
            </a:r>
            <a:r>
              <a:rPr lang="en-US" altLang="zh-CN" sz="2800" kern="100" dirty="0" smtClean="0">
                <a:latin typeface="Times New Roman"/>
                <a:ea typeface="华文细黑"/>
                <a:cs typeface="Courier New"/>
              </a:rPr>
              <a:t>____________</a:t>
            </a:r>
            <a:endParaRPr lang="zh-CN" altLang="zh-CN" sz="1050" kern="100" dirty="0">
              <a:latin typeface="宋体"/>
              <a:cs typeface="Courier New"/>
            </a:endParaRPr>
          </a:p>
        </p:txBody>
      </p:sp>
      <p:sp>
        <p:nvSpPr>
          <p:cNvPr id="9" name="矩形 8"/>
          <p:cNvSpPr/>
          <p:nvPr/>
        </p:nvSpPr>
        <p:spPr>
          <a:xfrm>
            <a:off x="5087094" y="3021841"/>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10" name="矩形 9"/>
          <p:cNvSpPr/>
          <p:nvPr/>
        </p:nvSpPr>
        <p:spPr>
          <a:xfrm>
            <a:off x="4511030" y="458302"/>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11" name="矩形 10"/>
          <p:cNvSpPr/>
          <p:nvPr/>
        </p:nvSpPr>
        <p:spPr>
          <a:xfrm>
            <a:off x="4150990" y="1053530"/>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12" name="矩形 11"/>
          <p:cNvSpPr/>
          <p:nvPr/>
        </p:nvSpPr>
        <p:spPr>
          <a:xfrm>
            <a:off x="5197231" y="1682438"/>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17" name="矩形 16"/>
          <p:cNvSpPr/>
          <p:nvPr/>
        </p:nvSpPr>
        <p:spPr>
          <a:xfrm>
            <a:off x="3862958" y="2311346"/>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18" name="矩形 17"/>
          <p:cNvSpPr/>
          <p:nvPr/>
        </p:nvSpPr>
        <p:spPr>
          <a:xfrm>
            <a:off x="2638822" y="3626654"/>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宾语前置句</a:t>
            </a:r>
          </a:p>
        </p:txBody>
      </p:sp>
      <p:sp>
        <p:nvSpPr>
          <p:cNvPr id="19" name="矩形 18"/>
          <p:cNvSpPr/>
          <p:nvPr/>
        </p:nvSpPr>
        <p:spPr>
          <a:xfrm>
            <a:off x="3395097" y="4293890"/>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宾语前置句</a:t>
            </a:r>
          </a:p>
        </p:txBody>
      </p:sp>
      <p:sp>
        <p:nvSpPr>
          <p:cNvPr id="20" name="矩形 19"/>
          <p:cNvSpPr/>
          <p:nvPr/>
        </p:nvSpPr>
        <p:spPr>
          <a:xfrm>
            <a:off x="4151372" y="4922798"/>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宾语前置句</a:t>
            </a:r>
          </a:p>
        </p:txBody>
      </p:sp>
      <p:sp>
        <p:nvSpPr>
          <p:cNvPr id="21" name="矩形 20"/>
          <p:cNvSpPr/>
          <p:nvPr/>
        </p:nvSpPr>
        <p:spPr>
          <a:xfrm>
            <a:off x="2710830" y="5570870"/>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宾语前置句</a:t>
            </a:r>
          </a:p>
        </p:txBody>
      </p:sp>
    </p:spTree>
    <p:extLst>
      <p:ext uri="{BB962C8B-B14F-4D97-AF65-F5344CB8AC3E}">
        <p14:creationId xmlns:p14="http://schemas.microsoft.com/office/powerpoint/2010/main" xmlns="" val="5981498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1" nodeType="click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1"/>
                                        </p:tgtEl>
                                      </p:cBhvr>
                                    </p:animEffect>
                                    <p:set>
                                      <p:cBhvr>
                                        <p:cTn id="55" dur="1" fill="hold">
                                          <p:stCondLst>
                                            <p:cond delay="499"/>
                                          </p:stCondLst>
                                        </p:cTn>
                                        <p:tgtEl>
                                          <p:spTgt spid="11"/>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2"/>
                                        </p:tgtEl>
                                      </p:cBhvr>
                                    </p:animEffect>
                                    <p:set>
                                      <p:cBhvr>
                                        <p:cTn id="58" dur="1" fill="hold">
                                          <p:stCondLst>
                                            <p:cond delay="499"/>
                                          </p:stCondLst>
                                        </p:cTn>
                                        <p:tgtEl>
                                          <p:spTgt spid="12"/>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9"/>
                                        </p:tgtEl>
                                      </p:cBhvr>
                                    </p:animEffect>
                                    <p:set>
                                      <p:cBhvr>
                                        <p:cTn id="64" dur="1" fill="hold">
                                          <p:stCondLst>
                                            <p:cond delay="499"/>
                                          </p:stCondLst>
                                        </p:cTn>
                                        <p:tgtEl>
                                          <p:spTgt spid="9"/>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9"/>
                                        </p:tgtEl>
                                      </p:cBhvr>
                                    </p:animEffect>
                                    <p:set>
                                      <p:cBhvr>
                                        <p:cTn id="70" dur="1" fill="hold">
                                          <p:stCondLst>
                                            <p:cond delay="499"/>
                                          </p:stCondLst>
                                        </p:cTn>
                                        <p:tgtEl>
                                          <p:spTgt spid="19"/>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0"/>
                                        </p:tgtEl>
                                      </p:cBhvr>
                                    </p:animEffect>
                                    <p:set>
                                      <p:cBhvr>
                                        <p:cTn id="73" dur="1" fill="hold">
                                          <p:stCondLst>
                                            <p:cond delay="499"/>
                                          </p:stCondLst>
                                        </p:cTn>
                                        <p:tgtEl>
                                          <p:spTgt spid="20"/>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21"/>
                                        </p:tgtEl>
                                      </p:cBhvr>
                                    </p:animEffect>
                                    <p:set>
                                      <p:cBhvr>
                                        <p:cTn id="76"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9" grpId="0"/>
      <p:bldP spid="9" grpId="1"/>
      <p:bldP spid="10" grpId="0"/>
      <p:bldP spid="10" grpId="1"/>
      <p:bldP spid="11" grpId="0"/>
      <p:bldP spid="11" grpId="1"/>
      <p:bldP spid="12" grpId="0"/>
      <p:bldP spid="12" grpId="1"/>
      <p:bldP spid="17" grpId="0"/>
      <p:bldP spid="17" grpId="1"/>
      <p:bldP spid="18" grpId="0"/>
      <p:bldP spid="18" grpId="1"/>
      <p:bldP spid="19" grpId="0"/>
      <p:bldP spid="19" grpId="1"/>
      <p:bldP spid="20" grpId="0"/>
      <p:bldP spid="20" grpId="1"/>
      <p:bldP spid="21" grpId="0"/>
      <p:bldP spid="2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3"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预读先学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读文本内容</a:t>
            </a:r>
            <a:r>
              <a:rPr lang="zh-CN" altLang="en-US" sz="2800" b="1" dirty="0" smtClean="0">
                <a:solidFill>
                  <a:srgbClr val="3114AC"/>
                </a:solidFill>
                <a:latin typeface="Times New Roman" pitchFamily="18" charset="0"/>
                <a:ea typeface="华文细黑" pitchFamily="2" charset="-122"/>
                <a:cs typeface="Times New Roman" pitchFamily="18" charset="0"/>
              </a:rPr>
              <a:t>，知文理学基础</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4"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精读研析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读课文题点，析思路明答案</a:t>
            </a:r>
            <a:endParaRPr lang="en-US" altLang="zh-CN" sz="2800" b="1" dirty="0">
              <a:solidFill>
                <a:srgbClr val="3114AC"/>
              </a:solidFill>
              <a:latin typeface="Times New Roman" pitchFamily="18" charset="0"/>
              <a:ea typeface="华文细黑" pitchFamily="2" charset="-122"/>
              <a:cs typeface="Times New Roman" pitchFamily="18" charset="0"/>
            </a:endParaRPr>
          </a:p>
        </p:txBody>
      </p:sp>
      <p:sp>
        <p:nvSpPr>
          <p:cNvPr id="20" name="TextBox 19">
            <a:hlinkClick r:id="rId5"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多读厚积 </a:t>
            </a:r>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en-US" sz="2800" b="1" dirty="0">
                <a:solidFill>
                  <a:srgbClr val="3114AC"/>
                </a:solidFill>
                <a:latin typeface="Times New Roman" pitchFamily="18" charset="0"/>
                <a:ea typeface="华文细黑" pitchFamily="2" charset="-122"/>
                <a:cs typeface="Times New Roman" pitchFamily="18" charset="0"/>
              </a:rPr>
              <a:t>读优秀作文，积素养提技能</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51266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06574" y="114513"/>
            <a:ext cx="11634558" cy="6555641"/>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语句翻译</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安时而处顺，哀乐不能入也。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a:t>
            </a: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此古之所谓县解也。而不能自解者，物有结之。</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en-US" altLang="zh-CN" sz="2800" kern="100" dirty="0" smtClean="0">
                <a:latin typeface="Times New Roman"/>
                <a:ea typeface="华文细黑"/>
                <a:cs typeface="Courier New"/>
              </a:rPr>
              <a:t>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a:t>
            </a: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日夜相代乎前，而知不能规乎其始者也。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a:t>
            </a:r>
            <a:endParaRPr lang="en-US" altLang="zh-CN" sz="2800" kern="100" dirty="0">
              <a:latin typeface="Times New Roman"/>
              <a:ea typeface="华文细黑"/>
              <a:cs typeface="Courier New"/>
            </a:endParaRPr>
          </a:p>
        </p:txBody>
      </p:sp>
      <p:sp>
        <p:nvSpPr>
          <p:cNvPr id="4" name="矩形 3"/>
          <p:cNvSpPr/>
          <p:nvPr/>
        </p:nvSpPr>
        <p:spPr>
          <a:xfrm>
            <a:off x="437313" y="1334126"/>
            <a:ext cx="1117950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合乎</a:t>
            </a:r>
            <a:r>
              <a:rPr lang="zh-CN" altLang="zh-CN" sz="2800" kern="100" dirty="0">
                <a:solidFill>
                  <a:srgbClr val="C00000"/>
                </a:solidFill>
                <a:latin typeface="Times New Roman"/>
                <a:ea typeface="华文细黑"/>
                <a:cs typeface="Times New Roman"/>
              </a:rPr>
              <a:t>时</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而得</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、顺乎理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而失</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，均安然处之，哀乐就不会进入内心了。</a:t>
            </a:r>
            <a:endParaRPr lang="zh-CN" altLang="zh-CN" sz="1050" kern="100" dirty="0">
              <a:solidFill>
                <a:srgbClr val="C00000"/>
              </a:solidFill>
              <a:effectLst/>
              <a:latin typeface="宋体"/>
              <a:cs typeface="Courier New"/>
            </a:endParaRPr>
          </a:p>
        </p:txBody>
      </p:sp>
      <p:sp>
        <p:nvSpPr>
          <p:cNvPr id="7" name="矩形 6"/>
          <p:cNvSpPr/>
          <p:nvPr/>
        </p:nvSpPr>
        <p:spPr>
          <a:xfrm>
            <a:off x="509321" y="3210857"/>
            <a:ext cx="1095922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这</a:t>
            </a:r>
            <a:r>
              <a:rPr lang="zh-CN" altLang="zh-CN" sz="2800" kern="100" dirty="0">
                <a:solidFill>
                  <a:srgbClr val="C00000"/>
                </a:solidFill>
                <a:latin typeface="Times New Roman"/>
                <a:ea typeface="华文细黑"/>
                <a:cs typeface="Times New Roman"/>
              </a:rPr>
              <a:t>就是古人所说的解除倒悬之苦。然而那些不能解脱的人，是有些外物捆绑着他。</a:t>
            </a:r>
            <a:endParaRPr lang="zh-CN" altLang="zh-CN" sz="1050" kern="100" dirty="0">
              <a:solidFill>
                <a:srgbClr val="C00000"/>
              </a:solidFill>
              <a:effectLst/>
              <a:latin typeface="宋体"/>
              <a:cs typeface="Courier New"/>
            </a:endParaRPr>
          </a:p>
        </p:txBody>
      </p:sp>
      <p:sp>
        <p:nvSpPr>
          <p:cNvPr id="8" name="矩形 7"/>
          <p:cNvSpPr/>
          <p:nvPr/>
        </p:nvSpPr>
        <p:spPr>
          <a:xfrm>
            <a:off x="509321" y="5148809"/>
            <a:ext cx="1117950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死</a:t>
            </a:r>
            <a:r>
              <a:rPr lang="zh-CN" altLang="zh-CN" sz="2800" kern="100" dirty="0">
                <a:solidFill>
                  <a:srgbClr val="C00000"/>
                </a:solidFill>
                <a:latin typeface="Times New Roman"/>
                <a:ea typeface="华文细黑"/>
                <a:cs typeface="Times New Roman"/>
              </a:rPr>
              <a:t>生存亡等白天黑夜不停地在眼前互相替换，而人的智慧却不能在变化开始时预测。</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7396294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7" grpId="0"/>
      <p:bldP spid="7" grpId="1"/>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94606" y="748655"/>
            <a:ext cx="10636914" cy="1384995"/>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是接而生时于心者也。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a:t>
            </a:r>
            <a:r>
              <a:rPr lang="en-US" altLang="zh-CN" sz="2800" kern="100" dirty="0">
                <a:latin typeface="Times New Roman"/>
                <a:ea typeface="华文细黑"/>
                <a:cs typeface="Courier New"/>
              </a:rPr>
              <a:t>____</a:t>
            </a:r>
            <a:r>
              <a:rPr lang="en-US" altLang="zh-CN" sz="2800" kern="100" dirty="0" smtClean="0">
                <a:latin typeface="Times New Roman"/>
                <a:ea typeface="华文细黑"/>
                <a:cs typeface="Courier New"/>
              </a:rPr>
              <a:t>___________</a:t>
            </a: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4" name="矩形 3"/>
          <p:cNvSpPr/>
          <p:nvPr/>
        </p:nvSpPr>
        <p:spPr>
          <a:xfrm>
            <a:off x="854485" y="1327916"/>
            <a:ext cx="9921241" cy="656077"/>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这</a:t>
            </a:r>
            <a:r>
              <a:rPr lang="zh-CN" altLang="zh-CN" sz="2800" kern="100" dirty="0">
                <a:solidFill>
                  <a:srgbClr val="C00000"/>
                </a:solidFill>
                <a:latin typeface="Times New Roman"/>
                <a:ea typeface="华文细黑"/>
                <a:cs typeface="Times New Roman"/>
              </a:rPr>
              <a:t>就是那种跟他接触就会在心中产生和美感觉的人啊。</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23087599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5336" y="549474"/>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文本名句</a:t>
            </a:r>
            <a:endParaRPr lang="zh-CN" altLang="zh-CN" sz="2800" b="1" kern="100" dirty="0">
              <a:solidFill>
                <a:srgbClr val="0000FF"/>
              </a:solidFill>
              <a:latin typeface="微软雅黑"/>
              <a:ea typeface="微软雅黑"/>
              <a:cs typeface="Times New Roman"/>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名言警句</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305336" y="1235250"/>
            <a:ext cx="11030615" cy="262659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安时而处顺，哀乐不能入也。</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故善吾生者，乃所以善吾死也。</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今一以天地为大炉，以造化为大冶，恶乎往而不可哉！</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德不形者，物不能离也。</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8410828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26740"/>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文外名句</a:t>
            </a:r>
            <a:endParaRPr lang="zh-CN" altLang="zh-CN" sz="2800" b="1" kern="100" dirty="0">
              <a:solidFill>
                <a:srgbClr val="0000FF"/>
              </a:solidFill>
              <a:latin typeface="微软雅黑"/>
              <a:ea typeface="微软雅黑"/>
              <a:cs typeface="Times New Roman"/>
            </a:endParaRPr>
          </a:p>
        </p:txBody>
      </p:sp>
      <p:sp>
        <p:nvSpPr>
          <p:cNvPr id="5" name="矩形 4"/>
          <p:cNvSpPr/>
          <p:nvPr/>
        </p:nvSpPr>
        <p:spPr>
          <a:xfrm>
            <a:off x="406574" y="1413570"/>
            <a:ext cx="11030615" cy="1333931"/>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且君子之交淡若水，小人之交甘若醴。</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无为也，则用天下而有余；有为也，则为天下用而不足。</a:t>
            </a:r>
            <a:endParaRPr lang="zh-CN" altLang="zh-CN" sz="105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476285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精读研析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读课文题点，析思路明答案</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25522012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07791" y="584465"/>
            <a:ext cx="11140921" cy="1333161"/>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庄子在这两则故事中为什么将子舆生病后及哀骀它的外貌描写得极为古怪丑陋？</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要点突破</a:t>
            </a:r>
            <a:endParaRPr lang="zh-CN" altLang="en-US" b="1" dirty="0">
              <a:solidFill>
                <a:srgbClr val="FFFF00"/>
              </a:solidFill>
              <a:latin typeface="微软雅黑" pitchFamily="34" charset="-122"/>
              <a:ea typeface="微软雅黑" pitchFamily="34" charset="-122"/>
            </a:endParaRPr>
          </a:p>
        </p:txBody>
      </p:sp>
      <p:sp>
        <p:nvSpPr>
          <p:cNvPr id="44" name="TextBox 43">
            <a:hlinkClick r:id="rId2" action="ppaction://hlinksldjump"/>
          </p:cNvPr>
          <p:cNvSpPr txBox="1"/>
          <p:nvPr/>
        </p:nvSpPr>
        <p:spPr>
          <a:xfrm>
            <a:off x="622598" y="2032025"/>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Tree>
    <p:extLst>
      <p:ext uri="{BB962C8B-B14F-4D97-AF65-F5344CB8AC3E}">
        <p14:creationId xmlns:p14="http://schemas.microsoft.com/office/powerpoint/2010/main" xmlns="" val="19138561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 name="矩形 45"/>
          <p:cNvSpPr/>
          <p:nvPr/>
        </p:nvSpPr>
        <p:spPr>
          <a:xfrm>
            <a:off x="254299" y="405458"/>
            <a:ext cx="11731633" cy="5909310"/>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庄子常常能从人生的绝境中发掘出光明的前景，指出一条突围的路径。卫国的哀骀它丑得使天下人惊骇。照常人看来，这是人生的一种绝境，然而在庄子笔下，哀骀它极大地发掘了自己的内在潜能，使精神放射出耀眼的光芒。面对世人认为无可奈何的死与生、亡与存、困厄与通达、贫穷与富有、无才德与有才德、毁谤与赞誉、饥与渴、寒与暑等一切变化，他的内心不为所动，平和、快乐、畅达而不失愉悦，充满盎然的生机。他高超的德行就在于养成了这种外在事物无法摇荡的内心的纯和。而正是由于他大大超越了常人的德行，使人们都忘记了他形体的残缺和丑陋，感受到一种异乎寻常的巨大魅力。跟哀骀它相似，子舆、子来都面临着某种困境</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6946135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 name="矩形 45"/>
          <p:cNvSpPr/>
          <p:nvPr/>
        </p:nvSpPr>
        <p:spPr>
          <a:xfrm>
            <a:off x="426812" y="623924"/>
            <a:ext cx="11386607" cy="4616648"/>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smtClean="0">
                <a:latin typeface="Times New Roman"/>
                <a:ea typeface="华文细黑"/>
                <a:cs typeface="Times New Roman"/>
              </a:rPr>
              <a:t>子舆</a:t>
            </a:r>
            <a:r>
              <a:rPr lang="zh-CN" altLang="zh-CN" sz="2800" kern="100" dirty="0">
                <a:latin typeface="Times New Roman"/>
                <a:ea typeface="华文细黑"/>
                <a:cs typeface="Times New Roman"/>
              </a:rPr>
              <a:t>大病一场，变得腰弯背弓，五脏比头都高，下巴藏到肚脐上，肩膀高过了头顶，弯曲的颈椎骨指向了天空。然而他安然处之，世俗的哀乐不能惊扰他内心的平静。子来有了病，气喘吁吁地将要死亡。可是他以天地为炉，以造化为大冶，变成鼠肝也好，变成虫臂也罢，无往而不可。这种奇特的思想，显示了庄子对社会、对人生的大同情和大关怀。他试图使世人在陷于绝境的时候，靠内在精神力量的培育自解倒悬之苦，实现人生的突围，而不是被困境压垮。</a:t>
            </a:r>
            <a:endParaRPr lang="zh-CN" altLang="zh-CN" sz="1050" kern="100" dirty="0">
              <a:latin typeface="宋体"/>
              <a:cs typeface="Courier New"/>
            </a:endParaRPr>
          </a:p>
        </p:txBody>
      </p:sp>
    </p:spTree>
    <p:extLst>
      <p:ext uri="{BB962C8B-B14F-4D97-AF65-F5344CB8AC3E}">
        <p14:creationId xmlns:p14="http://schemas.microsoft.com/office/powerpoint/2010/main" xmlns="" val="324129439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3620" y="51343"/>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本文人物刻画生动形象，试举例说明。</a:t>
            </a:r>
            <a:endParaRPr lang="zh-CN" altLang="zh-CN" sz="1050" kern="100" dirty="0">
              <a:effectLst/>
              <a:latin typeface="宋体"/>
              <a:cs typeface="Courier New"/>
            </a:endParaRPr>
          </a:p>
        </p:txBody>
      </p:sp>
      <p:sp>
        <p:nvSpPr>
          <p:cNvPr id="44" name="TextBox 43"/>
          <p:cNvSpPr txBox="1"/>
          <p:nvPr/>
        </p:nvSpPr>
        <p:spPr>
          <a:xfrm>
            <a:off x="6881562" y="277278"/>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406574" y="771423"/>
            <a:ext cx="11386607" cy="5826723"/>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庄子寓言故事中的人物描写鲜明独到，给人留下了深刻的印象。如写生病后的子舆，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曲偻发背，上有五管，颐隐于齐，肩高于顶，句赘指天，阴阳之气有沴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些近乎夸张的描写写出了子舆严重的病态，为写他的奇特思想做了铺垫，他试图使世人在陷于绝境的时候，靠内在精神力量的培育自解倒悬之苦，实现人生的突围。再如写哀骀它丑得使天下人惊骇，但他的内心不为所动，具有一种异乎寻常的巨大魅力。这种肖像与内心的反差正是庄子思想的直接流露，这些人物不禁使我们想起佛教艺术中的达摩，他们都是极生动、极有个性的人物，代表中国艺术中极高深、极纯粹的境界。</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21588244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98901" y="365930"/>
            <a:ext cx="11140921"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请分析选文在写作上的特点。</a:t>
            </a:r>
            <a:endParaRPr lang="zh-CN" altLang="zh-CN" sz="1050" kern="100" dirty="0">
              <a:effectLst/>
              <a:latin typeface="宋体"/>
              <a:cs typeface="Courier New"/>
            </a:endParaRPr>
          </a:p>
        </p:txBody>
      </p:sp>
      <p:sp>
        <p:nvSpPr>
          <p:cNvPr id="44" name="TextBox 43">
            <a:hlinkClick r:id="rId2" action="ppaction://hlinksldjump"/>
          </p:cNvPr>
          <p:cNvSpPr txBox="1"/>
          <p:nvPr/>
        </p:nvSpPr>
        <p:spPr>
          <a:xfrm>
            <a:off x="5467453" y="542780"/>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Tree>
    <p:extLst>
      <p:ext uri="{BB962C8B-B14F-4D97-AF65-F5344CB8AC3E}">
        <p14:creationId xmlns:p14="http://schemas.microsoft.com/office/powerpoint/2010/main" xmlns="" val="39525472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22105" y="3075851"/>
            <a:ext cx="954620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预读先学 </a:t>
            </a:r>
            <a:r>
              <a:rPr lang="en-US" altLang="zh-CN" sz="4000" b="1" dirty="0" smtClean="0">
                <a:solidFill>
                  <a:schemeClr val="bg1"/>
                </a:solidFill>
                <a:latin typeface="Times New Roman" pitchFamily="18" charset="0"/>
                <a:ea typeface="微软雅黑" pitchFamily="34" charset="-122"/>
                <a:cs typeface="Times New Roman" pitchFamily="18" charset="0"/>
              </a:rPr>
              <a:t>——</a:t>
            </a:r>
            <a:r>
              <a:rPr lang="zh-CN" altLang="en-US" sz="4000" dirty="0" smtClean="0">
                <a:solidFill>
                  <a:schemeClr val="bg1"/>
                </a:solidFill>
                <a:latin typeface="Times New Roman" pitchFamily="18" charset="0"/>
                <a:ea typeface="华文细黑" pitchFamily="2" charset="-122"/>
                <a:cs typeface="Times New Roman" pitchFamily="18" charset="0"/>
              </a:rPr>
              <a:t>读</a:t>
            </a:r>
            <a:r>
              <a:rPr lang="zh-CN" altLang="en-US" sz="4000" dirty="0">
                <a:solidFill>
                  <a:schemeClr val="bg1"/>
                </a:solidFill>
                <a:latin typeface="Times New Roman" pitchFamily="18" charset="0"/>
                <a:ea typeface="华文细黑" pitchFamily="2" charset="-122"/>
                <a:cs typeface="Times New Roman" pitchFamily="18" charset="0"/>
              </a:rPr>
              <a:t>文本内容，知文理学基础</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47984511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621040" y="621482"/>
            <a:ext cx="11051729" cy="5180393"/>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将哲学思想蕴含在寓言故事之中，耐人寻味。本课所录选文依然是采用寓言说理。从子舆、子来、哀骀它的身上，我们可以领悟到他们的人生态度及精神追求，从而能从容面对人生的困境。</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夸张、对比手法的运用，更加突显所言主旨，极具震撼力。不论是写子舆的怪状，还是写哀骀它的丑相，作者都运用了夸张的手法，并且还将子舆的怪状与他的态度、哀骀它的奇丑与别人对他的尊敬作对比，在大胆的夸张与鲜明的对比中突现他们的人格魅力和精神的巨大力量，给人以强烈的震撼。</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81831049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783555" y="838207"/>
            <a:ext cx="10726699" cy="3887731"/>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对话描写生动有趣。选文采用问答式，将人物的思想状态显现出来，避免了直白的解说，既有生动性、趣味性，也有助于提示中心思想。在人物的言谈中，其个性、观点、神态都能很形象地表现出来，成为庄子寓言的又一特色。在选文中，不管是子祀与子舆，还是子犁与子来，他们的对话有声有色、有理有据，能够很好地表现人物的思想境界。</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40692542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6571" y="615219"/>
            <a:ext cx="11478502" cy="68683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哀骀它相貌丑陋惊骇天下，为什么那么多女子想嫁给他？</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延伸探究</a:t>
            </a:r>
            <a:endParaRPr lang="zh-CN" altLang="en-US" b="1" dirty="0">
              <a:solidFill>
                <a:srgbClr val="FFFF00"/>
              </a:solidFill>
              <a:latin typeface="微软雅黑" pitchFamily="34" charset="-122"/>
              <a:ea typeface="微软雅黑" pitchFamily="34" charset="-122"/>
            </a:endParaRPr>
          </a:p>
        </p:txBody>
      </p:sp>
      <p:sp>
        <p:nvSpPr>
          <p:cNvPr id="7" name="TextBox 6">
            <a:hlinkClick r:id="rId2" action="ppaction://hlinksldjump"/>
          </p:cNvPr>
          <p:cNvSpPr txBox="1"/>
          <p:nvPr/>
        </p:nvSpPr>
        <p:spPr>
          <a:xfrm>
            <a:off x="316571" y="138395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194206345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图片 7">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
        <p:nvSpPr>
          <p:cNvPr id="9" name="矩形 8"/>
          <p:cNvSpPr/>
          <p:nvPr/>
        </p:nvSpPr>
        <p:spPr>
          <a:xfrm>
            <a:off x="444567" y="836466"/>
            <a:ext cx="11311906" cy="3241400"/>
          </a:xfrm>
          <a:prstGeom prst="rect">
            <a:avLst/>
          </a:prstGeom>
          <a:solidFill>
            <a:schemeClr val="accent1">
              <a:lumMod val="20000"/>
              <a:lumOff val="80000"/>
            </a:schemeClr>
          </a:solidFill>
        </p:spPr>
        <p:txBody>
          <a:bodyPr wrap="square">
            <a:spAutoFit/>
          </a:bodyPr>
          <a:lstStyle/>
          <a:p>
            <a:pPr>
              <a:lnSpc>
                <a:spcPct val="150000"/>
              </a:lnSpc>
              <a:tabLst>
                <a:tab pos="1890395" algn="l"/>
              </a:tabLst>
            </a:pPr>
            <a:r>
              <a:rPr lang="zh-CN" altLang="zh-CN" sz="2800" kern="100" dirty="0">
                <a:latin typeface="Times New Roman"/>
                <a:ea typeface="华文细黑"/>
                <a:cs typeface="Times New Roman"/>
              </a:rPr>
              <a:t>面对世人认为无可奈何的死与生、贫穷与富有、毁谤与赞誉、饥与渴、寒与暑等一切变化，他的内心不为所动，平和、快乐、畅达而不失愉悦，充满盎然的生机。他高超的德行就在于养成了这种外在事物无法摇荡的内心的纯和。而正是由于他的德行大大超越了常人，人们都忘记了他形体的残缺和丑陋，感受到一种异乎寻常的巨大魅力。</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80546317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57763" y="2925738"/>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多读厚积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读优秀作文，积素养提技能</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15566711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4499" y="519530"/>
            <a:ext cx="11030615" cy="2622232"/>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zh-CN" sz="2800" b="1" kern="100" dirty="0">
                <a:solidFill>
                  <a:srgbClr val="C00000"/>
                </a:solidFill>
                <a:latin typeface="Times New Roman"/>
                <a:ea typeface="华文细黑"/>
                <a:cs typeface="Times New Roman"/>
              </a:rPr>
              <a:t>庄子的聪明</a:t>
            </a:r>
            <a:endParaRPr lang="zh-CN" altLang="zh-CN" sz="1050" kern="100" dirty="0">
              <a:latin typeface="宋体"/>
              <a:cs typeface="Courier New"/>
            </a:endParaRPr>
          </a:p>
          <a:p>
            <a:pPr indent="718185"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推开庄子的门，他不在。</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a:rPr>
              <a:t>【</a:t>
            </a:r>
            <a:r>
              <a:rPr lang="zh-CN" altLang="en-US" sz="2800" b="1" kern="100" dirty="0">
                <a:solidFill>
                  <a:srgbClr val="C00000"/>
                </a:solidFill>
                <a:latin typeface="华文细黑" pitchFamily="2" charset="-122"/>
                <a:ea typeface="华文细黑" pitchFamily="2" charset="-122"/>
                <a:cs typeface="Times New Roman"/>
              </a:rPr>
              <a:t>思悟亮点</a:t>
            </a:r>
            <a:r>
              <a:rPr lang="en-US" altLang="zh-CN" sz="2800" b="1" kern="100" dirty="0">
                <a:solidFill>
                  <a:srgbClr val="C00000"/>
                </a:solidFill>
                <a:latin typeface="华文细黑" pitchFamily="2" charset="-122"/>
                <a:ea typeface="华文细黑" pitchFamily="2" charset="-122"/>
                <a:cs typeface="Times New Roman"/>
              </a:rPr>
              <a:t>】</a:t>
            </a: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开头这样写有什么好处？</a:t>
            </a:r>
            <a:endParaRPr lang="zh-CN" altLang="zh-CN" sz="2000" kern="100" dirty="0">
              <a:effectLst/>
              <a:latin typeface="宋体"/>
              <a:cs typeface="Courier New"/>
            </a:endParaRPr>
          </a:p>
        </p:txBody>
      </p:sp>
      <p:sp>
        <p:nvSpPr>
          <p:cNvPr id="3" name="TextBox 2"/>
          <p:cNvSpPr txBox="1"/>
          <p:nvPr/>
        </p:nvSpPr>
        <p:spPr>
          <a:xfrm>
            <a:off x="4927874" y="2643882"/>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558209" y="3338622"/>
            <a:ext cx="11140921" cy="523220"/>
          </a:xfrm>
          <a:prstGeom prst="rect">
            <a:avLst/>
          </a:prstGeom>
          <a:solidFill>
            <a:schemeClr val="accent1">
              <a:lumMod val="20000"/>
              <a:lumOff val="80000"/>
            </a:schemeClr>
          </a:solidFill>
        </p:spPr>
        <p:txBody>
          <a:bodyPr wrap="square">
            <a:spAutoFit/>
          </a:bodyPr>
          <a:lstStyle/>
          <a:p>
            <a:pPr algn="just">
              <a:spcAft>
                <a:spcPts val="0"/>
              </a:spcAft>
              <a:tabLst>
                <a:tab pos="1890395" algn="l"/>
              </a:tabLst>
            </a:pPr>
            <a:r>
              <a:rPr lang="zh-CN" altLang="zh-CN" sz="2800" kern="100" dirty="0">
                <a:latin typeface="Times New Roman"/>
                <a:ea typeface="华文细黑"/>
                <a:cs typeface="Times New Roman"/>
              </a:rPr>
              <a:t>切入角度独特，言简意赅，造成悬念，激发读者的阅读兴趣。</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885190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4499" y="519530"/>
            <a:ext cx="11030615" cy="2708410"/>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②</a:t>
            </a:r>
            <a:r>
              <a:rPr lang="zh-CN" altLang="zh-CN" sz="2800" kern="100" dirty="0">
                <a:latin typeface="Times New Roman"/>
                <a:ea typeface="华文细黑"/>
                <a:cs typeface="Times New Roman"/>
              </a:rPr>
              <a:t>本想与他交谈，可惜，他不在。我漫步于草庐旁，地上的落叶已积了八层。</a:t>
            </a:r>
            <a:r>
              <a:rPr lang="zh-CN" altLang="zh-CN" sz="2800" u="heavy" kern="100" dirty="0">
                <a:latin typeface="Times New Roman"/>
                <a:ea typeface="华文细黑"/>
                <a:cs typeface="Times New Roman"/>
              </a:rPr>
              <a:t>他真的在这里住过吗？还是让他的聪明跟着自己的身影飘走了？</a:t>
            </a: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段交代了什么？两个问句有何作用</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TextBox 2"/>
          <p:cNvSpPr txBox="1"/>
          <p:nvPr/>
        </p:nvSpPr>
        <p:spPr>
          <a:xfrm>
            <a:off x="7463358" y="2608089"/>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558209" y="3285778"/>
            <a:ext cx="11140921"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交代了来见庄子的原因，解开了读者心中的疑团。两个问句引人思考，将思路自然引入下文。</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104776272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2637" y="549474"/>
            <a:ext cx="10600204" cy="4647402"/>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不，我可以证明他在这儿住过。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循声望去，原来是池中探出头的鱼。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是他笔下快乐的鱼，他从未想过自己是怎么知道惠施是快乐的，但他却知道我是快乐的。他此刻的确不在这儿，但是你可以在任何地方找到他。他可能在清风中与你交谈；也可能在这碧波里映出你的真实和你的心灵；他多半融入了你的心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鱼摇动着尾巴，游远了。我站起身来，这可以照透人之心灵的碧波，不就是庄子的聪明吗？</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591493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26105" y="449155"/>
            <a:ext cx="10813268" cy="4647402"/>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④</a:t>
            </a:r>
            <a:r>
              <a:rPr lang="zh-CN" altLang="zh-CN" sz="2800" kern="100" dirty="0">
                <a:latin typeface="Times New Roman"/>
                <a:ea typeface="华文细黑"/>
                <a:cs typeface="Times New Roman"/>
              </a:rPr>
              <a:t>不知何时，肩上停了一只蝴蝶。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带走的是我，留下的却是他。我们在梦中飞翔，在花间大笑，我们让后人疑惑已久，可我们却感知着对方。他对这俗世累了、倦了，所以他为他妻子的解脱而开心。他无时无刻不在微笑，也无时无刻不在思考。他让生命的每一刻都如我翅膀上的斑纹一样美艳。他选择了我，让自身也升华得如此瑰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蝴蝶扑闪着翅膀，飞入花间。我闭上眼，这直透心房的花香不也是庄子的聪明吗</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Tree>
    <p:extLst>
      <p:ext uri="{BB962C8B-B14F-4D97-AF65-F5344CB8AC3E}">
        <p14:creationId xmlns:p14="http://schemas.microsoft.com/office/powerpoint/2010/main" xmlns="" val="35615153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5205" y="36806"/>
            <a:ext cx="11140921" cy="5481220"/>
          </a:xfrm>
          <a:prstGeom prst="rect">
            <a:avLst/>
          </a:prstGeom>
        </p:spPr>
        <p:txBody>
          <a:bodyPr wrap="square" lIns="121898" tIns="60948" rIns="121898" bIns="60948">
            <a:spAutoFit/>
          </a:bodyPr>
          <a:lstStyle/>
          <a:p>
            <a:pPr indent="307975" algn="just">
              <a:lnSpc>
                <a:spcPct val="135000"/>
              </a:lnSpc>
              <a:spcAft>
                <a:spcPts val="0"/>
              </a:spcAft>
              <a:tabLst>
                <a:tab pos="1890395" algn="l"/>
              </a:tabLst>
            </a:pPr>
            <a:r>
              <a:rPr lang="en-US" altLang="zh-CN" sz="2800" kern="100" dirty="0" smtClean="0">
                <a:latin typeface="宋体"/>
                <a:ea typeface="华文细黑"/>
                <a:cs typeface="Times New Roman"/>
              </a:rPr>
              <a:t>  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你是仕宦？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脚边爬来了一只老龟。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不，不是，和你一样不是。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我俯下身子。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得很，清爽得很，庄子曾以我为喻，拒绝相位。其实，这泥土并不脏，曳尾于其中真的是世间最快活的事儿。有人曾问我带着这么重的壳行走累吗？殊不知，我早就把壳视为本身的血与肉，又怎么会觉得累呢？就像有人问庄子读那么多书累吗？在自然中行走累吗？书与自然早已是他的血与骨，何谈受累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龟转过身，爬向淤泥深处。我直起腰来，本来这淤泥中也蕴藏着庄子的聪明呢</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en-US" altLang="zh-CN" sz="2800" kern="100" dirty="0" smtClean="0">
                <a:latin typeface="Times New Roman"/>
                <a:ea typeface="华文细黑"/>
                <a:cs typeface="Courier New"/>
              </a:rPr>
              <a:t>)</a:t>
            </a:r>
          </a:p>
          <a:p>
            <a:pPr algn="just">
              <a:lnSpc>
                <a:spcPct val="135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段共化用了几个典故？有何</a:t>
            </a:r>
            <a:r>
              <a:rPr lang="zh-CN" altLang="zh-CN" sz="2800" kern="100" dirty="0" smtClean="0">
                <a:latin typeface="Times New Roman"/>
                <a:ea typeface="华文细黑"/>
                <a:cs typeface="Times New Roman"/>
              </a:rPr>
              <a:t>特点？</a:t>
            </a:r>
            <a:endParaRPr lang="zh-CN" altLang="zh-CN" sz="2000" kern="100" dirty="0">
              <a:latin typeface="宋体"/>
              <a:cs typeface="Courier New"/>
            </a:endParaRPr>
          </a:p>
        </p:txBody>
      </p:sp>
      <p:sp>
        <p:nvSpPr>
          <p:cNvPr id="3" name="TextBox 2"/>
          <p:cNvSpPr txBox="1"/>
          <p:nvPr/>
        </p:nvSpPr>
        <p:spPr>
          <a:xfrm>
            <a:off x="8111430" y="4768329"/>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550590" y="5367746"/>
            <a:ext cx="11140921"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化用了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与惠施论鱼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庄周梦蝶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濮水之钓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的典故。化用自然，借题发挥，紧扣中心。</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10357088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7320" y="477466"/>
            <a:ext cx="11563765" cy="6543305"/>
          </a:xfrm>
          <a:prstGeom prst="rect">
            <a:avLst/>
          </a:prstGeom>
        </p:spPr>
        <p:txBody>
          <a:bodyPr wrap="square" lIns="121898" tIns="60948" rIns="121898" bIns="60948">
            <a:spAutoFit/>
          </a:bodyPr>
          <a:lstStyle/>
          <a:p>
            <a:pPr algn="just">
              <a:lnSpc>
                <a:spcPct val="140000"/>
              </a:lnSpc>
              <a:spcAft>
                <a:spcPts val="0"/>
              </a:spcAft>
            </a:pPr>
            <a:r>
              <a:rPr lang="zh-CN" altLang="en-US" sz="2800" b="1" kern="100" dirty="0">
                <a:solidFill>
                  <a:srgbClr val="0000FF"/>
                </a:solidFill>
                <a:latin typeface="微软雅黑"/>
                <a:ea typeface="微软雅黑"/>
                <a:cs typeface="Times New Roman"/>
              </a:rPr>
              <a:t>释文</a:t>
            </a:r>
            <a:r>
              <a:rPr lang="zh-CN" altLang="en-US" sz="2800" b="1" kern="100" dirty="0" smtClean="0">
                <a:solidFill>
                  <a:srgbClr val="0000FF"/>
                </a:solidFill>
                <a:latin typeface="微软雅黑"/>
                <a:ea typeface="微软雅黑"/>
                <a:cs typeface="Times New Roman"/>
              </a:rPr>
              <a:t>题</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《庄子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大宗师》中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指敬仰、尊崇，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大宗师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意思是最值得敬仰、尊崇的老师。谁够称得上做这样的老师呢？那就是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。庄子认为自然和人是浑然一体的，人们生死变化是没有什么区别的，因而他主张清心寂神、离形去智、忘却生死、顺应自然。这就叫做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zh-CN" altLang="zh-CN" sz="2800" dirty="0" smtClean="0"/>
              <a:t> </a:t>
            </a: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恶乎往而不可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语出《庄子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大宗师》，意思是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到哪里去不可以呢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。原文为：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子来有病，喘喘然将死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，可他却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成然寐，蘧然觉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，一片安宁。究其原因，子来说：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今一以天地为大炉，以造化为大冶，恶乎往而不可哉！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意思是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现在完全把天地看成大炉子，把造物者看成造诣极高的铁匠，那到哪里去、变成什么不可以呢！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原来</a:t>
            </a:r>
            <a:r>
              <a:rPr lang="zh-CN" altLang="zh-CN" sz="2800" kern="100" dirty="0" smtClean="0">
                <a:latin typeface="Times New Roman"/>
                <a:ea typeface="华文细黑"/>
                <a:cs typeface="Times New Roman"/>
              </a:rPr>
              <a:t>子</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知文明理</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779768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9741" y="366631"/>
            <a:ext cx="10813268" cy="4001071"/>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⑥</a:t>
            </a:r>
            <a:r>
              <a:rPr lang="zh-CN" altLang="zh-CN" sz="2800" kern="100" dirty="0">
                <a:latin typeface="Times New Roman"/>
                <a:ea typeface="华文细黑"/>
                <a:cs typeface="Times New Roman"/>
              </a:rPr>
              <a:t>庄子生于乱世，在世间唱着属于他自己的狂想曲。他赞叹自然的伟大与人的渺小。并不是我们离庄子的聪明太远，而是尘寰的尘土遮住了我们的心扉，困住了我们的脚步。自然是伟大的，人类是渺小的，但当二者合为一体时，人的渺小也就不见了。这才是庄子聪明的根本吗？</a:t>
            </a:r>
            <a:r>
              <a:rPr lang="en-US" altLang="zh-CN" sz="2800" kern="100" dirty="0">
                <a:latin typeface="Times New Roman"/>
                <a:ea typeface="华文细黑"/>
                <a:cs typeface="Courier New"/>
              </a:rPr>
              <a:t> (4</a:t>
            </a:r>
            <a:r>
              <a:rPr lang="en-US" altLang="zh-CN" sz="2800" kern="100" dirty="0" smtClean="0">
                <a:latin typeface="Times New Roman"/>
                <a:ea typeface="华文细黑"/>
                <a:cs typeface="Courier New"/>
              </a:rPr>
              <a:t>)</a:t>
            </a: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联系全文，结合第</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段，你认为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庄子的聪明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指的是什么</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TextBox 2"/>
          <p:cNvSpPr txBox="1"/>
          <p:nvPr/>
        </p:nvSpPr>
        <p:spPr>
          <a:xfrm>
            <a:off x="10444880" y="3711562"/>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406574" y="4293890"/>
            <a:ext cx="11364853" cy="1948739"/>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庄子的聪明在于境界。在这一境界中他可以直接领会万物、与天地精神往来；能冲破存亡、物我的边界而很快乐；能独守精神的月亮，具有高洁的精神而不觉孤单；能走向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，与自然相融，与万物合一。</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193046615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1391" y="594143"/>
            <a:ext cx="11364853" cy="2062079"/>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⑦</a:t>
            </a:r>
            <a:r>
              <a:rPr lang="zh-CN" altLang="zh-CN" sz="2800" kern="100" dirty="0">
                <a:latin typeface="Times New Roman"/>
                <a:ea typeface="华文细黑"/>
                <a:cs typeface="Times New Roman"/>
              </a:rPr>
              <a:t>我不禁讥笑自己的浅陋，竟在这里等庄子回来。我应当去大自然，应当去世界上的每一角，去寻找，去拾起他遗留的聪明。</a:t>
            </a:r>
            <a:r>
              <a:rPr lang="en-US" altLang="zh-CN" sz="2800" kern="100" dirty="0">
                <a:latin typeface="Times New Roman"/>
                <a:ea typeface="华文细黑"/>
                <a:cs typeface="Courier New"/>
              </a:rPr>
              <a:t>(5)</a:t>
            </a:r>
            <a:endParaRPr lang="zh-CN" altLang="zh-CN" sz="200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最后一段在内容和结构上有怎样的作用？</a:t>
            </a:r>
            <a:endParaRPr lang="zh-CN" altLang="zh-CN" sz="2000" kern="100" dirty="0">
              <a:effectLst/>
              <a:latin typeface="宋体"/>
              <a:cs typeface="Courier New"/>
            </a:endParaRPr>
          </a:p>
        </p:txBody>
      </p:sp>
      <p:sp>
        <p:nvSpPr>
          <p:cNvPr id="7" name="矩形 6"/>
          <p:cNvSpPr/>
          <p:nvPr/>
        </p:nvSpPr>
        <p:spPr>
          <a:xfrm>
            <a:off x="490993" y="3357786"/>
            <a:ext cx="11364853" cy="553974"/>
          </a:xfrm>
          <a:prstGeom prst="rect">
            <a:avLst/>
          </a:prstGeom>
          <a:solidFill>
            <a:srgbClr val="DCE6F2"/>
          </a:solidFill>
        </p:spPr>
        <p:txBody>
          <a:bodyPr wrap="square" lIns="121898" tIns="60948" rIns="121898" bIns="60948">
            <a:spAutoFit/>
          </a:bodyPr>
          <a:lstStyle/>
          <a:p>
            <a:pPr algn="just">
              <a:spcAft>
                <a:spcPts val="0"/>
              </a:spcAft>
              <a:tabLst>
                <a:tab pos="1890395" algn="l"/>
              </a:tabLst>
            </a:pPr>
            <a:r>
              <a:rPr lang="zh-CN" altLang="zh-CN" sz="2800" kern="100" dirty="0">
                <a:latin typeface="Times New Roman"/>
                <a:ea typeface="华文细黑"/>
                <a:cs typeface="Times New Roman"/>
              </a:rPr>
              <a:t>照应首段，结构圆合。后一句重申文章的主题，照应题目。</a:t>
            </a:r>
            <a:endParaRPr lang="zh-CN" altLang="zh-CN" sz="2000" kern="100" dirty="0">
              <a:effectLst/>
              <a:latin typeface="宋体"/>
              <a:cs typeface="Courier New"/>
            </a:endParaRPr>
          </a:p>
        </p:txBody>
      </p:sp>
      <p:sp>
        <p:nvSpPr>
          <p:cNvPr id="8" name="TextBox 7"/>
          <p:cNvSpPr txBox="1"/>
          <p:nvPr/>
        </p:nvSpPr>
        <p:spPr>
          <a:xfrm>
            <a:off x="509353" y="2709714"/>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pic>
        <p:nvPicPr>
          <p:cNvPr id="5" name="图片 4">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30444524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animBg="1"/>
      <p:bldP spid="7"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Administrator\Desktop\用！！！\风景图片\201272713564390448.jpg"/>
          <p:cNvPicPr preferRelativeResize="0">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6" y="794"/>
            <a:ext cx="121896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itchFamily="34" charset="-122"/>
                <a:ea typeface="微软雅黑" pitchFamily="34" charset="-122"/>
              </a:rPr>
              <a:t>本课结束</a:t>
            </a:r>
            <a:endParaRPr lang="zh-CN" altLang="en-US" sz="4400" b="1" dirty="0">
              <a:solidFill>
                <a:srgbClr val="0000FF"/>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53661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02927" y="947987"/>
            <a:ext cx="11112550" cy="197949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kern="100" dirty="0" smtClean="0">
                <a:latin typeface="Times New Roman"/>
                <a:ea typeface="华文细黑"/>
                <a:cs typeface="Times New Roman"/>
              </a:rPr>
              <a:t>来将自己的大病将死看作是造物者的杰作。庄子借子来之口，形象阐释了自己</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安时处顺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的思想，告诉人们如何面对困境乃至绝境。</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zh-CN" altLang="zh-CN" sz="2800" kern="100" dirty="0" smtClean="0">
                <a:latin typeface="Times New Roman"/>
                <a:ea typeface="华文细黑"/>
                <a:cs typeface="Times New Roman"/>
              </a:rPr>
              <a:t>所</a:t>
            </a:r>
            <a:r>
              <a:rPr lang="zh-CN" altLang="zh-CN" sz="2800" kern="100" dirty="0">
                <a:latin typeface="Times New Roman"/>
                <a:ea typeface="华文细黑"/>
                <a:cs typeface="Times New Roman"/>
              </a:rPr>
              <a:t>选部分还是寓言故事，让人在读故事的过程中体悟深刻的思想</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xmlns="" val="257462620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7364" y="405458"/>
            <a:ext cx="11223676" cy="5724620"/>
          </a:xfrm>
          <a:prstGeom prst="rect">
            <a:avLst/>
          </a:prstGeom>
        </p:spPr>
        <p:txBody>
          <a:bodyPr wrap="square" lIns="121898" tIns="60948" rIns="121898" bIns="60948">
            <a:spAutoFit/>
          </a:bodyPr>
          <a:lstStyle/>
          <a:p>
            <a:pPr algn="just">
              <a:spcAft>
                <a:spcPts val="0"/>
              </a:spcAft>
            </a:pPr>
            <a:r>
              <a:rPr lang="zh-CN" altLang="en-US" sz="2800" b="1" kern="100" dirty="0">
                <a:solidFill>
                  <a:srgbClr val="0000FF"/>
                </a:solidFill>
                <a:latin typeface="微软雅黑"/>
                <a:ea typeface="微软雅黑"/>
                <a:cs typeface="Times New Roman"/>
              </a:rPr>
              <a:t>明主旨</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本课所录两则选文，就是想通过寓言故事，借助奇特的想象，来告诉人们如何面对自己无可奈何的困境，包括病痛、死亡、长相丑陋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庄子试图使人在陷于绝境时，靠内在精神力量的培养，自解倒悬之苦，突出重围，而不是被困境压垮。其安时而处顺，知其无可奈何而安之若命的思想，纵然折射着灵魂的随遇而安，在现实压迫下的无奈，却也不失为一种难得的超越。在危难丛集的人世间，庄子的目的就是要启示人们从精神方面着手，来增加生命的强度和韧性，它蕴含着对社会、对人生的大同情和大关怀。</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9638637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语言积累</a:t>
            </a:r>
            <a:endParaRPr lang="zh-CN" altLang="en-US" sz="1800" b="1" dirty="0">
              <a:solidFill>
                <a:schemeClr val="bg1"/>
              </a:solidFill>
              <a:latin typeface="微软雅黑" pitchFamily="34" charset="-122"/>
              <a:ea typeface="微软雅黑" pitchFamily="34" charset="-122"/>
            </a:endParaRPr>
          </a:p>
        </p:txBody>
      </p:sp>
      <p:sp>
        <p:nvSpPr>
          <p:cNvPr id="5" name="矩形 4"/>
          <p:cNvSpPr/>
          <p:nvPr/>
        </p:nvSpPr>
        <p:spPr>
          <a:xfrm>
            <a:off x="262558" y="549474"/>
            <a:ext cx="11449272" cy="5896975"/>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词语理解</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颐隐于</a:t>
            </a:r>
            <a:r>
              <a:rPr lang="zh-CN" altLang="zh-CN" sz="2800" kern="100" dirty="0">
                <a:solidFill>
                  <a:srgbClr val="0000FF"/>
                </a:solidFill>
                <a:latin typeface="Times New Roman"/>
                <a:ea typeface="华文细黑"/>
                <a:cs typeface="Times New Roman"/>
              </a:rPr>
              <a:t>齐</a:t>
            </a:r>
            <a:r>
              <a:rPr lang="zh-CN" altLang="zh-CN" sz="2800" kern="100" dirty="0">
                <a:latin typeface="Times New Roman"/>
                <a:ea typeface="华文细黑"/>
                <a:cs typeface="Times New Roman"/>
              </a:rPr>
              <a:t>　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a:t>
            </a:r>
            <a:r>
              <a:rPr lang="en-US" altLang="zh-CN" sz="2800" kern="100" dirty="0">
                <a:latin typeface="Times New Roman"/>
                <a:ea typeface="华文细黑"/>
                <a:cs typeface="Courier New"/>
              </a:rPr>
              <a:t>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solidFill>
                  <a:srgbClr val="0000FF"/>
                </a:solidFill>
                <a:latin typeface="Times New Roman"/>
                <a:ea typeface="华文细黑"/>
                <a:cs typeface="Times New Roman"/>
              </a:rPr>
              <a:t>女</a:t>
            </a:r>
            <a:r>
              <a:rPr lang="zh-CN" altLang="zh-CN" sz="2800" kern="100" dirty="0">
                <a:latin typeface="Times New Roman"/>
                <a:ea typeface="华文细黑"/>
                <a:cs typeface="Times New Roman"/>
              </a:rPr>
              <a:t>恶之乎</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③</a:t>
            </a:r>
            <a:r>
              <a:rPr lang="zh-CN" altLang="zh-CN" sz="2800" kern="100" dirty="0">
                <a:solidFill>
                  <a:srgbClr val="0000FF"/>
                </a:solidFill>
                <a:latin typeface="Times New Roman"/>
                <a:ea typeface="华文细黑"/>
                <a:cs typeface="Times New Roman"/>
              </a:rPr>
              <a:t>亡</a:t>
            </a:r>
            <a:r>
              <a:rPr lang="zh-CN" altLang="zh-CN" sz="2800" kern="100" dirty="0">
                <a:latin typeface="Times New Roman"/>
                <a:ea typeface="华文细黑"/>
                <a:cs typeface="Times New Roman"/>
              </a:rPr>
              <a:t>，予何恶</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予因以求</a:t>
            </a:r>
            <a:r>
              <a:rPr lang="zh-CN" altLang="zh-CN" sz="2800" kern="100" dirty="0">
                <a:solidFill>
                  <a:srgbClr val="0000FF"/>
                </a:solidFill>
                <a:latin typeface="Times New Roman"/>
                <a:ea typeface="华文细黑"/>
                <a:cs typeface="Times New Roman"/>
              </a:rPr>
              <a:t>时</a:t>
            </a:r>
            <a:r>
              <a:rPr lang="zh-CN" altLang="zh-CN" sz="2800" kern="100" dirty="0">
                <a:latin typeface="Times New Roman"/>
                <a:ea typeface="华文细黑"/>
                <a:cs typeface="Times New Roman"/>
              </a:rPr>
              <a:t>夜</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此古之所谓</a:t>
            </a:r>
            <a:r>
              <a:rPr lang="zh-CN" altLang="zh-CN" sz="2800" kern="100" dirty="0">
                <a:solidFill>
                  <a:srgbClr val="0000FF"/>
                </a:solidFill>
                <a:latin typeface="Times New Roman"/>
                <a:ea typeface="华文细黑"/>
                <a:cs typeface="Times New Roman"/>
              </a:rPr>
              <a:t>县</a:t>
            </a:r>
            <a:r>
              <a:rPr lang="zh-CN" altLang="zh-CN" sz="2800" kern="100" dirty="0">
                <a:latin typeface="Times New Roman"/>
                <a:ea typeface="华文细黑"/>
                <a:cs typeface="Times New Roman"/>
              </a:rPr>
              <a:t>解也</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不</a:t>
            </a:r>
            <a:r>
              <a:rPr lang="zh-CN" altLang="zh-CN" sz="2800" kern="100" dirty="0">
                <a:solidFill>
                  <a:srgbClr val="0000FF"/>
                </a:solidFill>
                <a:latin typeface="Times New Roman"/>
                <a:ea typeface="华文细黑"/>
                <a:cs typeface="Times New Roman"/>
              </a:rPr>
              <a:t>翅</a:t>
            </a:r>
            <a:r>
              <a:rPr lang="zh-CN" altLang="zh-CN" sz="2800" kern="100" dirty="0">
                <a:latin typeface="Times New Roman"/>
                <a:ea typeface="华文细黑"/>
                <a:cs typeface="Times New Roman"/>
              </a:rPr>
              <a:t>于父母</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 </a:t>
            </a:r>
          </a:p>
          <a:p>
            <a:pPr algn="just">
              <a:lnSpc>
                <a:spcPct val="150000"/>
              </a:lnSpc>
              <a:spcAft>
                <a:spcPts val="0"/>
              </a:spcAft>
              <a:tabLst>
                <a:tab pos="1890395" algn="l"/>
              </a:tabLst>
            </a:pPr>
            <a:r>
              <a:rPr lang="en-US" altLang="zh-CN" sz="2800" kern="100" dirty="0">
                <a:latin typeface="宋体"/>
                <a:ea typeface="华文细黑"/>
                <a:cs typeface="Times New Roman"/>
              </a:rPr>
              <a:t>⑦</a:t>
            </a:r>
            <a:r>
              <a:rPr lang="zh-CN" altLang="zh-CN" sz="2800" kern="100" dirty="0">
                <a:solidFill>
                  <a:srgbClr val="0000FF"/>
                </a:solidFill>
                <a:latin typeface="Times New Roman"/>
                <a:ea typeface="华文细黑"/>
                <a:cs typeface="Times New Roman"/>
              </a:rPr>
              <a:t>佚</a:t>
            </a:r>
            <a:r>
              <a:rPr lang="zh-CN" altLang="zh-CN" sz="2800" kern="100" dirty="0">
                <a:latin typeface="Times New Roman"/>
                <a:ea typeface="华文细黑"/>
                <a:cs typeface="Times New Roman"/>
              </a:rPr>
              <a:t>我以老</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________ </a:t>
            </a:r>
            <a:endParaRPr lang="zh-CN" altLang="zh-CN" sz="1050" kern="100" dirty="0">
              <a:latin typeface="宋体"/>
              <a:cs typeface="Courier New"/>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 name="矩形 1"/>
          <p:cNvSpPr/>
          <p:nvPr/>
        </p:nvSpPr>
        <p:spPr>
          <a:xfrm>
            <a:off x="3247211" y="1917626"/>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脐</a:t>
            </a:r>
            <a:endParaRPr lang="zh-CN" altLang="en-US" sz="2800" kern="100" dirty="0">
              <a:solidFill>
                <a:srgbClr val="C00000"/>
              </a:solidFill>
              <a:latin typeface="Times New Roman"/>
              <a:ea typeface="华文细黑"/>
            </a:endParaRPr>
          </a:p>
        </p:txBody>
      </p:sp>
      <p:sp>
        <p:nvSpPr>
          <p:cNvPr id="7" name="矩形 6"/>
          <p:cNvSpPr/>
          <p:nvPr/>
        </p:nvSpPr>
        <p:spPr>
          <a:xfrm>
            <a:off x="4439022" y="1917626"/>
            <a:ext cx="902811" cy="523220"/>
          </a:xfrm>
          <a:prstGeom prst="rect">
            <a:avLst/>
          </a:prstGeom>
        </p:spPr>
        <p:txBody>
          <a:bodyPr wrap="none">
            <a:spAutoFit/>
          </a:bodyPr>
          <a:lstStyle/>
          <a:p>
            <a:r>
              <a:rPr lang="zh-CN" altLang="en-US" sz="2800" kern="100" dirty="0">
                <a:solidFill>
                  <a:srgbClr val="C00000"/>
                </a:solidFill>
                <a:latin typeface="Times New Roman"/>
                <a:ea typeface="华文细黑"/>
              </a:rPr>
              <a:t>肚脐</a:t>
            </a:r>
          </a:p>
        </p:txBody>
      </p:sp>
      <p:sp>
        <p:nvSpPr>
          <p:cNvPr id="6" name="矩形 5"/>
          <p:cNvSpPr/>
          <p:nvPr/>
        </p:nvSpPr>
        <p:spPr>
          <a:xfrm>
            <a:off x="3070870" y="256569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汝</a:t>
            </a:r>
            <a:endParaRPr lang="zh-CN" altLang="en-US" sz="2800" kern="100" dirty="0">
              <a:solidFill>
                <a:srgbClr val="C00000"/>
              </a:solidFill>
              <a:latin typeface="Times New Roman"/>
              <a:ea typeface="华文细黑"/>
            </a:endParaRPr>
          </a:p>
        </p:txBody>
      </p:sp>
      <p:sp>
        <p:nvSpPr>
          <p:cNvPr id="9" name="矩形 8"/>
          <p:cNvSpPr/>
          <p:nvPr/>
        </p:nvSpPr>
        <p:spPr>
          <a:xfrm>
            <a:off x="4583038" y="256569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你</a:t>
            </a:r>
            <a:endParaRPr lang="zh-CN" altLang="en-US" sz="2800" kern="100" dirty="0">
              <a:solidFill>
                <a:srgbClr val="C00000"/>
              </a:solidFill>
              <a:latin typeface="Times New Roman"/>
              <a:ea typeface="华文细黑"/>
            </a:endParaRPr>
          </a:p>
        </p:txBody>
      </p:sp>
      <p:sp>
        <p:nvSpPr>
          <p:cNvPr id="10" name="矩形 9"/>
          <p:cNvSpPr/>
          <p:nvPr/>
        </p:nvSpPr>
        <p:spPr>
          <a:xfrm>
            <a:off x="3502918" y="3194606"/>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无</a:t>
            </a:r>
            <a:endParaRPr lang="zh-CN" altLang="en-US" sz="2800" kern="100" dirty="0">
              <a:solidFill>
                <a:srgbClr val="C00000"/>
              </a:solidFill>
              <a:latin typeface="Times New Roman"/>
              <a:ea typeface="华文细黑"/>
            </a:endParaRPr>
          </a:p>
        </p:txBody>
      </p:sp>
      <p:sp>
        <p:nvSpPr>
          <p:cNvPr id="11" name="矩形 10"/>
          <p:cNvSpPr/>
          <p:nvPr/>
        </p:nvSpPr>
        <p:spPr>
          <a:xfrm>
            <a:off x="5087094" y="3141762"/>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不</a:t>
            </a:r>
            <a:endParaRPr lang="zh-CN" altLang="en-US" sz="2800" kern="100" dirty="0">
              <a:solidFill>
                <a:srgbClr val="C00000"/>
              </a:solidFill>
              <a:latin typeface="Times New Roman"/>
              <a:ea typeface="华文细黑"/>
            </a:endParaRPr>
          </a:p>
        </p:txBody>
      </p:sp>
      <p:sp>
        <p:nvSpPr>
          <p:cNvPr id="12" name="矩形 11"/>
          <p:cNvSpPr/>
          <p:nvPr/>
        </p:nvSpPr>
        <p:spPr>
          <a:xfrm>
            <a:off x="3823275" y="3789834"/>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司</a:t>
            </a:r>
            <a:endParaRPr lang="zh-CN" altLang="en-US" sz="2800" kern="100" dirty="0">
              <a:solidFill>
                <a:srgbClr val="C00000"/>
              </a:solidFill>
              <a:latin typeface="Times New Roman"/>
              <a:ea typeface="华文细黑"/>
            </a:endParaRPr>
          </a:p>
        </p:txBody>
      </p:sp>
      <p:sp>
        <p:nvSpPr>
          <p:cNvPr id="14" name="矩形 13"/>
          <p:cNvSpPr/>
          <p:nvPr/>
        </p:nvSpPr>
        <p:spPr>
          <a:xfrm>
            <a:off x="5087094" y="3789834"/>
            <a:ext cx="3416320"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时夜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司夜</a:t>
            </a:r>
            <a:r>
              <a:rPr lang="en-US" altLang="zh-CN" sz="2800" kern="100" dirty="0">
                <a:solidFill>
                  <a:srgbClr val="C00000"/>
                </a:solidFill>
                <a:latin typeface="宋体"/>
                <a:ea typeface="华文细黑"/>
                <a:cs typeface="Times New Roman"/>
              </a:rPr>
              <a:t>”</a:t>
            </a:r>
            <a:endParaRPr lang="zh-CN" altLang="en-US" sz="2800" dirty="0">
              <a:solidFill>
                <a:srgbClr val="C00000"/>
              </a:solidFill>
            </a:endParaRPr>
          </a:p>
        </p:txBody>
      </p:sp>
      <p:sp>
        <p:nvSpPr>
          <p:cNvPr id="15" name="矩形 14"/>
          <p:cNvSpPr/>
          <p:nvPr/>
        </p:nvSpPr>
        <p:spPr>
          <a:xfrm>
            <a:off x="4511030" y="4437906"/>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悬</a:t>
            </a:r>
            <a:endParaRPr lang="zh-CN" altLang="en-US" sz="2800" kern="100" dirty="0">
              <a:solidFill>
                <a:srgbClr val="C00000"/>
              </a:solidFill>
              <a:latin typeface="Times New Roman"/>
              <a:ea typeface="华文细黑"/>
            </a:endParaRPr>
          </a:p>
        </p:txBody>
      </p:sp>
      <p:sp>
        <p:nvSpPr>
          <p:cNvPr id="28" name="矩形 27"/>
          <p:cNvSpPr/>
          <p:nvPr/>
        </p:nvSpPr>
        <p:spPr>
          <a:xfrm>
            <a:off x="5840467" y="443790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倒悬</a:t>
            </a:r>
            <a:endParaRPr lang="zh-CN" altLang="en-US" sz="2800" kern="100" dirty="0">
              <a:solidFill>
                <a:srgbClr val="C00000"/>
              </a:solidFill>
              <a:latin typeface="Times New Roman"/>
              <a:ea typeface="华文细黑"/>
            </a:endParaRPr>
          </a:p>
        </p:txBody>
      </p:sp>
      <p:sp>
        <p:nvSpPr>
          <p:cNvPr id="29" name="矩形 28"/>
          <p:cNvSpPr/>
          <p:nvPr/>
        </p:nvSpPr>
        <p:spPr>
          <a:xfrm>
            <a:off x="3463235" y="508597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啻</a:t>
            </a:r>
            <a:endParaRPr lang="zh-CN" altLang="en-US" sz="2800" kern="100" dirty="0">
              <a:solidFill>
                <a:srgbClr val="C00000"/>
              </a:solidFill>
              <a:latin typeface="Times New Roman"/>
              <a:ea typeface="华文细黑"/>
            </a:endParaRPr>
          </a:p>
        </p:txBody>
      </p:sp>
      <p:sp>
        <p:nvSpPr>
          <p:cNvPr id="30" name="矩形 29"/>
          <p:cNvSpPr/>
          <p:nvPr/>
        </p:nvSpPr>
        <p:spPr>
          <a:xfrm>
            <a:off x="5029988" y="5066814"/>
            <a:ext cx="1620957" cy="523220"/>
          </a:xfrm>
          <a:prstGeom prst="rect">
            <a:avLst/>
          </a:prstGeom>
        </p:spPr>
        <p:txBody>
          <a:bodyPr wrap="none">
            <a:spAutoFit/>
          </a:bodyPr>
          <a:lstStyle/>
          <a:p>
            <a:r>
              <a:rPr lang="zh-CN" altLang="zh-CN" sz="2800" kern="100" dirty="0">
                <a:solidFill>
                  <a:srgbClr val="C00000"/>
                </a:solidFill>
                <a:latin typeface="Times New Roman"/>
                <a:ea typeface="华文细黑"/>
              </a:rPr>
              <a:t>只，仅仅</a:t>
            </a:r>
            <a:endParaRPr lang="zh-CN" altLang="en-US" sz="2800" kern="100" dirty="0">
              <a:solidFill>
                <a:srgbClr val="C00000"/>
              </a:solidFill>
              <a:latin typeface="Times New Roman"/>
              <a:ea typeface="华文细黑"/>
            </a:endParaRPr>
          </a:p>
        </p:txBody>
      </p:sp>
      <p:sp>
        <p:nvSpPr>
          <p:cNvPr id="31" name="矩形 30"/>
          <p:cNvSpPr/>
          <p:nvPr/>
        </p:nvSpPr>
        <p:spPr>
          <a:xfrm>
            <a:off x="3031187" y="5764420"/>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逸</a:t>
            </a:r>
            <a:endParaRPr lang="zh-CN" altLang="en-US" sz="2800" kern="100" dirty="0">
              <a:solidFill>
                <a:srgbClr val="C00000"/>
              </a:solidFill>
              <a:latin typeface="Times New Roman"/>
              <a:ea typeface="华文细黑"/>
            </a:endParaRPr>
          </a:p>
        </p:txBody>
      </p:sp>
      <p:sp>
        <p:nvSpPr>
          <p:cNvPr id="32" name="矩形 31"/>
          <p:cNvSpPr/>
          <p:nvPr/>
        </p:nvSpPr>
        <p:spPr>
          <a:xfrm>
            <a:off x="4474790" y="5734050"/>
            <a:ext cx="3775393" cy="523220"/>
          </a:xfrm>
          <a:prstGeom prst="rect">
            <a:avLst/>
          </a:prstGeom>
        </p:spPr>
        <p:txBody>
          <a:bodyPr wrap="none">
            <a:spAutoFit/>
          </a:bodyPr>
          <a:lstStyle/>
          <a:p>
            <a:r>
              <a:rPr lang="zh-CN" altLang="zh-CN" sz="2800" kern="100" dirty="0">
                <a:solidFill>
                  <a:srgbClr val="C00000"/>
                </a:solidFill>
                <a:latin typeface="Times New Roman"/>
                <a:ea typeface="华文细黑"/>
              </a:rPr>
              <a:t>安逸，这里为使动用法</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25073921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linds(horizontal)">
                                      <p:cBhvr>
                                        <p:cTn id="39" dur="500"/>
                                        <p:tgtEl>
                                          <p:spTgt spid="15"/>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blinds(horizontal)">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linds(horizontal)">
                                      <p:cBhvr>
                                        <p:cTn id="47" dur="500"/>
                                        <p:tgtEl>
                                          <p:spTgt spid="29"/>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linds(horizontal)">
                                      <p:cBhvr>
                                        <p:cTn id="50" dur="5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blinds(horizontal)">
                                      <p:cBhvr>
                                        <p:cTn id="55" dur="500"/>
                                        <p:tgtEl>
                                          <p:spTgt spid="31"/>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blinds(horizontal)">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2"/>
                                        </p:tgtEl>
                                      </p:cBhvr>
                                    </p:animEffect>
                                    <p:set>
                                      <p:cBhvr>
                                        <p:cTn id="63" dur="1" fill="hold">
                                          <p:stCondLst>
                                            <p:cond delay="499"/>
                                          </p:stCondLst>
                                        </p:cTn>
                                        <p:tgtEl>
                                          <p:spTgt spid="2"/>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7"/>
                                        </p:tgtEl>
                                      </p:cBhvr>
                                    </p:animEffect>
                                    <p:set>
                                      <p:cBhvr>
                                        <p:cTn id="66" dur="1" fill="hold">
                                          <p:stCondLst>
                                            <p:cond delay="499"/>
                                          </p:stCondLst>
                                        </p:cTn>
                                        <p:tgtEl>
                                          <p:spTgt spid="7"/>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6"/>
                                        </p:tgtEl>
                                      </p:cBhvr>
                                    </p:animEffect>
                                    <p:set>
                                      <p:cBhvr>
                                        <p:cTn id="69" dur="1" fill="hold">
                                          <p:stCondLst>
                                            <p:cond delay="499"/>
                                          </p:stCondLst>
                                        </p:cTn>
                                        <p:tgtEl>
                                          <p:spTgt spid="6"/>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9"/>
                                        </p:tgtEl>
                                      </p:cBhvr>
                                    </p:animEffect>
                                    <p:set>
                                      <p:cBhvr>
                                        <p:cTn id="72" dur="1" fill="hold">
                                          <p:stCondLst>
                                            <p:cond delay="499"/>
                                          </p:stCondLst>
                                        </p:cTn>
                                        <p:tgtEl>
                                          <p:spTgt spid="9"/>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10"/>
                                        </p:tgtEl>
                                      </p:cBhvr>
                                    </p:animEffect>
                                    <p:set>
                                      <p:cBhvr>
                                        <p:cTn id="75" dur="1" fill="hold">
                                          <p:stCondLst>
                                            <p:cond delay="499"/>
                                          </p:stCondLst>
                                        </p:cTn>
                                        <p:tgtEl>
                                          <p:spTgt spid="10"/>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11"/>
                                        </p:tgtEl>
                                      </p:cBhvr>
                                    </p:animEffect>
                                    <p:set>
                                      <p:cBhvr>
                                        <p:cTn id="78" dur="1" fill="hold">
                                          <p:stCondLst>
                                            <p:cond delay="499"/>
                                          </p:stCondLst>
                                        </p:cTn>
                                        <p:tgtEl>
                                          <p:spTgt spid="11"/>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12"/>
                                        </p:tgtEl>
                                      </p:cBhvr>
                                    </p:animEffect>
                                    <p:set>
                                      <p:cBhvr>
                                        <p:cTn id="81" dur="1" fill="hold">
                                          <p:stCondLst>
                                            <p:cond delay="499"/>
                                          </p:stCondLst>
                                        </p:cTn>
                                        <p:tgtEl>
                                          <p:spTgt spid="12"/>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14"/>
                                        </p:tgtEl>
                                      </p:cBhvr>
                                    </p:animEffect>
                                    <p:set>
                                      <p:cBhvr>
                                        <p:cTn id="84" dur="1" fill="hold">
                                          <p:stCondLst>
                                            <p:cond delay="499"/>
                                          </p:stCondLst>
                                        </p:cTn>
                                        <p:tgtEl>
                                          <p:spTgt spid="14"/>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15"/>
                                        </p:tgtEl>
                                      </p:cBhvr>
                                    </p:animEffect>
                                    <p:set>
                                      <p:cBhvr>
                                        <p:cTn id="87" dur="1" fill="hold">
                                          <p:stCondLst>
                                            <p:cond delay="499"/>
                                          </p:stCondLst>
                                        </p:cTn>
                                        <p:tgtEl>
                                          <p:spTgt spid="15"/>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28"/>
                                        </p:tgtEl>
                                      </p:cBhvr>
                                    </p:animEffect>
                                    <p:set>
                                      <p:cBhvr>
                                        <p:cTn id="90" dur="1" fill="hold">
                                          <p:stCondLst>
                                            <p:cond delay="499"/>
                                          </p:stCondLst>
                                        </p:cTn>
                                        <p:tgtEl>
                                          <p:spTgt spid="28"/>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29"/>
                                        </p:tgtEl>
                                      </p:cBhvr>
                                    </p:animEffect>
                                    <p:set>
                                      <p:cBhvr>
                                        <p:cTn id="93" dur="1" fill="hold">
                                          <p:stCondLst>
                                            <p:cond delay="499"/>
                                          </p:stCondLst>
                                        </p:cTn>
                                        <p:tgtEl>
                                          <p:spTgt spid="29"/>
                                        </p:tgtEl>
                                        <p:attrNameLst>
                                          <p:attrName>style.visibility</p:attrName>
                                        </p:attrNameLst>
                                      </p:cBhvr>
                                      <p:to>
                                        <p:strVal val="hidden"/>
                                      </p:to>
                                    </p:set>
                                  </p:childTnLst>
                                </p:cTn>
                              </p:par>
                              <p:par>
                                <p:cTn id="94" presetID="10" presetClass="exit" presetSubtype="0" fill="hold" grpId="1" nodeType="withEffect">
                                  <p:stCondLst>
                                    <p:cond delay="0"/>
                                  </p:stCondLst>
                                  <p:childTnLst>
                                    <p:animEffect transition="out" filter="fade">
                                      <p:cBhvr>
                                        <p:cTn id="95" dur="500"/>
                                        <p:tgtEl>
                                          <p:spTgt spid="30"/>
                                        </p:tgtEl>
                                      </p:cBhvr>
                                    </p:animEffect>
                                    <p:set>
                                      <p:cBhvr>
                                        <p:cTn id="96" dur="1" fill="hold">
                                          <p:stCondLst>
                                            <p:cond delay="499"/>
                                          </p:stCondLst>
                                        </p:cTn>
                                        <p:tgtEl>
                                          <p:spTgt spid="30"/>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31"/>
                                        </p:tgtEl>
                                      </p:cBhvr>
                                    </p:animEffect>
                                    <p:set>
                                      <p:cBhvr>
                                        <p:cTn id="99" dur="1" fill="hold">
                                          <p:stCondLst>
                                            <p:cond delay="499"/>
                                          </p:stCondLst>
                                        </p:cTn>
                                        <p:tgtEl>
                                          <p:spTgt spid="31"/>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32"/>
                                        </p:tgtEl>
                                      </p:cBhvr>
                                    </p:animEffect>
                                    <p:set>
                                      <p:cBhvr>
                                        <p:cTn id="102"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7" grpId="0"/>
      <p:bldP spid="7" grpId="1"/>
      <p:bldP spid="6" grpId="0"/>
      <p:bldP spid="6" grpId="1"/>
      <p:bldP spid="9" grpId="0"/>
      <p:bldP spid="9" grpId="1"/>
      <p:bldP spid="10" grpId="0"/>
      <p:bldP spid="10" grpId="1"/>
      <p:bldP spid="11" grpId="0"/>
      <p:bldP spid="11" grpId="1"/>
      <p:bldP spid="12" grpId="0"/>
      <p:bldP spid="12" grpId="1"/>
      <p:bldP spid="14" grpId="0"/>
      <p:bldP spid="14" grpId="1"/>
      <p:bldP spid="15" grpId="0"/>
      <p:bldP spid="15" grpId="1"/>
      <p:bldP spid="28" grpId="0"/>
      <p:bldP spid="28" grpId="1"/>
      <p:bldP spid="29" grpId="0"/>
      <p:bldP spid="29" grpId="1"/>
      <p:bldP spid="30" grpId="0"/>
      <p:bldP spid="30" grpId="1"/>
      <p:bldP spid="31" grpId="0"/>
      <p:bldP spid="31" grpId="1"/>
      <p:bldP spid="32" grpId="0"/>
      <p:bldP spid="3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8582" y="654600"/>
            <a:ext cx="11449272"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⑧</a:t>
            </a:r>
            <a:r>
              <a:rPr lang="zh-CN" altLang="zh-CN" sz="2800" kern="100" dirty="0">
                <a:solidFill>
                  <a:srgbClr val="0000FF"/>
                </a:solidFill>
                <a:latin typeface="Times New Roman"/>
                <a:ea typeface="华文细黑"/>
                <a:cs typeface="Times New Roman"/>
              </a:rPr>
              <a:t>取</a:t>
            </a:r>
            <a:r>
              <a:rPr lang="zh-CN" altLang="zh-CN" sz="2800" kern="100" dirty="0">
                <a:latin typeface="Times New Roman"/>
                <a:ea typeface="华文细黑"/>
                <a:cs typeface="Times New Roman"/>
              </a:rPr>
              <a:t>妻者止于外</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而知不能</a:t>
            </a:r>
            <a:r>
              <a:rPr lang="zh-CN" altLang="zh-CN" sz="2800" kern="100" dirty="0">
                <a:solidFill>
                  <a:srgbClr val="0000FF"/>
                </a:solidFill>
                <a:latin typeface="Times New Roman"/>
                <a:ea typeface="华文细黑"/>
                <a:cs typeface="Times New Roman"/>
              </a:rPr>
              <a:t>规</a:t>
            </a:r>
            <a:r>
              <a:rPr lang="zh-CN" altLang="zh-CN" sz="2800" kern="100" dirty="0">
                <a:latin typeface="Times New Roman"/>
                <a:ea typeface="华文细黑"/>
                <a:cs typeface="Times New Roman"/>
              </a:rPr>
              <a:t>乎其始者也</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smtClean="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故不足以</a:t>
            </a:r>
            <a:r>
              <a:rPr lang="zh-CN" altLang="zh-CN" sz="2800" kern="100" dirty="0">
                <a:solidFill>
                  <a:srgbClr val="0000FF"/>
                </a:solidFill>
                <a:latin typeface="Times New Roman"/>
                <a:ea typeface="华文细黑"/>
                <a:cs typeface="Times New Roman"/>
              </a:rPr>
              <a:t>滑</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宋体"/>
                <a:ea typeface="MS Mincho"/>
                <a:cs typeface="MS Mincho"/>
              </a:rPr>
              <a:t>⑪</a:t>
            </a:r>
            <a:r>
              <a:rPr lang="zh-CN" altLang="zh-CN" sz="2800" kern="100" dirty="0">
                <a:latin typeface="Times New Roman"/>
                <a:ea typeface="华文细黑"/>
                <a:cs typeface="Times New Roman"/>
              </a:rPr>
              <a:t>使之和豫通而不失于</a:t>
            </a:r>
            <a:r>
              <a:rPr lang="zh-CN" altLang="zh-CN" sz="2800" kern="100" dirty="0">
                <a:solidFill>
                  <a:srgbClr val="0000FF"/>
                </a:solidFill>
                <a:latin typeface="Times New Roman"/>
                <a:ea typeface="华文细黑"/>
                <a:cs typeface="Times New Roman"/>
              </a:rPr>
              <a:t>兑</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宋体"/>
                <a:ea typeface="MS Mincho"/>
                <a:cs typeface="MS Mincho"/>
              </a:rPr>
              <a:t>⑫</a:t>
            </a:r>
            <a:r>
              <a:rPr lang="zh-CN" altLang="zh-CN" sz="2800" kern="100" dirty="0">
                <a:latin typeface="Times New Roman"/>
                <a:ea typeface="华文细黑"/>
                <a:cs typeface="Times New Roman"/>
              </a:rPr>
              <a:t>使日夜无</a:t>
            </a:r>
            <a:r>
              <a:rPr lang="zh-CN" altLang="zh-CN" sz="2800" kern="100" dirty="0">
                <a:solidFill>
                  <a:srgbClr val="0000FF"/>
                </a:solidFill>
                <a:latin typeface="Times New Roman"/>
                <a:ea typeface="华文细黑"/>
                <a:cs typeface="Times New Roman"/>
              </a:rPr>
              <a:t>郤</a:t>
            </a:r>
            <a:r>
              <a:rPr lang="zh-CN" altLang="zh-CN" sz="2800" kern="100" dirty="0">
                <a:latin typeface="Times New Roman"/>
                <a:ea typeface="华文细黑"/>
                <a:cs typeface="Times New Roman"/>
              </a:rPr>
              <a:t>而与物为春</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宋体"/>
                <a:ea typeface="MS Mincho"/>
                <a:cs typeface="MS Mincho"/>
              </a:rPr>
              <a:t>⑬</a:t>
            </a:r>
            <a:r>
              <a:rPr lang="zh-CN" altLang="zh-CN" sz="2800" kern="100" dirty="0">
                <a:latin typeface="Times New Roman"/>
                <a:ea typeface="华文细黑"/>
                <a:cs typeface="Times New Roman"/>
              </a:rPr>
              <a:t>是接而生</a:t>
            </a:r>
            <a:r>
              <a:rPr lang="zh-CN" altLang="zh-CN" sz="2800" kern="100" dirty="0">
                <a:solidFill>
                  <a:srgbClr val="0000FF"/>
                </a:solidFill>
                <a:latin typeface="Times New Roman"/>
                <a:ea typeface="华文细黑"/>
                <a:cs typeface="Times New Roman"/>
              </a:rPr>
              <a:t>时</a:t>
            </a:r>
            <a:r>
              <a:rPr lang="zh-CN" altLang="zh-CN" sz="2800" kern="100" dirty="0">
                <a:latin typeface="Times New Roman"/>
                <a:ea typeface="华文细黑"/>
                <a:cs typeface="Times New Roman"/>
              </a:rPr>
              <a:t>于心者也</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 </a:t>
            </a:r>
            <a:endParaRPr lang="zh-CN" altLang="zh-CN" sz="1050" kern="100" dirty="0">
              <a:effectLst/>
              <a:latin typeface="宋体"/>
              <a:cs typeface="Courier New"/>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6" name="矩形 5"/>
          <p:cNvSpPr/>
          <p:nvPr/>
        </p:nvSpPr>
        <p:spPr>
          <a:xfrm>
            <a:off x="4006974" y="779452"/>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娶</a:t>
            </a:r>
            <a:endParaRPr lang="zh-CN" altLang="en-US" sz="2800" kern="100" dirty="0">
              <a:solidFill>
                <a:srgbClr val="C00000"/>
              </a:solidFill>
              <a:latin typeface="Times New Roman"/>
              <a:ea typeface="华文细黑"/>
            </a:endParaRPr>
          </a:p>
        </p:txBody>
      </p:sp>
      <p:sp>
        <p:nvSpPr>
          <p:cNvPr id="9" name="矩形 8"/>
          <p:cNvSpPr/>
          <p:nvPr/>
        </p:nvSpPr>
        <p:spPr>
          <a:xfrm>
            <a:off x="5336411" y="779452"/>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婚娶</a:t>
            </a:r>
            <a:endParaRPr lang="zh-CN" altLang="en-US" sz="2800" kern="100" dirty="0">
              <a:solidFill>
                <a:srgbClr val="C00000"/>
              </a:solidFill>
              <a:latin typeface="Times New Roman"/>
              <a:ea typeface="华文细黑"/>
            </a:endParaRPr>
          </a:p>
        </p:txBody>
      </p:sp>
      <p:sp>
        <p:nvSpPr>
          <p:cNvPr id="10" name="矩形 9"/>
          <p:cNvSpPr/>
          <p:nvPr/>
        </p:nvSpPr>
        <p:spPr>
          <a:xfrm>
            <a:off x="1198662" y="204247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窥</a:t>
            </a:r>
            <a:endParaRPr lang="zh-CN" altLang="en-US" sz="2800" kern="100" dirty="0">
              <a:solidFill>
                <a:srgbClr val="C00000"/>
              </a:solidFill>
              <a:latin typeface="Times New Roman"/>
              <a:ea typeface="华文细黑"/>
            </a:endParaRPr>
          </a:p>
        </p:txBody>
      </p:sp>
      <p:sp>
        <p:nvSpPr>
          <p:cNvPr id="11" name="矩形 10"/>
          <p:cNvSpPr/>
          <p:nvPr/>
        </p:nvSpPr>
        <p:spPr>
          <a:xfrm>
            <a:off x="2384083" y="2061642"/>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窥察</a:t>
            </a:r>
            <a:endParaRPr lang="zh-CN" altLang="en-US" sz="2800" kern="100" dirty="0">
              <a:solidFill>
                <a:srgbClr val="C00000"/>
              </a:solidFill>
              <a:latin typeface="Times New Roman"/>
              <a:ea typeface="华文细黑"/>
            </a:endParaRPr>
          </a:p>
        </p:txBody>
      </p:sp>
      <p:sp>
        <p:nvSpPr>
          <p:cNvPr id="12" name="矩形 11"/>
          <p:cNvSpPr/>
          <p:nvPr/>
        </p:nvSpPr>
        <p:spPr>
          <a:xfrm>
            <a:off x="4006974" y="2716691"/>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汩</a:t>
            </a:r>
            <a:endParaRPr lang="zh-CN" altLang="en-US" sz="2800" kern="100" dirty="0">
              <a:solidFill>
                <a:srgbClr val="C00000"/>
              </a:solidFill>
              <a:latin typeface="Times New Roman"/>
              <a:ea typeface="华文细黑"/>
            </a:endParaRPr>
          </a:p>
        </p:txBody>
      </p:sp>
      <p:sp>
        <p:nvSpPr>
          <p:cNvPr id="13" name="矩形 12"/>
          <p:cNvSpPr/>
          <p:nvPr/>
        </p:nvSpPr>
        <p:spPr>
          <a:xfrm>
            <a:off x="5519142" y="2716691"/>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乱</a:t>
            </a:r>
            <a:endParaRPr lang="zh-CN" altLang="en-US" sz="2800" kern="100" dirty="0">
              <a:solidFill>
                <a:srgbClr val="C00000"/>
              </a:solidFill>
              <a:latin typeface="Times New Roman"/>
              <a:ea typeface="华文细黑"/>
            </a:endParaRPr>
          </a:p>
        </p:txBody>
      </p:sp>
      <p:sp>
        <p:nvSpPr>
          <p:cNvPr id="14" name="矩形 13"/>
          <p:cNvSpPr/>
          <p:nvPr/>
        </p:nvSpPr>
        <p:spPr>
          <a:xfrm>
            <a:off x="5591150" y="3338622"/>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悦</a:t>
            </a:r>
            <a:endParaRPr lang="zh-CN" altLang="en-US" sz="2800" kern="100" dirty="0">
              <a:solidFill>
                <a:srgbClr val="C00000"/>
              </a:solidFill>
              <a:latin typeface="Times New Roman"/>
              <a:ea typeface="华文细黑"/>
            </a:endParaRPr>
          </a:p>
        </p:txBody>
      </p:sp>
      <p:sp>
        <p:nvSpPr>
          <p:cNvPr id="15" name="矩形 14"/>
          <p:cNvSpPr/>
          <p:nvPr/>
        </p:nvSpPr>
        <p:spPr>
          <a:xfrm>
            <a:off x="6959302" y="3338622"/>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愉悦</a:t>
            </a:r>
            <a:endParaRPr lang="zh-CN" altLang="en-US" sz="2800" kern="100" dirty="0">
              <a:solidFill>
                <a:srgbClr val="C00000"/>
              </a:solidFill>
              <a:latin typeface="Times New Roman"/>
              <a:ea typeface="华文细黑"/>
            </a:endParaRPr>
          </a:p>
        </p:txBody>
      </p:sp>
      <p:sp>
        <p:nvSpPr>
          <p:cNvPr id="16" name="矩形 15"/>
          <p:cNvSpPr/>
          <p:nvPr/>
        </p:nvSpPr>
        <p:spPr>
          <a:xfrm>
            <a:off x="5479459" y="3933850"/>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隙</a:t>
            </a:r>
            <a:endParaRPr lang="zh-CN" altLang="en-US" sz="2800" kern="100" dirty="0">
              <a:solidFill>
                <a:srgbClr val="C00000"/>
              </a:solidFill>
              <a:latin typeface="Times New Roman"/>
              <a:ea typeface="华文细黑"/>
            </a:endParaRPr>
          </a:p>
        </p:txBody>
      </p:sp>
      <p:sp>
        <p:nvSpPr>
          <p:cNvPr id="17" name="矩形 16"/>
          <p:cNvSpPr/>
          <p:nvPr/>
        </p:nvSpPr>
        <p:spPr>
          <a:xfrm>
            <a:off x="6959302" y="3986694"/>
            <a:ext cx="3057247" cy="523220"/>
          </a:xfrm>
          <a:prstGeom prst="rect">
            <a:avLst/>
          </a:prstGeom>
        </p:spPr>
        <p:txBody>
          <a:bodyPr wrap="none">
            <a:spAutoFit/>
          </a:bodyPr>
          <a:lstStyle/>
          <a:p>
            <a:r>
              <a:rPr lang="zh-CN" altLang="zh-CN" sz="2800" kern="100" dirty="0">
                <a:solidFill>
                  <a:srgbClr val="C00000"/>
                </a:solidFill>
                <a:latin typeface="Times New Roman"/>
                <a:ea typeface="华文细黑"/>
              </a:rPr>
              <a:t>空闲的时间或地方</a:t>
            </a:r>
            <a:endParaRPr lang="zh-CN" altLang="en-US" sz="2800" kern="100" dirty="0">
              <a:solidFill>
                <a:srgbClr val="C00000"/>
              </a:solidFill>
              <a:latin typeface="Times New Roman"/>
              <a:ea typeface="华文细黑"/>
            </a:endParaRPr>
          </a:p>
        </p:txBody>
      </p:sp>
      <p:sp>
        <p:nvSpPr>
          <p:cNvPr id="18" name="矩形 17"/>
          <p:cNvSpPr/>
          <p:nvPr/>
        </p:nvSpPr>
        <p:spPr>
          <a:xfrm>
            <a:off x="5119419" y="4581922"/>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是</a:t>
            </a:r>
            <a:endParaRPr lang="zh-CN" altLang="en-US" sz="2800" kern="100" dirty="0">
              <a:solidFill>
                <a:srgbClr val="C00000"/>
              </a:solidFill>
              <a:latin typeface="Times New Roman"/>
              <a:ea typeface="华文细黑"/>
            </a:endParaRPr>
          </a:p>
        </p:txBody>
      </p:sp>
      <p:sp>
        <p:nvSpPr>
          <p:cNvPr id="19" name="矩形 18"/>
          <p:cNvSpPr/>
          <p:nvPr/>
        </p:nvSpPr>
        <p:spPr>
          <a:xfrm>
            <a:off x="6293802" y="461444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善、美</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4325249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linds(horizontal)">
                                      <p:cBhvr>
                                        <p:cTn id="39" dur="500"/>
                                        <p:tgtEl>
                                          <p:spTgt spid="16"/>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blinds(horizontal)">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6"/>
                                        </p:tgtEl>
                                      </p:cBhvr>
                                    </p:animEffect>
                                    <p:set>
                                      <p:cBhvr>
                                        <p:cTn id="55" dur="1" fill="hold">
                                          <p:stCondLst>
                                            <p:cond delay="499"/>
                                          </p:stCondLst>
                                        </p:cTn>
                                        <p:tgtEl>
                                          <p:spTgt spid="6"/>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9"/>
                                        </p:tgtEl>
                                      </p:cBhvr>
                                    </p:animEffect>
                                    <p:set>
                                      <p:cBhvr>
                                        <p:cTn id="58" dur="1" fill="hold">
                                          <p:stCondLst>
                                            <p:cond delay="499"/>
                                          </p:stCondLst>
                                        </p:cTn>
                                        <p:tgtEl>
                                          <p:spTgt spid="9"/>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0"/>
                                        </p:tgtEl>
                                      </p:cBhvr>
                                    </p:animEffect>
                                    <p:set>
                                      <p:cBhvr>
                                        <p:cTn id="61" dur="1" fill="hold">
                                          <p:stCondLst>
                                            <p:cond delay="499"/>
                                          </p:stCondLst>
                                        </p:cTn>
                                        <p:tgtEl>
                                          <p:spTgt spid="10"/>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1"/>
                                        </p:tgtEl>
                                      </p:cBhvr>
                                    </p:animEffect>
                                    <p:set>
                                      <p:cBhvr>
                                        <p:cTn id="64" dur="1" fill="hold">
                                          <p:stCondLst>
                                            <p:cond delay="499"/>
                                          </p:stCondLst>
                                        </p:cTn>
                                        <p:tgtEl>
                                          <p:spTgt spid="11"/>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3"/>
                                        </p:tgtEl>
                                      </p:cBhvr>
                                    </p:animEffect>
                                    <p:set>
                                      <p:cBhvr>
                                        <p:cTn id="70" dur="1" fill="hold">
                                          <p:stCondLst>
                                            <p:cond delay="499"/>
                                          </p:stCondLst>
                                        </p:cTn>
                                        <p:tgtEl>
                                          <p:spTgt spid="13"/>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4"/>
                                        </p:tgtEl>
                                      </p:cBhvr>
                                    </p:animEffect>
                                    <p:set>
                                      <p:cBhvr>
                                        <p:cTn id="73" dur="1" fill="hold">
                                          <p:stCondLst>
                                            <p:cond delay="499"/>
                                          </p:stCondLst>
                                        </p:cTn>
                                        <p:tgtEl>
                                          <p:spTgt spid="14"/>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5"/>
                                        </p:tgtEl>
                                      </p:cBhvr>
                                    </p:animEffect>
                                    <p:set>
                                      <p:cBhvr>
                                        <p:cTn id="76" dur="1" fill="hold">
                                          <p:stCondLst>
                                            <p:cond delay="499"/>
                                          </p:stCondLst>
                                        </p:cTn>
                                        <p:tgtEl>
                                          <p:spTgt spid="15"/>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6"/>
                                        </p:tgtEl>
                                      </p:cBhvr>
                                    </p:animEffect>
                                    <p:set>
                                      <p:cBhvr>
                                        <p:cTn id="79" dur="1" fill="hold">
                                          <p:stCondLst>
                                            <p:cond delay="499"/>
                                          </p:stCondLst>
                                        </p:cTn>
                                        <p:tgtEl>
                                          <p:spTgt spid="16"/>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7"/>
                                        </p:tgtEl>
                                      </p:cBhvr>
                                    </p:animEffect>
                                    <p:set>
                                      <p:cBhvr>
                                        <p:cTn id="82" dur="1" fill="hold">
                                          <p:stCondLst>
                                            <p:cond delay="499"/>
                                          </p:stCondLst>
                                        </p:cTn>
                                        <p:tgtEl>
                                          <p:spTgt spid="17"/>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8"/>
                                        </p:tgtEl>
                                      </p:cBhvr>
                                    </p:animEffect>
                                    <p:set>
                                      <p:cBhvr>
                                        <p:cTn id="85" dur="1" fill="hold">
                                          <p:stCondLst>
                                            <p:cond delay="499"/>
                                          </p:stCondLst>
                                        </p:cTn>
                                        <p:tgtEl>
                                          <p:spTgt spid="18"/>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9"/>
                                        </p:tgtEl>
                                      </p:cBhvr>
                                    </p:animEffect>
                                    <p:set>
                                      <p:cBhvr>
                                        <p:cTn id="88"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1360" y="139516"/>
            <a:ext cx="11478502" cy="553974"/>
          </a:xfrm>
          <a:prstGeom prst="rect">
            <a:avLst/>
          </a:prstGeom>
        </p:spPr>
        <p:txBody>
          <a:bodyPr wrap="square" lIns="121898" tIns="60948" rIns="121898" bIns="60948">
            <a:spAutoFit/>
          </a:bodyPr>
          <a:lstStyle/>
          <a:p>
            <a:pPr algn="just">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4" name="矩形 3"/>
          <p:cNvSpPr/>
          <p:nvPr/>
        </p:nvSpPr>
        <p:spPr>
          <a:xfrm>
            <a:off x="672493" y="1795700"/>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更</a:t>
            </a:r>
            <a:endParaRPr lang="en-US" altLang="zh-CN" sz="2800" kern="100" dirty="0" smtClean="0">
              <a:latin typeface="Times New Roman"/>
              <a:ea typeface="华文细黑"/>
              <a:cs typeface="Times New Roman"/>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1572603" y="894413"/>
            <a:ext cx="8915091"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smtClean="0">
                <a:latin typeface="Times New Roman"/>
                <a:ea typeface="华文细黑"/>
                <a:cs typeface="Times New Roman"/>
              </a:rPr>
              <a:t>岂</a:t>
            </a:r>
            <a:r>
              <a:rPr lang="zh-CN" altLang="zh-CN" sz="2800" kern="100" dirty="0" smtClean="0">
                <a:solidFill>
                  <a:srgbClr val="0000FF"/>
                </a:solidFill>
                <a:latin typeface="Times New Roman"/>
                <a:ea typeface="华文细黑"/>
                <a:cs typeface="Times New Roman"/>
              </a:rPr>
              <a:t>更</a:t>
            </a:r>
            <a:r>
              <a:rPr lang="zh-CN" altLang="zh-CN" sz="2800" kern="100" dirty="0" smtClean="0">
                <a:latin typeface="Times New Roman"/>
                <a:ea typeface="华文细黑"/>
                <a:cs typeface="Times New Roman"/>
              </a:rPr>
              <a:t>驾哉：</a:t>
            </a:r>
            <a:r>
              <a:rPr lang="en-US" altLang="zh-CN" sz="2800" kern="100" dirty="0" smtClean="0">
                <a:latin typeface="Times New Roman"/>
                <a:ea typeface="华文细黑"/>
                <a:cs typeface="Times New Roman"/>
              </a:rPr>
              <a:t>______</a:t>
            </a:r>
            <a:r>
              <a:rPr lang="zh-CN" altLang="zh-CN" sz="2800" u="sng" kern="100" dirty="0" smtClean="0">
                <a:latin typeface="Times New Roman"/>
                <a:ea typeface="华文细黑"/>
                <a:cs typeface="Times New Roman"/>
              </a:rPr>
              <a:t>　　　　　　　　　</a:t>
            </a:r>
            <a:endParaRPr lang="zh-CN" altLang="zh-CN" sz="1050" kern="100" dirty="0" smtClean="0">
              <a:latin typeface="宋体"/>
              <a:cs typeface="Courier New"/>
            </a:endParaRPr>
          </a:p>
          <a:p>
            <a:pPr algn="just">
              <a:lnSpc>
                <a:spcPct val="150000"/>
              </a:lnSpc>
              <a:spcAft>
                <a:spcPts val="0"/>
              </a:spcAft>
              <a:tabLst>
                <a:tab pos="1890395" algn="l"/>
              </a:tabLst>
            </a:pPr>
            <a:r>
              <a:rPr lang="zh-CN" altLang="zh-CN" sz="2800" kern="100" dirty="0" smtClean="0">
                <a:solidFill>
                  <a:srgbClr val="0000FF"/>
                </a:solidFill>
                <a:latin typeface="Times New Roman"/>
                <a:ea typeface="华文细黑"/>
                <a:cs typeface="Times New Roman"/>
              </a:rPr>
              <a:t>更</a:t>
            </a:r>
            <a:r>
              <a:rPr lang="zh-CN" altLang="zh-CN" sz="2800" kern="100" dirty="0" smtClean="0">
                <a:latin typeface="Times New Roman"/>
                <a:ea typeface="华文细黑"/>
                <a:cs typeface="Times New Roman"/>
              </a:rPr>
              <a:t>上一层楼：</a:t>
            </a:r>
            <a:r>
              <a:rPr lang="en-US" altLang="zh-CN" sz="2800" kern="100" dirty="0" smtClean="0">
                <a:latin typeface="Times New Roman"/>
                <a:ea typeface="华文细黑"/>
                <a:cs typeface="Times New Roman"/>
              </a:rPr>
              <a:t>_____</a:t>
            </a:r>
            <a:r>
              <a:rPr lang="zh-CN" altLang="zh-CN" sz="2800" u="sng" kern="100" dirty="0" smtClean="0">
                <a:latin typeface="Times New Roman"/>
                <a:ea typeface="华文细黑"/>
                <a:cs typeface="Times New Roman"/>
              </a:rPr>
              <a:t>　　　　　　　　　</a:t>
            </a:r>
            <a:endParaRPr lang="zh-CN" altLang="zh-CN" sz="1050" kern="100" dirty="0" smtClean="0">
              <a:latin typeface="宋体"/>
              <a:cs typeface="Courier New"/>
            </a:endParaRPr>
          </a:p>
          <a:p>
            <a:pPr>
              <a:lnSpc>
                <a:spcPct val="150000"/>
              </a:lnSpc>
            </a:pPr>
            <a:r>
              <a:rPr lang="zh-CN" altLang="zh-CN" sz="2800" kern="100" dirty="0" smtClean="0">
                <a:latin typeface="Times New Roman"/>
                <a:ea typeface="华文细黑"/>
                <a:cs typeface="Times New Roman"/>
              </a:rPr>
              <a:t>欲通使，道必</a:t>
            </a:r>
            <a:r>
              <a:rPr lang="zh-CN" altLang="zh-CN" sz="2800" kern="100" dirty="0" smtClean="0">
                <a:solidFill>
                  <a:srgbClr val="0000FF"/>
                </a:solidFill>
                <a:latin typeface="Times New Roman"/>
                <a:ea typeface="华文细黑"/>
                <a:cs typeface="Times New Roman"/>
              </a:rPr>
              <a:t>更</a:t>
            </a:r>
            <a:r>
              <a:rPr lang="zh-CN" altLang="zh-CN" sz="2800" kern="100" dirty="0" smtClean="0">
                <a:latin typeface="Times New Roman"/>
                <a:ea typeface="华文细黑"/>
                <a:cs typeface="Times New Roman"/>
              </a:rPr>
              <a:t>匈奴中：</a:t>
            </a:r>
            <a:r>
              <a:rPr lang="en-US" altLang="zh-CN" sz="2800" kern="100" dirty="0" smtClean="0">
                <a:latin typeface="Times New Roman"/>
                <a:ea typeface="华文细黑"/>
                <a:cs typeface="Times New Roman"/>
              </a:rPr>
              <a:t>____________</a:t>
            </a:r>
            <a:r>
              <a:rPr lang="zh-CN" altLang="zh-CN" sz="2800" u="sng" kern="100" dirty="0" smtClean="0">
                <a:latin typeface="Times New Roman"/>
                <a:ea typeface="华文细黑"/>
                <a:cs typeface="Times New Roman"/>
              </a:rPr>
              <a:t>　　　　　　　　　</a:t>
            </a:r>
            <a:endParaRPr lang="zh-CN" altLang="en-US" sz="2800" dirty="0"/>
          </a:p>
        </p:txBody>
      </p:sp>
      <p:sp>
        <p:nvSpPr>
          <p:cNvPr id="19" name="左大括号 18"/>
          <p:cNvSpPr/>
          <p:nvPr/>
        </p:nvSpPr>
        <p:spPr>
          <a:xfrm>
            <a:off x="1483169" y="1147256"/>
            <a:ext cx="169654" cy="171055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矩形 25"/>
          <p:cNvSpPr/>
          <p:nvPr/>
        </p:nvSpPr>
        <p:spPr>
          <a:xfrm>
            <a:off x="685564" y="3803554"/>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罪</a:t>
            </a:r>
            <a:endParaRPr lang="en-US" altLang="zh-CN" sz="2800" kern="100" dirty="0" smtClean="0">
              <a:latin typeface="Times New Roman"/>
              <a:ea typeface="华文细黑"/>
              <a:cs typeface="Times New Roman"/>
            </a:endParaRPr>
          </a:p>
        </p:txBody>
      </p:sp>
      <p:sp>
        <p:nvSpPr>
          <p:cNvPr id="27" name="矩形 26"/>
          <p:cNvSpPr/>
          <p:nvPr/>
        </p:nvSpPr>
        <p:spPr>
          <a:xfrm>
            <a:off x="1644611" y="3340943"/>
            <a:ext cx="8915091"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彼何</a:t>
            </a:r>
            <a:r>
              <a:rPr lang="zh-CN" altLang="zh-CN" sz="2800" kern="100" dirty="0">
                <a:solidFill>
                  <a:srgbClr val="0000FF"/>
                </a:solidFill>
                <a:latin typeface="Times New Roman"/>
                <a:ea typeface="华文细黑"/>
                <a:cs typeface="Times New Roman"/>
              </a:rPr>
              <a:t>罪</a:t>
            </a:r>
            <a:r>
              <a:rPr lang="zh-CN" altLang="zh-CN" sz="2800" kern="100" dirty="0">
                <a:latin typeface="Times New Roman"/>
                <a:ea typeface="华文细黑"/>
                <a:cs typeface="Times New Roman"/>
              </a:rPr>
              <a:t>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有过不</a:t>
            </a:r>
            <a:r>
              <a:rPr lang="zh-CN" altLang="zh-CN" sz="2800" kern="100" dirty="0">
                <a:solidFill>
                  <a:srgbClr val="0000FF"/>
                </a:solidFill>
                <a:latin typeface="Times New Roman"/>
                <a:ea typeface="华文细黑"/>
                <a:cs typeface="Times New Roman"/>
              </a:rPr>
              <a:t>罪</a:t>
            </a:r>
            <a:r>
              <a:rPr lang="zh-CN" altLang="zh-CN" sz="2800" kern="100" dirty="0">
                <a:latin typeface="Times New Roman"/>
                <a:ea typeface="华文细黑"/>
                <a:cs typeface="Times New Roman"/>
              </a:rPr>
              <a:t>，无功受赏，虽亡，不亦可乎</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a:t>
            </a:r>
            <a:r>
              <a:rPr lang="zh-CN" altLang="zh-CN" sz="2800" u="sng" kern="100" dirty="0">
                <a:latin typeface="Times New Roman"/>
                <a:ea typeface="华文细黑"/>
                <a:cs typeface="Times New Roman"/>
              </a:rPr>
              <a:t>　　　　　</a:t>
            </a:r>
            <a:endParaRPr lang="zh-CN" altLang="en-US" sz="2800" dirty="0"/>
          </a:p>
        </p:txBody>
      </p:sp>
      <p:sp>
        <p:nvSpPr>
          <p:cNvPr id="28" name="左大括号 27"/>
          <p:cNvSpPr/>
          <p:nvPr/>
        </p:nvSpPr>
        <p:spPr>
          <a:xfrm>
            <a:off x="1546135" y="3434498"/>
            <a:ext cx="169654" cy="12691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3464203" y="103436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更换</a:t>
            </a:r>
            <a:endParaRPr lang="zh-CN" altLang="en-US" sz="2800" kern="100" dirty="0">
              <a:solidFill>
                <a:srgbClr val="C00000"/>
              </a:solidFill>
              <a:latin typeface="Times New Roman"/>
              <a:ea typeface="华文细黑"/>
            </a:endParaRPr>
          </a:p>
        </p:txBody>
      </p:sp>
      <p:sp>
        <p:nvSpPr>
          <p:cNvPr id="7" name="矩形 6"/>
          <p:cNvSpPr/>
          <p:nvPr/>
        </p:nvSpPr>
        <p:spPr>
          <a:xfrm>
            <a:off x="3862958" y="165195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再</a:t>
            </a:r>
            <a:endParaRPr lang="zh-CN" altLang="en-US" sz="2800" kern="100" dirty="0">
              <a:solidFill>
                <a:srgbClr val="C00000"/>
              </a:solidFill>
              <a:latin typeface="Times New Roman"/>
              <a:ea typeface="华文细黑"/>
            </a:endParaRPr>
          </a:p>
        </p:txBody>
      </p:sp>
      <p:sp>
        <p:nvSpPr>
          <p:cNvPr id="9" name="矩形 8"/>
          <p:cNvSpPr/>
          <p:nvPr/>
        </p:nvSpPr>
        <p:spPr>
          <a:xfrm>
            <a:off x="5483329" y="2277666"/>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经过，经历</a:t>
            </a:r>
            <a:endParaRPr lang="zh-CN" altLang="en-US" sz="2800" kern="100" dirty="0">
              <a:solidFill>
                <a:srgbClr val="C00000"/>
              </a:solidFill>
              <a:latin typeface="Times New Roman"/>
              <a:ea typeface="华文细黑"/>
            </a:endParaRPr>
          </a:p>
        </p:txBody>
      </p:sp>
      <p:sp>
        <p:nvSpPr>
          <p:cNvPr id="13" name="矩形 12"/>
          <p:cNvSpPr/>
          <p:nvPr/>
        </p:nvSpPr>
        <p:spPr>
          <a:xfrm>
            <a:off x="3502918" y="3429794"/>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罪过</a:t>
            </a:r>
            <a:endParaRPr lang="zh-CN" altLang="en-US" sz="2800" kern="100" dirty="0">
              <a:solidFill>
                <a:srgbClr val="C00000"/>
              </a:solidFill>
              <a:latin typeface="Times New Roman"/>
              <a:ea typeface="华文细黑"/>
            </a:endParaRPr>
          </a:p>
        </p:txBody>
      </p:sp>
      <p:sp>
        <p:nvSpPr>
          <p:cNvPr id="14" name="矩形 13"/>
          <p:cNvSpPr/>
          <p:nvPr/>
        </p:nvSpPr>
        <p:spPr>
          <a:xfrm>
            <a:off x="8075617" y="4077866"/>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惩处，处罚</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115375010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linds(horizont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7" grpId="0"/>
      <p:bldP spid="7" grpId="1"/>
      <p:bldP spid="9" grpId="0"/>
      <p:bldP spid="9" grpId="1"/>
      <p:bldP spid="13" grpId="0"/>
      <p:bldP spid="13" grpId="1"/>
      <p:bldP spid="14" grpId="0"/>
      <p:bldP spid="14"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6772</TotalTime>
  <Words>5024</Words>
  <Application>Microsoft Office PowerPoint</Application>
  <PresentationFormat>自定义</PresentationFormat>
  <Paragraphs>293</Paragraphs>
  <Slides>42</Slides>
  <Notes>0</Notes>
  <HiddenSlides>5</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Administrator</dc:creator>
  <dc:description>语文备课大师【全免费】</dc:description>
  <cp:lastModifiedBy>Administrator</cp:lastModifiedBy>
  <cp:revision>语文备课大师【全免费】</cp:revision>
  <dcterms:created xsi:type="dcterms:W3CDTF">2014-11-27T01:03:00Z</dcterms:created>
  <dcterms:modified xsi:type="dcterms:W3CDTF">2017-12-21T02:42:01Z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y fmtid="{64440492-4C8B-11D1-8B70-080036B11A03}" pid="4">
    <vt:lpwstr>语文备课大师【全免费】</vt:lpwstr>
  </property>
</Properties>
</file>