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7" r:id="rId2"/>
    <p:sldId id="278" r:id="rId3"/>
    <p:sldId id="279" r:id="rId4"/>
    <p:sldId id="266" r:id="rId5"/>
    <p:sldId id="287" r:id="rId6"/>
    <p:sldId id="288" r:id="rId7"/>
    <p:sldId id="289" r:id="rId8"/>
    <p:sldId id="284" r:id="rId9"/>
    <p:sldId id="290" r:id="rId10"/>
    <p:sldId id="291" r:id="rId11"/>
    <p:sldId id="294" r:id="rId12"/>
    <p:sldId id="285" r:id="rId13"/>
    <p:sldId id="295" r:id="rId14"/>
    <p:sldId id="296" r:id="rId15"/>
    <p:sldId id="297" r:id="rId16"/>
    <p:sldId id="286" r:id="rId17"/>
    <p:sldId id="292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0F1"/>
    <a:srgbClr val="EAEAEA"/>
    <a:srgbClr val="F8B62C"/>
    <a:srgbClr val="A24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84"/>
      </p:cViewPr>
      <p:guideLst>
        <p:guide orient="horz" pos="618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067237-14E8-4373-AA68-5344FACB7B59}" type="datetimeFigureOut">
              <a:rPr lang="zh-CN" altLang="en-US"/>
              <a:pPr>
                <a:defRPr/>
              </a:pPr>
              <a:t>2017-06-17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86CE6F-8981-4012-BB08-C13940A45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4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908175" y="1700213"/>
            <a:ext cx="6119813" cy="360362"/>
          </a:xfrm>
          <a:prstGeom prst="roundRect">
            <a:avLst/>
          </a:prstGeom>
          <a:gradFill flip="none" rotWithShape="1">
            <a:gsLst>
              <a:gs pos="59000">
                <a:srgbClr val="01B0F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992399" y="1700213"/>
            <a:ext cx="6119814" cy="360362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92399" y="2420888"/>
            <a:ext cx="5987008" cy="30680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92257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03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06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0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1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67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742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9"/>
            <a:ext cx="7886700" cy="792087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884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4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303576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650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4211960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19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536408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262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6516216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21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7668344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05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06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682"/>
            <a:ext cx="1800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 userDrawn="1"/>
        </p:nvSpPr>
        <p:spPr>
          <a:xfrm>
            <a:off x="3131840" y="284712"/>
            <a:ext cx="368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学霸有招     </a:t>
            </a:r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高手洞考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高手锻造     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>
            <a:hlinkClick r:id="rId20" action="ppaction://hlinksldjump"/>
          </p:cNvPr>
          <p:cNvSpPr/>
          <p:nvPr userDrawn="1"/>
        </p:nvSpPr>
        <p:spPr>
          <a:xfrm>
            <a:off x="3179784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21" action="ppaction://hlinksldjump"/>
          </p:cNvPr>
          <p:cNvSpPr/>
          <p:nvPr userDrawn="1"/>
        </p:nvSpPr>
        <p:spPr>
          <a:xfrm>
            <a:off x="4355976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22" action="ppaction://hlinksldjump"/>
          </p:cNvPr>
          <p:cNvSpPr/>
          <p:nvPr userDrawn="1"/>
        </p:nvSpPr>
        <p:spPr>
          <a:xfrm>
            <a:off x="5484040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608110"/>
            <a:ext cx="9144000" cy="2606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33" r:id="rId2"/>
    <p:sldLayoutId id="2147483819" r:id="rId3"/>
    <p:sldLayoutId id="2147483820" r:id="rId4"/>
    <p:sldLayoutId id="2147483828" r:id="rId5"/>
    <p:sldLayoutId id="2147483829" r:id="rId6"/>
    <p:sldLayoutId id="2147483830" r:id="rId7"/>
    <p:sldLayoutId id="2147483831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225" y="2780929"/>
            <a:ext cx="8675370" cy="792087"/>
          </a:xfrm>
        </p:spPr>
        <p:txBody>
          <a:bodyPr/>
          <a:lstStyle/>
          <a:p>
            <a:r>
              <a:rPr lang="zh-CN" altLang="zh-CN" b="1" dirty="0"/>
              <a:t>专题</a:t>
            </a:r>
            <a:r>
              <a:rPr lang="zh-CN" altLang="zh-CN" b="1" dirty="0" smtClean="0"/>
              <a:t>十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正确</a:t>
            </a:r>
            <a:r>
              <a:rPr lang="zh-CN" altLang="zh-CN" b="1" dirty="0"/>
              <a:t>使用常见的修辞手法</a:t>
            </a:r>
          </a:p>
        </p:txBody>
      </p:sp>
    </p:spTree>
    <p:extLst>
      <p:ext uri="{BB962C8B-B14F-4D97-AF65-F5344CB8AC3E}">
        <p14:creationId xmlns:p14="http://schemas.microsoft.com/office/powerpoint/2010/main" val="2953627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设问与反问。设问不明确表示肯定或否定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反问则明确表示肯定或否定。设问提出问题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引起思考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反问是加强语气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强化表达。设问大多自问自答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答案就在问句的后面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反问大多问而不答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人们可从问句本身体会出答案。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对偶与排比。对偶由两句构成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且只有一对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两句字数相等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排比的句子至少三个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结构相同或相似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字数要求可有不同。对偶意思可相同、相近或相反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句间关系或假设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或因果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或递进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排比意思上为并列或递进、递减关系。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7111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烘托与衬托。衬托是为了突出和强化主要事物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通过描写其他一些次要事物来进行陪衬或对照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从而达到主体特色突出、形象鲜明的效果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衬托分为正衬和反衬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正衬是用相类的事物作为陪衬以突出主要事物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反衬则是用相反或相对的事物作为陪衬以突出主要事物。烘托又叫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烘云托月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即指着意通过侧面描写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营造氛围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以求突出所写之物的方法。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衬托与烘托均为通过对次要事物的描写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来突出主要事物及其特色。但衬托既描写主要事物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也描写起到衬托作用的次要事物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而烘托却着意避开对主要事物的正面描写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只描写次要事物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通过侧面勾勒、渲染来突出主要事物。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5222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修辞手法运用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一是判定文本材料中修辞手法运用正确与否、优劣成败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二是创设情境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与仿句、连贯等整合表达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三是修辞目的是摹写情状、刻画人物、表现境界等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其效果在于使语段或文句生动直观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青山荷笠带斜阳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001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《子路、曾皙、冉有、公西华侍坐》中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曾皙描绘出这样的春游情景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暮春者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春服既成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冠者五六人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童子六七人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浴乎沂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风乎舞雩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咏而归。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请为下面两副对联分别拟写下联和上联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概述这一春游情景。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呼朋引伴踏春去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　　　　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童子六七沂水濯衣衣犹香。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本题从对联角度考查仿写能力。就本题而言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对联内容来自语段材料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解答时先要分析把握上联或下联的内容及结构特点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然后再准确概括材料内容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最后运用对联知识组织概括的内容即可。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【参考答案】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戏水沐风咏歌回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冠者五六舞雩当风风更暖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73192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修辞使用须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四辨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一是明辨修辞素材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如传媒用语、大众呼声、街谈巷议等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二是明辨生活场景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尤其要注意镜头与人物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三是明辨交际要求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凸显修辞要素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如对象范围、环境场景、镜头细节、氛围情调等要素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四是明辨语境状态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辨析语境特点。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9935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典例导引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仿照下面一段话的句式及修辞手法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另外写一个你所欣赏的文人。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柳永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杨柳岸晓风残月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他多情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执手相看泪眼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竟无语凝噎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便纵有千种风情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更与何人说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解答时先要选定一个自己熟悉的文人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明确他的特点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如示例中的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然后用其诗词来印证其特点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采用例句中运用的排比句式表述即可。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他豪迈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大江东去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他狂放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老夫聊发少年狂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他多情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千里孤坟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无处话凄凉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形象修辞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三部曲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第一部曲是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或意象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或场景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或镜头。第二部曲是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点出形象本质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借助联想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丰富内涵。第三部曲是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比喻、拟人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夸张、对仗等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直观呈现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生动形象。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612777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仿照画线句子的特点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再写两个句子。要求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语言表达准确、简明、连贯。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旷达是一幅风景。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像夕照中那片无垠的沙漠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只有一列驼阵迎风轻摇着清脆的铜铃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深长而悠远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像草原上辽阔苍茫的天空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只有几只雄鹰洒脱地亮着硕大的翅膀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无畏而逍遥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像明眸里那浩瀚古老的大海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只有几只小舟勇敢地划着纤弱的小桨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刚毅而坚强。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本题从比喻角度考查仿写能力。画线句子是对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的具体描绘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第一句使用比喻手法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化抽象为具体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第二句运用缩放法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由面到点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第三句话强调所写之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的特点。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等连接词语保持不变。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3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仿照下面的画线句子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另写一组句子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要求内容贴切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句式与示例相同。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失败者喜欢倾诉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是道出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是解脱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成功者需要倾听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是收获</a:t>
            </a:r>
            <a:r>
              <a:rPr lang="en-US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是成熟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聪明人愿意说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是播种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是耕耘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智慧者懂得听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是艺术。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本题从解说角度考查仿写能力。就本题而言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画线句多使用短句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长短结合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使用顶真修辞手法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使用反复修辞手法突出强调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并与前文构成解说关系。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9488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829" y="627184"/>
            <a:ext cx="2218342" cy="2976276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3603460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化妆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是使语言更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。说得具体点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就是使平直的含蓄起来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使朴实的生动起来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使呆板的灵动起来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使人物鲜活起来。大家发现没有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题有明显的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混搭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往往融仿写、连贯、得体、简明等于一体。故解答修辞类试题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转换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是一条捷径。即首先将修辞题转换为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仿写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连贯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然后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对症下药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各个击破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一切就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OK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香港中文大学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经管学院　张放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390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1606106"/>
              </p:ext>
            </p:extLst>
          </p:nvPr>
        </p:nvGraphicFramePr>
        <p:xfrm>
          <a:off x="508000" y="1494972"/>
          <a:ext cx="8128000" cy="4122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4" imgW="4001207" imgH="2028242" progId="Word.Document.12">
                  <p:embed/>
                </p:oleObj>
              </mc:Choice>
              <mc:Fallback>
                <p:oleObj name="文档" r:id="rId4" imgW="4001207" imgH="20282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4972"/>
                        <a:ext cx="8128000" cy="41220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6326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正确使用常见的修辞手法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课标全国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依照下面的示例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自选话题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另写两句话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要求使用拟人的修辞手法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句式与示例相同。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梅花在冰天雪地的季节吐蕾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意在教导我们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学会坚强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昙花于万籁俱寂的深夜绽放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意在提醒我们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不要张扬。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【答案示例】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桃花在生命旺盛的初夏凋零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意在教导我们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学会放下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枫叶于五彩绚烂的深秋飘落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意在提醒我们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不要逞强。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山泉在崎岖险峻的石缝叮咚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意在教导我们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学会快乐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青苔于阴暗潮湿的山下翠绿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意在提醒我们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不要放弃。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本题考查正确使用修辞手法与仿用句式。就本题而言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首先要体察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两个角度参悟示例的特点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要运用拟人的修辞手法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并注意内容与句式的整合。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266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【高手悟道】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就此类试题而言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应注意两个关键点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一是品味题干与示例所暗示的信息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如示例中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昙花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形式上的对比关系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内容层面上的正反互补关系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二是要参悟示例所蕴含的情感基调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格调高雅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健康向上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9199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下列诗句中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没有使用比拟手法的一项是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东风便试新刀尺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万叶千花一手裁。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浮萍破处见山影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小艇归时闻草声。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有情芍药含春泪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无力蔷薇卧晓枝。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唯有南风旧相识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偷开门户又翻书。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【答案】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本题从诗句角度考查辨析常见的修辞手法。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包括拟人和拟物两种形式。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项出自黄庶的《探春》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本是人的动作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这里使用了拟人手法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赋予东风以人的性情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表现了春风的造化之功。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项上句着眼视觉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写浮萍破处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山影在水中显现出来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下句则着墨于听觉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以细微的草声衬托出环境的宁静。该句没有使用拟人手法。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项出自秦观的《春日》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芍药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含春泪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蔷薇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卧晓枝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将花写成美人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用了拟人手法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项出自刘攽的《新晴》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诗句中用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两个连续动作来写南风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属于拟人手法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表现了南风这位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的调皮可爱。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9691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【高手悟道】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解答此类试题应注意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要比附联想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调动旧知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赏析诗句内涵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还原诗境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品味赏析表现手法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对照题干要求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判定表现手法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15809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新课标《考试大纲》规定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正确运用常见的修辞手法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共有九种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比喻、比拟、借代、夸张、对偶、排比、反复、设问、反问。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有两层含义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能够正确辨识常见的修辞手法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体味其表达作用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能够正确运用常见的修辞手法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表情达意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叙事说理。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修辞手法辨析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比喻和比拟。一是性质不同、作用不同。比喻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是以彼物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比此物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强调甲乙两物的相似性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是把此物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当作彼物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拟体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强调利用它们之间的不同特性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使两体融为一体。二是句式结构不同。比喻由本体、喻体和喻词三部分组成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主要是借助想象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将本体模拟为人的或物的某种行为、动作或情态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不论是拟人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一般不出现拟体。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572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4287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44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借喻和借代。一是借喻靠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联结本体、喻体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借代靠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相关性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联结借体、本体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二是借喻强调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可以改说成明喻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借代强调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用借体代替本体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三是借喻靠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使语言生动形象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借代靠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形象突出、语言生动。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对比与对偶。对偶是就结构形式而言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要求结构相称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字数相等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对比是就意义而言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要求意义相反或相对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对偶里的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就形式说是对偶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就意义说是对比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是兼格现象。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排比与反复。排比目的是加强语势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反复目的是强调感情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排比是把三句或三句以上的结构相同的句子连在一起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反复则是某个词或句子重复两次以上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排比的各句间有时只有部分提示词语相同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反复则是语句中所有的字都相同。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97110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总复习全优设计模板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高考高手模板.potx" id="{6EC66CC6-40A1-4B4F-8447-5A80EDE77EB4}" vid="{AD94AD44-D5C9-417C-AFBB-ED38CDD4294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高考高手模板</Template>
  <TotalTime>87</TotalTime>
  <Words>2115</Words>
  <Application>Microsoft Office PowerPoint</Application>
  <PresentationFormat>全屏显示(4:3)</PresentationFormat>
  <Paragraphs>122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Adobe 黑体 Std R</vt:lpstr>
      <vt:lpstr>NEU-BZ-S92</vt:lpstr>
      <vt:lpstr>方正书宋_GBK</vt:lpstr>
      <vt:lpstr>方正硬笔楷书简体</vt:lpstr>
      <vt:lpstr>黑体</vt:lpstr>
      <vt:lpstr>楷体</vt:lpstr>
      <vt:lpstr>宋体</vt:lpstr>
      <vt:lpstr>Arial</vt:lpstr>
      <vt:lpstr>Calibri</vt:lpstr>
      <vt:lpstr>Times New Roman</vt:lpstr>
      <vt:lpstr>总复习全优设计模板</vt:lpstr>
      <vt:lpstr>文档</vt:lpstr>
      <vt:lpstr>专题十  正确使用常见的修辞手法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2017-06-15T06:40:16Z</dcterms:created>
  <dcterms:modified xsi:type="dcterms:W3CDTF">2017-06-17T02:40:36Z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