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Default Extension="docx" ContentType="application/vnd.openxmlformats-officedocument.wordprocessingml.document"/>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emf" ContentType="image/x-emf"/>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Default Extension="vml" ContentType="application/vnd.openxmlformats-officedocument.vmlDrawing"/>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5"/>
  </p:notesMasterIdLst>
  <p:sldIdLst>
    <p:sldId id="260" r:id="rId2"/>
    <p:sldId id="348" r:id="rId3"/>
    <p:sldId id="262" r:id="rId4"/>
    <p:sldId id="353" r:id="rId5"/>
    <p:sldId id="349" r:id="rId6"/>
    <p:sldId id="355" r:id="rId7"/>
    <p:sldId id="350" r:id="rId8"/>
    <p:sldId id="351" r:id="rId9"/>
    <p:sldId id="352" r:id="rId10"/>
    <p:sldId id="288" r:id="rId11"/>
    <p:sldId id="356" r:id="rId12"/>
    <p:sldId id="357" r:id="rId13"/>
    <p:sldId id="332" r:id="rId14"/>
    <p:sldId id="358" r:id="rId15"/>
    <p:sldId id="359" r:id="rId16"/>
    <p:sldId id="360" r:id="rId17"/>
    <p:sldId id="333" r:id="rId18"/>
    <p:sldId id="361" r:id="rId19"/>
    <p:sldId id="362" r:id="rId20"/>
    <p:sldId id="363" r:id="rId21"/>
    <p:sldId id="364" r:id="rId22"/>
    <p:sldId id="335" r:id="rId23"/>
    <p:sldId id="365" r:id="rId24"/>
    <p:sldId id="336" r:id="rId25"/>
    <p:sldId id="366" r:id="rId26"/>
    <p:sldId id="367" r:id="rId27"/>
    <p:sldId id="368" r:id="rId28"/>
    <p:sldId id="369" r:id="rId29"/>
    <p:sldId id="370" r:id="rId30"/>
    <p:sldId id="371" r:id="rId31"/>
    <p:sldId id="372" r:id="rId32"/>
    <p:sldId id="373" r:id="rId33"/>
    <p:sldId id="374" r:id="rId34"/>
    <p:sldId id="375" r:id="rId35"/>
    <p:sldId id="376" r:id="rId36"/>
    <p:sldId id="377" r:id="rId37"/>
    <p:sldId id="378" r:id="rId38"/>
    <p:sldId id="379" r:id="rId39"/>
    <p:sldId id="380" r:id="rId40"/>
    <p:sldId id="381" r:id="rId41"/>
    <p:sldId id="382" r:id="rId42"/>
    <p:sldId id="337" r:id="rId43"/>
    <p:sldId id="383" r:id="rId44"/>
    <p:sldId id="384" r:id="rId45"/>
    <p:sldId id="339" r:id="rId46"/>
    <p:sldId id="385" r:id="rId47"/>
    <p:sldId id="386" r:id="rId48"/>
    <p:sldId id="340" r:id="rId49"/>
    <p:sldId id="387" r:id="rId50"/>
    <p:sldId id="388" r:id="rId51"/>
    <p:sldId id="389" r:id="rId52"/>
    <p:sldId id="341" r:id="rId53"/>
    <p:sldId id="390" r:id="rId5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84"/>
      </p:cViewPr>
      <p:guideLst>
        <p:guide orient="horz" pos="663"/>
        <p:guide pos="4059"/>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2016-10-10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a:t>
            </a:fld>
            <a:endParaRPr lang="zh-CN" altLang="en-US"/>
          </a:p>
        </p:txBody>
      </p:sp>
    </p:spTree>
    <p:extLst>
      <p:ext uri="{BB962C8B-B14F-4D97-AF65-F5344CB8AC3E}">
        <p14:creationId xmlns:p14="http://schemas.microsoft.com/office/powerpoint/2010/main"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3</a:t>
            </a:fld>
            <a:endParaRPr lang="zh-CN" altLang="en-US"/>
          </a:p>
        </p:txBody>
      </p:sp>
    </p:spTree>
    <p:extLst>
      <p:ext uri="{BB962C8B-B14F-4D97-AF65-F5344CB8AC3E}">
        <p14:creationId xmlns:p14="http://schemas.microsoft.com/office/powerpoint/2010/main" val="42435510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a:t>
            </a:fld>
            <a:endParaRPr lang="zh-CN" altLang="en-US"/>
          </a:p>
        </p:txBody>
      </p:sp>
    </p:spTree>
    <p:extLst>
      <p:ext uri="{BB962C8B-B14F-4D97-AF65-F5344CB8AC3E}">
        <p14:creationId xmlns:p14="http://schemas.microsoft.com/office/powerpoint/2010/main" val="24208470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4</a:t>
            </a:fld>
            <a:endParaRPr lang="zh-CN" altLang="en-US"/>
          </a:p>
        </p:txBody>
      </p:sp>
    </p:spTree>
    <p:extLst>
      <p:ext uri="{BB962C8B-B14F-4D97-AF65-F5344CB8AC3E}">
        <p14:creationId xmlns:p14="http://schemas.microsoft.com/office/powerpoint/2010/main" val="19329981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5</a:t>
            </a:fld>
            <a:endParaRPr lang="zh-CN" altLang="en-US"/>
          </a:p>
        </p:txBody>
      </p:sp>
    </p:spTree>
    <p:extLst>
      <p:ext uri="{BB962C8B-B14F-4D97-AF65-F5344CB8AC3E}">
        <p14:creationId xmlns:p14="http://schemas.microsoft.com/office/powerpoint/2010/main" val="15402216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6</a:t>
            </a:fld>
            <a:endParaRPr lang="zh-CN" altLang="en-US"/>
          </a:p>
        </p:txBody>
      </p:sp>
    </p:spTree>
    <p:extLst>
      <p:ext uri="{BB962C8B-B14F-4D97-AF65-F5344CB8AC3E}">
        <p14:creationId xmlns:p14="http://schemas.microsoft.com/office/powerpoint/2010/main" val="30303972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7</a:t>
            </a:fld>
            <a:endParaRPr lang="zh-CN" altLang="en-US"/>
          </a:p>
        </p:txBody>
      </p:sp>
    </p:spTree>
    <p:extLst>
      <p:ext uri="{BB962C8B-B14F-4D97-AF65-F5344CB8AC3E}">
        <p14:creationId xmlns:p14="http://schemas.microsoft.com/office/powerpoint/2010/main" val="19926718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8</a:t>
            </a:fld>
            <a:endParaRPr lang="zh-CN" altLang="en-US"/>
          </a:p>
        </p:txBody>
      </p:sp>
    </p:spTree>
    <p:extLst>
      <p:ext uri="{BB962C8B-B14F-4D97-AF65-F5344CB8AC3E}">
        <p14:creationId xmlns:p14="http://schemas.microsoft.com/office/powerpoint/2010/main" val="29251682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9</a:t>
            </a:fld>
            <a:endParaRPr lang="zh-CN" altLang="en-US"/>
          </a:p>
        </p:txBody>
      </p:sp>
    </p:spTree>
    <p:extLst>
      <p:ext uri="{BB962C8B-B14F-4D97-AF65-F5344CB8AC3E}">
        <p14:creationId xmlns:p14="http://schemas.microsoft.com/office/powerpoint/2010/main" val="29784371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10</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a:t>
            </a:fld>
            <a:endParaRPr lang="zh-CN" altLang="en-US"/>
          </a:p>
        </p:txBody>
      </p:sp>
    </p:spTree>
    <p:extLst>
      <p:ext uri="{BB962C8B-B14F-4D97-AF65-F5344CB8AC3E}">
        <p14:creationId xmlns:p14="http://schemas.microsoft.com/office/powerpoint/2010/main" val="1725509515"/>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4">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2160240" y="2983026"/>
            <a:ext cx="7020272"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4000542" y="538157"/>
            <a:ext cx="1540800"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课前试做</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自我诊断</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4183095" y="874706"/>
            <a:ext cx="1172202"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5572098" y="538157"/>
            <a:ext cx="1540800"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模拟阅卷</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满分策略</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5708172" y="874706"/>
            <a:ext cx="122506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10.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 Target="../slides/slide3.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专题一</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3454792" cy="369332"/>
          </a:xfrm>
          <a:prstGeom prst="rect">
            <a:avLst/>
          </a:prstGeom>
          <a:noFill/>
        </p:spPr>
        <p:txBody>
          <a:bodyPr wrap="none" rtlCol="0">
            <a:spAutoFit/>
          </a:bodyPr>
          <a:lstStyle/>
          <a:p>
            <a:r>
              <a:rPr lang="zh-CN" altLang="zh-CN" sz="1800" b="1" kern="1200" dirty="0" smtClean="0">
                <a:solidFill>
                  <a:srgbClr val="C00000"/>
                </a:solidFill>
                <a:effectLst/>
                <a:latin typeface="+mn-lt"/>
                <a:ea typeface="+mn-ea"/>
                <a:cs typeface="+mn-cs"/>
              </a:rPr>
              <a:t>第</a:t>
            </a:r>
            <a:r>
              <a:rPr lang="en-US" altLang="zh-CN" sz="1800" b="1" kern="1200" dirty="0" smtClean="0">
                <a:solidFill>
                  <a:srgbClr val="C00000"/>
                </a:solidFill>
                <a:effectLst/>
                <a:latin typeface="+mn-lt"/>
                <a:ea typeface="+mn-ea"/>
                <a:cs typeface="+mn-cs"/>
              </a:rPr>
              <a:t>1</a:t>
            </a:r>
            <a:r>
              <a:rPr lang="zh-CN" altLang="zh-CN" sz="1800" b="1" kern="1200" dirty="0" smtClean="0">
                <a:solidFill>
                  <a:srgbClr val="C00000"/>
                </a:solidFill>
                <a:effectLst/>
                <a:latin typeface="+mn-lt"/>
                <a:ea typeface="+mn-ea"/>
                <a:cs typeface="+mn-cs"/>
              </a:rPr>
              <a:t>讲　正确使用词语</a:t>
            </a:r>
            <a:r>
              <a:rPr lang="en-US" altLang="zh-CN" sz="1800" b="1" kern="1200" dirty="0" smtClean="0">
                <a:solidFill>
                  <a:srgbClr val="C00000"/>
                </a:solidFill>
                <a:effectLst/>
                <a:latin typeface="+mn-lt"/>
                <a:ea typeface="+mn-ea"/>
                <a:cs typeface="+mn-cs"/>
              </a:rPr>
              <a:t>(</a:t>
            </a:r>
            <a:r>
              <a:rPr lang="zh-CN" altLang="zh-CN" sz="1800" b="1" kern="1200" dirty="0" smtClean="0">
                <a:solidFill>
                  <a:srgbClr val="C00000"/>
                </a:solidFill>
                <a:effectLst/>
                <a:latin typeface="+mn-lt"/>
                <a:ea typeface="+mn-ea"/>
                <a:cs typeface="+mn-cs"/>
              </a:rPr>
              <a:t>包括熟语</a:t>
            </a:r>
            <a:r>
              <a:rPr lang="en-US" altLang="zh-CN" sz="1800" b="1" kern="1200" dirty="0" smtClean="0">
                <a:solidFill>
                  <a:srgbClr val="C00000"/>
                </a:solidFill>
                <a:effectLst/>
                <a:latin typeface="+mn-lt"/>
                <a:ea typeface="+mn-ea"/>
                <a:cs typeface="+mn-cs"/>
              </a:rPr>
              <a:t>)</a:t>
            </a:r>
            <a:endParaRPr lang="zh-CN" altLang="zh-CN" sz="1800" b="1" kern="1200" dirty="0">
              <a:solidFill>
                <a:srgbClr val="C00000"/>
              </a:solidFill>
              <a:effectLst/>
              <a:latin typeface="+mn-lt"/>
              <a:ea typeface="+mn-ea"/>
              <a:cs typeface="+mn-cs"/>
            </a:endParaRPr>
          </a:p>
        </p:txBody>
      </p:sp>
      <p:sp>
        <p:nvSpPr>
          <p:cNvPr id="30" name="同侧圆角矩形 29">
            <a:hlinkClick r:id="rId17" action="ppaction://hlinksldjump" tooltip="点击进入"/>
          </p:cNvPr>
          <p:cNvSpPr/>
          <p:nvPr/>
        </p:nvSpPr>
        <p:spPr>
          <a:xfrm>
            <a:off x="3995936" y="607236"/>
            <a:ext cx="1539139"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课前试做</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自我诊断</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5573273" y="607236"/>
            <a:ext cx="1539139"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模拟阅卷</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满分方略</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8" Type="http://schemas.openxmlformats.org/officeDocument/2006/relationships/slide" Target="slide45.xml"/><Relationship Id="rId3" Type="http://schemas.openxmlformats.org/officeDocument/2006/relationships/notesSlide" Target="../notesSlides/notesSlide8.xml"/><Relationship Id="rId7" Type="http://schemas.openxmlformats.org/officeDocument/2006/relationships/slide" Target="slide17.xml"/><Relationship Id="rId2" Type="http://schemas.openxmlformats.org/officeDocument/2006/relationships/slideLayout" Target="../slideLayouts/slideLayout9.xml"/><Relationship Id="rId1" Type="http://schemas.openxmlformats.org/officeDocument/2006/relationships/vmlDrawing" Target="../drawings/vmlDrawing6.vml"/><Relationship Id="rId6" Type="http://schemas.openxmlformats.org/officeDocument/2006/relationships/slide" Target="slide13.xml"/><Relationship Id="rId11" Type="http://schemas.openxmlformats.org/officeDocument/2006/relationships/image" Target="../media/image15.emf"/><Relationship Id="rId5" Type="http://schemas.openxmlformats.org/officeDocument/2006/relationships/slide" Target="slide22.xml"/><Relationship Id="rId10" Type="http://schemas.openxmlformats.org/officeDocument/2006/relationships/package" Target="../embeddings/Microsoft_Word___6.docx"/><Relationship Id="rId4" Type="http://schemas.openxmlformats.org/officeDocument/2006/relationships/slide" Target="slide10.xml"/><Relationship Id="rId9" Type="http://schemas.openxmlformats.org/officeDocument/2006/relationships/oleObject" Target="../embeddings/oleObject6.bin"/></Relationships>
</file>

<file path=ppt/slides/_rels/slide11.xml.rels><?xml version="1.0" encoding="UTF-8" standalone="yes"?>
<Relationships xmlns="http://schemas.openxmlformats.org/package/2006/relationships"><Relationship Id="rId8" Type="http://schemas.openxmlformats.org/officeDocument/2006/relationships/slide" Target="slide45.xml"/><Relationship Id="rId3" Type="http://schemas.openxmlformats.org/officeDocument/2006/relationships/notesSlide" Target="../notesSlides/notesSlide9.xml"/><Relationship Id="rId7" Type="http://schemas.openxmlformats.org/officeDocument/2006/relationships/slide" Target="slide17.xml"/><Relationship Id="rId2" Type="http://schemas.openxmlformats.org/officeDocument/2006/relationships/slideLayout" Target="../slideLayouts/slideLayout9.xml"/><Relationship Id="rId1" Type="http://schemas.openxmlformats.org/officeDocument/2006/relationships/vmlDrawing" Target="../drawings/vmlDrawing7.vml"/><Relationship Id="rId6" Type="http://schemas.openxmlformats.org/officeDocument/2006/relationships/slide" Target="slide13.xml"/><Relationship Id="rId11" Type="http://schemas.openxmlformats.org/officeDocument/2006/relationships/image" Target="../media/image16.emf"/><Relationship Id="rId5" Type="http://schemas.openxmlformats.org/officeDocument/2006/relationships/slide" Target="slide22.xml"/><Relationship Id="rId10" Type="http://schemas.openxmlformats.org/officeDocument/2006/relationships/package" Target="../embeddings/Microsoft_Word___7.docx"/><Relationship Id="rId4" Type="http://schemas.openxmlformats.org/officeDocument/2006/relationships/slide" Target="slide10.xml"/><Relationship Id="rId9" Type="http://schemas.openxmlformats.org/officeDocument/2006/relationships/oleObject" Target="../embeddings/oleObject7.bin"/></Relationships>
</file>

<file path=ppt/slides/_rels/slide12.xml.rels><?xml version="1.0" encoding="UTF-8" standalone="yes"?>
<Relationships xmlns="http://schemas.openxmlformats.org/package/2006/relationships"><Relationship Id="rId8" Type="http://schemas.openxmlformats.org/officeDocument/2006/relationships/slide" Target="slide45.xml"/><Relationship Id="rId3" Type="http://schemas.openxmlformats.org/officeDocument/2006/relationships/notesSlide" Target="../notesSlides/notesSlide10.xml"/><Relationship Id="rId7" Type="http://schemas.openxmlformats.org/officeDocument/2006/relationships/slide" Target="slide17.xml"/><Relationship Id="rId2" Type="http://schemas.openxmlformats.org/officeDocument/2006/relationships/slideLayout" Target="../slideLayouts/slideLayout9.xml"/><Relationship Id="rId1" Type="http://schemas.openxmlformats.org/officeDocument/2006/relationships/vmlDrawing" Target="../drawings/vmlDrawing8.vml"/><Relationship Id="rId6" Type="http://schemas.openxmlformats.org/officeDocument/2006/relationships/slide" Target="slide13.xml"/><Relationship Id="rId11" Type="http://schemas.openxmlformats.org/officeDocument/2006/relationships/image" Target="../media/image17.emf"/><Relationship Id="rId5" Type="http://schemas.openxmlformats.org/officeDocument/2006/relationships/slide" Target="slide22.xml"/><Relationship Id="rId10" Type="http://schemas.openxmlformats.org/officeDocument/2006/relationships/package" Target="../embeddings/Microsoft_Word___8.docx"/><Relationship Id="rId4" Type="http://schemas.openxmlformats.org/officeDocument/2006/relationships/slide" Target="slide10.xml"/><Relationship Id="rId9" Type="http://schemas.openxmlformats.org/officeDocument/2006/relationships/oleObject" Target="../embeddings/oleObject8.bin"/></Relationships>
</file>

<file path=ppt/slides/_rels/slide13.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0.xml"/><Relationship Id="rId1" Type="http://schemas.openxmlformats.org/officeDocument/2006/relationships/slideLayout" Target="../slideLayouts/slideLayout9.xml"/><Relationship Id="rId6" Type="http://schemas.openxmlformats.org/officeDocument/2006/relationships/slide" Target="slide45.xml"/><Relationship Id="rId5" Type="http://schemas.openxmlformats.org/officeDocument/2006/relationships/slide" Target="slide17.xml"/><Relationship Id="rId4" Type="http://schemas.openxmlformats.org/officeDocument/2006/relationships/slide" Target="slide13.xml"/></Relationships>
</file>

<file path=ppt/slides/_rels/slide14.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0.xml"/><Relationship Id="rId1" Type="http://schemas.openxmlformats.org/officeDocument/2006/relationships/slideLayout" Target="../slideLayouts/slideLayout9.xml"/><Relationship Id="rId6" Type="http://schemas.openxmlformats.org/officeDocument/2006/relationships/slide" Target="slide45.xml"/><Relationship Id="rId5" Type="http://schemas.openxmlformats.org/officeDocument/2006/relationships/slide" Target="slide17.xml"/><Relationship Id="rId4" Type="http://schemas.openxmlformats.org/officeDocument/2006/relationships/slide" Target="slide13.xml"/></Relationships>
</file>

<file path=ppt/slides/_rels/slide15.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0.xml"/><Relationship Id="rId1" Type="http://schemas.openxmlformats.org/officeDocument/2006/relationships/slideLayout" Target="../slideLayouts/slideLayout9.xml"/><Relationship Id="rId6" Type="http://schemas.openxmlformats.org/officeDocument/2006/relationships/slide" Target="slide45.xml"/><Relationship Id="rId5" Type="http://schemas.openxmlformats.org/officeDocument/2006/relationships/slide" Target="slide17.xml"/><Relationship Id="rId4" Type="http://schemas.openxmlformats.org/officeDocument/2006/relationships/slide" Target="slide13.xml"/></Relationships>
</file>

<file path=ppt/slides/_rels/slide16.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0.xml"/><Relationship Id="rId1" Type="http://schemas.openxmlformats.org/officeDocument/2006/relationships/slideLayout" Target="../slideLayouts/slideLayout9.xml"/><Relationship Id="rId6" Type="http://schemas.openxmlformats.org/officeDocument/2006/relationships/slide" Target="slide45.xml"/><Relationship Id="rId5" Type="http://schemas.openxmlformats.org/officeDocument/2006/relationships/slide" Target="slide17.xml"/><Relationship Id="rId4" Type="http://schemas.openxmlformats.org/officeDocument/2006/relationships/slide" Target="slide13.xml"/></Relationships>
</file>

<file path=ppt/slides/_rels/slide17.xml.rels><?xml version="1.0" encoding="UTF-8" standalone="yes"?>
<Relationships xmlns="http://schemas.openxmlformats.org/package/2006/relationships"><Relationship Id="rId8" Type="http://schemas.openxmlformats.org/officeDocument/2006/relationships/oleObject" Target="../embeddings/oleObject9.bin"/><Relationship Id="rId3" Type="http://schemas.openxmlformats.org/officeDocument/2006/relationships/slide" Target="slide10.xml"/><Relationship Id="rId7" Type="http://schemas.openxmlformats.org/officeDocument/2006/relationships/slide" Target="slide45.xml"/><Relationship Id="rId2" Type="http://schemas.openxmlformats.org/officeDocument/2006/relationships/slideLayout" Target="../slideLayouts/slideLayout9.xml"/><Relationship Id="rId1" Type="http://schemas.openxmlformats.org/officeDocument/2006/relationships/vmlDrawing" Target="../drawings/vmlDrawing9.vml"/><Relationship Id="rId6" Type="http://schemas.openxmlformats.org/officeDocument/2006/relationships/slide" Target="slide17.xml"/><Relationship Id="rId5" Type="http://schemas.openxmlformats.org/officeDocument/2006/relationships/slide" Target="slide13.xml"/><Relationship Id="rId10" Type="http://schemas.openxmlformats.org/officeDocument/2006/relationships/image" Target="../media/image18.emf"/><Relationship Id="rId4" Type="http://schemas.openxmlformats.org/officeDocument/2006/relationships/slide" Target="slide22.xml"/><Relationship Id="rId9" Type="http://schemas.openxmlformats.org/officeDocument/2006/relationships/package" Target="../embeddings/Microsoft_Word___9.docx"/></Relationships>
</file>

<file path=ppt/slides/_rels/slide18.xml.rels><?xml version="1.0" encoding="UTF-8" standalone="yes"?>
<Relationships xmlns="http://schemas.openxmlformats.org/package/2006/relationships"><Relationship Id="rId8" Type="http://schemas.openxmlformats.org/officeDocument/2006/relationships/oleObject" Target="../embeddings/oleObject10.bin"/><Relationship Id="rId3" Type="http://schemas.openxmlformats.org/officeDocument/2006/relationships/slide" Target="slide10.xml"/><Relationship Id="rId7" Type="http://schemas.openxmlformats.org/officeDocument/2006/relationships/slide" Target="slide45.xml"/><Relationship Id="rId2" Type="http://schemas.openxmlformats.org/officeDocument/2006/relationships/slideLayout" Target="../slideLayouts/slideLayout9.xml"/><Relationship Id="rId1" Type="http://schemas.openxmlformats.org/officeDocument/2006/relationships/vmlDrawing" Target="../drawings/vmlDrawing10.vml"/><Relationship Id="rId6" Type="http://schemas.openxmlformats.org/officeDocument/2006/relationships/slide" Target="slide17.xml"/><Relationship Id="rId5" Type="http://schemas.openxmlformats.org/officeDocument/2006/relationships/slide" Target="slide13.xml"/><Relationship Id="rId10" Type="http://schemas.openxmlformats.org/officeDocument/2006/relationships/image" Target="../media/image19.emf"/><Relationship Id="rId4" Type="http://schemas.openxmlformats.org/officeDocument/2006/relationships/slide" Target="slide22.xml"/><Relationship Id="rId9" Type="http://schemas.openxmlformats.org/officeDocument/2006/relationships/package" Target="../embeddings/Microsoft_Word___10.docx"/></Relationships>
</file>

<file path=ppt/slides/_rels/slide19.xml.rels><?xml version="1.0" encoding="UTF-8" standalone="yes"?>
<Relationships xmlns="http://schemas.openxmlformats.org/package/2006/relationships"><Relationship Id="rId8" Type="http://schemas.openxmlformats.org/officeDocument/2006/relationships/oleObject" Target="../embeddings/oleObject11.bin"/><Relationship Id="rId3" Type="http://schemas.openxmlformats.org/officeDocument/2006/relationships/slide" Target="slide10.xml"/><Relationship Id="rId7" Type="http://schemas.openxmlformats.org/officeDocument/2006/relationships/slide" Target="slide45.xml"/><Relationship Id="rId2" Type="http://schemas.openxmlformats.org/officeDocument/2006/relationships/slideLayout" Target="../slideLayouts/slideLayout9.xml"/><Relationship Id="rId1" Type="http://schemas.openxmlformats.org/officeDocument/2006/relationships/vmlDrawing" Target="../drawings/vmlDrawing11.vml"/><Relationship Id="rId6" Type="http://schemas.openxmlformats.org/officeDocument/2006/relationships/slide" Target="slide17.xml"/><Relationship Id="rId5" Type="http://schemas.openxmlformats.org/officeDocument/2006/relationships/slide" Target="slide13.xml"/><Relationship Id="rId10" Type="http://schemas.openxmlformats.org/officeDocument/2006/relationships/image" Target="../media/image20.emf"/><Relationship Id="rId4" Type="http://schemas.openxmlformats.org/officeDocument/2006/relationships/slide" Target="slide22.xml"/><Relationship Id="rId9" Type="http://schemas.openxmlformats.org/officeDocument/2006/relationships/package" Target="../embeddings/Microsoft_Word___11.docx"/></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oleObject" Target="../embeddings/oleObject12.bin"/><Relationship Id="rId3" Type="http://schemas.openxmlformats.org/officeDocument/2006/relationships/slide" Target="slide10.xml"/><Relationship Id="rId7" Type="http://schemas.openxmlformats.org/officeDocument/2006/relationships/slide" Target="slide45.xml"/><Relationship Id="rId2" Type="http://schemas.openxmlformats.org/officeDocument/2006/relationships/slideLayout" Target="../slideLayouts/slideLayout9.xml"/><Relationship Id="rId1" Type="http://schemas.openxmlformats.org/officeDocument/2006/relationships/vmlDrawing" Target="../drawings/vmlDrawing12.vml"/><Relationship Id="rId6" Type="http://schemas.openxmlformats.org/officeDocument/2006/relationships/slide" Target="slide17.xml"/><Relationship Id="rId5" Type="http://schemas.openxmlformats.org/officeDocument/2006/relationships/slide" Target="slide13.xml"/><Relationship Id="rId10" Type="http://schemas.openxmlformats.org/officeDocument/2006/relationships/image" Target="../media/image21.emf"/><Relationship Id="rId4" Type="http://schemas.openxmlformats.org/officeDocument/2006/relationships/slide" Target="slide22.xml"/><Relationship Id="rId9" Type="http://schemas.openxmlformats.org/officeDocument/2006/relationships/package" Target="../embeddings/Microsoft_Word___12.docx"/></Relationships>
</file>

<file path=ppt/slides/_rels/slide21.xml.rels><?xml version="1.0" encoding="UTF-8" standalone="yes"?>
<Relationships xmlns="http://schemas.openxmlformats.org/package/2006/relationships"><Relationship Id="rId8" Type="http://schemas.openxmlformats.org/officeDocument/2006/relationships/oleObject" Target="../embeddings/oleObject13.bin"/><Relationship Id="rId3" Type="http://schemas.openxmlformats.org/officeDocument/2006/relationships/slide" Target="slide10.xml"/><Relationship Id="rId7" Type="http://schemas.openxmlformats.org/officeDocument/2006/relationships/slide" Target="slide45.xml"/><Relationship Id="rId2" Type="http://schemas.openxmlformats.org/officeDocument/2006/relationships/slideLayout" Target="../slideLayouts/slideLayout9.xml"/><Relationship Id="rId1" Type="http://schemas.openxmlformats.org/officeDocument/2006/relationships/vmlDrawing" Target="../drawings/vmlDrawing13.vml"/><Relationship Id="rId6" Type="http://schemas.openxmlformats.org/officeDocument/2006/relationships/slide" Target="slide17.xml"/><Relationship Id="rId5" Type="http://schemas.openxmlformats.org/officeDocument/2006/relationships/slide" Target="slide13.xml"/><Relationship Id="rId10" Type="http://schemas.openxmlformats.org/officeDocument/2006/relationships/image" Target="../media/image22.emf"/><Relationship Id="rId4" Type="http://schemas.openxmlformats.org/officeDocument/2006/relationships/slide" Target="slide22.xml"/><Relationship Id="rId9" Type="http://schemas.openxmlformats.org/officeDocument/2006/relationships/package" Target="../embeddings/Microsoft_Word___13.docx"/></Relationships>
</file>

<file path=ppt/slides/_rels/slide2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0.xml"/><Relationship Id="rId1" Type="http://schemas.openxmlformats.org/officeDocument/2006/relationships/slideLayout" Target="../slideLayouts/slideLayout9.xml"/><Relationship Id="rId6" Type="http://schemas.openxmlformats.org/officeDocument/2006/relationships/slide" Target="slide42.xml"/><Relationship Id="rId5" Type="http://schemas.openxmlformats.org/officeDocument/2006/relationships/slide" Target="slide24.xml"/><Relationship Id="rId4" Type="http://schemas.openxmlformats.org/officeDocument/2006/relationships/slide" Target="slide45.xml"/></Relationships>
</file>

<file path=ppt/slides/_rels/slide23.xml.rels><?xml version="1.0" encoding="UTF-8" standalone="yes"?>
<Relationships xmlns="http://schemas.openxmlformats.org/package/2006/relationships"><Relationship Id="rId8" Type="http://schemas.openxmlformats.org/officeDocument/2006/relationships/oleObject" Target="../embeddings/oleObject14.bin"/><Relationship Id="rId3" Type="http://schemas.openxmlformats.org/officeDocument/2006/relationships/slide" Target="slide10.xml"/><Relationship Id="rId7" Type="http://schemas.openxmlformats.org/officeDocument/2006/relationships/slide" Target="slide42.xml"/><Relationship Id="rId2" Type="http://schemas.openxmlformats.org/officeDocument/2006/relationships/slideLayout" Target="../slideLayouts/slideLayout9.xml"/><Relationship Id="rId1" Type="http://schemas.openxmlformats.org/officeDocument/2006/relationships/vmlDrawing" Target="../drawings/vmlDrawing14.vml"/><Relationship Id="rId6" Type="http://schemas.openxmlformats.org/officeDocument/2006/relationships/slide" Target="slide24.xml"/><Relationship Id="rId5" Type="http://schemas.openxmlformats.org/officeDocument/2006/relationships/slide" Target="slide45.xml"/><Relationship Id="rId10" Type="http://schemas.openxmlformats.org/officeDocument/2006/relationships/image" Target="../media/image23.emf"/><Relationship Id="rId4" Type="http://schemas.openxmlformats.org/officeDocument/2006/relationships/slide" Target="slide22.xml"/><Relationship Id="rId9" Type="http://schemas.openxmlformats.org/officeDocument/2006/relationships/package" Target="../embeddings/Microsoft_Word___14.docx"/></Relationships>
</file>

<file path=ppt/slides/_rels/slide24.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0.xml"/><Relationship Id="rId1" Type="http://schemas.openxmlformats.org/officeDocument/2006/relationships/slideLayout" Target="../slideLayouts/slideLayout9.xml"/><Relationship Id="rId6" Type="http://schemas.openxmlformats.org/officeDocument/2006/relationships/slide" Target="slide42.xml"/><Relationship Id="rId5" Type="http://schemas.openxmlformats.org/officeDocument/2006/relationships/slide" Target="slide24.xml"/><Relationship Id="rId4" Type="http://schemas.openxmlformats.org/officeDocument/2006/relationships/slide" Target="slide45.xml"/></Relationships>
</file>

<file path=ppt/slides/_rels/slide25.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0.xml"/><Relationship Id="rId1" Type="http://schemas.openxmlformats.org/officeDocument/2006/relationships/slideLayout" Target="../slideLayouts/slideLayout9.xml"/><Relationship Id="rId6" Type="http://schemas.openxmlformats.org/officeDocument/2006/relationships/slide" Target="slide42.xml"/><Relationship Id="rId5" Type="http://schemas.openxmlformats.org/officeDocument/2006/relationships/slide" Target="slide24.xml"/><Relationship Id="rId4" Type="http://schemas.openxmlformats.org/officeDocument/2006/relationships/slide" Target="slide45.xml"/></Relationships>
</file>

<file path=ppt/slides/_rels/slide26.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0.xml"/><Relationship Id="rId1" Type="http://schemas.openxmlformats.org/officeDocument/2006/relationships/slideLayout" Target="../slideLayouts/slideLayout9.xml"/><Relationship Id="rId6" Type="http://schemas.openxmlformats.org/officeDocument/2006/relationships/slide" Target="slide42.xml"/><Relationship Id="rId5" Type="http://schemas.openxmlformats.org/officeDocument/2006/relationships/slide" Target="slide24.xml"/><Relationship Id="rId4" Type="http://schemas.openxmlformats.org/officeDocument/2006/relationships/slide" Target="slide45.xml"/></Relationships>
</file>

<file path=ppt/slides/_rels/slide27.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0.xml"/><Relationship Id="rId1" Type="http://schemas.openxmlformats.org/officeDocument/2006/relationships/slideLayout" Target="../slideLayouts/slideLayout9.xml"/><Relationship Id="rId6" Type="http://schemas.openxmlformats.org/officeDocument/2006/relationships/slide" Target="slide42.xml"/><Relationship Id="rId5" Type="http://schemas.openxmlformats.org/officeDocument/2006/relationships/slide" Target="slide24.xml"/><Relationship Id="rId4" Type="http://schemas.openxmlformats.org/officeDocument/2006/relationships/slide" Target="slide45.xml"/></Relationships>
</file>

<file path=ppt/slides/_rels/slide28.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0.xml"/><Relationship Id="rId1" Type="http://schemas.openxmlformats.org/officeDocument/2006/relationships/slideLayout" Target="../slideLayouts/slideLayout9.xml"/><Relationship Id="rId6" Type="http://schemas.openxmlformats.org/officeDocument/2006/relationships/slide" Target="slide42.xml"/><Relationship Id="rId5" Type="http://schemas.openxmlformats.org/officeDocument/2006/relationships/slide" Target="slide24.xml"/><Relationship Id="rId4" Type="http://schemas.openxmlformats.org/officeDocument/2006/relationships/slide" Target="slide45.xml"/></Relationships>
</file>

<file path=ppt/slides/_rels/slide29.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0.xml"/><Relationship Id="rId1" Type="http://schemas.openxmlformats.org/officeDocument/2006/relationships/slideLayout" Target="../slideLayouts/slideLayout9.xml"/><Relationship Id="rId6" Type="http://schemas.openxmlformats.org/officeDocument/2006/relationships/slide" Target="slide42.xml"/><Relationship Id="rId5" Type="http://schemas.openxmlformats.org/officeDocument/2006/relationships/slide" Target="slide24.xml"/><Relationship Id="rId4" Type="http://schemas.openxmlformats.org/officeDocument/2006/relationships/slide" Target="slide45.xml"/></Relationships>
</file>

<file path=ppt/slides/_rels/slide3.xml.rels><?xml version="1.0" encoding="UTF-8" standalone="yes"?>
<Relationships xmlns="http://schemas.openxmlformats.org/package/2006/relationships"><Relationship Id="rId8" Type="http://schemas.openxmlformats.org/officeDocument/2006/relationships/slide" Target="slide9.xml"/><Relationship Id="rId3" Type="http://schemas.openxmlformats.org/officeDocument/2006/relationships/notesSlide" Target="../notesSlides/notesSlide1.xml"/><Relationship Id="rId7" Type="http://schemas.openxmlformats.org/officeDocument/2006/relationships/slide" Target="slide8.xml"/><Relationship Id="rId2" Type="http://schemas.openxmlformats.org/officeDocument/2006/relationships/slideLayout" Target="../slideLayouts/slideLayout8.xml"/><Relationship Id="rId1" Type="http://schemas.openxmlformats.org/officeDocument/2006/relationships/vmlDrawing" Target="../drawings/vmlDrawing1.vml"/><Relationship Id="rId6" Type="http://schemas.openxmlformats.org/officeDocument/2006/relationships/slide" Target="slide7.xml"/><Relationship Id="rId11" Type="http://schemas.openxmlformats.org/officeDocument/2006/relationships/image" Target="../media/image10.emf"/><Relationship Id="rId5" Type="http://schemas.openxmlformats.org/officeDocument/2006/relationships/slide" Target="slide5.xml"/><Relationship Id="rId10" Type="http://schemas.openxmlformats.org/officeDocument/2006/relationships/package" Target="../embeddings/Microsoft_Word___1.docx"/><Relationship Id="rId4" Type="http://schemas.openxmlformats.org/officeDocument/2006/relationships/slide" Target="slide3.xml"/><Relationship Id="rId9" Type="http://schemas.openxmlformats.org/officeDocument/2006/relationships/oleObject" Target="../embeddings/oleObject1.bin"/></Relationships>
</file>

<file path=ppt/slides/_rels/slide30.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0.xml"/><Relationship Id="rId1" Type="http://schemas.openxmlformats.org/officeDocument/2006/relationships/slideLayout" Target="../slideLayouts/slideLayout9.xml"/><Relationship Id="rId6" Type="http://schemas.openxmlformats.org/officeDocument/2006/relationships/slide" Target="slide42.xml"/><Relationship Id="rId5" Type="http://schemas.openxmlformats.org/officeDocument/2006/relationships/slide" Target="slide24.xml"/><Relationship Id="rId4" Type="http://schemas.openxmlformats.org/officeDocument/2006/relationships/slide" Target="slide45.xml"/></Relationships>
</file>

<file path=ppt/slides/_rels/slide3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0.xml"/><Relationship Id="rId1" Type="http://schemas.openxmlformats.org/officeDocument/2006/relationships/slideLayout" Target="../slideLayouts/slideLayout9.xml"/><Relationship Id="rId6" Type="http://schemas.openxmlformats.org/officeDocument/2006/relationships/slide" Target="slide42.xml"/><Relationship Id="rId5" Type="http://schemas.openxmlformats.org/officeDocument/2006/relationships/slide" Target="slide24.xml"/><Relationship Id="rId4" Type="http://schemas.openxmlformats.org/officeDocument/2006/relationships/slide" Target="slide45.xml"/></Relationships>
</file>

<file path=ppt/slides/_rels/slide3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0.xml"/><Relationship Id="rId1" Type="http://schemas.openxmlformats.org/officeDocument/2006/relationships/slideLayout" Target="../slideLayouts/slideLayout9.xml"/><Relationship Id="rId6" Type="http://schemas.openxmlformats.org/officeDocument/2006/relationships/slide" Target="slide42.xml"/><Relationship Id="rId5" Type="http://schemas.openxmlformats.org/officeDocument/2006/relationships/slide" Target="slide24.xml"/><Relationship Id="rId4" Type="http://schemas.openxmlformats.org/officeDocument/2006/relationships/slide" Target="slide45.xml"/></Relationships>
</file>

<file path=ppt/slides/_rels/slide33.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0.xml"/><Relationship Id="rId1" Type="http://schemas.openxmlformats.org/officeDocument/2006/relationships/slideLayout" Target="../slideLayouts/slideLayout9.xml"/><Relationship Id="rId6" Type="http://schemas.openxmlformats.org/officeDocument/2006/relationships/slide" Target="slide42.xml"/><Relationship Id="rId5" Type="http://schemas.openxmlformats.org/officeDocument/2006/relationships/slide" Target="slide24.xml"/><Relationship Id="rId4" Type="http://schemas.openxmlformats.org/officeDocument/2006/relationships/slide" Target="slide45.xml"/></Relationships>
</file>

<file path=ppt/slides/_rels/slide34.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0.xml"/><Relationship Id="rId1" Type="http://schemas.openxmlformats.org/officeDocument/2006/relationships/slideLayout" Target="../slideLayouts/slideLayout9.xml"/><Relationship Id="rId6" Type="http://schemas.openxmlformats.org/officeDocument/2006/relationships/slide" Target="slide42.xml"/><Relationship Id="rId5" Type="http://schemas.openxmlformats.org/officeDocument/2006/relationships/slide" Target="slide24.xml"/><Relationship Id="rId4" Type="http://schemas.openxmlformats.org/officeDocument/2006/relationships/slide" Target="slide45.xml"/></Relationships>
</file>

<file path=ppt/slides/_rels/slide35.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0.xml"/><Relationship Id="rId1" Type="http://schemas.openxmlformats.org/officeDocument/2006/relationships/slideLayout" Target="../slideLayouts/slideLayout9.xml"/><Relationship Id="rId6" Type="http://schemas.openxmlformats.org/officeDocument/2006/relationships/slide" Target="slide42.xml"/><Relationship Id="rId5" Type="http://schemas.openxmlformats.org/officeDocument/2006/relationships/slide" Target="slide24.xml"/><Relationship Id="rId4" Type="http://schemas.openxmlformats.org/officeDocument/2006/relationships/slide" Target="slide45.xml"/></Relationships>
</file>

<file path=ppt/slides/_rels/slide36.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0.xml"/><Relationship Id="rId1" Type="http://schemas.openxmlformats.org/officeDocument/2006/relationships/slideLayout" Target="../slideLayouts/slideLayout9.xml"/><Relationship Id="rId6" Type="http://schemas.openxmlformats.org/officeDocument/2006/relationships/slide" Target="slide42.xml"/><Relationship Id="rId5" Type="http://schemas.openxmlformats.org/officeDocument/2006/relationships/slide" Target="slide24.xml"/><Relationship Id="rId4" Type="http://schemas.openxmlformats.org/officeDocument/2006/relationships/slide" Target="slide45.xml"/></Relationships>
</file>

<file path=ppt/slides/_rels/slide37.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0.xml"/><Relationship Id="rId1" Type="http://schemas.openxmlformats.org/officeDocument/2006/relationships/slideLayout" Target="../slideLayouts/slideLayout9.xml"/><Relationship Id="rId6" Type="http://schemas.openxmlformats.org/officeDocument/2006/relationships/slide" Target="slide42.xml"/><Relationship Id="rId5" Type="http://schemas.openxmlformats.org/officeDocument/2006/relationships/slide" Target="slide24.xml"/><Relationship Id="rId4" Type="http://schemas.openxmlformats.org/officeDocument/2006/relationships/slide" Target="slide45.xml"/></Relationships>
</file>

<file path=ppt/slides/_rels/slide38.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0.xml"/><Relationship Id="rId1" Type="http://schemas.openxmlformats.org/officeDocument/2006/relationships/slideLayout" Target="../slideLayouts/slideLayout9.xml"/><Relationship Id="rId6" Type="http://schemas.openxmlformats.org/officeDocument/2006/relationships/slide" Target="slide42.xml"/><Relationship Id="rId5" Type="http://schemas.openxmlformats.org/officeDocument/2006/relationships/slide" Target="slide24.xml"/><Relationship Id="rId4" Type="http://schemas.openxmlformats.org/officeDocument/2006/relationships/slide" Target="slide45.xml"/></Relationships>
</file>

<file path=ppt/slides/_rels/slide39.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0.xml"/><Relationship Id="rId1" Type="http://schemas.openxmlformats.org/officeDocument/2006/relationships/slideLayout" Target="../slideLayouts/slideLayout9.xml"/><Relationship Id="rId6" Type="http://schemas.openxmlformats.org/officeDocument/2006/relationships/slide" Target="slide42.xml"/><Relationship Id="rId5" Type="http://schemas.openxmlformats.org/officeDocument/2006/relationships/slide" Target="slide24.xml"/><Relationship Id="rId4" Type="http://schemas.openxmlformats.org/officeDocument/2006/relationships/slide" Target="slide45.xml"/></Relationships>
</file>

<file path=ppt/slides/_rels/slide4.xml.rels><?xml version="1.0" encoding="UTF-8" standalone="yes"?>
<Relationships xmlns="http://schemas.openxmlformats.org/package/2006/relationships"><Relationship Id="rId8" Type="http://schemas.openxmlformats.org/officeDocument/2006/relationships/slide" Target="slide9.xml"/><Relationship Id="rId3" Type="http://schemas.openxmlformats.org/officeDocument/2006/relationships/notesSlide" Target="../notesSlides/notesSlide2.xml"/><Relationship Id="rId7" Type="http://schemas.openxmlformats.org/officeDocument/2006/relationships/slide" Target="slide8.xml"/><Relationship Id="rId2" Type="http://schemas.openxmlformats.org/officeDocument/2006/relationships/slideLayout" Target="../slideLayouts/slideLayout8.xml"/><Relationship Id="rId1" Type="http://schemas.openxmlformats.org/officeDocument/2006/relationships/vmlDrawing" Target="../drawings/vmlDrawing2.vml"/><Relationship Id="rId6" Type="http://schemas.openxmlformats.org/officeDocument/2006/relationships/slide" Target="slide7.xml"/><Relationship Id="rId11" Type="http://schemas.openxmlformats.org/officeDocument/2006/relationships/image" Target="../media/image11.emf"/><Relationship Id="rId5" Type="http://schemas.openxmlformats.org/officeDocument/2006/relationships/slide" Target="slide5.xml"/><Relationship Id="rId10" Type="http://schemas.openxmlformats.org/officeDocument/2006/relationships/package" Target="../embeddings/Microsoft_Word___2.docx"/><Relationship Id="rId4" Type="http://schemas.openxmlformats.org/officeDocument/2006/relationships/slide" Target="slide3.xml"/><Relationship Id="rId9" Type="http://schemas.openxmlformats.org/officeDocument/2006/relationships/oleObject" Target="../embeddings/oleObject2.bin"/></Relationships>
</file>

<file path=ppt/slides/_rels/slide40.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0.xml"/><Relationship Id="rId1" Type="http://schemas.openxmlformats.org/officeDocument/2006/relationships/slideLayout" Target="../slideLayouts/slideLayout9.xml"/><Relationship Id="rId6" Type="http://schemas.openxmlformats.org/officeDocument/2006/relationships/slide" Target="slide42.xml"/><Relationship Id="rId5" Type="http://schemas.openxmlformats.org/officeDocument/2006/relationships/slide" Target="slide24.xml"/><Relationship Id="rId4" Type="http://schemas.openxmlformats.org/officeDocument/2006/relationships/slide" Target="slide45.xml"/></Relationships>
</file>

<file path=ppt/slides/_rels/slide4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0.xml"/><Relationship Id="rId1" Type="http://schemas.openxmlformats.org/officeDocument/2006/relationships/slideLayout" Target="../slideLayouts/slideLayout9.xml"/><Relationship Id="rId6" Type="http://schemas.openxmlformats.org/officeDocument/2006/relationships/slide" Target="slide42.xml"/><Relationship Id="rId5" Type="http://schemas.openxmlformats.org/officeDocument/2006/relationships/slide" Target="slide24.xml"/><Relationship Id="rId4" Type="http://schemas.openxmlformats.org/officeDocument/2006/relationships/slide" Target="slide45.xml"/></Relationships>
</file>

<file path=ppt/slides/_rels/slide4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0.xml"/><Relationship Id="rId1" Type="http://schemas.openxmlformats.org/officeDocument/2006/relationships/slideLayout" Target="../slideLayouts/slideLayout9.xml"/><Relationship Id="rId6" Type="http://schemas.openxmlformats.org/officeDocument/2006/relationships/slide" Target="slide42.xml"/><Relationship Id="rId5" Type="http://schemas.openxmlformats.org/officeDocument/2006/relationships/slide" Target="slide24.xml"/><Relationship Id="rId4" Type="http://schemas.openxmlformats.org/officeDocument/2006/relationships/slide" Target="slide45.xml"/></Relationships>
</file>

<file path=ppt/slides/_rels/slide43.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0.xml"/><Relationship Id="rId1" Type="http://schemas.openxmlformats.org/officeDocument/2006/relationships/slideLayout" Target="../slideLayouts/slideLayout9.xml"/><Relationship Id="rId6" Type="http://schemas.openxmlformats.org/officeDocument/2006/relationships/slide" Target="slide42.xml"/><Relationship Id="rId5" Type="http://schemas.openxmlformats.org/officeDocument/2006/relationships/slide" Target="slide24.xml"/><Relationship Id="rId4" Type="http://schemas.openxmlformats.org/officeDocument/2006/relationships/slide" Target="slide45.xml"/></Relationships>
</file>

<file path=ppt/slides/_rels/slide44.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0.xml"/><Relationship Id="rId1" Type="http://schemas.openxmlformats.org/officeDocument/2006/relationships/slideLayout" Target="../slideLayouts/slideLayout9.xml"/><Relationship Id="rId6" Type="http://schemas.openxmlformats.org/officeDocument/2006/relationships/slide" Target="slide42.xml"/><Relationship Id="rId5" Type="http://schemas.openxmlformats.org/officeDocument/2006/relationships/slide" Target="slide24.xml"/><Relationship Id="rId4" Type="http://schemas.openxmlformats.org/officeDocument/2006/relationships/slide" Target="slide45.xml"/></Relationships>
</file>

<file path=ppt/slides/_rels/slide45.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0.xml"/><Relationship Id="rId1" Type="http://schemas.openxmlformats.org/officeDocument/2006/relationships/slideLayout" Target="../slideLayouts/slideLayout9.xml"/><Relationship Id="rId6" Type="http://schemas.openxmlformats.org/officeDocument/2006/relationships/slide" Target="slide52.xml"/><Relationship Id="rId5" Type="http://schemas.openxmlformats.org/officeDocument/2006/relationships/slide" Target="slide48.xml"/><Relationship Id="rId4" Type="http://schemas.openxmlformats.org/officeDocument/2006/relationships/slide" Target="slide45.xml"/></Relationships>
</file>

<file path=ppt/slides/_rels/slide46.xml.rels><?xml version="1.0" encoding="UTF-8" standalone="yes"?>
<Relationships xmlns="http://schemas.openxmlformats.org/package/2006/relationships"><Relationship Id="rId8" Type="http://schemas.openxmlformats.org/officeDocument/2006/relationships/oleObject" Target="../embeddings/oleObject15.bin"/><Relationship Id="rId3" Type="http://schemas.openxmlformats.org/officeDocument/2006/relationships/slide" Target="slide10.xml"/><Relationship Id="rId7" Type="http://schemas.openxmlformats.org/officeDocument/2006/relationships/slide" Target="slide52.xml"/><Relationship Id="rId2" Type="http://schemas.openxmlformats.org/officeDocument/2006/relationships/slideLayout" Target="../slideLayouts/slideLayout9.xml"/><Relationship Id="rId1" Type="http://schemas.openxmlformats.org/officeDocument/2006/relationships/vmlDrawing" Target="../drawings/vmlDrawing15.vml"/><Relationship Id="rId6" Type="http://schemas.openxmlformats.org/officeDocument/2006/relationships/slide" Target="slide48.xml"/><Relationship Id="rId5" Type="http://schemas.openxmlformats.org/officeDocument/2006/relationships/slide" Target="slide45.xml"/><Relationship Id="rId10" Type="http://schemas.openxmlformats.org/officeDocument/2006/relationships/image" Target="../media/image24.emf"/><Relationship Id="rId4" Type="http://schemas.openxmlformats.org/officeDocument/2006/relationships/slide" Target="slide22.xml"/><Relationship Id="rId9" Type="http://schemas.openxmlformats.org/officeDocument/2006/relationships/package" Target="../embeddings/Microsoft_Word___15.docx"/></Relationships>
</file>

<file path=ppt/slides/_rels/slide47.xml.rels><?xml version="1.0" encoding="UTF-8" standalone="yes"?>
<Relationships xmlns="http://schemas.openxmlformats.org/package/2006/relationships"><Relationship Id="rId8" Type="http://schemas.openxmlformats.org/officeDocument/2006/relationships/oleObject" Target="../embeddings/oleObject16.bin"/><Relationship Id="rId3" Type="http://schemas.openxmlformats.org/officeDocument/2006/relationships/slide" Target="slide10.xml"/><Relationship Id="rId7" Type="http://schemas.openxmlformats.org/officeDocument/2006/relationships/slide" Target="slide52.xml"/><Relationship Id="rId2" Type="http://schemas.openxmlformats.org/officeDocument/2006/relationships/slideLayout" Target="../slideLayouts/slideLayout9.xml"/><Relationship Id="rId1" Type="http://schemas.openxmlformats.org/officeDocument/2006/relationships/vmlDrawing" Target="../drawings/vmlDrawing16.vml"/><Relationship Id="rId6" Type="http://schemas.openxmlformats.org/officeDocument/2006/relationships/slide" Target="slide48.xml"/><Relationship Id="rId5" Type="http://schemas.openxmlformats.org/officeDocument/2006/relationships/slide" Target="slide45.xml"/><Relationship Id="rId10" Type="http://schemas.openxmlformats.org/officeDocument/2006/relationships/image" Target="../media/image25.emf"/><Relationship Id="rId4" Type="http://schemas.openxmlformats.org/officeDocument/2006/relationships/slide" Target="slide22.xml"/><Relationship Id="rId9" Type="http://schemas.openxmlformats.org/officeDocument/2006/relationships/package" Target="../embeddings/Microsoft_Word___16.docx"/></Relationships>
</file>

<file path=ppt/slides/_rels/slide48.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0.xml"/><Relationship Id="rId1" Type="http://schemas.openxmlformats.org/officeDocument/2006/relationships/slideLayout" Target="../slideLayouts/slideLayout9.xml"/><Relationship Id="rId6" Type="http://schemas.openxmlformats.org/officeDocument/2006/relationships/slide" Target="slide52.xml"/><Relationship Id="rId5" Type="http://schemas.openxmlformats.org/officeDocument/2006/relationships/slide" Target="slide48.xml"/><Relationship Id="rId4" Type="http://schemas.openxmlformats.org/officeDocument/2006/relationships/slide" Target="slide45.xml"/></Relationships>
</file>

<file path=ppt/slides/_rels/slide49.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0.xml"/><Relationship Id="rId1" Type="http://schemas.openxmlformats.org/officeDocument/2006/relationships/slideLayout" Target="../slideLayouts/slideLayout9.xml"/><Relationship Id="rId6" Type="http://schemas.openxmlformats.org/officeDocument/2006/relationships/slide" Target="slide52.xml"/><Relationship Id="rId5" Type="http://schemas.openxmlformats.org/officeDocument/2006/relationships/slide" Target="slide48.xml"/><Relationship Id="rId4" Type="http://schemas.openxmlformats.org/officeDocument/2006/relationships/slide" Target="slide45.xml"/></Relationships>
</file>

<file path=ppt/slides/_rels/slide5.xml.rels><?xml version="1.0" encoding="UTF-8" standalone="yes"?>
<Relationships xmlns="http://schemas.openxmlformats.org/package/2006/relationships"><Relationship Id="rId8" Type="http://schemas.openxmlformats.org/officeDocument/2006/relationships/slide" Target="slide9.xml"/><Relationship Id="rId3" Type="http://schemas.openxmlformats.org/officeDocument/2006/relationships/notesSlide" Target="../notesSlides/notesSlide3.xml"/><Relationship Id="rId7" Type="http://schemas.openxmlformats.org/officeDocument/2006/relationships/slide" Target="slide8.xml"/><Relationship Id="rId2" Type="http://schemas.openxmlformats.org/officeDocument/2006/relationships/slideLayout" Target="../slideLayouts/slideLayout8.xml"/><Relationship Id="rId1" Type="http://schemas.openxmlformats.org/officeDocument/2006/relationships/vmlDrawing" Target="../drawings/vmlDrawing3.vml"/><Relationship Id="rId6" Type="http://schemas.openxmlformats.org/officeDocument/2006/relationships/slide" Target="slide7.xml"/><Relationship Id="rId11" Type="http://schemas.openxmlformats.org/officeDocument/2006/relationships/image" Target="../media/image12.emf"/><Relationship Id="rId5" Type="http://schemas.openxmlformats.org/officeDocument/2006/relationships/slide" Target="slide5.xml"/><Relationship Id="rId10" Type="http://schemas.openxmlformats.org/officeDocument/2006/relationships/package" Target="../embeddings/Microsoft_Word___3.docx"/><Relationship Id="rId4" Type="http://schemas.openxmlformats.org/officeDocument/2006/relationships/slide" Target="slide3.xml"/><Relationship Id="rId9" Type="http://schemas.openxmlformats.org/officeDocument/2006/relationships/oleObject" Target="../embeddings/oleObject3.bin"/></Relationships>
</file>

<file path=ppt/slides/_rels/slide50.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0.xml"/><Relationship Id="rId1" Type="http://schemas.openxmlformats.org/officeDocument/2006/relationships/slideLayout" Target="../slideLayouts/slideLayout9.xml"/><Relationship Id="rId6" Type="http://schemas.openxmlformats.org/officeDocument/2006/relationships/slide" Target="slide52.xml"/><Relationship Id="rId5" Type="http://schemas.openxmlformats.org/officeDocument/2006/relationships/slide" Target="slide48.xml"/><Relationship Id="rId4" Type="http://schemas.openxmlformats.org/officeDocument/2006/relationships/slide" Target="slide45.xml"/></Relationships>
</file>

<file path=ppt/slides/_rels/slide5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0.xml"/><Relationship Id="rId1" Type="http://schemas.openxmlformats.org/officeDocument/2006/relationships/slideLayout" Target="../slideLayouts/slideLayout9.xml"/><Relationship Id="rId6" Type="http://schemas.openxmlformats.org/officeDocument/2006/relationships/slide" Target="slide52.xml"/><Relationship Id="rId5" Type="http://schemas.openxmlformats.org/officeDocument/2006/relationships/slide" Target="slide48.xml"/><Relationship Id="rId4" Type="http://schemas.openxmlformats.org/officeDocument/2006/relationships/slide" Target="slide45.xml"/></Relationships>
</file>

<file path=ppt/slides/_rels/slide52.xml.rels><?xml version="1.0" encoding="UTF-8" standalone="yes"?>
<Relationships xmlns="http://schemas.openxmlformats.org/package/2006/relationships"><Relationship Id="rId8" Type="http://schemas.openxmlformats.org/officeDocument/2006/relationships/oleObject" Target="../embeddings/oleObject17.bin"/><Relationship Id="rId3" Type="http://schemas.openxmlformats.org/officeDocument/2006/relationships/slide" Target="slide10.xml"/><Relationship Id="rId7" Type="http://schemas.openxmlformats.org/officeDocument/2006/relationships/slide" Target="slide52.xml"/><Relationship Id="rId2" Type="http://schemas.openxmlformats.org/officeDocument/2006/relationships/slideLayout" Target="../slideLayouts/slideLayout9.xml"/><Relationship Id="rId1" Type="http://schemas.openxmlformats.org/officeDocument/2006/relationships/vmlDrawing" Target="../drawings/vmlDrawing17.vml"/><Relationship Id="rId6" Type="http://schemas.openxmlformats.org/officeDocument/2006/relationships/slide" Target="slide48.xml"/><Relationship Id="rId5" Type="http://schemas.openxmlformats.org/officeDocument/2006/relationships/slide" Target="slide45.xml"/><Relationship Id="rId10" Type="http://schemas.openxmlformats.org/officeDocument/2006/relationships/image" Target="../media/image26.emf"/><Relationship Id="rId4" Type="http://schemas.openxmlformats.org/officeDocument/2006/relationships/slide" Target="slide22.xml"/><Relationship Id="rId9" Type="http://schemas.openxmlformats.org/officeDocument/2006/relationships/package" Target="../embeddings/Microsoft_Word___17.docx"/></Relationships>
</file>

<file path=ppt/slides/_rels/slide53.xml.rels><?xml version="1.0" encoding="UTF-8" standalone="yes"?>
<Relationships xmlns="http://schemas.openxmlformats.org/package/2006/relationships"><Relationship Id="rId8" Type="http://schemas.openxmlformats.org/officeDocument/2006/relationships/oleObject" Target="../embeddings/oleObject18.bin"/><Relationship Id="rId3" Type="http://schemas.openxmlformats.org/officeDocument/2006/relationships/slide" Target="slide10.xml"/><Relationship Id="rId7" Type="http://schemas.openxmlformats.org/officeDocument/2006/relationships/slide" Target="slide52.xml"/><Relationship Id="rId2" Type="http://schemas.openxmlformats.org/officeDocument/2006/relationships/slideLayout" Target="../slideLayouts/slideLayout9.xml"/><Relationship Id="rId1" Type="http://schemas.openxmlformats.org/officeDocument/2006/relationships/vmlDrawing" Target="../drawings/vmlDrawing18.vml"/><Relationship Id="rId6" Type="http://schemas.openxmlformats.org/officeDocument/2006/relationships/slide" Target="slide48.xml"/><Relationship Id="rId5" Type="http://schemas.openxmlformats.org/officeDocument/2006/relationships/slide" Target="slide45.xml"/><Relationship Id="rId10" Type="http://schemas.openxmlformats.org/officeDocument/2006/relationships/image" Target="../media/image27.emf"/><Relationship Id="rId4" Type="http://schemas.openxmlformats.org/officeDocument/2006/relationships/slide" Target="slide22.xml"/><Relationship Id="rId9" Type="http://schemas.openxmlformats.org/officeDocument/2006/relationships/package" Target="../embeddings/Microsoft_Word___18.docx"/></Relationships>
</file>

<file path=ppt/slides/_rels/slide6.xml.rels><?xml version="1.0" encoding="UTF-8" standalone="yes"?>
<Relationships xmlns="http://schemas.openxmlformats.org/package/2006/relationships"><Relationship Id="rId8" Type="http://schemas.openxmlformats.org/officeDocument/2006/relationships/slide" Target="slide9.xml"/><Relationship Id="rId3" Type="http://schemas.openxmlformats.org/officeDocument/2006/relationships/notesSlide" Target="../notesSlides/notesSlide4.xml"/><Relationship Id="rId7" Type="http://schemas.openxmlformats.org/officeDocument/2006/relationships/slide" Target="slide8.xml"/><Relationship Id="rId2" Type="http://schemas.openxmlformats.org/officeDocument/2006/relationships/slideLayout" Target="../slideLayouts/slideLayout8.xml"/><Relationship Id="rId1" Type="http://schemas.openxmlformats.org/officeDocument/2006/relationships/vmlDrawing" Target="../drawings/vmlDrawing4.vml"/><Relationship Id="rId6" Type="http://schemas.openxmlformats.org/officeDocument/2006/relationships/slide" Target="slide7.xml"/><Relationship Id="rId11" Type="http://schemas.openxmlformats.org/officeDocument/2006/relationships/image" Target="../media/image13.emf"/><Relationship Id="rId5" Type="http://schemas.openxmlformats.org/officeDocument/2006/relationships/slide" Target="slide5.xml"/><Relationship Id="rId10" Type="http://schemas.openxmlformats.org/officeDocument/2006/relationships/package" Target="../embeddings/Microsoft_Word___4.docx"/><Relationship Id="rId4" Type="http://schemas.openxmlformats.org/officeDocument/2006/relationships/slide" Target="slide3.xml"/><Relationship Id="rId9" Type="http://schemas.openxmlformats.org/officeDocument/2006/relationships/oleObject" Target="../embeddings/oleObject4.bin"/></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slide" Target="slide9.xml"/><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slide" Target="slide8.xml"/><Relationship Id="rId5" Type="http://schemas.openxmlformats.org/officeDocument/2006/relationships/slide" Target="slide7.xml"/><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slide" Target="slide9.xml"/><Relationship Id="rId2" Type="http://schemas.openxmlformats.org/officeDocument/2006/relationships/notesSlide" Target="../notesSlides/notesSlide6.xml"/><Relationship Id="rId1" Type="http://schemas.openxmlformats.org/officeDocument/2006/relationships/slideLayout" Target="../slideLayouts/slideLayout8.xml"/><Relationship Id="rId6" Type="http://schemas.openxmlformats.org/officeDocument/2006/relationships/slide" Target="slide8.xml"/><Relationship Id="rId5" Type="http://schemas.openxmlformats.org/officeDocument/2006/relationships/slide" Target="slide7.xml"/><Relationship Id="rId4" Type="http://schemas.openxmlformats.org/officeDocument/2006/relationships/slide" Target="slide5.xml"/></Relationships>
</file>

<file path=ppt/slides/_rels/slide9.xml.rels><?xml version="1.0" encoding="UTF-8" standalone="yes"?>
<Relationships xmlns="http://schemas.openxmlformats.org/package/2006/relationships"><Relationship Id="rId8" Type="http://schemas.openxmlformats.org/officeDocument/2006/relationships/slide" Target="slide9.xml"/><Relationship Id="rId3" Type="http://schemas.openxmlformats.org/officeDocument/2006/relationships/notesSlide" Target="../notesSlides/notesSlide7.xml"/><Relationship Id="rId7" Type="http://schemas.openxmlformats.org/officeDocument/2006/relationships/slide" Target="slide8.xml"/><Relationship Id="rId2" Type="http://schemas.openxmlformats.org/officeDocument/2006/relationships/slideLayout" Target="../slideLayouts/slideLayout8.xml"/><Relationship Id="rId1" Type="http://schemas.openxmlformats.org/officeDocument/2006/relationships/vmlDrawing" Target="../drawings/vmlDrawing5.vml"/><Relationship Id="rId6" Type="http://schemas.openxmlformats.org/officeDocument/2006/relationships/slide" Target="slide7.xml"/><Relationship Id="rId11" Type="http://schemas.openxmlformats.org/officeDocument/2006/relationships/image" Target="../media/image14.emf"/><Relationship Id="rId5" Type="http://schemas.openxmlformats.org/officeDocument/2006/relationships/slide" Target="slide5.xml"/><Relationship Id="rId10" Type="http://schemas.openxmlformats.org/officeDocument/2006/relationships/package" Target="../embeddings/Microsoft_Word___5.docx"/><Relationship Id="rId4" Type="http://schemas.openxmlformats.org/officeDocument/2006/relationships/slide" Target="slide3.xml"/><Relationship Id="rId9" Type="http://schemas.openxmlformats.org/officeDocument/2006/relationships/oleObject" Target="../embeddings/oleObject5.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第</a:t>
            </a:r>
            <a:r>
              <a:rPr lang="en-US" altLang="zh-CN" dirty="0"/>
              <a:t>1</a:t>
            </a:r>
            <a:r>
              <a:rPr lang="zh-CN" altLang="zh-CN" dirty="0"/>
              <a:t>讲　正确使用词语</a:t>
            </a:r>
            <a:r>
              <a:rPr lang="en-US" altLang="zh-CN" dirty="0"/>
              <a:t>(</a:t>
            </a:r>
            <a:r>
              <a:rPr lang="zh-CN" altLang="zh-CN" dirty="0"/>
              <a:t>包括熟语</a:t>
            </a:r>
            <a:r>
              <a:rPr lang="en-US" altLang="zh-CN" dirty="0"/>
              <a:t>)</a:t>
            </a:r>
            <a:endParaRPr lang="zh-CN" altLang="zh-CN" dirty="0"/>
          </a:p>
        </p:txBody>
      </p:sp>
    </p:spTree>
    <p:extLst>
      <p:ext uri="{BB962C8B-B14F-4D97-AF65-F5344CB8AC3E}">
        <p14:creationId xmlns:p14="http://schemas.microsoft.com/office/powerpoint/2010/main" val="1878451494"/>
      </p:ext>
    </p:extLst>
  </p:cSld>
  <p:clrMapOvr>
    <a:masterClrMapping/>
  </p:clrMapOvr>
  <p:transition spd="slow">
    <p:split orient="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27" name="圆角矩形 26">
            <a:hlinkClick r:id="rId4"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4"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6"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7"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5" name="圆角矩形 44">
            <a:hlinkClick r:id="rId8"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484784"/>
            <a:ext cx="8128000" cy="1272271"/>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汉仪长宋简"/>
                <a:cs typeface="Times New Roman" panose="02020603050405020304" pitchFamily="18" charset="0"/>
              </a:rPr>
              <a:t>判断成语使用是否恰当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55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200" dirty="0">
                <a:solidFill>
                  <a:srgbClr val="000000"/>
                </a:solidFill>
                <a:latin typeface="Arial" panose="020B0604020202020204" pitchFamily="34"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课标全国高考丙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下列各句中加点成语的使用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全都正确的一项是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2258494436"/>
              </p:ext>
            </p:extLst>
          </p:nvPr>
        </p:nvGraphicFramePr>
        <p:xfrm>
          <a:off x="508000" y="2791197"/>
          <a:ext cx="8128000" cy="3662139"/>
        </p:xfrm>
        <a:graphic>
          <a:graphicData uri="http://schemas.openxmlformats.org/presentationml/2006/ole">
            <mc:AlternateContent xmlns:mc="http://schemas.openxmlformats.org/markup-compatibility/2006">
              <mc:Choice xmlns:v="urn:schemas-microsoft-com:vml" Requires="v">
                <p:oleObj spid="_x0000_s7175" name="文档" r:id="rId10" imgW="3837032" imgH="1729379" progId="Word.Document.12">
                  <p:embed/>
                </p:oleObj>
              </mc:Choice>
              <mc:Fallback>
                <p:oleObj name="文档" r:id="rId10" imgW="3837032" imgH="1729379" progId="Word.Document.12">
                  <p:embed/>
                  <p:pic>
                    <p:nvPicPr>
                      <p:cNvPr id="0" name=""/>
                      <p:cNvPicPr/>
                      <p:nvPr/>
                    </p:nvPicPr>
                    <p:blipFill>
                      <a:blip r:embed="rId11"/>
                      <a:stretch>
                        <a:fillRect/>
                      </a:stretch>
                    </p:blipFill>
                    <p:spPr>
                      <a:xfrm>
                        <a:off x="508000" y="2791197"/>
                        <a:ext cx="8128000" cy="3662139"/>
                      </a:xfrm>
                      <a:prstGeom prst="rect">
                        <a:avLst/>
                      </a:prstGeom>
                    </p:spPr>
                  </p:pic>
                </p:oleObj>
              </mc:Fallback>
            </mc:AlternateContent>
          </a:graphicData>
        </a:graphic>
      </p:graphicFrame>
    </p:spTree>
    <p:extLst>
      <p:ext uri="{BB962C8B-B14F-4D97-AF65-F5344CB8AC3E}">
        <p14:creationId xmlns:p14="http://schemas.microsoft.com/office/powerpoint/2010/main" val="3527561553"/>
      </p:ext>
    </p:extLst>
  </p:cSld>
  <p:clrMapOvr>
    <a:masterClrMapping/>
  </p:clrMapOvr>
  <mc:AlternateContent xmlns:mc="http://schemas.openxmlformats.org/markup-compatibility/2006" xmlns:p14="http://schemas.microsoft.com/office/powerpoint/2010/main">
    <mc:Choice Requires="p14">
      <p:transition spd="slow" p14:dur="800">
        <p:blinds dir="vert"/>
      </p:transition>
    </mc:Choice>
    <mc:Fallback xmlns="">
      <p:transition spd="slow">
        <p:blinds dir="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27" name="圆角矩形 26">
            <a:hlinkClick r:id="rId4"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4"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6"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7"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5" name="圆角矩形 44">
            <a:hlinkClick r:id="rId8"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190647586"/>
              </p:ext>
            </p:extLst>
          </p:nvPr>
        </p:nvGraphicFramePr>
        <p:xfrm>
          <a:off x="508000" y="2420888"/>
          <a:ext cx="8128000" cy="1647795"/>
        </p:xfrm>
        <a:graphic>
          <a:graphicData uri="http://schemas.openxmlformats.org/presentationml/2006/ole">
            <mc:AlternateContent xmlns:mc="http://schemas.openxmlformats.org/markup-compatibility/2006">
              <mc:Choice xmlns:v="urn:schemas-microsoft-com:vml" Requires="v">
                <p:oleObj spid="_x0000_s8199" name="文档" r:id="rId10" imgW="3837032" imgH="778292" progId="Word.Document.12">
                  <p:embed/>
                </p:oleObj>
              </mc:Choice>
              <mc:Fallback>
                <p:oleObj name="文档" r:id="rId10" imgW="3837032" imgH="778292" progId="Word.Document.12">
                  <p:embed/>
                  <p:pic>
                    <p:nvPicPr>
                      <p:cNvPr id="0" name=""/>
                      <p:cNvPicPr/>
                      <p:nvPr/>
                    </p:nvPicPr>
                    <p:blipFill>
                      <a:blip r:embed="rId11"/>
                      <a:stretch>
                        <a:fillRect/>
                      </a:stretch>
                    </p:blipFill>
                    <p:spPr>
                      <a:xfrm>
                        <a:off x="508000" y="2420888"/>
                        <a:ext cx="8128000" cy="1647795"/>
                      </a:xfrm>
                      <a:prstGeom prst="rect">
                        <a:avLst/>
                      </a:prstGeom>
                    </p:spPr>
                  </p:pic>
                </p:oleObj>
              </mc:Fallback>
            </mc:AlternateContent>
          </a:graphicData>
        </a:graphic>
      </p:graphicFrame>
      <p:sp>
        <p:nvSpPr>
          <p:cNvPr id="5" name="矩形 4"/>
          <p:cNvSpPr>
            <a:spLocks noChangeAspect="1"/>
          </p:cNvSpPr>
          <p:nvPr/>
        </p:nvSpPr>
        <p:spPr>
          <a:xfrm>
            <a:off x="508000" y="4003154"/>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①②④</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①④⑤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②③⑥</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③⑤⑥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3" name="五边形 12"/>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4" name="五边形 13"/>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5" name="组合 14"/>
          <p:cNvGrpSpPr/>
          <p:nvPr/>
        </p:nvGrpSpPr>
        <p:grpSpPr>
          <a:xfrm>
            <a:off x="251520" y="3125288"/>
            <a:ext cx="8640960" cy="3544072"/>
            <a:chOff x="251520" y="922015"/>
            <a:chExt cx="8640960" cy="3544072"/>
          </a:xfrm>
        </p:grpSpPr>
        <p:grpSp>
          <p:nvGrpSpPr>
            <p:cNvPr id="16" name="组合 15"/>
            <p:cNvGrpSpPr/>
            <p:nvPr/>
          </p:nvGrpSpPr>
          <p:grpSpPr>
            <a:xfrm>
              <a:off x="251520" y="922015"/>
              <a:ext cx="8640960" cy="3544072"/>
              <a:chOff x="251520" y="-1123184"/>
              <a:chExt cx="8640960" cy="3544072"/>
            </a:xfrm>
          </p:grpSpPr>
          <p:sp>
            <p:nvSpPr>
              <p:cNvPr id="18" name="五边形 17"/>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9" name="燕尾形 18"/>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0" name="组合 19"/>
              <p:cNvGrpSpPr/>
              <p:nvPr/>
            </p:nvGrpSpPr>
            <p:grpSpPr>
              <a:xfrm>
                <a:off x="251520" y="-1123184"/>
                <a:ext cx="8640960" cy="3227065"/>
                <a:chOff x="251520" y="-1123184"/>
                <a:chExt cx="8640960" cy="3227065"/>
              </a:xfrm>
            </p:grpSpPr>
            <p:sp>
              <p:nvSpPr>
                <p:cNvPr id="21" name="矩形 20"/>
                <p:cNvSpPr/>
                <p:nvPr/>
              </p:nvSpPr>
              <p:spPr>
                <a:xfrm>
                  <a:off x="251520" y="-1123184"/>
                  <a:ext cx="8640960" cy="3227065"/>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8"/>
                <p:cNvSpPr txBox="1"/>
                <p:nvPr/>
              </p:nvSpPr>
              <p:spPr>
                <a:xfrm>
                  <a:off x="8382111" y="-1123183"/>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7" name="矩形 16"/>
            <p:cNvSpPr>
              <a:spLocks noChangeAspect="1"/>
            </p:cNvSpPr>
            <p:nvPr/>
          </p:nvSpPr>
          <p:spPr>
            <a:xfrm>
              <a:off x="508000" y="1254116"/>
              <a:ext cx="8128000" cy="2862322"/>
            </a:xfrm>
            <a:prstGeom prst="rect">
              <a:avLst/>
            </a:prstGeom>
          </p:spPr>
          <p:txBody>
            <a:bodyPr>
              <a:spAutoFit/>
            </a:bodyPr>
            <a:lstStyle/>
            <a:p>
              <a:pPr>
                <a:lnSpc>
                  <a:spcPct val="150000"/>
                </a:lnSpc>
              </a:pPr>
              <a:r>
                <a:rPr lang="zh-CN" altLang="zh-CN" sz="2000" dirty="0"/>
                <a:t>①浩如烟海</a:t>
              </a:r>
              <a:r>
                <a:rPr lang="en-US" altLang="zh-CN" sz="2000" dirty="0"/>
                <a:t>:</a:t>
              </a:r>
              <a:r>
                <a:rPr lang="zh-CN" altLang="zh-CN" sz="2000" dirty="0"/>
                <a:t>形容文献、资料等非常丰富。②刮目相看</a:t>
              </a:r>
              <a:r>
                <a:rPr lang="en-US" altLang="zh-CN" sz="2000" dirty="0"/>
                <a:t>:</a:t>
              </a:r>
              <a:r>
                <a:rPr lang="zh-CN" altLang="zh-CN" sz="2000" dirty="0"/>
                <a:t>用新的眼光来看待。使用对象错误。③一言九鼎</a:t>
              </a:r>
              <a:r>
                <a:rPr lang="en-US" altLang="zh-CN" sz="2000" dirty="0"/>
                <a:t>:</a:t>
              </a:r>
              <a:r>
                <a:rPr lang="zh-CN" altLang="zh-CN" sz="2000" dirty="0"/>
                <a:t>形容所说的话分量很重</a:t>
              </a:r>
              <a:r>
                <a:rPr lang="en-US" altLang="zh-CN" sz="2000" dirty="0"/>
                <a:t>,</a:t>
              </a:r>
              <a:r>
                <a:rPr lang="zh-CN" altLang="zh-CN" sz="2000" dirty="0"/>
                <a:t>作用很大。用来形容诚信</a:t>
              </a:r>
              <a:r>
                <a:rPr lang="en-US" altLang="zh-CN" sz="2000" dirty="0"/>
                <a:t>,</a:t>
              </a:r>
              <a:r>
                <a:rPr lang="zh-CN" altLang="zh-CN" sz="2000" dirty="0"/>
                <a:t>属于望文生义</a:t>
              </a:r>
              <a:r>
                <a:rPr lang="en-US" altLang="zh-CN" sz="2000" dirty="0"/>
                <a:t>,</a:t>
              </a:r>
              <a:r>
                <a:rPr lang="zh-CN" altLang="zh-CN" sz="2000" dirty="0"/>
                <a:t>此处可改为</a:t>
              </a:r>
              <a:r>
                <a:rPr lang="en-US" altLang="zh-CN" sz="2000" dirty="0"/>
                <a:t>“</a:t>
              </a:r>
              <a:r>
                <a:rPr lang="zh-CN" altLang="zh-CN" sz="2000" dirty="0"/>
                <a:t>一诺千金</a:t>
              </a:r>
              <a:r>
                <a:rPr lang="en-US" altLang="zh-CN" sz="2000" dirty="0"/>
                <a:t>”</a:t>
              </a:r>
              <a:r>
                <a:rPr lang="zh-CN" altLang="zh-CN" sz="2000" dirty="0"/>
                <a:t>。④按图索骥</a:t>
              </a:r>
              <a:r>
                <a:rPr lang="en-US" altLang="zh-CN" sz="2000" dirty="0"/>
                <a:t>:</a:t>
              </a:r>
              <a:r>
                <a:rPr lang="zh-CN" altLang="zh-CN" sz="2000" dirty="0"/>
                <a:t>比喻按照死规矩机械、呆板地做事</a:t>
              </a:r>
              <a:r>
                <a:rPr lang="en-US" altLang="zh-CN" sz="2000" dirty="0"/>
                <a:t>,</a:t>
              </a:r>
              <a:r>
                <a:rPr lang="zh-CN" altLang="zh-CN" sz="2000" dirty="0"/>
                <a:t>也泛指按照线索寻找目标。⑤笔走龙蛇</a:t>
              </a:r>
              <a:r>
                <a:rPr lang="en-US" altLang="zh-CN" sz="2000" dirty="0"/>
                <a:t>:</a:t>
              </a:r>
              <a:r>
                <a:rPr lang="zh-CN" altLang="zh-CN" sz="2000" dirty="0"/>
                <a:t>形容书法笔势雄健活泼。⑥涣然冰释</a:t>
              </a:r>
              <a:r>
                <a:rPr lang="en-US" altLang="zh-CN" sz="2000" dirty="0"/>
                <a:t>:</a:t>
              </a:r>
              <a:r>
                <a:rPr lang="zh-CN" altLang="zh-CN" sz="2000" dirty="0"/>
                <a:t>形容嫌疑、疑虑、误会等完全消除。该成语不能用于自然界的冰雪消融。使用对象错误。</a:t>
              </a:r>
            </a:p>
          </p:txBody>
        </p:sp>
      </p:grpSp>
      <p:grpSp>
        <p:nvGrpSpPr>
          <p:cNvPr id="23" name="组合 22"/>
          <p:cNvGrpSpPr/>
          <p:nvPr/>
        </p:nvGrpSpPr>
        <p:grpSpPr>
          <a:xfrm>
            <a:off x="251520" y="5445224"/>
            <a:ext cx="8640960" cy="1224136"/>
            <a:chOff x="251520" y="4680540"/>
            <a:chExt cx="8640960" cy="1224136"/>
          </a:xfrm>
        </p:grpSpPr>
        <p:grpSp>
          <p:nvGrpSpPr>
            <p:cNvPr id="24" name="组合 23"/>
            <p:cNvGrpSpPr/>
            <p:nvPr/>
          </p:nvGrpSpPr>
          <p:grpSpPr>
            <a:xfrm>
              <a:off x="251520" y="4680540"/>
              <a:ext cx="8640960" cy="1224136"/>
              <a:chOff x="251520" y="3683461"/>
              <a:chExt cx="8640960" cy="1224136"/>
            </a:xfrm>
          </p:grpSpPr>
          <p:sp>
            <p:nvSpPr>
              <p:cNvPr id="26" name="五边形 25"/>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8" name="五边形 27"/>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9" name="燕尾形 28"/>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矩形 29"/>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5" name="矩形 24"/>
            <p:cNvSpPr>
              <a:spLocks noChangeAspect="1"/>
            </p:cNvSpPr>
            <p:nvPr/>
          </p:nvSpPr>
          <p:spPr>
            <a:xfrm>
              <a:off x="539552" y="5053511"/>
              <a:ext cx="8064896" cy="506292"/>
            </a:xfrm>
            <a:prstGeom prst="rect">
              <a:avLst/>
            </a:prstGeom>
          </p:spPr>
          <p:txBody>
            <a:bodyPr wrap="square">
              <a:spAutoFit/>
            </a:bodyPr>
            <a:lstStyle/>
            <a:p>
              <a:pPr>
                <a:lnSpc>
                  <a:spcPct val="150000"/>
                </a:lnSpc>
              </a:pPr>
              <a:r>
                <a:rPr lang="en-US" altLang="zh-CN" sz="2000" dirty="0" smtClean="0"/>
                <a:t>B</a:t>
              </a:r>
              <a:endParaRPr lang="zh-CN" altLang="en-US" sz="2000" dirty="0"/>
            </a:p>
          </p:txBody>
        </p:sp>
      </p:grpSp>
    </p:spTree>
    <p:extLst>
      <p:ext uri="{BB962C8B-B14F-4D97-AF65-F5344CB8AC3E}">
        <p14:creationId xmlns:p14="http://schemas.microsoft.com/office/powerpoint/2010/main" val="3149255391"/>
      </p:ext>
    </p:extLst>
  </p:cSld>
  <p:clrMapOvr>
    <a:masterClrMapping/>
  </p:clrMapOvr>
  <mc:AlternateContent xmlns:mc="http://schemas.openxmlformats.org/markup-compatibility/2006" xmlns:p14="http://schemas.microsoft.com/office/powerpoint/2010/main">
    <mc:Choice Requires="p14">
      <p:transition spd="slow" p14:dur="800">
        <p:cover dir="d"/>
      </p:transition>
    </mc:Choice>
    <mc:Fallback xmlns="">
      <p:transition spd="slow">
        <p:cover dir="d"/>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childTnLst>
              </p:cTn>
              <p:nextCondLst>
                <p:cond evt="onClick" delay="0">
                  <p:tgtEl>
                    <p:spTgt spid="14"/>
                  </p:tgtEl>
                </p:cond>
              </p:nextCondLst>
            </p:seq>
            <p:seq concurrent="1" nextAc="seek">
              <p:cTn id="8" restart="whenNotActive" fill="hold" evtFilter="cancelBubble" nodeType="interactiveSeq">
                <p:stCondLst>
                  <p:cond evt="onClick" delay="0">
                    <p:tgtEl>
                      <p:spTgt spid="15"/>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5"/>
                                        </p:tgtEl>
                                      </p:cBhvr>
                                    </p:animEffect>
                                    <p:set>
                                      <p:cBhvr>
                                        <p:cTn id="13"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14" restart="whenNotActive" fill="hold" evtFilter="cancelBubble" nodeType="interactiveSeq">
                <p:stCondLst>
                  <p:cond evt="onClick" delay="0">
                    <p:tgtEl>
                      <p:spTgt spid="13"/>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down)">
                                      <p:cBhvr>
                                        <p:cTn id="19" dur="500"/>
                                        <p:tgtEl>
                                          <p:spTgt spid="23"/>
                                        </p:tgtEl>
                                      </p:cBhvr>
                                    </p:animEffect>
                                  </p:childTnLst>
                                </p:cTn>
                              </p:par>
                            </p:childTnLst>
                          </p:cTn>
                        </p:par>
                      </p:childTnLst>
                    </p:cTn>
                  </p:par>
                </p:childTnLst>
              </p:cTn>
              <p:nextCondLst>
                <p:cond evt="onClick" delay="0">
                  <p:tgtEl>
                    <p:spTgt spid="13"/>
                  </p:tgtEl>
                </p:cond>
              </p:nextCondLst>
            </p:seq>
            <p:seq concurrent="1" nextAc="seek">
              <p:cTn id="20" restart="whenNotActive" fill="hold" evtFilter="cancelBubble" nodeType="interactiveSeq">
                <p:stCondLst>
                  <p:cond evt="onClick" delay="0">
                    <p:tgtEl>
                      <p:spTgt spid="23"/>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3"/>
                                        </p:tgtEl>
                                      </p:cBhvr>
                                    </p:animEffect>
                                    <p:set>
                                      <p:cBhvr>
                                        <p:cTn id="25"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23"/>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27" name="圆角矩形 26">
            <a:hlinkClick r:id="rId4"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4"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6"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7"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5" name="圆角矩形 44">
            <a:hlinkClick r:id="rId8"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1470322853"/>
              </p:ext>
            </p:extLst>
          </p:nvPr>
        </p:nvGraphicFramePr>
        <p:xfrm>
          <a:off x="508000" y="2348880"/>
          <a:ext cx="8128000" cy="2358105"/>
        </p:xfrm>
        <a:graphic>
          <a:graphicData uri="http://schemas.openxmlformats.org/presentationml/2006/ole">
            <mc:AlternateContent xmlns:mc="http://schemas.openxmlformats.org/markup-compatibility/2006">
              <mc:Choice xmlns:v="urn:schemas-microsoft-com:vml" Requires="v">
                <p:oleObj spid="_x0000_s9223" name="文档" r:id="rId10" imgW="4065893" imgH="1179678" progId="Word.Document.12">
                  <p:embed/>
                </p:oleObj>
              </mc:Choice>
              <mc:Fallback>
                <p:oleObj name="文档" r:id="rId10" imgW="4065893" imgH="1179678" progId="Word.Document.12">
                  <p:embed/>
                  <p:pic>
                    <p:nvPicPr>
                      <p:cNvPr id="0" name=""/>
                      <p:cNvPicPr/>
                      <p:nvPr/>
                    </p:nvPicPr>
                    <p:blipFill>
                      <a:blip r:embed="rId11"/>
                      <a:stretch>
                        <a:fillRect/>
                      </a:stretch>
                    </p:blipFill>
                    <p:spPr>
                      <a:xfrm>
                        <a:off x="508000" y="2348880"/>
                        <a:ext cx="8128000" cy="2358105"/>
                      </a:xfrm>
                      <a:prstGeom prst="rect">
                        <a:avLst/>
                      </a:prstGeom>
                    </p:spPr>
                  </p:pic>
                </p:oleObj>
              </mc:Fallback>
            </mc:AlternateContent>
          </a:graphicData>
        </a:graphic>
      </p:graphicFrame>
      <p:sp>
        <p:nvSpPr>
          <p:cNvPr id="8" name="矩形 7"/>
          <p:cNvSpPr>
            <a:spLocks noChangeAspect="1"/>
          </p:cNvSpPr>
          <p:nvPr/>
        </p:nvSpPr>
        <p:spPr>
          <a:xfrm>
            <a:off x="508000" y="4293096"/>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　没有对成语使用对象仔细辨别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忽视对具体语境的分析。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17960566"/>
      </p:ext>
    </p:extLst>
  </p:cSld>
  <p:clrMapOvr>
    <a:masterClrMapping/>
  </p:clrMapOvr>
  <mc:AlternateContent xmlns:mc="http://schemas.openxmlformats.org/markup-compatibility/2006" xmlns:p14="http://schemas.microsoft.com/office/powerpoint/2010/main">
    <mc:Choice Requires="p14">
      <p:transition spd="slow" p14:dur="8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6" name="圆角矩形 15">
            <a:hlinkClick r:id="rId6"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1442280"/>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如何解题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观关键字词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戒望文生义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高考命题者往往从字面义与成语本义是否等同角度设题。考生易误判误解。如将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瓜田李下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误认为田园生活。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观适用对象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戒错位失当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许多成语的适用对象具有特定指向性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豆蔻年华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专指十三四岁的女孩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风姿绰约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专指女子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方寸之地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超出特定指向范围就有可能犯张冠李戴的错误。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体察细微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戒似是而非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有些成语在字面上比较接近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但是意义大相径庭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具有很强的欺骗性。考生稍不留神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就会有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妄解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之嫌。如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不瘟不火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指表演既不沉闷也不过火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不温不火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指不冷淡也不火爆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形容平淡适中。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80451563"/>
      </p:ext>
    </p:extLst>
  </p:cSld>
  <p:clrMapOvr>
    <a:masterClrMapping/>
  </p:clrMapOvr>
  <mc:AlternateContent xmlns:mc="http://schemas.openxmlformats.org/markup-compatibility/2006" xmlns:p14="http://schemas.microsoft.com/office/powerpoint/2010/main">
    <mc:Choice Requires="p14">
      <p:transition spd="slow" p14:dur="800">
        <p:cover dir="rd"/>
      </p:transition>
    </mc:Choice>
    <mc:Fallback xmlns="">
      <p:transition spd="slow">
        <p:cover dir="rd"/>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6" name="圆角矩形 15">
            <a:hlinkClick r:id="rId6"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紧扣词境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戒疏忽大意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辨析成语难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纠结处就在体察语境难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难在体察不准词语语境的情感基调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望文生义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难在审视不准成语的语境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造成语境不合。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找出矛盾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戒不合逻辑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某些成语从意义上看似乎符合句意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不存在语法错误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但从逻辑层面经不起推敲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其主要表现是前后矛盾。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揣摩情味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戒褒贬失当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成语是有感情色彩的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这是人们在长期使用的过程中逐渐形成的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是约定俗成的。使用时应根据语言环境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选择色彩协调的成语。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97347605"/>
      </p:ext>
    </p:extLst>
  </p:cSld>
  <p:clrMapOvr>
    <a:masterClrMapping/>
  </p:clrMapOvr>
  <mc:AlternateContent xmlns:mc="http://schemas.openxmlformats.org/markup-compatibility/2006" xmlns:p14="http://schemas.microsoft.com/office/powerpoint/2010/main">
    <mc:Choice Requires="p14">
      <p:transition spd="slow" p14:dur="800">
        <p:split dir="in"/>
      </p:transition>
    </mc:Choice>
    <mc:Fallback xmlns="">
      <p:transition spd="slow">
        <p:split dir="in"/>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6" name="圆角矩形 15">
            <a:hlinkClick r:id="rId6"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585972"/>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代入验证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戒一词多义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商务印书馆的《现代汉语词典》是高考的标准词典。无论字音、字形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还是词语的释义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高考都以此词典为标准。第</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版《现代汉语词典》与前几版相比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变化很大。许多原来特别强调的误读、误写、误用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到了第</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被认可了。这对考生的知识结构是一个挑战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考生需要经常查阅来校正积累的知识。如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呼之欲出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石破天惊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对簿公堂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准确全面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戒以偏概全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某些成语的局部意义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常常被误认为是成语的整体意义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导致某些同学误选、误解、误判。如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巧舌如簧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误认为只有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很会说话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的局部义。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84655417"/>
      </p:ext>
    </p:extLst>
  </p:cSld>
  <p:clrMapOvr>
    <a:masterClrMapping/>
  </p:clrMapOvr>
  <mc:AlternateContent xmlns:mc="http://schemas.openxmlformats.org/markup-compatibility/2006" xmlns:p14="http://schemas.microsoft.com/office/powerpoint/2010/main">
    <mc:Choice Requires="p14">
      <p:transition spd="slow" p14:dur="800">
        <p:wipe dir="d"/>
      </p:transition>
    </mc:Choice>
    <mc:Fallback xmlns="">
      <p:transition spd="slow">
        <p:wipe dir="d"/>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6" name="圆角矩形 15">
            <a:hlinkClick r:id="rId6"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9</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剖析结构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戒搭配不当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成语与词语一样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都有自己的结构与词性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如果不解成语结构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不辨成语词性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运用时便会出现搭配不当的现象。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分清主客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戒谦敬失当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一些成语在使用过程中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应当注意它们特定的使用条件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尤其是它们适用的对象之间的种种关系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否则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就会出现主客颠倒、关系混乱的错误。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7044081"/>
      </p:ext>
    </p:extLst>
  </p:cSld>
  <p:clrMapOvr>
    <a:masterClrMapping/>
  </p:clrMapOvr>
  <mc:AlternateContent xmlns:mc="http://schemas.openxmlformats.org/markup-compatibility/2006" xmlns:p14="http://schemas.microsoft.com/office/powerpoint/2010/main">
    <mc:Choice Requires="p14">
      <p:transition spd="slow" p14:dur="800">
        <p:wipe dir="u"/>
      </p:transition>
    </mc:Choice>
    <mc:Fallback xmlns="">
      <p:transition spd="slow">
        <p:wipe dir="u"/>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11" name="圆角矩形 10">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3"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6"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1484784"/>
            <a:ext cx="8128000" cy="4597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下列各句中加点词语的使用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全都正确的一项是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8" name="对象 17"/>
          <p:cNvGraphicFramePr>
            <a:graphicFrameLocks noChangeAspect="1"/>
          </p:cNvGraphicFramePr>
          <p:nvPr>
            <p:extLst>
              <p:ext uri="{D42A27DB-BD31-4B8C-83A1-F6EECF244321}">
                <p14:modId xmlns:p14="http://schemas.microsoft.com/office/powerpoint/2010/main" val="1825912824"/>
              </p:ext>
            </p:extLst>
          </p:nvPr>
        </p:nvGraphicFramePr>
        <p:xfrm>
          <a:off x="508000" y="1986086"/>
          <a:ext cx="8128000" cy="4395242"/>
        </p:xfrm>
        <a:graphic>
          <a:graphicData uri="http://schemas.openxmlformats.org/presentationml/2006/ole">
            <mc:AlternateContent xmlns:mc="http://schemas.openxmlformats.org/markup-compatibility/2006">
              <mc:Choice xmlns:v="urn:schemas-microsoft-com:vml" Requires="v">
                <p:oleObj spid="_x0000_s10247" name="文档" r:id="rId9" imgW="3837032" imgH="2075327" progId="Word.Document.12">
                  <p:embed/>
                </p:oleObj>
              </mc:Choice>
              <mc:Fallback>
                <p:oleObj name="文档" r:id="rId9" imgW="3837032" imgH="2075327" progId="Word.Document.12">
                  <p:embed/>
                  <p:pic>
                    <p:nvPicPr>
                      <p:cNvPr id="0" name=""/>
                      <p:cNvPicPr/>
                      <p:nvPr/>
                    </p:nvPicPr>
                    <p:blipFill>
                      <a:blip r:embed="rId10"/>
                      <a:stretch>
                        <a:fillRect/>
                      </a:stretch>
                    </p:blipFill>
                    <p:spPr>
                      <a:xfrm>
                        <a:off x="508000" y="1986086"/>
                        <a:ext cx="8128000" cy="4395242"/>
                      </a:xfrm>
                      <a:prstGeom prst="rect">
                        <a:avLst/>
                      </a:prstGeom>
                    </p:spPr>
                  </p:pic>
                </p:oleObj>
              </mc:Fallback>
            </mc:AlternateContent>
          </a:graphicData>
        </a:graphic>
      </p:graphicFrame>
    </p:spTree>
    <p:extLst>
      <p:ext uri="{BB962C8B-B14F-4D97-AF65-F5344CB8AC3E}">
        <p14:creationId xmlns:p14="http://schemas.microsoft.com/office/powerpoint/2010/main" val="1125186182"/>
      </p:ext>
    </p:extLst>
  </p:cSld>
  <p:clrMapOvr>
    <a:masterClrMapping/>
  </p:clrMapOvr>
  <mc:AlternateContent xmlns:mc="http://schemas.openxmlformats.org/markup-compatibility/2006" xmlns:p14="http://schemas.microsoft.com/office/powerpoint/2010/main">
    <mc:Choice Requires="p14">
      <p:transition spd="slow" p14:dur="800">
        <p:pull dir="d"/>
      </p:transition>
    </mc:Choice>
    <mc:Fallback xmlns="">
      <p:transition spd="slow">
        <p:pull dir="d"/>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11" name="圆角矩形 10">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3"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6"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990158802"/>
              </p:ext>
            </p:extLst>
          </p:nvPr>
        </p:nvGraphicFramePr>
        <p:xfrm>
          <a:off x="508000" y="2492896"/>
          <a:ext cx="8128000" cy="1647795"/>
        </p:xfrm>
        <a:graphic>
          <a:graphicData uri="http://schemas.openxmlformats.org/presentationml/2006/ole">
            <mc:AlternateContent xmlns:mc="http://schemas.openxmlformats.org/markup-compatibility/2006">
              <mc:Choice xmlns:v="urn:schemas-microsoft-com:vml" Requires="v">
                <p:oleObj spid="_x0000_s11271" name="文档" r:id="rId9" imgW="3837032" imgH="778292" progId="Word.Document.12">
                  <p:embed/>
                </p:oleObj>
              </mc:Choice>
              <mc:Fallback>
                <p:oleObj name="文档" r:id="rId9" imgW="3837032" imgH="778292" progId="Word.Document.12">
                  <p:embed/>
                  <p:pic>
                    <p:nvPicPr>
                      <p:cNvPr id="0" name=""/>
                      <p:cNvPicPr/>
                      <p:nvPr/>
                    </p:nvPicPr>
                    <p:blipFill>
                      <a:blip r:embed="rId10"/>
                      <a:stretch>
                        <a:fillRect/>
                      </a:stretch>
                    </p:blipFill>
                    <p:spPr>
                      <a:xfrm>
                        <a:off x="508000" y="2492896"/>
                        <a:ext cx="8128000" cy="1647795"/>
                      </a:xfrm>
                      <a:prstGeom prst="rect">
                        <a:avLst/>
                      </a:prstGeom>
                    </p:spPr>
                  </p:pic>
                </p:oleObj>
              </mc:Fallback>
            </mc:AlternateContent>
          </a:graphicData>
        </a:graphic>
      </p:graphicFrame>
      <p:sp>
        <p:nvSpPr>
          <p:cNvPr id="4" name="矩形 3"/>
          <p:cNvSpPr>
            <a:spLocks noChangeAspect="1"/>
          </p:cNvSpPr>
          <p:nvPr/>
        </p:nvSpPr>
        <p:spPr>
          <a:xfrm>
            <a:off x="508000" y="4077072"/>
            <a:ext cx="8128000" cy="4597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①⑤⑥</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NEU-BZ-S92"/>
                <a:cs typeface="宋体" panose="02010600030101010101" pitchFamily="2" charset="-122"/>
              </a:rPr>
              <a:t>②③④</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①②③</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NEU-BZ-S92"/>
                <a:cs typeface="宋体" panose="02010600030101010101" pitchFamily="2" charset="-122"/>
              </a:rPr>
              <a:t>④⑤⑥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7" name="五边形 16"/>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9" name="五边形 18"/>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20" name="组合 19"/>
          <p:cNvGrpSpPr/>
          <p:nvPr/>
        </p:nvGrpSpPr>
        <p:grpSpPr>
          <a:xfrm>
            <a:off x="251520" y="4510283"/>
            <a:ext cx="8640960" cy="2159077"/>
            <a:chOff x="251520" y="2307010"/>
            <a:chExt cx="8640960" cy="2159077"/>
          </a:xfrm>
        </p:grpSpPr>
        <p:grpSp>
          <p:nvGrpSpPr>
            <p:cNvPr id="21" name="组合 20"/>
            <p:cNvGrpSpPr/>
            <p:nvPr/>
          </p:nvGrpSpPr>
          <p:grpSpPr>
            <a:xfrm>
              <a:off x="251520" y="2307010"/>
              <a:ext cx="8640960" cy="2159077"/>
              <a:chOff x="251520" y="261811"/>
              <a:chExt cx="8640960" cy="2159077"/>
            </a:xfrm>
          </p:grpSpPr>
          <p:sp>
            <p:nvSpPr>
              <p:cNvPr id="23" name="五边形 22"/>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4" name="燕尾形 23"/>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5" name="组合 24"/>
              <p:cNvGrpSpPr/>
              <p:nvPr/>
            </p:nvGrpSpPr>
            <p:grpSpPr>
              <a:xfrm>
                <a:off x="251520" y="261811"/>
                <a:ext cx="8640960" cy="1842070"/>
                <a:chOff x="251520" y="261811"/>
                <a:chExt cx="8640960" cy="1842070"/>
              </a:xfrm>
            </p:grpSpPr>
            <p:sp>
              <p:nvSpPr>
                <p:cNvPr id="26" name="矩形 25"/>
                <p:cNvSpPr/>
                <p:nvPr/>
              </p:nvSpPr>
              <p:spPr>
                <a:xfrm>
                  <a:off x="251520" y="261811"/>
                  <a:ext cx="8640960" cy="184207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8"/>
                <p:cNvSpPr txBox="1"/>
                <p:nvPr/>
              </p:nvSpPr>
              <p:spPr>
                <a:xfrm>
                  <a:off x="8382111" y="26181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22" name="矩形 21"/>
            <p:cNvSpPr>
              <a:spLocks noChangeAspect="1"/>
            </p:cNvSpPr>
            <p:nvPr/>
          </p:nvSpPr>
          <p:spPr>
            <a:xfrm>
              <a:off x="508000" y="2639110"/>
              <a:ext cx="8128000" cy="1477328"/>
            </a:xfrm>
            <a:prstGeom prst="rect">
              <a:avLst/>
            </a:prstGeom>
          </p:spPr>
          <p:txBody>
            <a:bodyPr>
              <a:spAutoFit/>
            </a:bodyPr>
            <a:lstStyle/>
            <a:p>
              <a:pPr>
                <a:lnSpc>
                  <a:spcPct val="150000"/>
                </a:lnSpc>
              </a:pPr>
              <a:r>
                <a:rPr lang="zh-CN" altLang="zh-CN" sz="2000" dirty="0"/>
                <a:t>①</a:t>
              </a:r>
              <a:r>
                <a:rPr lang="en-US" altLang="zh-CN" sz="2000" dirty="0"/>
                <a:t>“</a:t>
              </a:r>
              <a:r>
                <a:rPr lang="zh-CN" altLang="zh-CN" sz="2000" dirty="0"/>
                <a:t>当务之急</a:t>
              </a:r>
              <a:r>
                <a:rPr lang="en-US" altLang="zh-CN" sz="2000" dirty="0"/>
                <a:t>”</a:t>
              </a:r>
              <a:r>
                <a:rPr lang="zh-CN" altLang="zh-CN" sz="2000" dirty="0"/>
                <a:t>与</a:t>
              </a:r>
              <a:r>
                <a:rPr lang="en-US" altLang="zh-CN" sz="2000" dirty="0"/>
                <a:t>“</a:t>
              </a:r>
              <a:r>
                <a:rPr lang="zh-CN" altLang="zh-CN" sz="2000" dirty="0"/>
                <a:t>目前</a:t>
              </a:r>
              <a:r>
                <a:rPr lang="en-US" altLang="zh-CN" sz="2000" dirty="0"/>
                <a:t>”</a:t>
              </a:r>
              <a:r>
                <a:rPr lang="zh-CN" altLang="zh-CN" sz="2000" dirty="0"/>
                <a:t>重复。②</a:t>
              </a:r>
              <a:r>
                <a:rPr lang="en-US" altLang="zh-CN" sz="2000" dirty="0"/>
                <a:t>“</a:t>
              </a:r>
              <a:r>
                <a:rPr lang="zh-CN" altLang="zh-CN" sz="2000" dirty="0"/>
                <a:t>脑满肠肥</a:t>
              </a:r>
              <a:r>
                <a:rPr lang="en-US" altLang="zh-CN" sz="2000" dirty="0"/>
                <a:t>”,</a:t>
              </a:r>
              <a:r>
                <a:rPr lang="zh-CN" altLang="zh-CN" sz="2000" dirty="0"/>
                <a:t>形容不劳而食的人吃得很饱</a:t>
              </a:r>
              <a:r>
                <a:rPr lang="en-US" altLang="zh-CN" sz="2000" dirty="0"/>
                <a:t>,</a:t>
              </a:r>
              <a:r>
                <a:rPr lang="zh-CN" altLang="zh-CN" sz="2000" dirty="0"/>
                <a:t>养得很胖。用于形容人。③</a:t>
              </a:r>
              <a:r>
                <a:rPr lang="en-US" altLang="zh-CN" sz="2000" dirty="0"/>
                <a:t>“</a:t>
              </a:r>
              <a:r>
                <a:rPr lang="zh-CN" altLang="zh-CN" sz="2000" dirty="0"/>
                <a:t>从善如流</a:t>
              </a:r>
              <a:r>
                <a:rPr lang="en-US" altLang="zh-CN" sz="2000" dirty="0"/>
                <a:t>”,</a:t>
              </a:r>
              <a:r>
                <a:rPr lang="zh-CN" altLang="zh-CN" sz="2000" dirty="0"/>
                <a:t>形容能很快地接受别人的好意见。与语境不符。</a:t>
              </a:r>
            </a:p>
          </p:txBody>
        </p:sp>
      </p:grpSp>
      <p:grpSp>
        <p:nvGrpSpPr>
          <p:cNvPr id="28" name="组合 27"/>
          <p:cNvGrpSpPr/>
          <p:nvPr/>
        </p:nvGrpSpPr>
        <p:grpSpPr>
          <a:xfrm>
            <a:off x="251520" y="5445224"/>
            <a:ext cx="8640960" cy="1224136"/>
            <a:chOff x="251520" y="4680540"/>
            <a:chExt cx="8640960" cy="1224136"/>
          </a:xfrm>
        </p:grpSpPr>
        <p:grpSp>
          <p:nvGrpSpPr>
            <p:cNvPr id="29" name="组合 28"/>
            <p:cNvGrpSpPr/>
            <p:nvPr/>
          </p:nvGrpSpPr>
          <p:grpSpPr>
            <a:xfrm>
              <a:off x="251520" y="4680540"/>
              <a:ext cx="8640960" cy="1224136"/>
              <a:chOff x="251520" y="3683461"/>
              <a:chExt cx="8640960" cy="1224136"/>
            </a:xfrm>
          </p:grpSpPr>
          <p:sp>
            <p:nvSpPr>
              <p:cNvPr id="31" name="五边形 3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2" name="五边形 3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3" name="燕尾形 3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矩形 33"/>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30" name="矩形 29"/>
            <p:cNvSpPr>
              <a:spLocks noChangeAspect="1"/>
            </p:cNvSpPr>
            <p:nvPr/>
          </p:nvSpPr>
          <p:spPr>
            <a:xfrm>
              <a:off x="539552" y="5053511"/>
              <a:ext cx="8064896" cy="506292"/>
            </a:xfrm>
            <a:prstGeom prst="rect">
              <a:avLst/>
            </a:prstGeom>
          </p:spPr>
          <p:txBody>
            <a:bodyPr wrap="square">
              <a:spAutoFit/>
            </a:bodyPr>
            <a:lstStyle/>
            <a:p>
              <a:pPr>
                <a:lnSpc>
                  <a:spcPct val="150000"/>
                </a:lnSpc>
              </a:pPr>
              <a:r>
                <a:rPr lang="en-US" altLang="zh-CN" sz="2000" dirty="0" smtClean="0"/>
                <a:t>D</a:t>
              </a:r>
              <a:endParaRPr lang="zh-CN" altLang="en-US" sz="2000" dirty="0"/>
            </a:p>
          </p:txBody>
        </p:sp>
      </p:grpSp>
    </p:spTree>
    <p:extLst>
      <p:ext uri="{BB962C8B-B14F-4D97-AF65-F5344CB8AC3E}">
        <p14:creationId xmlns:p14="http://schemas.microsoft.com/office/powerpoint/2010/main" val="1844827500"/>
      </p:ext>
    </p:extLst>
  </p:cSld>
  <p:clrMapOvr>
    <a:masterClrMapping/>
  </p:clrMapOvr>
  <mc:AlternateContent xmlns:mc="http://schemas.openxmlformats.org/markup-compatibility/2006" xmlns:p14="http://schemas.microsoft.com/office/powerpoint/2010/main">
    <mc:Choice Requires="p14">
      <p:transition spd="slow" p14:dur="800">
        <p:cover dir="ld"/>
      </p:transition>
    </mc:Choice>
    <mc:Fallback xmlns="">
      <p:transition spd="slow">
        <p:cover dir="ld"/>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childTnLst>
              </p:cTn>
              <p:nextCondLst>
                <p:cond evt="onClick" delay="0">
                  <p:tgtEl>
                    <p:spTgt spid="19"/>
                  </p:tgtEl>
                </p:cond>
              </p:nextCondLst>
            </p:seq>
            <p:seq concurrent="1" nextAc="seek">
              <p:cTn id="8" restart="whenNotActive" fill="hold" evtFilter="cancelBubble" nodeType="interactiveSeq">
                <p:stCondLst>
                  <p:cond evt="onClick" delay="0">
                    <p:tgtEl>
                      <p:spTgt spid="20"/>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20"/>
                                        </p:tgtEl>
                                      </p:cBhvr>
                                    </p:animEffect>
                                    <p:set>
                                      <p:cBhvr>
                                        <p:cTn id="13"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14" restart="whenNotActive" fill="hold" evtFilter="cancelBubble" nodeType="interactiveSeq">
                <p:stCondLst>
                  <p:cond evt="onClick" delay="0">
                    <p:tgtEl>
                      <p:spTgt spid="1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down)">
                                      <p:cBhvr>
                                        <p:cTn id="19" dur="500"/>
                                        <p:tgtEl>
                                          <p:spTgt spid="28"/>
                                        </p:tgtEl>
                                      </p:cBhvr>
                                    </p:animEffect>
                                  </p:childTnLst>
                                </p:cTn>
                              </p:par>
                            </p:childTnLst>
                          </p:cTn>
                        </p:par>
                      </p:childTnLst>
                    </p:cTn>
                  </p:par>
                </p:childTnLst>
              </p:cTn>
              <p:nextCondLst>
                <p:cond evt="onClick" delay="0">
                  <p:tgtEl>
                    <p:spTgt spid="17"/>
                  </p:tgtEl>
                </p:cond>
              </p:nextCondLst>
            </p:seq>
            <p:seq concurrent="1" nextAc="seek">
              <p:cTn id="20" restart="whenNotActive" fill="hold" evtFilter="cancelBubble" nodeType="interactiveSeq">
                <p:stCondLst>
                  <p:cond evt="onClick" delay="0">
                    <p:tgtEl>
                      <p:spTgt spid="28"/>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8"/>
                                        </p:tgtEl>
                                      </p:cBhvr>
                                    </p:animEffect>
                                    <p:set>
                                      <p:cBhvr>
                                        <p:cTn id="25" dur="1" fill="hold">
                                          <p:stCondLst>
                                            <p:cond delay="4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8"/>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11" name="圆角矩形 10">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3"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6"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1549881"/>
            <a:ext cx="8128000" cy="4597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下列各句中加点词语的使用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全都正确的一项是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1268512919"/>
              </p:ext>
            </p:extLst>
          </p:nvPr>
        </p:nvGraphicFramePr>
        <p:xfrm>
          <a:off x="508000" y="2045818"/>
          <a:ext cx="8128000" cy="4119486"/>
        </p:xfrm>
        <a:graphic>
          <a:graphicData uri="http://schemas.openxmlformats.org/presentationml/2006/ole">
            <mc:AlternateContent xmlns:mc="http://schemas.openxmlformats.org/markup-compatibility/2006">
              <mc:Choice xmlns:v="urn:schemas-microsoft-com:vml" Requires="v">
                <p:oleObj spid="_x0000_s12295" name="文档" r:id="rId9" imgW="3837032" imgH="1945371" progId="Word.Document.12">
                  <p:embed/>
                </p:oleObj>
              </mc:Choice>
              <mc:Fallback>
                <p:oleObj name="文档" r:id="rId9" imgW="3837032" imgH="1945371" progId="Word.Document.12">
                  <p:embed/>
                  <p:pic>
                    <p:nvPicPr>
                      <p:cNvPr id="0" name=""/>
                      <p:cNvPicPr/>
                      <p:nvPr/>
                    </p:nvPicPr>
                    <p:blipFill>
                      <a:blip r:embed="rId10"/>
                      <a:stretch>
                        <a:fillRect/>
                      </a:stretch>
                    </p:blipFill>
                    <p:spPr>
                      <a:xfrm>
                        <a:off x="508000" y="2045818"/>
                        <a:ext cx="8128000" cy="4119486"/>
                      </a:xfrm>
                      <a:prstGeom prst="rect">
                        <a:avLst/>
                      </a:prstGeom>
                    </p:spPr>
                  </p:pic>
                </p:oleObj>
              </mc:Fallback>
            </mc:AlternateContent>
          </a:graphicData>
        </a:graphic>
      </p:graphicFrame>
    </p:spTree>
    <p:extLst>
      <p:ext uri="{BB962C8B-B14F-4D97-AF65-F5344CB8AC3E}">
        <p14:creationId xmlns:p14="http://schemas.microsoft.com/office/powerpoint/2010/main" val="910498054"/>
      </p:ext>
    </p:extLst>
  </p:cSld>
  <p:clrMapOvr>
    <a:masterClrMapping/>
  </p:clrMapOvr>
  <mc:AlternateContent xmlns:mc="http://schemas.openxmlformats.org/markup-compatibility/2006" xmlns:p14="http://schemas.microsoft.com/office/powerpoint/2010/main">
    <mc:Choice Requires="p14">
      <p:transition spd="slow" p14:dur="800">
        <p:cover dir="u"/>
      </p:transition>
    </mc:Choice>
    <mc:Fallback xmlns="">
      <p:transition spd="slow">
        <p:cover dir="u"/>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课标全国卷年年都有有关正确使用词语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包括熟语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的试题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主要考查日常生活中常见、常用的词语。题型有三种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一是判断加点成语使用是否恰当</a:t>
            </a:r>
            <a:r>
              <a:rPr lang="en-US" altLang="zh-CN" sz="2200" dirty="0">
                <a:solidFill>
                  <a:srgbClr val="000000"/>
                </a:solidFill>
                <a:latin typeface="Times New Roman" panose="02020603050405020304" pitchFamily="18" charset="0"/>
                <a:cs typeface="Times New Roman" panose="02020603050405020304" pitchFamily="18" charset="0"/>
              </a:rPr>
              <a:t>,2012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年及</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年课标全国卷都是这种题型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二是句中成语空出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且空出的成语都是近义成语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要求选择最恰当的一组</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年和</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年课标全国高考就是这种题型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三是结合语言表达简明、连贯考查辨析词语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既涉及实词又涉及虚词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年课标全国卷出现的新题型。其中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成语试题设置的错误项一般为望文生义、用错对象、褒贬不分、不合语境、谦敬错位等。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-2-</a:t>
            </a:r>
            <a:endParaRPr lang="zh-CN" altLang="en-US" dirty="0"/>
          </a:p>
        </p:txBody>
      </p:sp>
    </p:spTree>
    <p:extLst>
      <p:ext uri="{BB962C8B-B14F-4D97-AF65-F5344CB8AC3E}">
        <p14:creationId xmlns:p14="http://schemas.microsoft.com/office/powerpoint/2010/main" val="1244920189"/>
      </p:ext>
    </p:extLst>
  </p:cSld>
  <p:clrMapOvr>
    <a:masterClrMapping/>
  </p:clrMapOvr>
  <mc:AlternateContent xmlns:mc="http://schemas.openxmlformats.org/markup-compatibility/2006" xmlns:p14="http://schemas.microsoft.com/office/powerpoint/2010/main">
    <mc:Choice Requires="p14">
      <p:transition spd="slow" p14:dur="2000">
        <p:zoom/>
      </p:transition>
    </mc:Choice>
    <mc:Fallback xmlns="">
      <p:transition spd="slow">
        <p:zo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11" name="圆角矩形 10">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3"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6"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363429061"/>
              </p:ext>
            </p:extLst>
          </p:nvPr>
        </p:nvGraphicFramePr>
        <p:xfrm>
          <a:off x="508000" y="2060848"/>
          <a:ext cx="8128000" cy="2471694"/>
        </p:xfrm>
        <a:graphic>
          <a:graphicData uri="http://schemas.openxmlformats.org/presentationml/2006/ole">
            <mc:AlternateContent xmlns:mc="http://schemas.openxmlformats.org/markup-compatibility/2006">
              <mc:Choice xmlns:v="urn:schemas-microsoft-com:vml" Requires="v">
                <p:oleObj spid="_x0000_s13319" name="文档" r:id="rId9" imgW="3837032" imgH="1167439" progId="Word.Document.12">
                  <p:embed/>
                </p:oleObj>
              </mc:Choice>
              <mc:Fallback>
                <p:oleObj name="文档" r:id="rId9" imgW="3837032" imgH="1167439" progId="Word.Document.12">
                  <p:embed/>
                  <p:pic>
                    <p:nvPicPr>
                      <p:cNvPr id="0" name=""/>
                      <p:cNvPicPr/>
                      <p:nvPr/>
                    </p:nvPicPr>
                    <p:blipFill>
                      <a:blip r:embed="rId10"/>
                      <a:stretch>
                        <a:fillRect/>
                      </a:stretch>
                    </p:blipFill>
                    <p:spPr>
                      <a:xfrm>
                        <a:off x="508000" y="2060848"/>
                        <a:ext cx="8128000" cy="2471694"/>
                      </a:xfrm>
                      <a:prstGeom prst="rect">
                        <a:avLst/>
                      </a:prstGeom>
                    </p:spPr>
                  </p:pic>
                </p:oleObj>
              </mc:Fallback>
            </mc:AlternateContent>
          </a:graphicData>
        </a:graphic>
      </p:graphicFrame>
      <p:sp>
        <p:nvSpPr>
          <p:cNvPr id="4" name="矩形 3"/>
          <p:cNvSpPr>
            <a:spLocks noChangeAspect="1"/>
          </p:cNvSpPr>
          <p:nvPr/>
        </p:nvSpPr>
        <p:spPr>
          <a:xfrm>
            <a:off x="508000" y="4553435"/>
            <a:ext cx="8128000" cy="4597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①②⑤</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NEU-BZ-S92"/>
                <a:cs typeface="宋体" panose="02010600030101010101" pitchFamily="2" charset="-122"/>
              </a:rPr>
              <a:t>①③⑤</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②④⑥</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NEU-BZ-S92"/>
                <a:cs typeface="宋体" panose="02010600030101010101" pitchFamily="2" charset="-122"/>
              </a:rPr>
              <a:t>③④⑥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5" name="五边形 34"/>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6" name="五边形 35"/>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7" name="组合 36"/>
          <p:cNvGrpSpPr/>
          <p:nvPr/>
        </p:nvGrpSpPr>
        <p:grpSpPr>
          <a:xfrm>
            <a:off x="251520" y="4005064"/>
            <a:ext cx="8640960" cy="2664296"/>
            <a:chOff x="251520" y="1801791"/>
            <a:chExt cx="8640960" cy="2664296"/>
          </a:xfrm>
        </p:grpSpPr>
        <p:grpSp>
          <p:nvGrpSpPr>
            <p:cNvPr id="38" name="组合 37"/>
            <p:cNvGrpSpPr/>
            <p:nvPr/>
          </p:nvGrpSpPr>
          <p:grpSpPr>
            <a:xfrm>
              <a:off x="251520" y="1801791"/>
              <a:ext cx="8640960" cy="2664296"/>
              <a:chOff x="251520" y="-243408"/>
              <a:chExt cx="8640960" cy="2664296"/>
            </a:xfrm>
          </p:grpSpPr>
          <p:sp>
            <p:nvSpPr>
              <p:cNvPr id="40" name="五边形 39"/>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1" name="燕尾形 40"/>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42" name="组合 41"/>
              <p:cNvGrpSpPr/>
              <p:nvPr/>
            </p:nvGrpSpPr>
            <p:grpSpPr>
              <a:xfrm>
                <a:off x="251520" y="-243408"/>
                <a:ext cx="8640960" cy="2347289"/>
                <a:chOff x="251520" y="-243408"/>
                <a:chExt cx="8640960" cy="2347289"/>
              </a:xfrm>
            </p:grpSpPr>
            <p:sp>
              <p:nvSpPr>
                <p:cNvPr id="43" name="矩形 42"/>
                <p:cNvSpPr/>
                <p:nvPr/>
              </p:nvSpPr>
              <p:spPr>
                <a:xfrm>
                  <a:off x="251520" y="-243408"/>
                  <a:ext cx="8640960" cy="2347289"/>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28"/>
                <p:cNvSpPr txBox="1"/>
                <p:nvPr/>
              </p:nvSpPr>
              <p:spPr>
                <a:xfrm>
                  <a:off x="8382111" y="-215468"/>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39" name="矩形 38"/>
            <p:cNvSpPr>
              <a:spLocks noChangeAspect="1"/>
            </p:cNvSpPr>
            <p:nvPr/>
          </p:nvSpPr>
          <p:spPr>
            <a:xfrm>
              <a:off x="508000" y="2161831"/>
              <a:ext cx="8128000" cy="1938992"/>
            </a:xfrm>
            <a:prstGeom prst="rect">
              <a:avLst/>
            </a:prstGeom>
          </p:spPr>
          <p:txBody>
            <a:bodyPr>
              <a:spAutoFit/>
            </a:bodyPr>
            <a:lstStyle/>
            <a:p>
              <a:pPr>
                <a:lnSpc>
                  <a:spcPct val="150000"/>
                </a:lnSpc>
              </a:pPr>
              <a:r>
                <a:rPr lang="zh-CN" altLang="zh-CN" sz="2000" dirty="0"/>
                <a:t>③</a:t>
              </a:r>
              <a:r>
                <a:rPr lang="en-US" altLang="zh-CN" sz="2000" dirty="0"/>
                <a:t>“</a:t>
              </a:r>
              <a:r>
                <a:rPr lang="zh-CN" altLang="zh-CN" sz="2000" dirty="0"/>
                <a:t>信手拈来</a:t>
              </a:r>
              <a:r>
                <a:rPr lang="en-US" altLang="zh-CN" sz="2000" dirty="0"/>
                <a:t>”,</a:t>
              </a:r>
              <a:r>
                <a:rPr lang="zh-CN" altLang="zh-CN" sz="2000" dirty="0"/>
                <a:t>随手拿来</a:t>
              </a:r>
              <a:r>
                <a:rPr lang="en-US" altLang="zh-CN" sz="2000" dirty="0"/>
                <a:t>,</a:t>
              </a:r>
              <a:r>
                <a:rPr lang="zh-CN" altLang="zh-CN" sz="2000" dirty="0"/>
                <a:t>多形容写文章时词汇或材料丰富</a:t>
              </a:r>
              <a:r>
                <a:rPr lang="en-US" altLang="zh-CN" sz="2000" dirty="0"/>
                <a:t>,</a:t>
              </a:r>
              <a:r>
                <a:rPr lang="zh-CN" altLang="zh-CN" sz="2000" dirty="0"/>
                <a:t>不费思索</a:t>
              </a:r>
              <a:r>
                <a:rPr lang="en-US" altLang="zh-CN" sz="2000" dirty="0"/>
                <a:t>,</a:t>
              </a:r>
              <a:r>
                <a:rPr lang="zh-CN" altLang="zh-CN" sz="2000" dirty="0"/>
                <a:t>就能写出来。后面不能带宾语</a:t>
              </a:r>
              <a:r>
                <a:rPr lang="en-US" altLang="zh-CN" sz="2000" dirty="0"/>
                <a:t>,</a:t>
              </a:r>
              <a:r>
                <a:rPr lang="zh-CN" altLang="zh-CN" sz="2000" dirty="0"/>
                <a:t>且此处使用对象错。④</a:t>
              </a:r>
              <a:r>
                <a:rPr lang="en-US" altLang="zh-CN" sz="2000" dirty="0"/>
                <a:t>“</a:t>
              </a:r>
              <a:r>
                <a:rPr lang="zh-CN" altLang="zh-CN" sz="2000" dirty="0"/>
                <a:t>功高不赏</a:t>
              </a:r>
              <a:r>
                <a:rPr lang="en-US" altLang="zh-CN" sz="2000" dirty="0"/>
                <a:t>”,</a:t>
              </a:r>
              <a:r>
                <a:rPr lang="zh-CN" altLang="zh-CN" sz="2000" dirty="0"/>
                <a:t>形容功劳极大</a:t>
              </a:r>
              <a:r>
                <a:rPr lang="en-US" altLang="zh-CN" sz="2000" dirty="0"/>
                <a:t>,</a:t>
              </a:r>
              <a:r>
                <a:rPr lang="zh-CN" altLang="zh-CN" sz="2000" dirty="0"/>
                <a:t>无法加以赏赐。此处望文生义。⑥</a:t>
              </a:r>
              <a:r>
                <a:rPr lang="en-US" altLang="zh-CN" sz="2000" dirty="0"/>
                <a:t>“</a:t>
              </a:r>
              <a:r>
                <a:rPr lang="zh-CN" altLang="zh-CN" sz="2000" dirty="0"/>
                <a:t>一家之言</a:t>
              </a:r>
              <a:r>
                <a:rPr lang="en-US" altLang="zh-CN" sz="2000" dirty="0"/>
                <a:t>”,</a:t>
              </a:r>
              <a:r>
                <a:rPr lang="zh-CN" altLang="zh-CN" sz="2000" dirty="0"/>
                <a:t>指有独特见解、自成体系的学术论述</a:t>
              </a:r>
              <a:r>
                <a:rPr lang="en-US" altLang="zh-CN" sz="2000" dirty="0"/>
                <a:t>,</a:t>
              </a:r>
              <a:r>
                <a:rPr lang="zh-CN" altLang="zh-CN" sz="2000" dirty="0"/>
                <a:t>也泛指一个学派或个人的理论、说法。此处望文生义。</a:t>
              </a:r>
            </a:p>
          </p:txBody>
        </p:sp>
      </p:grpSp>
      <p:grpSp>
        <p:nvGrpSpPr>
          <p:cNvPr id="45" name="组合 44"/>
          <p:cNvGrpSpPr/>
          <p:nvPr/>
        </p:nvGrpSpPr>
        <p:grpSpPr>
          <a:xfrm>
            <a:off x="251520" y="5445224"/>
            <a:ext cx="8640960" cy="1224136"/>
            <a:chOff x="251520" y="4680540"/>
            <a:chExt cx="8640960" cy="1224136"/>
          </a:xfrm>
        </p:grpSpPr>
        <p:grpSp>
          <p:nvGrpSpPr>
            <p:cNvPr id="46" name="组合 45"/>
            <p:cNvGrpSpPr/>
            <p:nvPr/>
          </p:nvGrpSpPr>
          <p:grpSpPr>
            <a:xfrm>
              <a:off x="251520" y="4680540"/>
              <a:ext cx="8640960" cy="1224136"/>
              <a:chOff x="251520" y="3683461"/>
              <a:chExt cx="8640960" cy="1224136"/>
            </a:xfrm>
          </p:grpSpPr>
          <p:sp>
            <p:nvSpPr>
              <p:cNvPr id="48" name="五边形 47"/>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9" name="五边形 48"/>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50" name="燕尾形 49"/>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 name="矩形 50"/>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47" name="矩形 46"/>
            <p:cNvSpPr>
              <a:spLocks noChangeAspect="1"/>
            </p:cNvSpPr>
            <p:nvPr/>
          </p:nvSpPr>
          <p:spPr>
            <a:xfrm>
              <a:off x="539552" y="5053511"/>
              <a:ext cx="8064896" cy="506292"/>
            </a:xfrm>
            <a:prstGeom prst="rect">
              <a:avLst/>
            </a:prstGeom>
          </p:spPr>
          <p:txBody>
            <a:bodyPr wrap="square">
              <a:spAutoFit/>
            </a:bodyPr>
            <a:lstStyle/>
            <a:p>
              <a:pPr>
                <a:lnSpc>
                  <a:spcPct val="150000"/>
                </a:lnSpc>
              </a:pPr>
              <a:r>
                <a:rPr lang="en-US" altLang="zh-CN" sz="2000" dirty="0" smtClean="0"/>
                <a:t>A</a:t>
              </a:r>
              <a:endParaRPr lang="zh-CN" altLang="en-US" sz="2000" dirty="0"/>
            </a:p>
          </p:txBody>
        </p:sp>
      </p:grpSp>
    </p:spTree>
    <p:extLst>
      <p:ext uri="{BB962C8B-B14F-4D97-AF65-F5344CB8AC3E}">
        <p14:creationId xmlns:p14="http://schemas.microsoft.com/office/powerpoint/2010/main" val="3775045977"/>
      </p:ext>
    </p:extLst>
  </p:cSld>
  <p:clrMapOvr>
    <a:masterClrMapping/>
  </p:clrMapOvr>
  <mc:AlternateContent xmlns:mc="http://schemas.openxmlformats.org/markup-compatibility/2006" xmlns:p14="http://schemas.microsoft.com/office/powerpoint/2010/main">
    <mc:Choice Requires="p14">
      <p:transition spd="slow" p14:dur="800">
        <p:cover dir="rd"/>
      </p:transition>
    </mc:Choice>
    <mc:Fallback xmlns="">
      <p:transition spd="slow">
        <p:cover dir="rd"/>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6"/>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down)">
                                      <p:cBhvr>
                                        <p:cTn id="7" dur="500"/>
                                        <p:tgtEl>
                                          <p:spTgt spid="37"/>
                                        </p:tgtEl>
                                      </p:cBhvr>
                                    </p:animEffect>
                                  </p:childTnLst>
                                </p:cTn>
                              </p:par>
                            </p:childTnLst>
                          </p:cTn>
                        </p:par>
                      </p:childTnLst>
                    </p:cTn>
                  </p:par>
                </p:childTnLst>
              </p:cTn>
              <p:nextCondLst>
                <p:cond evt="onClick" delay="0">
                  <p:tgtEl>
                    <p:spTgt spid="36"/>
                  </p:tgtEl>
                </p:cond>
              </p:nextCondLst>
            </p:seq>
            <p:seq concurrent="1" nextAc="seek">
              <p:cTn id="8" restart="whenNotActive" fill="hold" evtFilter="cancelBubble" nodeType="interactiveSeq">
                <p:stCondLst>
                  <p:cond evt="onClick" delay="0">
                    <p:tgtEl>
                      <p:spTgt spid="37"/>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7"/>
                                        </p:tgtEl>
                                      </p:cBhvr>
                                    </p:animEffect>
                                    <p:set>
                                      <p:cBhvr>
                                        <p:cTn id="13" dur="1" fill="hold">
                                          <p:stCondLst>
                                            <p:cond delay="499"/>
                                          </p:stCondLst>
                                        </p:cTn>
                                        <p:tgtEl>
                                          <p:spTgt spid="37"/>
                                        </p:tgtEl>
                                        <p:attrNameLst>
                                          <p:attrName>style.visibility</p:attrName>
                                        </p:attrNameLst>
                                      </p:cBhvr>
                                      <p:to>
                                        <p:strVal val="hidden"/>
                                      </p:to>
                                    </p:set>
                                  </p:childTnLst>
                                </p:cTn>
                              </p:par>
                            </p:childTnLst>
                          </p:cTn>
                        </p:par>
                      </p:childTnLst>
                    </p:cTn>
                  </p:par>
                </p:childTnLst>
              </p:cTn>
              <p:nextCondLst>
                <p:cond evt="onClick" delay="0">
                  <p:tgtEl>
                    <p:spTgt spid="37"/>
                  </p:tgtEl>
                </p:cond>
              </p:nextCondLst>
            </p:seq>
            <p:seq concurrent="1" nextAc="seek">
              <p:cTn id="14" restart="whenNotActive" fill="hold" evtFilter="cancelBubble" nodeType="interactiveSeq">
                <p:stCondLst>
                  <p:cond evt="onClick" delay="0">
                    <p:tgtEl>
                      <p:spTgt spid="35"/>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wipe(down)">
                                      <p:cBhvr>
                                        <p:cTn id="19" dur="500"/>
                                        <p:tgtEl>
                                          <p:spTgt spid="45"/>
                                        </p:tgtEl>
                                      </p:cBhvr>
                                    </p:animEffect>
                                  </p:childTnLst>
                                </p:cTn>
                              </p:par>
                            </p:childTnLst>
                          </p:cTn>
                        </p:par>
                      </p:childTnLst>
                    </p:cTn>
                  </p:par>
                </p:childTnLst>
              </p:cTn>
              <p:nextCondLst>
                <p:cond evt="onClick" delay="0">
                  <p:tgtEl>
                    <p:spTgt spid="35"/>
                  </p:tgtEl>
                </p:cond>
              </p:nextCondLst>
            </p:seq>
            <p:seq concurrent="1" nextAc="seek">
              <p:cTn id="20" restart="whenNotActive" fill="hold" evtFilter="cancelBubble" nodeType="interactiveSeq">
                <p:stCondLst>
                  <p:cond evt="onClick" delay="0">
                    <p:tgtEl>
                      <p:spTgt spid="45"/>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45"/>
                                        </p:tgtEl>
                                      </p:cBhvr>
                                    </p:animEffect>
                                    <p:set>
                                      <p:cBhvr>
                                        <p:cTn id="25" dur="1" fill="hold">
                                          <p:stCondLst>
                                            <p:cond delay="499"/>
                                          </p:stCondLst>
                                        </p:cTn>
                                        <p:tgtEl>
                                          <p:spTgt spid="45"/>
                                        </p:tgtEl>
                                        <p:attrNameLst>
                                          <p:attrName>style.visibility</p:attrName>
                                        </p:attrNameLst>
                                      </p:cBhvr>
                                      <p:to>
                                        <p:strVal val="hidden"/>
                                      </p:to>
                                    </p:set>
                                  </p:childTnLst>
                                </p:cTn>
                              </p:par>
                            </p:childTnLst>
                          </p:cTn>
                        </p:par>
                      </p:childTnLst>
                    </p:cTn>
                  </p:par>
                </p:childTnLst>
              </p:cTn>
              <p:nextCondLst>
                <p:cond evt="onClick" delay="0">
                  <p:tgtEl>
                    <p:spTgt spid="45"/>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11" name="圆角矩形 10">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3"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6"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1731981"/>
            <a:ext cx="8128000" cy="4597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下列各句中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加点的成语使用恰当的一项是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2239501883"/>
              </p:ext>
            </p:extLst>
          </p:nvPr>
        </p:nvGraphicFramePr>
        <p:xfrm>
          <a:off x="508000" y="2252815"/>
          <a:ext cx="8128000" cy="3295590"/>
        </p:xfrm>
        <a:graphic>
          <a:graphicData uri="http://schemas.openxmlformats.org/presentationml/2006/ole">
            <mc:AlternateContent xmlns:mc="http://schemas.openxmlformats.org/markup-compatibility/2006">
              <mc:Choice xmlns:v="urn:schemas-microsoft-com:vml" Requires="v">
                <p:oleObj spid="_x0000_s14343" name="文档" r:id="rId9" imgW="3837032" imgH="1556225" progId="Word.Document.12">
                  <p:embed/>
                </p:oleObj>
              </mc:Choice>
              <mc:Fallback>
                <p:oleObj name="文档" r:id="rId9" imgW="3837032" imgH="1556225" progId="Word.Document.12">
                  <p:embed/>
                  <p:pic>
                    <p:nvPicPr>
                      <p:cNvPr id="0" name=""/>
                      <p:cNvPicPr/>
                      <p:nvPr/>
                    </p:nvPicPr>
                    <p:blipFill>
                      <a:blip r:embed="rId10"/>
                      <a:stretch>
                        <a:fillRect/>
                      </a:stretch>
                    </p:blipFill>
                    <p:spPr>
                      <a:xfrm>
                        <a:off x="508000" y="2252815"/>
                        <a:ext cx="8128000" cy="3295590"/>
                      </a:xfrm>
                      <a:prstGeom prst="rect">
                        <a:avLst/>
                      </a:prstGeom>
                    </p:spPr>
                  </p:pic>
                </p:oleObj>
              </mc:Fallback>
            </mc:AlternateContent>
          </a:graphicData>
        </a:graphic>
      </p:graphicFrame>
      <p:sp>
        <p:nvSpPr>
          <p:cNvPr id="17" name="五边形 16"/>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8" name="五边形 17"/>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9" name="组合 18"/>
          <p:cNvGrpSpPr/>
          <p:nvPr/>
        </p:nvGrpSpPr>
        <p:grpSpPr>
          <a:xfrm>
            <a:off x="251520" y="3593798"/>
            <a:ext cx="8640960" cy="3075562"/>
            <a:chOff x="251520" y="1390525"/>
            <a:chExt cx="8640960" cy="3075562"/>
          </a:xfrm>
        </p:grpSpPr>
        <p:grpSp>
          <p:nvGrpSpPr>
            <p:cNvPr id="20" name="组合 19"/>
            <p:cNvGrpSpPr/>
            <p:nvPr/>
          </p:nvGrpSpPr>
          <p:grpSpPr>
            <a:xfrm>
              <a:off x="251520" y="1390525"/>
              <a:ext cx="8640960" cy="3075562"/>
              <a:chOff x="251520" y="-654674"/>
              <a:chExt cx="8640960" cy="3075562"/>
            </a:xfrm>
          </p:grpSpPr>
          <p:sp>
            <p:nvSpPr>
              <p:cNvPr id="22" name="五边形 21"/>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4" name="组合 23"/>
              <p:cNvGrpSpPr/>
              <p:nvPr/>
            </p:nvGrpSpPr>
            <p:grpSpPr>
              <a:xfrm>
                <a:off x="251520" y="-654674"/>
                <a:ext cx="8640960" cy="2758555"/>
                <a:chOff x="251520" y="-654674"/>
                <a:chExt cx="8640960" cy="2758555"/>
              </a:xfrm>
            </p:grpSpPr>
            <p:sp>
              <p:nvSpPr>
                <p:cNvPr id="25" name="矩形 24"/>
                <p:cNvSpPr/>
                <p:nvPr/>
              </p:nvSpPr>
              <p:spPr>
                <a:xfrm>
                  <a:off x="251520" y="-654674"/>
                  <a:ext cx="8640960" cy="2758555"/>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8"/>
                <p:cNvSpPr txBox="1"/>
                <p:nvPr/>
              </p:nvSpPr>
              <p:spPr>
                <a:xfrm>
                  <a:off x="8382111" y="-654674"/>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21" name="矩形 20"/>
            <p:cNvSpPr>
              <a:spLocks noChangeAspect="1"/>
            </p:cNvSpPr>
            <p:nvPr/>
          </p:nvSpPr>
          <p:spPr>
            <a:xfrm>
              <a:off x="508000" y="1722625"/>
              <a:ext cx="8128000" cy="2400657"/>
            </a:xfrm>
            <a:prstGeom prst="rect">
              <a:avLst/>
            </a:prstGeom>
          </p:spPr>
          <p:txBody>
            <a:bodyPr>
              <a:spAutoFit/>
            </a:bodyPr>
            <a:lstStyle/>
            <a:p>
              <a:pPr>
                <a:lnSpc>
                  <a:spcPct val="150000"/>
                </a:lnSpc>
              </a:pPr>
              <a:r>
                <a:rPr lang="en-US" altLang="zh-CN" sz="2000" dirty="0"/>
                <a:t>A</a:t>
              </a:r>
              <a:r>
                <a:rPr lang="zh-CN" altLang="zh-CN" sz="2000" dirty="0"/>
                <a:t>项</a:t>
              </a:r>
              <a:r>
                <a:rPr lang="en-US" altLang="zh-CN" sz="2000" dirty="0"/>
                <a:t>,</a:t>
              </a:r>
              <a:r>
                <a:rPr lang="zh-CN" altLang="zh-CN" sz="2000" dirty="0"/>
                <a:t>上行下效</a:t>
              </a:r>
              <a:r>
                <a:rPr lang="en-US" altLang="zh-CN" sz="2000" dirty="0"/>
                <a:t>:</a:t>
              </a:r>
              <a:r>
                <a:rPr lang="zh-CN" altLang="zh-CN" sz="2000" dirty="0"/>
                <a:t>上面或上辈的人怎样做</a:t>
              </a:r>
              <a:r>
                <a:rPr lang="en-US" altLang="zh-CN" sz="2000" dirty="0"/>
                <a:t>,</a:t>
              </a:r>
              <a:r>
                <a:rPr lang="zh-CN" altLang="zh-CN" sz="2000" dirty="0"/>
                <a:t>下面或下辈的人就学着怎样做</a:t>
              </a:r>
              <a:r>
                <a:rPr lang="en-US" altLang="zh-CN" sz="2000" dirty="0"/>
                <a:t>(</a:t>
              </a:r>
              <a:r>
                <a:rPr lang="zh-CN" altLang="zh-CN" sz="2000" dirty="0"/>
                <a:t>多指不好的事</a:t>
              </a:r>
              <a:r>
                <a:rPr lang="en-US" altLang="zh-CN" sz="2000" dirty="0"/>
                <a:t>)</a:t>
              </a:r>
              <a:r>
                <a:rPr lang="zh-CN" altLang="zh-CN" sz="2000" dirty="0"/>
                <a:t>。此处褒贬失当。</a:t>
              </a:r>
              <a:r>
                <a:rPr lang="en-US" altLang="zh-CN" sz="2000" dirty="0"/>
                <a:t>B</a:t>
              </a:r>
              <a:r>
                <a:rPr lang="zh-CN" altLang="zh-CN" sz="2000" dirty="0"/>
                <a:t>项</a:t>
              </a:r>
              <a:r>
                <a:rPr lang="en-US" altLang="zh-CN" sz="2000" dirty="0"/>
                <a:t>,</a:t>
              </a:r>
              <a:r>
                <a:rPr lang="zh-CN" altLang="zh-CN" sz="2000" dirty="0"/>
                <a:t>变本加厉</a:t>
              </a:r>
              <a:r>
                <a:rPr lang="en-US" altLang="zh-CN" sz="2000" dirty="0"/>
                <a:t>:</a:t>
              </a:r>
              <a:r>
                <a:rPr lang="zh-CN" altLang="zh-CN" sz="2000" dirty="0"/>
                <a:t>变得比原来更加严重。</a:t>
              </a:r>
              <a:r>
                <a:rPr lang="en-US" altLang="zh-CN" sz="2000" dirty="0"/>
                <a:t>C</a:t>
              </a:r>
              <a:r>
                <a:rPr lang="zh-CN" altLang="zh-CN" sz="2000" dirty="0"/>
                <a:t>项</a:t>
              </a:r>
              <a:r>
                <a:rPr lang="en-US" altLang="zh-CN" sz="2000" dirty="0"/>
                <a:t>,</a:t>
              </a:r>
              <a:r>
                <a:rPr lang="zh-CN" altLang="zh-CN" sz="2000" dirty="0"/>
                <a:t>不忍卒读</a:t>
              </a:r>
              <a:r>
                <a:rPr lang="en-US" altLang="zh-CN" sz="2000" dirty="0"/>
                <a:t>:</a:t>
              </a:r>
              <a:r>
                <a:rPr lang="zh-CN" altLang="zh-CN" sz="2000" dirty="0"/>
                <a:t>不忍心读完</a:t>
              </a:r>
              <a:r>
                <a:rPr lang="en-US" altLang="zh-CN" sz="2000" dirty="0"/>
                <a:t>,</a:t>
              </a:r>
              <a:r>
                <a:rPr lang="zh-CN" altLang="zh-CN" sz="2000" dirty="0"/>
                <a:t>多形容文章悲惨动人。此处望文生义</a:t>
              </a:r>
              <a:r>
                <a:rPr lang="en-US" altLang="zh-CN" sz="2000" dirty="0"/>
                <a:t>,</a:t>
              </a:r>
              <a:r>
                <a:rPr lang="zh-CN" altLang="zh-CN" sz="2000" dirty="0"/>
                <a:t>理解成了</a:t>
              </a:r>
              <a:r>
                <a:rPr lang="en-US" altLang="zh-CN" sz="2000" dirty="0"/>
                <a:t>“</a:t>
              </a:r>
              <a:r>
                <a:rPr lang="zh-CN" altLang="zh-CN" sz="2000" dirty="0"/>
                <a:t>作品质量差</a:t>
              </a:r>
              <a:r>
                <a:rPr lang="en-US" altLang="zh-CN" sz="2000" dirty="0"/>
                <a:t>,</a:t>
              </a:r>
              <a:r>
                <a:rPr lang="zh-CN" altLang="zh-CN" sz="2000" dirty="0"/>
                <a:t>不想看下去</a:t>
              </a:r>
              <a:r>
                <a:rPr lang="en-US" altLang="zh-CN" sz="2000" dirty="0"/>
                <a:t>”</a:t>
              </a:r>
              <a:r>
                <a:rPr lang="zh-CN" altLang="zh-CN" sz="2000" dirty="0"/>
                <a:t>。</a:t>
              </a:r>
              <a:r>
                <a:rPr lang="en-US" altLang="zh-CN" sz="2000" dirty="0"/>
                <a:t>D</a:t>
              </a:r>
              <a:r>
                <a:rPr lang="zh-CN" altLang="zh-CN" sz="2000" dirty="0"/>
                <a:t>项</a:t>
              </a:r>
              <a:r>
                <a:rPr lang="en-US" altLang="zh-CN" sz="2000" dirty="0"/>
                <a:t>,</a:t>
              </a:r>
              <a:r>
                <a:rPr lang="zh-CN" altLang="zh-CN" sz="2000" dirty="0"/>
                <a:t>蓬荜生辉</a:t>
              </a:r>
              <a:r>
                <a:rPr lang="en-US" altLang="zh-CN" sz="2000" dirty="0"/>
                <a:t>:</a:t>
              </a:r>
              <a:r>
                <a:rPr lang="zh-CN" altLang="zh-CN" sz="2000" dirty="0"/>
                <a:t>谦辞</a:t>
              </a:r>
              <a:r>
                <a:rPr lang="en-US" altLang="zh-CN" sz="2000" dirty="0"/>
                <a:t>,</a:t>
              </a:r>
              <a:r>
                <a:rPr lang="zh-CN" altLang="zh-CN" sz="2000" dirty="0"/>
                <a:t>表示由于别人到自己家里来或张挂别人给自己题赠的字画等而使自己非常光荣。此处谦敬错位。</a:t>
              </a:r>
            </a:p>
          </p:txBody>
        </p:sp>
      </p:grpSp>
      <p:grpSp>
        <p:nvGrpSpPr>
          <p:cNvPr id="27" name="组合 26"/>
          <p:cNvGrpSpPr/>
          <p:nvPr/>
        </p:nvGrpSpPr>
        <p:grpSpPr>
          <a:xfrm>
            <a:off x="251520" y="5445224"/>
            <a:ext cx="8640960" cy="1224136"/>
            <a:chOff x="251520" y="4680540"/>
            <a:chExt cx="8640960" cy="1224136"/>
          </a:xfrm>
        </p:grpSpPr>
        <p:grpSp>
          <p:nvGrpSpPr>
            <p:cNvPr id="28" name="组合 27"/>
            <p:cNvGrpSpPr/>
            <p:nvPr/>
          </p:nvGrpSpPr>
          <p:grpSpPr>
            <a:xfrm>
              <a:off x="251520" y="4680540"/>
              <a:ext cx="8640960" cy="1224136"/>
              <a:chOff x="251520" y="3683461"/>
              <a:chExt cx="8640960" cy="1224136"/>
            </a:xfrm>
          </p:grpSpPr>
          <p:sp>
            <p:nvSpPr>
              <p:cNvPr id="30" name="五边形 2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1" name="五边形 30"/>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2" name="燕尾形 31"/>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矩形 32"/>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9" name="矩形 28"/>
            <p:cNvSpPr>
              <a:spLocks noChangeAspect="1"/>
            </p:cNvSpPr>
            <p:nvPr/>
          </p:nvSpPr>
          <p:spPr>
            <a:xfrm>
              <a:off x="539552" y="5053511"/>
              <a:ext cx="8064896" cy="506292"/>
            </a:xfrm>
            <a:prstGeom prst="rect">
              <a:avLst/>
            </a:prstGeom>
          </p:spPr>
          <p:txBody>
            <a:bodyPr wrap="square">
              <a:spAutoFit/>
            </a:bodyPr>
            <a:lstStyle/>
            <a:p>
              <a:pPr>
                <a:lnSpc>
                  <a:spcPct val="150000"/>
                </a:lnSpc>
              </a:pPr>
              <a:r>
                <a:rPr lang="en-US" altLang="zh-CN" sz="2000" dirty="0" smtClean="0"/>
                <a:t>B</a:t>
              </a:r>
              <a:endParaRPr lang="zh-CN" altLang="en-US" sz="2000" dirty="0"/>
            </a:p>
          </p:txBody>
        </p:sp>
      </p:grpSp>
    </p:spTree>
    <p:extLst>
      <p:ext uri="{BB962C8B-B14F-4D97-AF65-F5344CB8AC3E}">
        <p14:creationId xmlns:p14="http://schemas.microsoft.com/office/powerpoint/2010/main" val="1777205859"/>
      </p:ext>
    </p:extLst>
  </p:cSld>
  <p:clrMapOvr>
    <a:masterClrMapping/>
  </p:clrMapOvr>
  <mc:AlternateContent xmlns:mc="http://schemas.openxmlformats.org/markup-compatibility/2006" xmlns:p14="http://schemas.microsoft.com/office/powerpoint/2010/main">
    <mc:Choice Requires="p14">
      <p:transition spd="slow" p14:dur="800">
        <p:pull dir="ld"/>
      </p:transition>
    </mc:Choice>
    <mc:Fallback xmlns="">
      <p:transition spd="slow">
        <p:pull dir="ld"/>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childTnLst>
                    </p:cTn>
                  </p:par>
                </p:childTnLst>
              </p:cTn>
              <p:nextCondLst>
                <p:cond evt="onClick" delay="0">
                  <p:tgtEl>
                    <p:spTgt spid="18"/>
                  </p:tgtEl>
                </p:cond>
              </p:nextCondLst>
            </p:seq>
            <p:seq concurrent="1" nextAc="seek">
              <p:cTn id="8" restart="whenNotActive" fill="hold" evtFilter="cancelBubble" nodeType="interactiveSeq">
                <p:stCondLst>
                  <p:cond evt="onClick" delay="0">
                    <p:tgtEl>
                      <p:spTgt spid="19"/>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9"/>
                                        </p:tgtEl>
                                      </p:cBhvr>
                                    </p:animEffect>
                                    <p:set>
                                      <p:cBhvr>
                                        <p:cTn id="13"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9"/>
                  </p:tgtEl>
                </p:cond>
              </p:nextCondLst>
            </p:seq>
            <p:seq concurrent="1" nextAc="seek">
              <p:cTn id="14" restart="whenNotActive" fill="hold" evtFilter="cancelBubble" nodeType="interactiveSeq">
                <p:stCondLst>
                  <p:cond evt="onClick" delay="0">
                    <p:tgtEl>
                      <p:spTgt spid="1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down)">
                                      <p:cBhvr>
                                        <p:cTn id="19" dur="500"/>
                                        <p:tgtEl>
                                          <p:spTgt spid="27"/>
                                        </p:tgtEl>
                                      </p:cBhvr>
                                    </p:animEffect>
                                  </p:childTnLst>
                                </p:cTn>
                              </p:par>
                            </p:childTnLst>
                          </p:cTn>
                        </p:par>
                      </p:childTnLst>
                    </p:cTn>
                  </p:par>
                </p:childTnLst>
              </p:cTn>
              <p:nextCondLst>
                <p:cond evt="onClick" delay="0">
                  <p:tgtEl>
                    <p:spTgt spid="17"/>
                  </p:tgtEl>
                </p:cond>
              </p:nextCondLst>
            </p:seq>
            <p:seq concurrent="1" nextAc="seek">
              <p:cTn id="20" restart="whenNotActive" fill="hold" evtFilter="cancelBubble" nodeType="interactiveSeq">
                <p:stCondLst>
                  <p:cond evt="onClick" delay="0">
                    <p:tgtEl>
                      <p:spTgt spid="27"/>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7"/>
                                        </p:tgtEl>
                                      </p:cBhvr>
                                    </p:animEffect>
                                    <p:set>
                                      <p:cBhvr>
                                        <p:cTn id="25"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7"/>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0" name="圆角矩形 9">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20" name="TextBox 5">
            <a:hlinkClick r:id="rId3"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5"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6"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5" name="矩形 4"/>
          <p:cNvSpPr>
            <a:spLocks noChangeAspect="1"/>
          </p:cNvSpPr>
          <p:nvPr/>
        </p:nvSpPr>
        <p:spPr>
          <a:xfrm>
            <a:off x="508000" y="1371941"/>
            <a:ext cx="8128000" cy="5334922"/>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汉仪长宋简"/>
                <a:cs typeface="Times New Roman" panose="02020603050405020304" pitchFamily="18" charset="0"/>
              </a:rPr>
              <a:t>近义成语辨析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55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200" dirty="0">
                <a:solidFill>
                  <a:srgbClr val="000000"/>
                </a:solidFill>
                <a:latin typeface="Arial" panose="020B0604020202020204" pitchFamily="34"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河北衡水模拟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依次填入下列各句横线处的成语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最恰当的一组是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小张被提拔为部门领导三个月以来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凡事</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消瘦了不少。</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面对肆虐的大火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消防队长</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冲进火中去营救被困的人们。</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作为班长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你应该</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不能在这么点小事上犯错误。</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smtClean="0">
                <a:solidFill>
                  <a:srgbClr val="000000"/>
                </a:solidFill>
                <a:latin typeface="Times New Roman" panose="02020603050405020304" pitchFamily="18" charset="0"/>
                <a:cs typeface="Times New Roman" panose="02020603050405020304" pitchFamily="18" charset="0"/>
              </a:rPr>
              <a:t>以身作则</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身体力行</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身先士卒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身体力行</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以身作则</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身先士卒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以身作则</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身先士卒</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身体力行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身体力行</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身先士卒</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以身作则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4" name="五边形 23"/>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5" name="五边形 24"/>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26" name="组合 25"/>
          <p:cNvGrpSpPr/>
          <p:nvPr/>
        </p:nvGrpSpPr>
        <p:grpSpPr>
          <a:xfrm>
            <a:off x="251520" y="4510283"/>
            <a:ext cx="8640960" cy="2159077"/>
            <a:chOff x="251520" y="2307010"/>
            <a:chExt cx="8640960" cy="2159077"/>
          </a:xfrm>
        </p:grpSpPr>
        <p:grpSp>
          <p:nvGrpSpPr>
            <p:cNvPr id="27" name="组合 26"/>
            <p:cNvGrpSpPr/>
            <p:nvPr/>
          </p:nvGrpSpPr>
          <p:grpSpPr>
            <a:xfrm>
              <a:off x="251520" y="2307010"/>
              <a:ext cx="8640960" cy="2159077"/>
              <a:chOff x="251520" y="261811"/>
              <a:chExt cx="8640960" cy="2159077"/>
            </a:xfrm>
          </p:grpSpPr>
          <p:sp>
            <p:nvSpPr>
              <p:cNvPr id="29" name="五边形 28"/>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0" name="燕尾形 29"/>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1" name="组合 30"/>
              <p:cNvGrpSpPr/>
              <p:nvPr/>
            </p:nvGrpSpPr>
            <p:grpSpPr>
              <a:xfrm>
                <a:off x="251520" y="261811"/>
                <a:ext cx="8640960" cy="1842070"/>
                <a:chOff x="251520" y="261811"/>
                <a:chExt cx="8640960" cy="1842070"/>
              </a:xfrm>
            </p:grpSpPr>
            <p:sp>
              <p:nvSpPr>
                <p:cNvPr id="32" name="矩形 31"/>
                <p:cNvSpPr/>
                <p:nvPr/>
              </p:nvSpPr>
              <p:spPr>
                <a:xfrm>
                  <a:off x="251520" y="261811"/>
                  <a:ext cx="8640960" cy="184207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28"/>
                <p:cNvSpPr txBox="1"/>
                <p:nvPr/>
              </p:nvSpPr>
              <p:spPr>
                <a:xfrm>
                  <a:off x="8382111" y="26181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28" name="矩形 27"/>
            <p:cNvSpPr>
              <a:spLocks noChangeAspect="1"/>
            </p:cNvSpPr>
            <p:nvPr/>
          </p:nvSpPr>
          <p:spPr>
            <a:xfrm>
              <a:off x="508000" y="2639110"/>
              <a:ext cx="8128000" cy="1477328"/>
            </a:xfrm>
            <a:prstGeom prst="rect">
              <a:avLst/>
            </a:prstGeom>
          </p:spPr>
          <p:txBody>
            <a:bodyPr>
              <a:spAutoFit/>
            </a:bodyPr>
            <a:lstStyle/>
            <a:p>
              <a:pPr>
                <a:lnSpc>
                  <a:spcPct val="150000"/>
                </a:lnSpc>
              </a:pPr>
              <a:r>
                <a:rPr lang="zh-CN" altLang="zh-CN" sz="2000" dirty="0"/>
                <a:t>身体力行</a:t>
              </a:r>
              <a:r>
                <a:rPr lang="en-US" altLang="zh-CN" sz="2000" dirty="0"/>
                <a:t>:</a:t>
              </a:r>
              <a:r>
                <a:rPr lang="zh-CN" altLang="zh-CN" sz="2000" dirty="0"/>
                <a:t>亲身体验</a:t>
              </a:r>
              <a:r>
                <a:rPr lang="en-US" altLang="zh-CN" sz="2000" dirty="0"/>
                <a:t>,</a:t>
              </a:r>
              <a:r>
                <a:rPr lang="zh-CN" altLang="zh-CN" sz="2000" dirty="0"/>
                <a:t>努力实行。身先士卒</a:t>
              </a:r>
              <a:r>
                <a:rPr lang="en-US" altLang="zh-CN" sz="2000" dirty="0"/>
                <a:t>:</a:t>
              </a:r>
              <a:r>
                <a:rPr lang="zh-CN" altLang="zh-CN" sz="2000" dirty="0"/>
                <a:t>作战时将帅亲自带头</a:t>
              </a:r>
              <a:r>
                <a:rPr lang="en-US" altLang="zh-CN" sz="2000" dirty="0"/>
                <a:t>,</a:t>
              </a:r>
              <a:r>
                <a:rPr lang="zh-CN" altLang="zh-CN" sz="2000" dirty="0"/>
                <a:t>冲在士兵前面</a:t>
              </a:r>
              <a:r>
                <a:rPr lang="en-US" altLang="zh-CN" sz="2000" dirty="0"/>
                <a:t>,</a:t>
              </a:r>
              <a:r>
                <a:rPr lang="zh-CN" altLang="zh-CN" sz="2000" dirty="0"/>
                <a:t>现多泛指领导带头走在群众前面。以身作则</a:t>
              </a:r>
              <a:r>
                <a:rPr lang="en-US" altLang="zh-CN" sz="2000" dirty="0"/>
                <a:t>:</a:t>
              </a:r>
              <a:r>
                <a:rPr lang="zh-CN" altLang="zh-CN" sz="2000" dirty="0"/>
                <a:t>用自己的行动做出榜样。根据语境</a:t>
              </a:r>
              <a:r>
                <a:rPr lang="en-US" altLang="zh-CN" sz="2000" dirty="0"/>
                <a:t>,</a:t>
              </a:r>
              <a:r>
                <a:rPr lang="zh-CN" altLang="zh-CN" sz="2000" dirty="0"/>
                <a:t>应选</a:t>
              </a:r>
              <a:r>
                <a:rPr lang="en-US" altLang="zh-CN" sz="2000" dirty="0"/>
                <a:t>D</a:t>
              </a:r>
              <a:r>
                <a:rPr lang="zh-CN" altLang="zh-CN" sz="2000" dirty="0"/>
                <a:t>项。</a:t>
              </a:r>
            </a:p>
          </p:txBody>
        </p:sp>
      </p:grpSp>
      <p:grpSp>
        <p:nvGrpSpPr>
          <p:cNvPr id="34" name="组合 33"/>
          <p:cNvGrpSpPr/>
          <p:nvPr/>
        </p:nvGrpSpPr>
        <p:grpSpPr>
          <a:xfrm>
            <a:off x="251520" y="5445224"/>
            <a:ext cx="8640960" cy="1224136"/>
            <a:chOff x="251520" y="4680540"/>
            <a:chExt cx="8640960" cy="1224136"/>
          </a:xfrm>
        </p:grpSpPr>
        <p:grpSp>
          <p:nvGrpSpPr>
            <p:cNvPr id="35" name="组合 34"/>
            <p:cNvGrpSpPr/>
            <p:nvPr/>
          </p:nvGrpSpPr>
          <p:grpSpPr>
            <a:xfrm>
              <a:off x="251520" y="4680540"/>
              <a:ext cx="8640960" cy="1224136"/>
              <a:chOff x="251520" y="3683461"/>
              <a:chExt cx="8640960" cy="1224136"/>
            </a:xfrm>
          </p:grpSpPr>
          <p:sp>
            <p:nvSpPr>
              <p:cNvPr id="37" name="五边形 36"/>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8" name="五边形 37"/>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9" name="燕尾形 38"/>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矩形 39"/>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36" name="矩形 35"/>
            <p:cNvSpPr>
              <a:spLocks noChangeAspect="1"/>
            </p:cNvSpPr>
            <p:nvPr/>
          </p:nvSpPr>
          <p:spPr>
            <a:xfrm>
              <a:off x="539552" y="5053511"/>
              <a:ext cx="8064896" cy="506292"/>
            </a:xfrm>
            <a:prstGeom prst="rect">
              <a:avLst/>
            </a:prstGeom>
          </p:spPr>
          <p:txBody>
            <a:bodyPr wrap="square">
              <a:spAutoFit/>
            </a:bodyPr>
            <a:lstStyle/>
            <a:p>
              <a:pPr>
                <a:lnSpc>
                  <a:spcPct val="150000"/>
                </a:lnSpc>
              </a:pPr>
              <a:r>
                <a:rPr lang="en-US" altLang="zh-CN" sz="2000" dirty="0" smtClean="0"/>
                <a:t>D</a:t>
              </a:r>
              <a:endParaRPr lang="zh-CN" altLang="en-US" sz="2000" dirty="0"/>
            </a:p>
          </p:txBody>
        </p:sp>
      </p:grpSp>
    </p:spTree>
    <p:extLst>
      <p:ext uri="{BB962C8B-B14F-4D97-AF65-F5344CB8AC3E}">
        <p14:creationId xmlns:p14="http://schemas.microsoft.com/office/powerpoint/2010/main" val="1006467934"/>
      </p:ext>
    </p:extLst>
  </p:cSld>
  <p:clrMapOvr>
    <a:masterClrMapping/>
  </p:clrMapOvr>
  <p:transition spd="slow">
    <p:fade thruBlk="1"/>
  </p:transition>
  <p:timing>
    <p:tnLst>
      <p:par>
        <p:cTn id="1" dur="indefinite" restart="never" nodeType="tmRoot">
          <p:childTnLst>
            <p:seq concurrent="1" nextAc="seek">
              <p:cTn id="2" restart="whenNotActive" fill="hold" evtFilter="cancelBubble" nodeType="interactiveSeq">
                <p:stCondLst>
                  <p:cond evt="onClick" delay="0">
                    <p:tgtEl>
                      <p:spTgt spid="25"/>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nextCondLst>
                <p:cond evt="onClick" delay="0">
                  <p:tgtEl>
                    <p:spTgt spid="25"/>
                  </p:tgtEl>
                </p:cond>
              </p:nextCondLst>
            </p:seq>
            <p:seq concurrent="1" nextAc="seek">
              <p:cTn id="8" restart="whenNotActive" fill="hold" evtFilter="cancelBubble" nodeType="interactiveSeq">
                <p:stCondLst>
                  <p:cond evt="onClick" delay="0">
                    <p:tgtEl>
                      <p:spTgt spid="26"/>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26"/>
                                        </p:tgtEl>
                                      </p:cBhvr>
                                    </p:animEffect>
                                    <p:set>
                                      <p:cBhvr>
                                        <p:cTn id="13"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14" restart="whenNotActive" fill="hold" evtFilter="cancelBubble" nodeType="interactiveSeq">
                <p:stCondLst>
                  <p:cond evt="onClick" delay="0">
                    <p:tgtEl>
                      <p:spTgt spid="24"/>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down)">
                                      <p:cBhvr>
                                        <p:cTn id="19" dur="500"/>
                                        <p:tgtEl>
                                          <p:spTgt spid="34"/>
                                        </p:tgtEl>
                                      </p:cBhvr>
                                    </p:animEffect>
                                  </p:childTnLst>
                                </p:cTn>
                              </p:par>
                            </p:childTnLst>
                          </p:cTn>
                        </p:par>
                      </p:childTnLst>
                    </p:cTn>
                  </p:par>
                </p:childTnLst>
              </p:cTn>
              <p:nextCondLst>
                <p:cond evt="onClick" delay="0">
                  <p:tgtEl>
                    <p:spTgt spid="24"/>
                  </p:tgtEl>
                </p:cond>
              </p:nextCondLst>
            </p:seq>
            <p:seq concurrent="1" nextAc="seek">
              <p:cTn id="20" restart="whenNotActive" fill="hold" evtFilter="cancelBubble" nodeType="interactiveSeq">
                <p:stCondLst>
                  <p:cond evt="onClick" delay="0">
                    <p:tgtEl>
                      <p:spTgt spid="34"/>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34"/>
                                        </p:tgtEl>
                                      </p:cBhvr>
                                    </p:animEffect>
                                    <p:set>
                                      <p:cBhvr>
                                        <p:cTn id="25" dur="1" fill="hold">
                                          <p:stCondLst>
                                            <p:cond delay="499"/>
                                          </p:stCondLst>
                                        </p:cTn>
                                        <p:tgtEl>
                                          <p:spTgt spid="34"/>
                                        </p:tgtEl>
                                        <p:attrNameLst>
                                          <p:attrName>style.visibility</p:attrName>
                                        </p:attrNameLst>
                                      </p:cBhvr>
                                      <p:to>
                                        <p:strVal val="hidden"/>
                                      </p:to>
                                    </p:set>
                                  </p:childTnLst>
                                </p:cTn>
                              </p:par>
                            </p:childTnLst>
                          </p:cTn>
                        </p:par>
                      </p:childTnLst>
                    </p:cTn>
                  </p:par>
                </p:childTnLst>
              </p:cTn>
              <p:nextCondLst>
                <p:cond evt="onClick" delay="0">
                  <p:tgtEl>
                    <p:spTgt spid="34"/>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sp>
        <p:nvSpPr>
          <p:cNvPr id="3" name="圆角矩形 2">
            <a:hlinkClick r:id="rId3"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0" name="圆角矩形 9">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20" name="TextBox 5">
            <a:hlinkClick r:id="rId4"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6"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7"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1117779306"/>
              </p:ext>
            </p:extLst>
          </p:nvPr>
        </p:nvGraphicFramePr>
        <p:xfrm>
          <a:off x="508000" y="2132856"/>
          <a:ext cx="8128000" cy="2397422"/>
        </p:xfrm>
        <a:graphic>
          <a:graphicData uri="http://schemas.openxmlformats.org/presentationml/2006/ole">
            <mc:AlternateContent xmlns:mc="http://schemas.openxmlformats.org/markup-compatibility/2006">
              <mc:Choice xmlns:v="urn:schemas-microsoft-com:vml" Requires="v">
                <p:oleObj spid="_x0000_s15367" name="文档" r:id="rId9" imgW="3998962" imgH="1179678" progId="Word.Document.12">
                  <p:embed/>
                </p:oleObj>
              </mc:Choice>
              <mc:Fallback>
                <p:oleObj name="文档" r:id="rId9" imgW="3998962" imgH="1179678" progId="Word.Document.12">
                  <p:embed/>
                  <p:pic>
                    <p:nvPicPr>
                      <p:cNvPr id="0" name=""/>
                      <p:cNvPicPr/>
                      <p:nvPr/>
                    </p:nvPicPr>
                    <p:blipFill>
                      <a:blip r:embed="rId10"/>
                      <a:stretch>
                        <a:fillRect/>
                      </a:stretch>
                    </p:blipFill>
                    <p:spPr>
                      <a:xfrm>
                        <a:off x="508000" y="2132856"/>
                        <a:ext cx="8128000" cy="2397422"/>
                      </a:xfrm>
                      <a:prstGeom prst="rect">
                        <a:avLst/>
                      </a:prstGeom>
                    </p:spPr>
                  </p:pic>
                </p:oleObj>
              </mc:Fallback>
            </mc:AlternateContent>
          </a:graphicData>
        </a:graphic>
      </p:graphicFrame>
      <p:sp>
        <p:nvSpPr>
          <p:cNvPr id="8" name="矩形 7"/>
          <p:cNvSpPr>
            <a:spLocks noChangeAspect="1"/>
          </p:cNvSpPr>
          <p:nvPr/>
        </p:nvSpPr>
        <p:spPr>
          <a:xfrm>
            <a:off x="508000" y="4117979"/>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NEU-BZ-S92"/>
                <a:ea typeface="Times New Roman" panose="02020603050405020304" pitchFamily="18" charset="0"/>
                <a:cs typeface="Times New Roman" panose="02020603050405020304" pitchFamily="18" charset="0"/>
              </a:rPr>
              <a:t> </a:t>
            </a:r>
            <a:r>
              <a:rPr lang="en-US" altLang="zh-CN" sz="2200" dirty="0">
                <a:solidFill>
                  <a:srgbClr val="FF0000"/>
                </a:solidFill>
                <a:latin typeface="NEU-BZ-S92"/>
                <a:ea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　不注意对近义成语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身先士卒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以身作则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细微差别的辨析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忽视语境。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07937977"/>
      </p:ext>
    </p:extLst>
  </p:cSld>
  <p:clrMapOvr>
    <a:masterClrMapping/>
  </p:clrMapOvr>
  <p:transition spd="slow">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圆角矩形 12">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14"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5" name="TextBox 6">
            <a:hlinkClick r:id="rId5" action="ppaction://hlinksldjump"/>
          </p:cNvPr>
          <p:cNvSpPr txBox="1"/>
          <p:nvPr/>
        </p:nvSpPr>
        <p:spPr>
          <a:xfrm>
            <a:off x="6796636" y="1063127"/>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6" name="TextBox 7">
            <a:hlinkClick r:id="rId6"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5" name="矩形 4"/>
          <p:cNvSpPr>
            <a:spLocks noChangeAspect="1"/>
          </p:cNvSpPr>
          <p:nvPr/>
        </p:nvSpPr>
        <p:spPr>
          <a:xfrm>
            <a:off x="508000" y="1376002"/>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如何解题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找出近义成语的区别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代入法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结合语境辨析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运用排除法确认。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成语辨析七大类型举例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根据成语意义侧重点的不同辨析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称心如意　心满意足　两者都有如愿以偿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十分满意的意思。前者侧重于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称心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它可以直接用作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的定语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后者侧重于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满意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一般不能直接用作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的定语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那是她称心如意的郎君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不能说成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那是她心满意足的郎君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安分守己　循规蹈矩　两者都有规矩老实的意思。前者侧重于规矩老实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后者侧重于墨守成规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不能变易。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半途而废　浅尝辄止　两者都有没有完成的意思。前者侧重于中途停止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有惋惜之意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后者侧重于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没有深入。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12251136"/>
      </p:ext>
    </p:extLst>
  </p:cSld>
  <p:clrMapOvr>
    <a:masterClrMapping/>
  </p:clrMapOvr>
  <p:transition spd="slow">
    <p:strips dir="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圆角矩形 12">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14"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5" name="TextBox 6">
            <a:hlinkClick r:id="rId5" action="ppaction://hlinksldjump"/>
          </p:cNvPr>
          <p:cNvSpPr txBox="1"/>
          <p:nvPr/>
        </p:nvSpPr>
        <p:spPr>
          <a:xfrm>
            <a:off x="6796636" y="1063127"/>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6" name="TextBox 7">
            <a:hlinkClick r:id="rId6"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370288"/>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不由自主　情不自禁　两者都有控制不住自己的意思。前者侧重于下意识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以及因环境的影响而不能自控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后者侧重于因感情而不能自控。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琳琅满目　美不胜收　两者都可形容美好的事物很多。前者侧重于满眼都是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后者侧重于看不过来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来不及一一欣赏。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挥金如土　一掷千金　两者都形容极度挥霍。前者侧重于对钱财的轻视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后者侧重于一次花钱之多。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每况愈下　江河日下　两者都有越来越坏的意思。前者指每一次的情况愈发不如前次好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比喻一直在走下坡路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越变越坏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后者指江河的水逐日流向下游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比喻事物日衰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景象日非。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目光如豆　鼠目寸光　两者都比喻目光短浅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看不到远处、大处。前者侧重于眼光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强调看不到全局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后者侧重于眼光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强调看不到将来。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7385321"/>
      </p:ext>
    </p:extLst>
  </p:cSld>
  <p:clrMapOvr>
    <a:masterClrMapping/>
  </p:clrMapOvr>
  <p:transition spd="slow">
    <p:split dir="in"/>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圆角矩形 12">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14"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5" name="TextBox 6">
            <a:hlinkClick r:id="rId5" action="ppaction://hlinksldjump"/>
          </p:cNvPr>
          <p:cNvSpPr txBox="1"/>
          <p:nvPr/>
        </p:nvSpPr>
        <p:spPr>
          <a:xfrm>
            <a:off x="6796636" y="1063127"/>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6" name="TextBox 7">
            <a:hlinkClick r:id="rId6"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442280"/>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抱残守缺　故步自封　墨守成规　三者都有因循守旧的意思。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抱残守缺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侧重于不肯接受新事物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故步自封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侧重于不求进取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墨守成规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侧重于机械地按规矩办事。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捕风捉影　无中生有　两者都有凭空捏造的意思。前者侧重于没有事实根据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后者侧重于本来没有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语气较重。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兼收并蓄　兼容并包　前者侧重于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有储蓄保存的意思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指把各种内容的东西都加以吸收并保存起来。后者侧重于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有包含、容纳之意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指把有关的各方面都包含容纳在内。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坚如磐石　稳如泰山　前者侧重于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有坚固、坚强的意思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多形容建筑物等的坚固不可动摇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也比喻集团、国家无比坚强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不可战胜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后者侧重于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即稳定、稳固的意思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多形容高大建筑物的稳固不易摧毁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也形容人在紧急情况下镇定、从容不迫。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74203732"/>
      </p:ext>
    </p:extLst>
  </p:cSld>
  <p:clrMapOvr>
    <a:masterClrMapping/>
  </p:clrMapOvr>
  <p:transition spd="slow">
    <p:pull dir="l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圆角矩形 12">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14"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5" name="TextBox 6">
            <a:hlinkClick r:id="rId5" action="ppaction://hlinksldjump"/>
          </p:cNvPr>
          <p:cNvSpPr txBox="1"/>
          <p:nvPr/>
        </p:nvSpPr>
        <p:spPr>
          <a:xfrm>
            <a:off x="6796636" y="1063127"/>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6" name="TextBox 7">
            <a:hlinkClick r:id="rId6"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513964"/>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根据成语感情色彩的不同辨析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侃侃而谈　夸夸其谈　两者都可以用来形容说话很多。前者是褒义词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形容说话理直气壮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从容不迫地谈论着的样子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后者是贬义词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说话或写文章浮夸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不切实际。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煞费苦心　挖空心思　两者都有用尽心思的意思。煞费苦心是中性词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可以指在坏事上用尽心思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也可以指在好事上用尽心思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挖空心思是贬义词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多指在坏事上用尽心思。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洁身自好　明哲保身　两者都指怕招惹是非。前者用作褒义时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侧重指不与世俗同流合污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用作贬义时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多指怕惹是非。后者用作褒义时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侧重指处世待人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十分明智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用作贬义时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多指怕犯错误或怕得罪人。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10955118"/>
      </p:ext>
    </p:extLst>
  </p:cSld>
  <p:clrMapOvr>
    <a:masterClrMapping/>
  </p:clrMapOvr>
  <p:transition spd="slow">
    <p:split orient="vert" dir="in"/>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圆角矩形 12">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14"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5" name="TextBox 6">
            <a:hlinkClick r:id="rId5" action="ppaction://hlinksldjump"/>
          </p:cNvPr>
          <p:cNvSpPr txBox="1"/>
          <p:nvPr/>
        </p:nvSpPr>
        <p:spPr>
          <a:xfrm>
            <a:off x="6796636" y="1063127"/>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6" name="TextBox 7">
            <a:hlinkClick r:id="rId6"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标新立异　独树一帜　两者都有自成一套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提出的主张与众不同的意思。前者侧重于显示特点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后者侧重于创造出独特风格或另外开创局面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多含褒义。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无微不至　无所不至　两者都有没有一处不到的意思。前者指没有一个细微的地方没有考虑到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形容待人非常细心周到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含褒义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后者多指什么事都干得出来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含贬义。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百依百顺　唯命是从　两者都有怎么说就怎么做的意思。前者含有由于感情上的爱而表现出来的顺从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后者有贬义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多用于上下级之间。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面目一新　面目全非　两者都有面目改变的意思。前者指呈现崭新的面貌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形容彻底改变原来的模样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褒义词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后者指面貌完全改变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形容变动极大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贬义词。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1518211"/>
      </p:ext>
    </p:extLst>
  </p:cSld>
  <p:clrMapOvr>
    <a:masterClrMapping/>
  </p:clrMapOvr>
  <p:transition spd="slow">
    <p:pull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圆角矩形 12">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14"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5" name="TextBox 6">
            <a:hlinkClick r:id="rId5" action="ppaction://hlinksldjump"/>
          </p:cNvPr>
          <p:cNvSpPr txBox="1"/>
          <p:nvPr/>
        </p:nvSpPr>
        <p:spPr>
          <a:xfrm>
            <a:off x="6796636" y="1063127"/>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6" name="TextBox 7">
            <a:hlinkClick r:id="rId6"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处心积虑　呕心沥血　两者都有用尽心思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费尽心血的意思。前者多指在不好的事情上挖空心思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绞尽脑汁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多用作贬义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后者多指为好的事业费神劳心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鞠躬尽瘁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多用作褒义。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无所不能　无所不为　前者是褒义词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指什么事情都会做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后者是贬义词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形容什么坏事都干得出。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重整旗鼓　卷土重来　两者都有失败了重新来的意思。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重整旗鼓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褒义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卷土重来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中性词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现多用于贬义。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重整旗鼓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只用于人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包括团体、组织等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卷土重来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多用于人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偶尔也用于物。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88621289"/>
      </p:ext>
    </p:extLst>
  </p:cSld>
  <p:clrMapOvr>
    <a:masterClrMapping/>
  </p:clrMapOvr>
  <p:transition spd="slow">
    <p:cover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5" name="椭圆 4">
            <a:hlinkClick r:id="rId4" action="ppaction://hlinksldjump"/>
          </p:cNvPr>
          <p:cNvSpPr/>
          <p:nvPr/>
        </p:nvSpPr>
        <p:spPr>
          <a:xfrm>
            <a:off x="395536"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1</a:t>
            </a:r>
            <a:endParaRPr lang="zh-CN" altLang="en-US" dirty="0">
              <a:solidFill>
                <a:schemeClr val="bg1"/>
              </a:solidFill>
            </a:endParaRPr>
          </a:p>
        </p:txBody>
      </p:sp>
      <p:sp>
        <p:nvSpPr>
          <p:cNvPr id="6" name="椭圆 5">
            <a:hlinkClick r:id="rId5"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6"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8" name="椭圆 7">
            <a:hlinkClick r:id="rId7"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9" name="椭圆 8">
            <a:hlinkClick r:id="rId8"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3" name="矩形 2"/>
          <p:cNvSpPr>
            <a:spLocks noChangeAspect="1"/>
          </p:cNvSpPr>
          <p:nvPr/>
        </p:nvSpPr>
        <p:spPr>
          <a:xfrm>
            <a:off x="508000" y="1469754"/>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课标全国高考甲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下列各句中加点成语的使用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全都正确的一项是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1" name="对象 10"/>
          <p:cNvGraphicFramePr>
            <a:graphicFrameLocks noChangeAspect="1"/>
          </p:cNvGraphicFramePr>
          <p:nvPr>
            <p:extLst>
              <p:ext uri="{D42A27DB-BD31-4B8C-83A1-F6EECF244321}">
                <p14:modId xmlns:p14="http://schemas.microsoft.com/office/powerpoint/2010/main" val="1011922252"/>
              </p:ext>
            </p:extLst>
          </p:nvPr>
        </p:nvGraphicFramePr>
        <p:xfrm>
          <a:off x="508000" y="2333850"/>
          <a:ext cx="8128000" cy="4119486"/>
        </p:xfrm>
        <a:graphic>
          <a:graphicData uri="http://schemas.openxmlformats.org/presentationml/2006/ole">
            <mc:AlternateContent xmlns:mc="http://schemas.openxmlformats.org/markup-compatibility/2006">
              <mc:Choice xmlns:v="urn:schemas-microsoft-com:vml" Requires="v">
                <p:oleObj spid="_x0000_s2057" name="文档" r:id="rId10" imgW="3837032" imgH="1945371" progId="Word.Document.12">
                  <p:embed/>
                </p:oleObj>
              </mc:Choice>
              <mc:Fallback>
                <p:oleObj name="文档" r:id="rId10" imgW="3837032" imgH="1945371" progId="Word.Document.12">
                  <p:embed/>
                  <p:pic>
                    <p:nvPicPr>
                      <p:cNvPr id="0" name=""/>
                      <p:cNvPicPr/>
                      <p:nvPr/>
                    </p:nvPicPr>
                    <p:blipFill>
                      <a:blip r:embed="rId11"/>
                      <a:stretch>
                        <a:fillRect/>
                      </a:stretch>
                    </p:blipFill>
                    <p:spPr>
                      <a:xfrm>
                        <a:off x="508000" y="2333850"/>
                        <a:ext cx="8128000" cy="4119486"/>
                      </a:xfrm>
                      <a:prstGeom prst="rect">
                        <a:avLst/>
                      </a:prstGeom>
                    </p:spPr>
                  </p:pic>
                </p:oleObj>
              </mc:Fallback>
            </mc:AlternateContent>
          </a:graphicData>
        </a:graphic>
      </p:graphicFrame>
    </p:spTree>
    <p:extLst>
      <p:ext uri="{BB962C8B-B14F-4D97-AF65-F5344CB8AC3E}">
        <p14:creationId xmlns:p14="http://schemas.microsoft.com/office/powerpoint/2010/main" val="1942524208"/>
      </p:ext>
    </p:extLst>
  </p:cSld>
  <p:clrMapOvr>
    <a:masterClrMapping/>
  </p:clrMapOvr>
  <p:transition>
    <p:strips/>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圆角矩形 12">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14"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5" name="TextBox 6">
            <a:hlinkClick r:id="rId5" action="ppaction://hlinksldjump"/>
          </p:cNvPr>
          <p:cNvSpPr txBox="1"/>
          <p:nvPr/>
        </p:nvSpPr>
        <p:spPr>
          <a:xfrm>
            <a:off x="6796636" y="1063127"/>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6" name="TextBox 7">
            <a:hlinkClick r:id="rId6"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452671"/>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根据成语范围大小的不同辨析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恋恋不舍　流连忘返　两者都有舍不得离开的意思。前者语意范围广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可用于一切留恋的人、事物、景物等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后者侧重于对景物的留恋。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汗牛充栋　数不胜数　两者都可以形容事物多。前者只能形容书籍很多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范围小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后者可以泛指任何事物的数量多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范围大。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安之若素　随遇而安　两者都有对环境遭遇不在意的意思。前者多指面对不顺利的境况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仍能像平常一样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范围小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后者强调在任何环境中都安然自得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感到满足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也有安于现状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得过且过之意。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咄咄逼人　盛气凌人　两者都能形容气势汹汹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使人难堪。前者的应用范围广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不仅可用于人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还可用于气势、形势、命令等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后者只用于人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并含有傲慢自大的意思。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9005381"/>
      </p:ext>
    </p:extLst>
  </p:cSld>
  <p:clrMapOvr>
    <a:masterClrMapping/>
  </p:clrMapOvr>
  <p:transition spd="slow">
    <p:checker dir="ver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圆角矩形 12">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14"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5" name="TextBox 6">
            <a:hlinkClick r:id="rId5" action="ppaction://hlinksldjump"/>
          </p:cNvPr>
          <p:cNvSpPr txBox="1"/>
          <p:nvPr/>
        </p:nvSpPr>
        <p:spPr>
          <a:xfrm>
            <a:off x="6796636" y="1063127"/>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6" name="TextBox 7">
            <a:hlinkClick r:id="rId6"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理所当然　天经地义　两者都表示按道理应该如此的意思。前者侧重于应当如此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适用范围要比后者宽得多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后者侧重于合乎道理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语意重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色彩庄重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还可指非常正确的、不能改变的道理。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别具一格　别开生面　两者都有与众不同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给人一种新的印象、新的感觉的意思。前者侧重于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表示风格、样子与众不同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一般用于文艺创作和某些事物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后者侧重于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表示新的局面或形式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适用范围较广。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手不释卷　爱不释手　两者都有舍不得放下的意思。前者仅用于对书的喜爱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后者所指范围广。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姹紫嫣红　万紫千红　两者都有花多、色彩艳丽的意思。前者只用来形容花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后者不但用来形容花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还可以用来比喻景象繁荣昌盛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事物丰富多彩。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44843571"/>
      </p:ext>
    </p:extLst>
  </p:cSld>
  <p:clrMapOvr>
    <a:masterClrMapping/>
  </p:clrMapOvr>
  <p:transition spd="slow">
    <p:zoom/>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圆角矩形 12">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14"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5" name="TextBox 6">
            <a:hlinkClick r:id="rId5" action="ppaction://hlinksldjump"/>
          </p:cNvPr>
          <p:cNvSpPr txBox="1"/>
          <p:nvPr/>
        </p:nvSpPr>
        <p:spPr>
          <a:xfrm>
            <a:off x="6796636" y="1063127"/>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6" name="TextBox 7">
            <a:hlinkClick r:id="rId6"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脱胎换骨　洗心革面　两者都用来比喻彻底改造、重新做人。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脱胎换骨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的彻底改造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也可以指思想上有毛病的一般人的改造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其改造是深入彻底的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适用范围较大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洗心革面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的改造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它除了指思想上的深入彻底改造以外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还含有改变旧的所作所为的意思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适用范围较小。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04383434"/>
      </p:ext>
    </p:extLst>
  </p:cSld>
  <p:clrMapOvr>
    <a:masterClrMapping/>
  </p:clrMapOvr>
  <p:transition spd="slow">
    <p:split orient="vert"/>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圆角矩形 12">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14"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5" name="TextBox 6">
            <a:hlinkClick r:id="rId5" action="ppaction://hlinksldjump"/>
          </p:cNvPr>
          <p:cNvSpPr txBox="1"/>
          <p:nvPr/>
        </p:nvSpPr>
        <p:spPr>
          <a:xfrm>
            <a:off x="6796636" y="1063127"/>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6" name="TextBox 7">
            <a:hlinkClick r:id="rId6"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452671"/>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根据成语适用对象的不同辨析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不可思议　不堪设想　两者都有不能想象的意思。前者适用于奇妙的事物或深奥而又不可理解的事情或道理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后者适用于严重的不良后果。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鱼龙混杂　鱼目混珠　两者都有两种东西混在一起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难以分辨的意思。前者适用的对象是人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指好人和坏人混在一起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后者适用对象是物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指假的事物冒充真的事物。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步履维艰　寸步难行　两者都可指行走困难。前者多用于老年人或有病的人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后者常比喻处境困难。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咄咄逼人　盛气凌人　两者都能形容气势汹汹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使人难堪。前者的应用范围广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不限用于人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还可用于气势、形势、命令等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后者只用于人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并含有傲慢自大的意思。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47353541"/>
      </p:ext>
    </p:extLst>
  </p:cSld>
  <p:clrMapOvr>
    <a:masterClrMapping/>
  </p:clrMapOvr>
  <p:transition spd="slow">
    <p:wipe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圆角矩形 12">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14"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5" name="TextBox 6">
            <a:hlinkClick r:id="rId5" action="ppaction://hlinksldjump"/>
          </p:cNvPr>
          <p:cNvSpPr txBox="1"/>
          <p:nvPr/>
        </p:nvSpPr>
        <p:spPr>
          <a:xfrm>
            <a:off x="6796636" y="1063127"/>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6" name="TextBox 7">
            <a:hlinkClick r:id="rId6"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364898"/>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光明磊落　光明正大　两者都含有心地光明的意思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都能用于人及其言行。前者侧重于人的精神品质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指胸怀坦荡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后者侧重指人的行为正当、正派。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和蔼可亲　和颜悦色　平易近人　三者都可形容态度温和。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和蔼可亲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平易近人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都有使人容易接近或亲近的意思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并多用于领导或长辈。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和颜悦色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强调态度和蔼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不限于长辈。形容温和时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和颜悦色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侧重于脸部表情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和蔼可亲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平易近人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侧重于态度、作风或表示人的性格特点。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记忆犹新　念念不忘　历历在目　三者都有记得清楚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没有忘记的意思。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记忆犹新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重在记忆保持不变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它所记忆的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都是过去的事情。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念念不忘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的可以是过去的事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也可以是目标、理想等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它既能以事为对象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也能以人为对象。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历历在目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重在情景清晰重现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都是过去的事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既能以事为对象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也能以人为对象。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06434692"/>
      </p:ext>
    </p:extLst>
  </p:cSld>
  <p:clrMapOvr>
    <a:masterClrMapping/>
  </p:clrMapOvr>
  <p:transition spd="slow">
    <p:cover dir="l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圆角矩形 12">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14"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5" name="TextBox 6">
            <a:hlinkClick r:id="rId5" action="ppaction://hlinksldjump"/>
          </p:cNvPr>
          <p:cNvSpPr txBox="1"/>
          <p:nvPr/>
        </p:nvSpPr>
        <p:spPr>
          <a:xfrm>
            <a:off x="6796636" y="1063127"/>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6" name="TextBox 7">
            <a:hlinkClick r:id="rId6"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807370"/>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出神入化　炉火纯青　两者都指达到的境界很高。前者只能形容技艺高超、神妙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后者还可以用于学术修养方面。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大吹大擂　自吹自擂　两者都有吹嘘的意思。前者吹嘘的可以是自己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也可以是别人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后者仅指自己。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气势磅礴　气吞山河　两者都形容气势宏伟盛大。前者着眼于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多形容气势雄伟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经常用来形容山、水的雄伟气势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不能用来形容人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前面能够用程度副词修饰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后者着眼于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形容气魄宏大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用来形容人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包括人的气概、人的声音等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不能用来形容山、河的气势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前面不能用程度副词修饰。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42667159"/>
      </p:ext>
    </p:extLst>
  </p:cSld>
  <p:clrMapOvr>
    <a:masterClrMapping/>
  </p:clrMapOvr>
  <p:transition spd="slow">
    <p:wipe dir="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圆角矩形 12">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14"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5" name="TextBox 6">
            <a:hlinkClick r:id="rId5" action="ppaction://hlinksldjump"/>
          </p:cNvPr>
          <p:cNvSpPr txBox="1"/>
          <p:nvPr/>
        </p:nvSpPr>
        <p:spPr>
          <a:xfrm>
            <a:off x="6796636" y="1063127"/>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6" name="TextBox 7">
            <a:hlinkClick r:id="rId6"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396055"/>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根据成语意义轻重的不同辨析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自以为是　自命不凡　两者都含有认为自己正确的意思。前者指主观不虚心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语意较轻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后者指自以为了不起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比别人高明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语意较重。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惨无人道　惨绝人寰　两者都形容狠毒残酷。前者指非常凶狠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毫无人道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后者指世上没有比这更悲惨的事了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语意较重。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暗箭伤人　含沙射影　两者都比喻暗中诽谤、攻击或陷害别人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但使用的手段有差别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前者指暗地里用某种手段伤害别人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程度比后者重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后者的手段多是语言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并含有影射某人或某事之意。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独断专行　专横跋扈　一意孤行　三者都有不考虑别人的意见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办事主观蛮干的意思。前者有蛮横、霸道之意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语意较重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一般只用于掌权者。另外两个成语多形容缺乏民主作风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语意较轻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而且不限于当权者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一般人也可用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范围较宽。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88538594"/>
      </p:ext>
    </p:extLst>
  </p:cSld>
  <p:clrMapOvr>
    <a:masterClrMapping/>
  </p:clrMapOvr>
  <p:transition spd="slow">
    <p:cover dir="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圆角矩形 12">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14"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5" name="TextBox 6">
            <a:hlinkClick r:id="rId5" action="ppaction://hlinksldjump"/>
          </p:cNvPr>
          <p:cNvSpPr txBox="1"/>
          <p:nvPr/>
        </p:nvSpPr>
        <p:spPr>
          <a:xfrm>
            <a:off x="6796636" y="1063127"/>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6" name="TextBox 7">
            <a:hlinkClick r:id="rId6"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478130"/>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魂不守舍　失魂落魄　两者都可形容精神恍惚的样子。前者可形容精神不集中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后者重在形容惊慌异常或因受强烈刺激而行动失常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语意较重。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荒诞不经　荒诞无稽　荒谬绝伦　三者都表示荒唐、不可信的意思。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荒诞不经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指不正常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不近情理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荒诞无稽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指毫无根据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无法考查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荒谬绝伦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指超出同类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没有可以相比的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语意最重。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爱财如命　一毛不拔　两者都形容极其吝啬。前者侧重于性格上的吝啬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语意重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后者侧重于行为上的自私吝啬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语意轻。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坐享其成　不劳而获　两者都含有自己不劳动而享受别人的劳动成果的意思。前者语意轻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其思想、行为是可以通过劝导加以纠正的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后者常用于剥削思想严重的人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语意重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其思想和行为是应当批判的。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40792203"/>
      </p:ext>
    </p:extLst>
  </p:cSld>
  <p:clrMapOvr>
    <a:masterClrMapping/>
  </p:clrMapOvr>
  <p:transition spd="slow">
    <p:pull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圆角矩形 12">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14"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5" name="TextBox 6">
            <a:hlinkClick r:id="rId5" action="ppaction://hlinksldjump"/>
          </p:cNvPr>
          <p:cNvSpPr txBox="1"/>
          <p:nvPr/>
        </p:nvSpPr>
        <p:spPr>
          <a:xfrm>
            <a:off x="6796636" y="1063127"/>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6" name="TextBox 7">
            <a:hlinkClick r:id="rId6"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396055"/>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改是为非　指鹿为马　两者都有颠倒黑白、混淆是非的意思。前者指把对的说成错的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语意较轻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后者指颠倒黑白、倚仗权势作威作福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语意比前者重得多。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目空一切　旁若无人　不可一世　三者都形容态度傲慢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狂妄自大。三者语意轻重不同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不可一世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程度最重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目空一切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次之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旁若无人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又次之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适用对象不同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目空一切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旁若无人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一般用于人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不可一世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则不限于人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感情色彩不同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不可一世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目空一切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是贬义词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旁若无人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是中性词。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痴心妄想　胡思乱想　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想、想法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的意思。前者有痴心、狂妄的意思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所指的思想活动往往是连续的、顽固的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它可以有专注的目标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其贬义色彩浓于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胡思乱想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随意、胡乱想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所指的思想活动往往是间歇的、短暂的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而且没有专注的目标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其贬义色彩不如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痴心妄想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浓烈。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21556643"/>
      </p:ext>
    </p:extLst>
  </p:cSld>
  <p:clrMapOvr>
    <a:masterClrMapping/>
  </p:clrMapOvr>
  <p:transition spd="slow">
    <p:split/>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圆角矩形 12">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14"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5" name="TextBox 6">
            <a:hlinkClick r:id="rId5" action="ppaction://hlinksldjump"/>
          </p:cNvPr>
          <p:cNvSpPr txBox="1"/>
          <p:nvPr/>
        </p:nvSpPr>
        <p:spPr>
          <a:xfrm>
            <a:off x="6796636" y="1063127"/>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6" name="TextBox 7">
            <a:hlinkClick r:id="rId6"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467739"/>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根据成语语体色彩的不同辨析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集腋成裘　积少成多　两者都有一点一滴地积累的意思。前者是书面语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后者是口头语。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进退维谷　进退两难　两者都有进也艰难、退也艰难的意思。前者是书面语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后者是口头语。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博闻强识　见多识广　两者都有见识广的意思。前者侧重于见闻广博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记忆力强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用于书面语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后者侧重于阅历多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多用于口语。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浑浑噩噩　糊里糊涂　两者都指糊涂无知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都是形容词。前者是书面语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后者是口语。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深恶痛绝　咬牙切齿　两者都指厌恶、愤恨到了极点。前者侧重于形容痛恨的思想感情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书面语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后者侧重于指痛恨的表情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口语。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00482968"/>
      </p:ext>
    </p:extLst>
  </p:cSld>
  <p:clrMapOvr>
    <a:masterClrMapping/>
  </p:clrMapOvr>
  <p:transition spd="slow">
    <p:strips dir="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5" name="椭圆 4">
            <a:hlinkClick r:id="rId4" action="ppaction://hlinksldjump"/>
          </p:cNvPr>
          <p:cNvSpPr/>
          <p:nvPr/>
        </p:nvSpPr>
        <p:spPr>
          <a:xfrm>
            <a:off x="395536"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1</a:t>
            </a:r>
            <a:endParaRPr lang="zh-CN" altLang="en-US" dirty="0">
              <a:solidFill>
                <a:schemeClr val="bg1"/>
              </a:solidFill>
            </a:endParaRPr>
          </a:p>
        </p:txBody>
      </p:sp>
      <p:sp>
        <p:nvSpPr>
          <p:cNvPr id="6" name="椭圆 5">
            <a:hlinkClick r:id="rId5"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6"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8" name="椭圆 7">
            <a:hlinkClick r:id="rId7"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9" name="椭圆 8">
            <a:hlinkClick r:id="rId8"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366458754"/>
              </p:ext>
            </p:extLst>
          </p:nvPr>
        </p:nvGraphicFramePr>
        <p:xfrm>
          <a:off x="508000" y="2564904"/>
          <a:ext cx="8128000" cy="823896"/>
        </p:xfrm>
        <a:graphic>
          <a:graphicData uri="http://schemas.openxmlformats.org/presentationml/2006/ole">
            <mc:AlternateContent xmlns:mc="http://schemas.openxmlformats.org/markup-compatibility/2006">
              <mc:Choice xmlns:v="urn:schemas-microsoft-com:vml" Requires="v">
                <p:oleObj spid="_x0000_s3081" name="文档" r:id="rId10" imgW="3837032" imgH="389146" progId="Word.Document.12">
                  <p:embed/>
                </p:oleObj>
              </mc:Choice>
              <mc:Fallback>
                <p:oleObj name="文档" r:id="rId10" imgW="3837032" imgH="389146" progId="Word.Document.12">
                  <p:embed/>
                  <p:pic>
                    <p:nvPicPr>
                      <p:cNvPr id="0" name=""/>
                      <p:cNvPicPr/>
                      <p:nvPr/>
                    </p:nvPicPr>
                    <p:blipFill>
                      <a:blip r:embed="rId11"/>
                      <a:stretch>
                        <a:fillRect/>
                      </a:stretch>
                    </p:blipFill>
                    <p:spPr>
                      <a:xfrm>
                        <a:off x="508000" y="2564904"/>
                        <a:ext cx="8128000" cy="823896"/>
                      </a:xfrm>
                      <a:prstGeom prst="rect">
                        <a:avLst/>
                      </a:prstGeom>
                    </p:spPr>
                  </p:pic>
                </p:oleObj>
              </mc:Fallback>
            </mc:AlternateContent>
          </a:graphicData>
        </a:graphic>
      </p:graphicFrame>
      <p:sp>
        <p:nvSpPr>
          <p:cNvPr id="4" name="矩形 3"/>
          <p:cNvSpPr>
            <a:spLocks noChangeAspect="1"/>
          </p:cNvSpPr>
          <p:nvPr/>
        </p:nvSpPr>
        <p:spPr>
          <a:xfrm>
            <a:off x="508000" y="3427090"/>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①②⑤</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①④⑥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②③⑤</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③④⑥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五边形 11"/>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3" name="五边形 12"/>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4" name="组合 13"/>
          <p:cNvGrpSpPr/>
          <p:nvPr/>
        </p:nvGrpSpPr>
        <p:grpSpPr>
          <a:xfrm>
            <a:off x="251520" y="1740294"/>
            <a:ext cx="8640960" cy="4929066"/>
            <a:chOff x="251520" y="-462979"/>
            <a:chExt cx="8640960" cy="4929066"/>
          </a:xfrm>
        </p:grpSpPr>
        <p:grpSp>
          <p:nvGrpSpPr>
            <p:cNvPr id="15" name="组合 14"/>
            <p:cNvGrpSpPr/>
            <p:nvPr/>
          </p:nvGrpSpPr>
          <p:grpSpPr>
            <a:xfrm>
              <a:off x="251520" y="-462979"/>
              <a:ext cx="8640960" cy="4929066"/>
              <a:chOff x="251520" y="-2508178"/>
              <a:chExt cx="8640960" cy="4929066"/>
            </a:xfrm>
          </p:grpSpPr>
          <p:sp>
            <p:nvSpPr>
              <p:cNvPr id="17" name="五边形 16"/>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8" name="燕尾形 17"/>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0" name="组合 19"/>
              <p:cNvGrpSpPr/>
              <p:nvPr/>
            </p:nvGrpSpPr>
            <p:grpSpPr>
              <a:xfrm>
                <a:off x="251520" y="-2508178"/>
                <a:ext cx="8640960" cy="4612059"/>
                <a:chOff x="251520" y="-2508178"/>
                <a:chExt cx="8640960" cy="4612059"/>
              </a:xfrm>
            </p:grpSpPr>
            <p:sp>
              <p:nvSpPr>
                <p:cNvPr id="21" name="矩形 20"/>
                <p:cNvSpPr/>
                <p:nvPr/>
              </p:nvSpPr>
              <p:spPr>
                <a:xfrm>
                  <a:off x="251520" y="-2508178"/>
                  <a:ext cx="8640960" cy="4612059"/>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8"/>
                <p:cNvSpPr txBox="1"/>
                <p:nvPr/>
              </p:nvSpPr>
              <p:spPr>
                <a:xfrm>
                  <a:off x="8382111" y="-2508178"/>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6" name="矩形 15"/>
            <p:cNvSpPr>
              <a:spLocks noChangeAspect="1"/>
            </p:cNvSpPr>
            <p:nvPr/>
          </p:nvSpPr>
          <p:spPr>
            <a:xfrm>
              <a:off x="508000" y="-130879"/>
              <a:ext cx="8128000" cy="4247317"/>
            </a:xfrm>
            <a:prstGeom prst="rect">
              <a:avLst/>
            </a:prstGeom>
          </p:spPr>
          <p:txBody>
            <a:bodyPr>
              <a:spAutoFit/>
            </a:bodyPr>
            <a:lstStyle/>
            <a:p>
              <a:pPr>
                <a:lnSpc>
                  <a:spcPct val="150000"/>
                </a:lnSpc>
              </a:pPr>
              <a:r>
                <a:rPr lang="zh-CN" altLang="zh-CN" sz="2000" dirty="0"/>
                <a:t>①目不交睫</a:t>
              </a:r>
              <a:r>
                <a:rPr lang="en-US" altLang="zh-CN" sz="2000" dirty="0"/>
                <a:t>:</a:t>
              </a:r>
              <a:r>
                <a:rPr lang="zh-CN" altLang="zh-CN" sz="2000" dirty="0"/>
                <a:t>形容夜间不睡觉或睡不着觉。交睫</a:t>
              </a:r>
              <a:r>
                <a:rPr lang="en-US" altLang="zh-CN" sz="2000" dirty="0"/>
                <a:t>,</a:t>
              </a:r>
              <a:r>
                <a:rPr lang="zh-CN" altLang="zh-CN" sz="2000" dirty="0"/>
                <a:t>上下睫毛相交接</a:t>
              </a:r>
              <a:r>
                <a:rPr lang="en-US" altLang="zh-CN" sz="2000" dirty="0"/>
                <a:t>,</a:t>
              </a:r>
              <a:r>
                <a:rPr lang="zh-CN" altLang="zh-CN" sz="2000" dirty="0"/>
                <a:t>即闭眼。根据句意</a:t>
              </a:r>
              <a:r>
                <a:rPr lang="en-US" altLang="zh-CN" sz="2000" dirty="0"/>
                <a:t>,</a:t>
              </a:r>
              <a:r>
                <a:rPr lang="zh-CN" altLang="zh-CN" sz="2000" dirty="0"/>
                <a:t>应该用</a:t>
              </a:r>
              <a:r>
                <a:rPr lang="en-US" altLang="zh-CN" sz="2000" dirty="0"/>
                <a:t>“</a:t>
              </a:r>
              <a:r>
                <a:rPr lang="zh-CN" altLang="zh-CN" sz="2000" dirty="0"/>
                <a:t>目不暇接</a:t>
              </a:r>
              <a:r>
                <a:rPr lang="en-US" altLang="zh-CN" sz="2000" dirty="0"/>
                <a:t>”(</a:t>
              </a:r>
              <a:r>
                <a:rPr lang="zh-CN" altLang="zh-CN" sz="2000" dirty="0"/>
                <a:t>形容东西太多</a:t>
              </a:r>
              <a:r>
                <a:rPr lang="en-US" altLang="zh-CN" sz="2000" dirty="0"/>
                <a:t>,</a:t>
              </a:r>
              <a:r>
                <a:rPr lang="zh-CN" altLang="zh-CN" sz="2000" dirty="0"/>
                <a:t>眼睛看不过来</a:t>
              </a:r>
              <a:r>
                <a:rPr lang="en-US" altLang="zh-CN" sz="2000" dirty="0"/>
                <a:t>)</a:t>
              </a:r>
              <a:r>
                <a:rPr lang="zh-CN" altLang="zh-CN" sz="2000" dirty="0"/>
                <a:t>。②厝火积薪</a:t>
              </a:r>
              <a:r>
                <a:rPr lang="en-US" altLang="zh-CN" sz="2000" dirty="0"/>
                <a:t>:</a:t>
              </a:r>
              <a:r>
                <a:rPr lang="zh-CN" altLang="zh-CN" sz="2000" dirty="0"/>
                <a:t>比喻潜伏着很大的危险。选项望文生义</a:t>
              </a:r>
              <a:r>
                <a:rPr lang="en-US" altLang="zh-CN" sz="2000" dirty="0"/>
                <a:t>,</a:t>
              </a:r>
              <a:r>
                <a:rPr lang="zh-CN" altLang="zh-CN" sz="2000" dirty="0"/>
                <a:t>误用为</a:t>
              </a:r>
              <a:r>
                <a:rPr lang="en-US" altLang="zh-CN" sz="2000" dirty="0"/>
                <a:t>“</a:t>
              </a:r>
              <a:r>
                <a:rPr lang="zh-CN" altLang="zh-CN" sz="2000" dirty="0"/>
                <a:t>积攒</a:t>
              </a:r>
              <a:r>
                <a:rPr lang="en-US" altLang="zh-CN" sz="2000" dirty="0"/>
                <a:t>”</a:t>
              </a:r>
              <a:r>
                <a:rPr lang="zh-CN" altLang="zh-CN" sz="2000" dirty="0"/>
                <a:t>的意思。③筚路蓝缕</a:t>
              </a:r>
              <a:r>
                <a:rPr lang="en-US" altLang="zh-CN" sz="2000" dirty="0"/>
                <a:t>:</a:t>
              </a:r>
              <a:r>
                <a:rPr lang="zh-CN" altLang="zh-CN" sz="2000" dirty="0"/>
                <a:t>形容创业的艰苦。句中形容</a:t>
              </a:r>
              <a:r>
                <a:rPr lang="en-US" altLang="zh-CN" sz="2000" dirty="0"/>
                <a:t>“</a:t>
              </a:r>
              <a:r>
                <a:rPr lang="zh-CN" altLang="zh-CN" sz="2000" dirty="0"/>
                <a:t>航空领域的拓荒者</a:t>
              </a:r>
              <a:r>
                <a:rPr lang="en-US" altLang="zh-CN" sz="2000" dirty="0"/>
                <a:t>”,</a:t>
              </a:r>
              <a:r>
                <a:rPr lang="zh-CN" altLang="zh-CN" sz="2000" dirty="0"/>
                <a:t>符合语境。④讳莫如深</a:t>
              </a:r>
              <a:r>
                <a:rPr lang="en-US" altLang="zh-CN" sz="2000" dirty="0"/>
                <a:t>:</a:t>
              </a:r>
              <a:r>
                <a:rPr lang="zh-CN" altLang="zh-CN" sz="2000" dirty="0"/>
                <a:t>紧紧隐瞒。根据句中</a:t>
              </a:r>
              <a:r>
                <a:rPr lang="en-US" altLang="zh-CN" sz="2000" dirty="0"/>
                <a:t>“</a:t>
              </a:r>
              <a:r>
                <a:rPr lang="zh-CN" altLang="zh-CN" sz="2000" dirty="0"/>
                <a:t>没有其他人员参加</a:t>
              </a:r>
              <a:r>
                <a:rPr lang="en-US" altLang="zh-CN" sz="2000" dirty="0"/>
                <a:t>”“</a:t>
              </a:r>
              <a:r>
                <a:rPr lang="zh-CN" altLang="zh-CN" sz="2000" dirty="0"/>
                <a:t>难解之谜</a:t>
              </a:r>
              <a:r>
                <a:rPr lang="en-US" altLang="zh-CN" sz="2000" dirty="0"/>
                <a:t>”</a:t>
              </a:r>
              <a:r>
                <a:rPr lang="zh-CN" altLang="zh-CN" sz="2000" dirty="0"/>
                <a:t>的语境</a:t>
              </a:r>
              <a:r>
                <a:rPr lang="en-US" altLang="zh-CN" sz="2000" dirty="0"/>
                <a:t>,</a:t>
              </a:r>
              <a:r>
                <a:rPr lang="zh-CN" altLang="zh-CN" sz="2000" dirty="0"/>
                <a:t>可知这个词使用正确。⑤安步当车</a:t>
              </a:r>
              <a:r>
                <a:rPr lang="en-US" altLang="zh-CN" sz="2000" dirty="0"/>
                <a:t>:</a:t>
              </a:r>
              <a:r>
                <a:rPr lang="zh-CN" altLang="zh-CN" sz="2000" dirty="0"/>
                <a:t>慢慢地步行</a:t>
              </a:r>
              <a:r>
                <a:rPr lang="en-US" altLang="zh-CN" sz="2000" dirty="0"/>
                <a:t>,</a:t>
              </a:r>
              <a:r>
                <a:rPr lang="zh-CN" altLang="zh-CN" sz="2000" dirty="0"/>
                <a:t>就当是坐车。与</a:t>
              </a:r>
              <a:r>
                <a:rPr lang="en-US" altLang="zh-CN" sz="2000" dirty="0"/>
                <a:t>“</a:t>
              </a:r>
              <a:r>
                <a:rPr lang="zh-CN" altLang="zh-CN" sz="2000" dirty="0"/>
                <a:t>立刻向医院跑去</a:t>
              </a:r>
              <a:r>
                <a:rPr lang="en-US" altLang="zh-CN" sz="2000" dirty="0"/>
                <a:t>”</a:t>
              </a:r>
              <a:r>
                <a:rPr lang="zh-CN" altLang="zh-CN" sz="2000" dirty="0"/>
                <a:t>的语境相矛盾。⑥苦心孤诣</a:t>
              </a:r>
              <a:r>
                <a:rPr lang="en-US" altLang="zh-CN" sz="2000" dirty="0"/>
                <a:t>:</a:t>
              </a:r>
              <a:r>
                <a:rPr lang="zh-CN" altLang="zh-CN" sz="2000" dirty="0"/>
                <a:t>费尽心思钻研或经营</a:t>
              </a:r>
              <a:r>
                <a:rPr lang="en-US" altLang="zh-CN" sz="2000" dirty="0"/>
                <a:t>,</a:t>
              </a:r>
              <a:r>
                <a:rPr lang="zh-CN" altLang="zh-CN" sz="2000" dirty="0"/>
                <a:t>达到别人达不到的境地。根据</a:t>
              </a:r>
              <a:r>
                <a:rPr lang="en-US" altLang="zh-CN" sz="2000" dirty="0"/>
                <a:t>“</a:t>
              </a:r>
              <a:r>
                <a:rPr lang="zh-CN" altLang="zh-CN" sz="2000" dirty="0"/>
                <a:t>营造出一种深邃幽远的意境</a:t>
              </a:r>
              <a:r>
                <a:rPr lang="en-US" altLang="zh-CN" sz="2000" dirty="0"/>
                <a:t>”</a:t>
              </a:r>
              <a:r>
                <a:rPr lang="zh-CN" altLang="zh-CN" sz="2000" dirty="0"/>
                <a:t>的语境</a:t>
              </a:r>
              <a:r>
                <a:rPr lang="en-US" altLang="zh-CN" sz="2000" dirty="0"/>
                <a:t>,</a:t>
              </a:r>
              <a:r>
                <a:rPr lang="zh-CN" altLang="zh-CN" sz="2000" dirty="0"/>
                <a:t>取其</a:t>
              </a:r>
              <a:r>
                <a:rPr lang="en-US" altLang="zh-CN" sz="2000" dirty="0"/>
                <a:t>“</a:t>
              </a:r>
              <a:r>
                <a:rPr lang="zh-CN" altLang="zh-CN" sz="2000" dirty="0"/>
                <a:t>费尽心思钻研</a:t>
              </a:r>
              <a:r>
                <a:rPr lang="en-US" altLang="zh-CN" sz="2000" dirty="0"/>
                <a:t>”</a:t>
              </a:r>
              <a:r>
                <a:rPr lang="zh-CN" altLang="zh-CN" sz="2000" dirty="0"/>
                <a:t>的意思。</a:t>
              </a:r>
            </a:p>
          </p:txBody>
        </p:sp>
      </p:grpSp>
      <p:grpSp>
        <p:nvGrpSpPr>
          <p:cNvPr id="23" name="组合 22"/>
          <p:cNvGrpSpPr/>
          <p:nvPr/>
        </p:nvGrpSpPr>
        <p:grpSpPr>
          <a:xfrm>
            <a:off x="251520" y="5445224"/>
            <a:ext cx="8640960" cy="1224136"/>
            <a:chOff x="251520" y="4680540"/>
            <a:chExt cx="8640960" cy="1224136"/>
          </a:xfrm>
        </p:grpSpPr>
        <p:grpSp>
          <p:nvGrpSpPr>
            <p:cNvPr id="24" name="组合 23"/>
            <p:cNvGrpSpPr/>
            <p:nvPr/>
          </p:nvGrpSpPr>
          <p:grpSpPr>
            <a:xfrm>
              <a:off x="251520" y="4680540"/>
              <a:ext cx="8640960" cy="1224136"/>
              <a:chOff x="251520" y="3683461"/>
              <a:chExt cx="8640960" cy="1224136"/>
            </a:xfrm>
          </p:grpSpPr>
          <p:sp>
            <p:nvSpPr>
              <p:cNvPr id="26" name="五边形 25"/>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7" name="五边形 26"/>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8" name="燕尾形 27"/>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矩形 28"/>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5" name="矩形 24"/>
            <p:cNvSpPr>
              <a:spLocks noChangeAspect="1"/>
            </p:cNvSpPr>
            <p:nvPr/>
          </p:nvSpPr>
          <p:spPr>
            <a:xfrm>
              <a:off x="539552" y="5053511"/>
              <a:ext cx="8064896" cy="553998"/>
            </a:xfrm>
            <a:prstGeom prst="rect">
              <a:avLst/>
            </a:prstGeom>
          </p:spPr>
          <p:txBody>
            <a:bodyPr wrap="square">
              <a:spAutoFit/>
            </a:bodyPr>
            <a:lstStyle/>
            <a:p>
              <a:pPr>
                <a:lnSpc>
                  <a:spcPct val="150000"/>
                </a:lnSpc>
              </a:pPr>
              <a:r>
                <a:rPr lang="en-US" altLang="zh-CN" sz="2000" dirty="0" smtClean="0"/>
                <a:t>D</a:t>
              </a:r>
              <a:endParaRPr lang="zh-CN" altLang="en-US" sz="2000" dirty="0"/>
            </a:p>
          </p:txBody>
        </p:sp>
      </p:grpSp>
    </p:spTree>
    <p:extLst>
      <p:ext uri="{BB962C8B-B14F-4D97-AF65-F5344CB8AC3E}">
        <p14:creationId xmlns:p14="http://schemas.microsoft.com/office/powerpoint/2010/main" val="2511086820"/>
      </p:ext>
    </p:extLst>
  </p:cSld>
  <p:clrMapOvr>
    <a:masterClrMapping/>
  </p:clrMapOvr>
  <p:transition>
    <p:strips/>
  </p:transition>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childTnLst>
              </p:cTn>
              <p:nextCondLst>
                <p:cond evt="onClick" delay="0">
                  <p:tgtEl>
                    <p:spTgt spid="13"/>
                  </p:tgtEl>
                </p:cond>
              </p:nextCondLst>
            </p:seq>
            <p:seq concurrent="1" nextAc="seek">
              <p:cTn id="8" restart="whenNotActive" fill="hold" evtFilter="cancelBubble" nodeType="interactiveSeq">
                <p:stCondLst>
                  <p:cond evt="onClick" delay="0">
                    <p:tgtEl>
                      <p:spTgt spid="14"/>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4"/>
                                        </p:tgtEl>
                                      </p:cBhvr>
                                    </p:animEffect>
                                    <p:set>
                                      <p:cBhvr>
                                        <p:cTn id="13"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14" restart="whenNotActive" fill="hold" evtFilter="cancelBubble" nodeType="interactiveSeq">
                <p:stCondLst>
                  <p:cond evt="onClick" delay="0">
                    <p:tgtEl>
                      <p:spTgt spid="12"/>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down)">
                                      <p:cBhvr>
                                        <p:cTn id="19" dur="500"/>
                                        <p:tgtEl>
                                          <p:spTgt spid="23"/>
                                        </p:tgtEl>
                                      </p:cBhvr>
                                    </p:animEffect>
                                  </p:childTnLst>
                                </p:cTn>
                              </p:par>
                            </p:childTnLst>
                          </p:cTn>
                        </p:par>
                      </p:childTnLst>
                    </p:cTn>
                  </p:par>
                </p:childTnLst>
              </p:cTn>
              <p:nextCondLst>
                <p:cond evt="onClick" delay="0">
                  <p:tgtEl>
                    <p:spTgt spid="12"/>
                  </p:tgtEl>
                </p:cond>
              </p:nextCondLst>
            </p:seq>
            <p:seq concurrent="1" nextAc="seek">
              <p:cTn id="20" restart="whenNotActive" fill="hold" evtFilter="cancelBubble" nodeType="interactiveSeq">
                <p:stCondLst>
                  <p:cond evt="onClick" delay="0">
                    <p:tgtEl>
                      <p:spTgt spid="23"/>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3"/>
                                        </p:tgtEl>
                                      </p:cBhvr>
                                    </p:animEffect>
                                    <p:set>
                                      <p:cBhvr>
                                        <p:cTn id="25"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23"/>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圆角矩形 12">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14"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5" name="TextBox 6">
            <a:hlinkClick r:id="rId5" action="ppaction://hlinksldjump"/>
          </p:cNvPr>
          <p:cNvSpPr txBox="1"/>
          <p:nvPr/>
        </p:nvSpPr>
        <p:spPr>
          <a:xfrm>
            <a:off x="6796636" y="1063127"/>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6" name="TextBox 7">
            <a:hlinkClick r:id="rId6"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风平浪静　平安无事　两者都有安宁无事的意思。前者是形象的比喻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后者则是浅显的陈说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是通俗的口语。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发号施令　颐指气使　两者都含有指挥别人的意思。前者多用于口语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后者仅用于书面语。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5829440"/>
      </p:ext>
    </p:extLst>
  </p:cSld>
  <p:clrMapOvr>
    <a:masterClrMapping/>
  </p:clrMapOvr>
  <p:transition spd="slow">
    <p:split dir="in"/>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41</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圆角矩形 12">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14"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5" name="TextBox 6">
            <a:hlinkClick r:id="rId5" action="ppaction://hlinksldjump"/>
          </p:cNvPr>
          <p:cNvSpPr txBox="1"/>
          <p:nvPr/>
        </p:nvSpPr>
        <p:spPr>
          <a:xfrm>
            <a:off x="6796636" y="1063127"/>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6" name="TextBox 7">
            <a:hlinkClick r:id="rId6"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根据成语语法结构的不同辨析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一语道破　一语破的　两者都有说话简短而能抓住本质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切中要害的意思。前者偏重于指说出不为人知的事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可以带宾语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后者则偏重于指目标准确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不能带宾语。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全神贯注　聚精会神　两者都可以形容精神很集中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注意力不分散。前者可以用在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后者没有这种用法。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铜墙铁壁　固若金汤　两者都能形容十分坚固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不可摧毁。前者多用作宾语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也可用作主语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如军民携手共建一道抗击侵略者的铜墙铁壁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后者多用作谓语、定语。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0169977"/>
      </p:ext>
    </p:extLst>
  </p:cSld>
  <p:clrMapOvr>
    <a:masterClrMapping/>
  </p:clrMapOvr>
  <p:transition spd="slow">
    <p:strips/>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42</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13"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5"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6" action="ppaction://hlinksldjump"/>
          </p:cNvPr>
          <p:cNvSpPr txBox="1"/>
          <p:nvPr/>
        </p:nvSpPr>
        <p:spPr>
          <a:xfrm>
            <a:off x="7731492"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6" name="矩形 15"/>
          <p:cNvSpPr>
            <a:spLocks noChangeAspect="1"/>
          </p:cNvSpPr>
          <p:nvPr/>
        </p:nvSpPr>
        <p:spPr>
          <a:xfrm>
            <a:off x="508000" y="1396055"/>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山东淄博质检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依次填入下列各句横线处的成语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最恰当的一组是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《手工业生产图册》一册</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描绘打菜刀、做木门、编凉席、做布鞋等各类手工业从业者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每一幅均</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地勾勒他们赖以谋生的工作和生产、交易的情景。</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郁达夫《皋亭山》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凡此种种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以及香灰疗病、娘娘托梦等最近的奇迹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他们都说得</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这十八个罗汉个个都只有拳头大小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十八个罗汉有的在念经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有的在敲木鱼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有的在打拳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形态各异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smtClean="0">
                <a:solidFill>
                  <a:srgbClr val="000000"/>
                </a:solidFill>
                <a:latin typeface="Times New Roman" panose="02020603050405020304" pitchFamily="18" charset="0"/>
                <a:cs typeface="Times New Roman" panose="02020603050405020304" pitchFamily="18" charset="0"/>
              </a:rPr>
              <a:t>栩栩如生</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活灵活现</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惟妙惟肖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活灵活现</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惟妙惟肖</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栩栩如生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惟妙惟肖</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活灵活现</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栩栩如生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惟妙惟肖</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栩栩如生</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活灵活现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5" name="五边形 34"/>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6" name="五边形 35"/>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7" name="组合 36"/>
          <p:cNvGrpSpPr/>
          <p:nvPr/>
        </p:nvGrpSpPr>
        <p:grpSpPr>
          <a:xfrm>
            <a:off x="251520" y="3593798"/>
            <a:ext cx="8640960" cy="3075562"/>
            <a:chOff x="251520" y="1390525"/>
            <a:chExt cx="8640960" cy="3075562"/>
          </a:xfrm>
        </p:grpSpPr>
        <p:grpSp>
          <p:nvGrpSpPr>
            <p:cNvPr id="38" name="组合 37"/>
            <p:cNvGrpSpPr/>
            <p:nvPr/>
          </p:nvGrpSpPr>
          <p:grpSpPr>
            <a:xfrm>
              <a:off x="251520" y="1390525"/>
              <a:ext cx="8640960" cy="3075562"/>
              <a:chOff x="251520" y="-654674"/>
              <a:chExt cx="8640960" cy="3075562"/>
            </a:xfrm>
          </p:grpSpPr>
          <p:sp>
            <p:nvSpPr>
              <p:cNvPr id="40" name="五边形 39"/>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1" name="燕尾形 40"/>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42" name="组合 41"/>
              <p:cNvGrpSpPr/>
              <p:nvPr/>
            </p:nvGrpSpPr>
            <p:grpSpPr>
              <a:xfrm>
                <a:off x="251520" y="-654674"/>
                <a:ext cx="8640960" cy="2758555"/>
                <a:chOff x="251520" y="-654674"/>
                <a:chExt cx="8640960" cy="2758555"/>
              </a:xfrm>
            </p:grpSpPr>
            <p:sp>
              <p:nvSpPr>
                <p:cNvPr id="43" name="矩形 42"/>
                <p:cNvSpPr/>
                <p:nvPr/>
              </p:nvSpPr>
              <p:spPr>
                <a:xfrm>
                  <a:off x="251520" y="-654674"/>
                  <a:ext cx="8640960" cy="2758555"/>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28"/>
                <p:cNvSpPr txBox="1"/>
                <p:nvPr/>
              </p:nvSpPr>
              <p:spPr>
                <a:xfrm>
                  <a:off x="8382111" y="-654674"/>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39" name="矩形 38"/>
            <p:cNvSpPr>
              <a:spLocks noChangeAspect="1"/>
            </p:cNvSpPr>
            <p:nvPr/>
          </p:nvSpPr>
          <p:spPr>
            <a:xfrm>
              <a:off x="508000" y="1722625"/>
              <a:ext cx="8128000" cy="2400657"/>
            </a:xfrm>
            <a:prstGeom prst="rect">
              <a:avLst/>
            </a:prstGeom>
          </p:spPr>
          <p:txBody>
            <a:bodyPr>
              <a:spAutoFit/>
            </a:bodyPr>
            <a:lstStyle/>
            <a:p>
              <a:pPr>
                <a:lnSpc>
                  <a:spcPct val="150000"/>
                </a:lnSpc>
              </a:pPr>
              <a:r>
                <a:rPr lang="zh-CN" altLang="zh-CN" sz="2000" dirty="0"/>
                <a:t>惟妙惟肖</a:t>
              </a:r>
              <a:r>
                <a:rPr lang="en-US" altLang="zh-CN" sz="2000" dirty="0"/>
                <a:t>:</a:t>
              </a:r>
              <a:r>
                <a:rPr lang="zh-CN" altLang="zh-CN" sz="2000" dirty="0"/>
                <a:t>形容描写或模仿得非常好</a:t>
              </a:r>
              <a:r>
                <a:rPr lang="en-US" altLang="zh-CN" sz="2000" dirty="0"/>
                <a:t>,</a:t>
              </a:r>
              <a:r>
                <a:rPr lang="zh-CN" altLang="zh-CN" sz="2000" dirty="0"/>
                <a:t>非常逼真</a:t>
              </a:r>
              <a:r>
                <a:rPr lang="en-US" altLang="zh-CN" sz="2000" dirty="0"/>
                <a:t>,</a:t>
              </a:r>
              <a:r>
                <a:rPr lang="zh-CN" altLang="zh-CN" sz="2000" dirty="0"/>
                <a:t>强调相像</a:t>
              </a:r>
              <a:r>
                <a:rPr lang="en-US" altLang="zh-CN" sz="2000" dirty="0"/>
                <a:t>,</a:t>
              </a:r>
              <a:r>
                <a:rPr lang="zh-CN" altLang="zh-CN" sz="2000" dirty="0"/>
                <a:t>偏重于模仿模拟。活灵活现</a:t>
              </a:r>
              <a:r>
                <a:rPr lang="en-US" altLang="zh-CN" sz="2000" dirty="0"/>
                <a:t>:</a:t>
              </a:r>
              <a:r>
                <a:rPr lang="zh-CN" altLang="zh-CN" sz="2000" dirty="0"/>
                <a:t>形容描述或模仿的人或事物生动逼真</a:t>
              </a:r>
              <a:r>
                <a:rPr lang="en-US" altLang="zh-CN" sz="2000" dirty="0"/>
                <a:t>,</a:t>
              </a:r>
              <a:r>
                <a:rPr lang="zh-CN" altLang="zh-CN" sz="2000" dirty="0"/>
                <a:t>强调逼真</a:t>
              </a:r>
              <a:r>
                <a:rPr lang="en-US" altLang="zh-CN" sz="2000" dirty="0"/>
                <a:t>,</a:t>
              </a:r>
              <a:r>
                <a:rPr lang="zh-CN" altLang="zh-CN" sz="2000" dirty="0"/>
                <a:t>偏重于用语言表现形象。栩栩如生</a:t>
              </a:r>
              <a:r>
                <a:rPr lang="en-US" altLang="zh-CN" sz="2000" dirty="0"/>
                <a:t>:</a:t>
              </a:r>
              <a:r>
                <a:rPr lang="zh-CN" altLang="zh-CN" sz="2000" dirty="0"/>
                <a:t>艺术形象非常逼真</a:t>
              </a:r>
              <a:r>
                <a:rPr lang="en-US" altLang="zh-CN" sz="2000" dirty="0"/>
                <a:t>,</a:t>
              </a:r>
              <a:r>
                <a:rPr lang="zh-CN" altLang="zh-CN" sz="2000" dirty="0"/>
                <a:t>如同活的一样</a:t>
              </a:r>
              <a:r>
                <a:rPr lang="en-US" altLang="zh-CN" sz="2000" dirty="0"/>
                <a:t>,</a:t>
              </a:r>
              <a:r>
                <a:rPr lang="zh-CN" altLang="zh-CN" sz="2000" dirty="0"/>
                <a:t>侧重于艺术形象。第</a:t>
              </a:r>
              <a:r>
                <a:rPr lang="en-US" altLang="zh-CN" sz="2000" dirty="0"/>
                <a:t>(1)</a:t>
              </a:r>
              <a:r>
                <a:rPr lang="zh-CN" altLang="zh-CN" sz="2000" dirty="0"/>
                <a:t>句强调模仿</a:t>
              </a:r>
              <a:r>
                <a:rPr lang="en-US" altLang="zh-CN" sz="2000" dirty="0"/>
                <a:t>,</a:t>
              </a:r>
              <a:r>
                <a:rPr lang="zh-CN" altLang="zh-CN" sz="2000" dirty="0"/>
                <a:t>故用</a:t>
              </a:r>
              <a:r>
                <a:rPr lang="en-US" altLang="zh-CN" sz="2000" dirty="0"/>
                <a:t>“</a:t>
              </a:r>
              <a:r>
                <a:rPr lang="zh-CN" altLang="zh-CN" sz="2000" dirty="0"/>
                <a:t>惟妙惟肖</a:t>
              </a:r>
              <a:r>
                <a:rPr lang="en-US" altLang="zh-CN" sz="2000" dirty="0"/>
                <a:t>”</a:t>
              </a:r>
              <a:r>
                <a:rPr lang="zh-CN" altLang="zh-CN" sz="2000" dirty="0"/>
                <a:t>。第</a:t>
              </a:r>
              <a:r>
                <a:rPr lang="en-US" altLang="zh-CN" sz="2000" dirty="0"/>
                <a:t>(2)</a:t>
              </a:r>
              <a:r>
                <a:rPr lang="zh-CN" altLang="zh-CN" sz="2000" dirty="0"/>
                <a:t>句中</a:t>
              </a:r>
              <a:r>
                <a:rPr lang="en-US" altLang="zh-CN" sz="2000" dirty="0"/>
                <a:t>“</a:t>
              </a:r>
              <a:r>
                <a:rPr lang="zh-CN" altLang="zh-CN" sz="2000" dirty="0"/>
                <a:t>说得</a:t>
              </a:r>
              <a:r>
                <a:rPr lang="en-US" altLang="zh-CN" sz="2000" dirty="0"/>
                <a:t>”</a:t>
              </a:r>
              <a:r>
                <a:rPr lang="zh-CN" altLang="zh-CN" sz="2000" dirty="0"/>
                <a:t>偏重于语言</a:t>
              </a:r>
              <a:r>
                <a:rPr lang="en-US" altLang="zh-CN" sz="2000" dirty="0"/>
                <a:t>,</a:t>
              </a:r>
              <a:r>
                <a:rPr lang="zh-CN" altLang="zh-CN" sz="2000" dirty="0"/>
                <a:t>故用</a:t>
              </a:r>
              <a:r>
                <a:rPr lang="en-US" altLang="zh-CN" sz="2000" dirty="0"/>
                <a:t>“</a:t>
              </a:r>
              <a:r>
                <a:rPr lang="zh-CN" altLang="zh-CN" sz="2000" dirty="0"/>
                <a:t>活灵活现</a:t>
              </a:r>
              <a:r>
                <a:rPr lang="en-US" altLang="zh-CN" sz="2000" dirty="0"/>
                <a:t>”</a:t>
              </a:r>
              <a:r>
                <a:rPr lang="zh-CN" altLang="zh-CN" sz="2000" dirty="0"/>
                <a:t>。第</a:t>
              </a:r>
              <a:r>
                <a:rPr lang="en-US" altLang="zh-CN" sz="2000" dirty="0"/>
                <a:t>(3)</a:t>
              </a:r>
              <a:r>
                <a:rPr lang="zh-CN" altLang="zh-CN" sz="2000" dirty="0"/>
                <a:t>句中罗汉是艺术形象</a:t>
              </a:r>
              <a:r>
                <a:rPr lang="en-US" altLang="zh-CN" sz="2000" dirty="0"/>
                <a:t>,</a:t>
              </a:r>
              <a:r>
                <a:rPr lang="zh-CN" altLang="zh-CN" sz="2000" dirty="0"/>
                <a:t>故用</a:t>
              </a:r>
              <a:r>
                <a:rPr lang="en-US" altLang="zh-CN" sz="2000" dirty="0"/>
                <a:t>“</a:t>
              </a:r>
              <a:r>
                <a:rPr lang="zh-CN" altLang="zh-CN" sz="2000" dirty="0"/>
                <a:t>栩栩如生</a:t>
              </a:r>
              <a:r>
                <a:rPr lang="en-US" altLang="zh-CN" sz="2000" dirty="0"/>
                <a:t>”</a:t>
              </a:r>
              <a:r>
                <a:rPr lang="zh-CN" altLang="zh-CN" sz="2000" dirty="0"/>
                <a:t>。</a:t>
              </a:r>
            </a:p>
          </p:txBody>
        </p:sp>
      </p:grpSp>
      <p:grpSp>
        <p:nvGrpSpPr>
          <p:cNvPr id="45" name="组合 44"/>
          <p:cNvGrpSpPr/>
          <p:nvPr/>
        </p:nvGrpSpPr>
        <p:grpSpPr>
          <a:xfrm>
            <a:off x="251520" y="5445224"/>
            <a:ext cx="8640960" cy="1224136"/>
            <a:chOff x="251520" y="4680540"/>
            <a:chExt cx="8640960" cy="1224136"/>
          </a:xfrm>
        </p:grpSpPr>
        <p:grpSp>
          <p:nvGrpSpPr>
            <p:cNvPr id="46" name="组合 45"/>
            <p:cNvGrpSpPr/>
            <p:nvPr/>
          </p:nvGrpSpPr>
          <p:grpSpPr>
            <a:xfrm>
              <a:off x="251520" y="4680540"/>
              <a:ext cx="8640960" cy="1224136"/>
              <a:chOff x="251520" y="3683461"/>
              <a:chExt cx="8640960" cy="1224136"/>
            </a:xfrm>
          </p:grpSpPr>
          <p:sp>
            <p:nvSpPr>
              <p:cNvPr id="48" name="五边形 47"/>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9" name="五边形 48"/>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50" name="燕尾形 49"/>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 name="矩形 50"/>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47" name="矩形 46"/>
            <p:cNvSpPr>
              <a:spLocks noChangeAspect="1"/>
            </p:cNvSpPr>
            <p:nvPr/>
          </p:nvSpPr>
          <p:spPr>
            <a:xfrm>
              <a:off x="539552" y="5053511"/>
              <a:ext cx="8064896" cy="506292"/>
            </a:xfrm>
            <a:prstGeom prst="rect">
              <a:avLst/>
            </a:prstGeom>
          </p:spPr>
          <p:txBody>
            <a:bodyPr wrap="square">
              <a:spAutoFit/>
            </a:bodyPr>
            <a:lstStyle/>
            <a:p>
              <a:pPr>
                <a:lnSpc>
                  <a:spcPct val="150000"/>
                </a:lnSpc>
              </a:pPr>
              <a:r>
                <a:rPr lang="en-US" altLang="zh-CN" sz="2000" dirty="0"/>
                <a:t>C</a:t>
              </a:r>
              <a:endParaRPr lang="zh-CN" altLang="en-US" sz="2000" dirty="0"/>
            </a:p>
          </p:txBody>
        </p:sp>
      </p:grpSp>
    </p:spTree>
    <p:extLst>
      <p:ext uri="{BB962C8B-B14F-4D97-AF65-F5344CB8AC3E}">
        <p14:creationId xmlns:p14="http://schemas.microsoft.com/office/powerpoint/2010/main" val="214172272"/>
      </p:ext>
    </p:extLst>
  </p:cSld>
  <p:clrMapOvr>
    <a:masterClrMapping/>
  </p:clrMapOvr>
  <p:transition spd="slow">
    <p:cover dir="rd"/>
  </p:transition>
  <p:timing>
    <p:tnLst>
      <p:par>
        <p:cTn id="1" dur="indefinite" restart="never" nodeType="tmRoot">
          <p:childTnLst>
            <p:seq concurrent="1" nextAc="seek">
              <p:cTn id="2" restart="whenNotActive" fill="hold" evtFilter="cancelBubble" nodeType="interactiveSeq">
                <p:stCondLst>
                  <p:cond evt="onClick" delay="0">
                    <p:tgtEl>
                      <p:spTgt spid="36"/>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down)">
                                      <p:cBhvr>
                                        <p:cTn id="7" dur="500"/>
                                        <p:tgtEl>
                                          <p:spTgt spid="37"/>
                                        </p:tgtEl>
                                      </p:cBhvr>
                                    </p:animEffect>
                                  </p:childTnLst>
                                </p:cTn>
                              </p:par>
                            </p:childTnLst>
                          </p:cTn>
                        </p:par>
                      </p:childTnLst>
                    </p:cTn>
                  </p:par>
                </p:childTnLst>
              </p:cTn>
              <p:nextCondLst>
                <p:cond evt="onClick" delay="0">
                  <p:tgtEl>
                    <p:spTgt spid="36"/>
                  </p:tgtEl>
                </p:cond>
              </p:nextCondLst>
            </p:seq>
            <p:seq concurrent="1" nextAc="seek">
              <p:cTn id="8" restart="whenNotActive" fill="hold" evtFilter="cancelBubble" nodeType="interactiveSeq">
                <p:stCondLst>
                  <p:cond evt="onClick" delay="0">
                    <p:tgtEl>
                      <p:spTgt spid="37"/>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7"/>
                                        </p:tgtEl>
                                      </p:cBhvr>
                                    </p:animEffect>
                                    <p:set>
                                      <p:cBhvr>
                                        <p:cTn id="13" dur="1" fill="hold">
                                          <p:stCondLst>
                                            <p:cond delay="499"/>
                                          </p:stCondLst>
                                        </p:cTn>
                                        <p:tgtEl>
                                          <p:spTgt spid="37"/>
                                        </p:tgtEl>
                                        <p:attrNameLst>
                                          <p:attrName>style.visibility</p:attrName>
                                        </p:attrNameLst>
                                      </p:cBhvr>
                                      <p:to>
                                        <p:strVal val="hidden"/>
                                      </p:to>
                                    </p:set>
                                  </p:childTnLst>
                                </p:cTn>
                              </p:par>
                            </p:childTnLst>
                          </p:cTn>
                        </p:par>
                      </p:childTnLst>
                    </p:cTn>
                  </p:par>
                </p:childTnLst>
              </p:cTn>
              <p:nextCondLst>
                <p:cond evt="onClick" delay="0">
                  <p:tgtEl>
                    <p:spTgt spid="37"/>
                  </p:tgtEl>
                </p:cond>
              </p:nextCondLst>
            </p:seq>
            <p:seq concurrent="1" nextAc="seek">
              <p:cTn id="14" restart="whenNotActive" fill="hold" evtFilter="cancelBubble" nodeType="interactiveSeq">
                <p:stCondLst>
                  <p:cond evt="onClick" delay="0">
                    <p:tgtEl>
                      <p:spTgt spid="35"/>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wipe(down)">
                                      <p:cBhvr>
                                        <p:cTn id="19" dur="500"/>
                                        <p:tgtEl>
                                          <p:spTgt spid="45"/>
                                        </p:tgtEl>
                                      </p:cBhvr>
                                    </p:animEffect>
                                  </p:childTnLst>
                                </p:cTn>
                              </p:par>
                            </p:childTnLst>
                          </p:cTn>
                        </p:par>
                      </p:childTnLst>
                    </p:cTn>
                  </p:par>
                </p:childTnLst>
              </p:cTn>
              <p:nextCondLst>
                <p:cond evt="onClick" delay="0">
                  <p:tgtEl>
                    <p:spTgt spid="35"/>
                  </p:tgtEl>
                </p:cond>
              </p:nextCondLst>
            </p:seq>
            <p:seq concurrent="1" nextAc="seek">
              <p:cTn id="20" restart="whenNotActive" fill="hold" evtFilter="cancelBubble" nodeType="interactiveSeq">
                <p:stCondLst>
                  <p:cond evt="onClick" delay="0">
                    <p:tgtEl>
                      <p:spTgt spid="45"/>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45"/>
                                        </p:tgtEl>
                                      </p:cBhvr>
                                    </p:animEffect>
                                    <p:set>
                                      <p:cBhvr>
                                        <p:cTn id="25" dur="1" fill="hold">
                                          <p:stCondLst>
                                            <p:cond delay="499"/>
                                          </p:stCondLst>
                                        </p:cTn>
                                        <p:tgtEl>
                                          <p:spTgt spid="45"/>
                                        </p:tgtEl>
                                        <p:attrNameLst>
                                          <p:attrName>style.visibility</p:attrName>
                                        </p:attrNameLst>
                                      </p:cBhvr>
                                      <p:to>
                                        <p:strVal val="hidden"/>
                                      </p:to>
                                    </p:set>
                                  </p:childTnLst>
                                </p:cTn>
                              </p:par>
                            </p:childTnLst>
                          </p:cTn>
                        </p:par>
                      </p:childTnLst>
                    </p:cTn>
                  </p:par>
                </p:childTnLst>
              </p:cTn>
              <p:nextCondLst>
                <p:cond evt="onClick" delay="0">
                  <p:tgtEl>
                    <p:spTgt spid="45"/>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43</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13"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5"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6" action="ppaction://hlinksldjump"/>
          </p:cNvPr>
          <p:cNvSpPr txBox="1"/>
          <p:nvPr/>
        </p:nvSpPr>
        <p:spPr>
          <a:xfrm>
            <a:off x="7731492"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381003"/>
            <a:ext cx="8128000" cy="5478423"/>
          </a:xfrm>
          <a:prstGeom prst="rect">
            <a:avLst/>
          </a:prstGeom>
        </p:spPr>
        <p:txBody>
          <a:bodyPr>
            <a:spAutoFit/>
          </a:bodyPr>
          <a:lstStyle/>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依次填入下列各句横线处的成语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最恰当的一组是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面对棘手的问题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是派富有工作经验但魄力略显不足的老王去调解呢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还是让敢于担当但经验不足的小张去处理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张部长一时有些</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面对失控的中国楼市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如果我们</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不能及时通过有力的政策调控促进房地产市场的理性回归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消除房地产市场的投机行为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那将是很危险的。</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当改革进入到必须触及一些既得利益集团的阶段时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什么困难都可能遇到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这时候需要的是勇往直前、敢打敢拼的精神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决不能犹豫彷徨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smtClean="0">
                <a:solidFill>
                  <a:srgbClr val="000000"/>
                </a:solidFill>
                <a:latin typeface="Times New Roman" panose="02020603050405020304" pitchFamily="18" charset="0"/>
                <a:cs typeface="Times New Roman" panose="02020603050405020304" pitchFamily="18" charset="0"/>
              </a:rPr>
              <a:t>瞻前顾后</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举棋不定</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优柔寡断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举棋不定</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瞻前顾后</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优柔寡断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瞻前顾后</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优柔寡断</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举棋不定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优柔寡断</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举棋不定</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瞻前顾后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7" name="五边形 16"/>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8" name="五边形 17"/>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9" name="组合 18"/>
          <p:cNvGrpSpPr/>
          <p:nvPr/>
        </p:nvGrpSpPr>
        <p:grpSpPr>
          <a:xfrm>
            <a:off x="251520" y="3593798"/>
            <a:ext cx="8640960" cy="3075562"/>
            <a:chOff x="251520" y="1390525"/>
            <a:chExt cx="8640960" cy="3075562"/>
          </a:xfrm>
        </p:grpSpPr>
        <p:grpSp>
          <p:nvGrpSpPr>
            <p:cNvPr id="20" name="组合 19"/>
            <p:cNvGrpSpPr/>
            <p:nvPr/>
          </p:nvGrpSpPr>
          <p:grpSpPr>
            <a:xfrm>
              <a:off x="251520" y="1390525"/>
              <a:ext cx="8640960" cy="3075562"/>
              <a:chOff x="251520" y="-654674"/>
              <a:chExt cx="8640960" cy="3075562"/>
            </a:xfrm>
          </p:grpSpPr>
          <p:sp>
            <p:nvSpPr>
              <p:cNvPr id="22" name="五边形 21"/>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4" name="组合 23"/>
              <p:cNvGrpSpPr/>
              <p:nvPr/>
            </p:nvGrpSpPr>
            <p:grpSpPr>
              <a:xfrm>
                <a:off x="251520" y="-654674"/>
                <a:ext cx="8640960" cy="2758555"/>
                <a:chOff x="251520" y="-654674"/>
                <a:chExt cx="8640960" cy="2758555"/>
              </a:xfrm>
            </p:grpSpPr>
            <p:sp>
              <p:nvSpPr>
                <p:cNvPr id="25" name="矩形 24"/>
                <p:cNvSpPr/>
                <p:nvPr/>
              </p:nvSpPr>
              <p:spPr>
                <a:xfrm>
                  <a:off x="251520" y="-654674"/>
                  <a:ext cx="8640960" cy="2758555"/>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8"/>
                <p:cNvSpPr txBox="1"/>
                <p:nvPr/>
              </p:nvSpPr>
              <p:spPr>
                <a:xfrm>
                  <a:off x="8382111" y="-654674"/>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21" name="矩形 20"/>
            <p:cNvSpPr>
              <a:spLocks noChangeAspect="1"/>
            </p:cNvSpPr>
            <p:nvPr/>
          </p:nvSpPr>
          <p:spPr>
            <a:xfrm>
              <a:off x="508000" y="1722625"/>
              <a:ext cx="8128000" cy="2400657"/>
            </a:xfrm>
            <a:prstGeom prst="rect">
              <a:avLst/>
            </a:prstGeom>
          </p:spPr>
          <p:txBody>
            <a:bodyPr>
              <a:spAutoFit/>
            </a:bodyPr>
            <a:lstStyle/>
            <a:p>
              <a:pPr>
                <a:lnSpc>
                  <a:spcPct val="150000"/>
                </a:lnSpc>
              </a:pPr>
              <a:r>
                <a:rPr lang="zh-CN" altLang="zh-CN" sz="2000" dirty="0"/>
                <a:t>举棋不定</a:t>
              </a:r>
              <a:r>
                <a:rPr lang="en-US" altLang="zh-CN" sz="2000" dirty="0"/>
                <a:t>:</a:t>
              </a:r>
              <a:r>
                <a:rPr lang="zh-CN" altLang="zh-CN" sz="2000" dirty="0"/>
                <a:t>比喻做事犹豫不决。瞻前顾后</a:t>
              </a:r>
              <a:r>
                <a:rPr lang="en-US" altLang="zh-CN" sz="2000" dirty="0"/>
                <a:t>:</a:t>
              </a:r>
              <a:r>
                <a:rPr lang="zh-CN" altLang="zh-CN" sz="2000" dirty="0"/>
                <a:t>看看前面再看看后面</a:t>
              </a:r>
              <a:r>
                <a:rPr lang="en-US" altLang="zh-CN" sz="2000" dirty="0"/>
                <a:t>,</a:t>
              </a:r>
              <a:r>
                <a:rPr lang="zh-CN" altLang="zh-CN" sz="2000" dirty="0"/>
                <a:t>形容做事以前考虑周密谨慎</a:t>
              </a:r>
              <a:r>
                <a:rPr lang="en-US" altLang="zh-CN" sz="2000" dirty="0"/>
                <a:t>,</a:t>
              </a:r>
              <a:r>
                <a:rPr lang="zh-CN" altLang="zh-CN" sz="2000" dirty="0"/>
                <a:t>也形容顾虑过多</a:t>
              </a:r>
              <a:r>
                <a:rPr lang="en-US" altLang="zh-CN" sz="2000" dirty="0"/>
                <a:t>,</a:t>
              </a:r>
              <a:r>
                <a:rPr lang="zh-CN" altLang="zh-CN" sz="2000" dirty="0"/>
                <a:t>犹豫不决。优柔寡断</a:t>
              </a:r>
              <a:r>
                <a:rPr lang="en-US" altLang="zh-CN" sz="2000" dirty="0"/>
                <a:t>:</a:t>
              </a:r>
              <a:r>
                <a:rPr lang="zh-CN" altLang="zh-CN" sz="2000" dirty="0"/>
                <a:t>办事迟疑</a:t>
              </a:r>
              <a:r>
                <a:rPr lang="en-US" altLang="zh-CN" sz="2000" dirty="0"/>
                <a:t>,</a:t>
              </a:r>
              <a:r>
                <a:rPr lang="zh-CN" altLang="zh-CN" sz="2000" dirty="0"/>
                <a:t>没有决断。第</a:t>
              </a:r>
              <a:r>
                <a:rPr lang="en-US" altLang="zh-CN" sz="2000" dirty="0"/>
                <a:t>(1)</a:t>
              </a:r>
              <a:r>
                <a:rPr lang="zh-CN" altLang="zh-CN" sz="2000" dirty="0"/>
                <a:t>句张部长是用老王还是用小张</a:t>
              </a:r>
              <a:r>
                <a:rPr lang="en-US" altLang="zh-CN" sz="2000" dirty="0"/>
                <a:t>,</a:t>
              </a:r>
              <a:r>
                <a:rPr lang="zh-CN" altLang="zh-CN" sz="2000" dirty="0"/>
                <a:t>拿不定主意</a:t>
              </a:r>
              <a:r>
                <a:rPr lang="en-US" altLang="zh-CN" sz="2000" dirty="0"/>
                <a:t>,</a:t>
              </a:r>
              <a:r>
                <a:rPr lang="zh-CN" altLang="zh-CN" sz="2000" dirty="0"/>
                <a:t>应用</a:t>
              </a:r>
              <a:r>
                <a:rPr lang="en-US" altLang="zh-CN" sz="2000" dirty="0"/>
                <a:t>“</a:t>
              </a:r>
              <a:r>
                <a:rPr lang="zh-CN" altLang="zh-CN" sz="2000" dirty="0"/>
                <a:t>举棋不定</a:t>
              </a:r>
              <a:r>
                <a:rPr lang="en-US" altLang="zh-CN" sz="2000" dirty="0"/>
                <a:t>”</a:t>
              </a:r>
              <a:r>
                <a:rPr lang="zh-CN" altLang="zh-CN" sz="2000" dirty="0"/>
                <a:t>。第</a:t>
              </a:r>
              <a:r>
                <a:rPr lang="en-US" altLang="zh-CN" sz="2000" dirty="0"/>
                <a:t>(2)</a:t>
              </a:r>
              <a:r>
                <a:rPr lang="zh-CN" altLang="zh-CN" sz="2000" dirty="0"/>
                <a:t>句强调顾虑过多</a:t>
              </a:r>
              <a:r>
                <a:rPr lang="en-US" altLang="zh-CN" sz="2000" dirty="0"/>
                <a:t>,</a:t>
              </a:r>
              <a:r>
                <a:rPr lang="zh-CN" altLang="zh-CN" sz="2000" dirty="0"/>
                <a:t>故用</a:t>
              </a:r>
              <a:r>
                <a:rPr lang="en-US" altLang="zh-CN" sz="2000" dirty="0"/>
                <a:t>“</a:t>
              </a:r>
              <a:r>
                <a:rPr lang="zh-CN" altLang="zh-CN" sz="2000" dirty="0"/>
                <a:t>瞻前顾后</a:t>
              </a:r>
              <a:r>
                <a:rPr lang="en-US" altLang="zh-CN" sz="2000" dirty="0"/>
                <a:t>”</a:t>
              </a:r>
              <a:r>
                <a:rPr lang="zh-CN" altLang="zh-CN" sz="2000" dirty="0"/>
                <a:t>。第</a:t>
              </a:r>
              <a:r>
                <a:rPr lang="en-US" altLang="zh-CN" sz="2000" dirty="0"/>
                <a:t>(3)</a:t>
              </a:r>
              <a:r>
                <a:rPr lang="zh-CN" altLang="zh-CN" sz="2000" dirty="0"/>
                <a:t>句与</a:t>
              </a:r>
              <a:r>
                <a:rPr lang="en-US" altLang="zh-CN" sz="2000" dirty="0"/>
                <a:t>“</a:t>
              </a:r>
              <a:r>
                <a:rPr lang="zh-CN" altLang="zh-CN" sz="2000" dirty="0"/>
                <a:t>勇往直前、敢打敢拼</a:t>
              </a:r>
              <a:r>
                <a:rPr lang="en-US" altLang="zh-CN" sz="2000" dirty="0"/>
                <a:t>”</a:t>
              </a:r>
              <a:r>
                <a:rPr lang="zh-CN" altLang="zh-CN" sz="2000" dirty="0"/>
                <a:t>相对照的是</a:t>
              </a:r>
              <a:r>
                <a:rPr lang="en-US" altLang="zh-CN" sz="2000" dirty="0"/>
                <a:t>“</a:t>
              </a:r>
              <a:r>
                <a:rPr lang="zh-CN" altLang="zh-CN" sz="2000" dirty="0"/>
                <a:t>优柔寡断</a:t>
              </a:r>
              <a:r>
                <a:rPr lang="en-US" altLang="zh-CN" sz="2000" dirty="0"/>
                <a:t>”</a:t>
              </a:r>
              <a:r>
                <a:rPr lang="zh-CN" altLang="zh-CN" sz="2000" dirty="0"/>
                <a:t>。</a:t>
              </a:r>
            </a:p>
          </p:txBody>
        </p:sp>
      </p:grpSp>
      <p:grpSp>
        <p:nvGrpSpPr>
          <p:cNvPr id="27" name="组合 26"/>
          <p:cNvGrpSpPr/>
          <p:nvPr/>
        </p:nvGrpSpPr>
        <p:grpSpPr>
          <a:xfrm>
            <a:off x="251520" y="5445224"/>
            <a:ext cx="8640960" cy="1224136"/>
            <a:chOff x="251520" y="4680540"/>
            <a:chExt cx="8640960" cy="1224136"/>
          </a:xfrm>
        </p:grpSpPr>
        <p:grpSp>
          <p:nvGrpSpPr>
            <p:cNvPr id="28" name="组合 27"/>
            <p:cNvGrpSpPr/>
            <p:nvPr/>
          </p:nvGrpSpPr>
          <p:grpSpPr>
            <a:xfrm>
              <a:off x="251520" y="4680540"/>
              <a:ext cx="8640960" cy="1224136"/>
              <a:chOff x="251520" y="3683461"/>
              <a:chExt cx="8640960" cy="1224136"/>
            </a:xfrm>
          </p:grpSpPr>
          <p:sp>
            <p:nvSpPr>
              <p:cNvPr id="30" name="五边形 2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1" name="五边形 30"/>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2" name="燕尾形 31"/>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矩形 32"/>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9" name="矩形 28"/>
            <p:cNvSpPr>
              <a:spLocks noChangeAspect="1"/>
            </p:cNvSpPr>
            <p:nvPr/>
          </p:nvSpPr>
          <p:spPr>
            <a:xfrm>
              <a:off x="539552" y="5053511"/>
              <a:ext cx="8064896" cy="506292"/>
            </a:xfrm>
            <a:prstGeom prst="rect">
              <a:avLst/>
            </a:prstGeom>
          </p:spPr>
          <p:txBody>
            <a:bodyPr wrap="square">
              <a:spAutoFit/>
            </a:bodyPr>
            <a:lstStyle/>
            <a:p>
              <a:pPr>
                <a:lnSpc>
                  <a:spcPct val="150000"/>
                </a:lnSpc>
              </a:pPr>
              <a:r>
                <a:rPr lang="en-US" altLang="zh-CN" sz="2000" dirty="0" smtClean="0"/>
                <a:t>B</a:t>
              </a:r>
              <a:endParaRPr lang="zh-CN" altLang="en-US" sz="2000" dirty="0"/>
            </a:p>
          </p:txBody>
        </p:sp>
      </p:grpSp>
    </p:spTree>
    <p:extLst>
      <p:ext uri="{BB962C8B-B14F-4D97-AF65-F5344CB8AC3E}">
        <p14:creationId xmlns:p14="http://schemas.microsoft.com/office/powerpoint/2010/main" val="2530917563"/>
      </p:ext>
    </p:extLst>
  </p:cSld>
  <p:clrMapOvr>
    <a:masterClrMapping/>
  </p:clrMapOvr>
  <p:transition spd="slow">
    <p:wipe/>
  </p:transition>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childTnLst>
                    </p:cTn>
                  </p:par>
                </p:childTnLst>
              </p:cTn>
              <p:nextCondLst>
                <p:cond evt="onClick" delay="0">
                  <p:tgtEl>
                    <p:spTgt spid="18"/>
                  </p:tgtEl>
                </p:cond>
              </p:nextCondLst>
            </p:seq>
            <p:seq concurrent="1" nextAc="seek">
              <p:cTn id="8" restart="whenNotActive" fill="hold" evtFilter="cancelBubble" nodeType="interactiveSeq">
                <p:stCondLst>
                  <p:cond evt="onClick" delay="0">
                    <p:tgtEl>
                      <p:spTgt spid="19"/>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9"/>
                                        </p:tgtEl>
                                      </p:cBhvr>
                                    </p:animEffect>
                                    <p:set>
                                      <p:cBhvr>
                                        <p:cTn id="13"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9"/>
                  </p:tgtEl>
                </p:cond>
              </p:nextCondLst>
            </p:seq>
            <p:seq concurrent="1" nextAc="seek">
              <p:cTn id="14" restart="whenNotActive" fill="hold" evtFilter="cancelBubble" nodeType="interactiveSeq">
                <p:stCondLst>
                  <p:cond evt="onClick" delay="0">
                    <p:tgtEl>
                      <p:spTgt spid="1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down)">
                                      <p:cBhvr>
                                        <p:cTn id="19" dur="500"/>
                                        <p:tgtEl>
                                          <p:spTgt spid="27"/>
                                        </p:tgtEl>
                                      </p:cBhvr>
                                    </p:animEffect>
                                  </p:childTnLst>
                                </p:cTn>
                              </p:par>
                            </p:childTnLst>
                          </p:cTn>
                        </p:par>
                      </p:childTnLst>
                    </p:cTn>
                  </p:par>
                </p:childTnLst>
              </p:cTn>
              <p:nextCondLst>
                <p:cond evt="onClick" delay="0">
                  <p:tgtEl>
                    <p:spTgt spid="17"/>
                  </p:tgtEl>
                </p:cond>
              </p:nextCondLst>
            </p:seq>
            <p:seq concurrent="1" nextAc="seek">
              <p:cTn id="20" restart="whenNotActive" fill="hold" evtFilter="cancelBubble" nodeType="interactiveSeq">
                <p:stCondLst>
                  <p:cond evt="onClick" delay="0">
                    <p:tgtEl>
                      <p:spTgt spid="27"/>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7"/>
                                        </p:tgtEl>
                                      </p:cBhvr>
                                    </p:animEffect>
                                    <p:set>
                                      <p:cBhvr>
                                        <p:cTn id="25"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7"/>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44</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13"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5"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6" action="ppaction://hlinksldjump"/>
          </p:cNvPr>
          <p:cNvSpPr txBox="1"/>
          <p:nvPr/>
        </p:nvSpPr>
        <p:spPr>
          <a:xfrm>
            <a:off x="7731492"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593664"/>
            <a:ext cx="8128000" cy="456124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依次填入下列各句横线处的成语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最恰当的一组是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文天祥三次罢官回归故里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在寄意泉林山水、啸傲风云之际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写下了一批寄情山水的诗章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以清高隐逸之情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寓</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之志</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读《水浒传》可以感受到梁山好汉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的英雄气概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读《钢铁是怎样炼成的》可以从中领悟人生的真谛和生命的意义。</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各族干部群众坚决支持对暴恐分子进行严厉打击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大家要</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、众志成城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用雷霆铁拳粉碎暴恐分子的罪恶阴谋</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愤世嫉俗</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同仇敌忾</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疾恶如仇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疾恶如仇</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同仇敌忾</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愤世嫉俗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愤世嫉俗</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疾恶如仇</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同仇敌忾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同仇敌忾</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愤世嫉俗</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疾恶如仇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6" name="五边形 15"/>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7" name="五边形 16"/>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8" name="组合 17"/>
          <p:cNvGrpSpPr/>
          <p:nvPr/>
        </p:nvGrpSpPr>
        <p:grpSpPr>
          <a:xfrm>
            <a:off x="251520" y="3140968"/>
            <a:ext cx="8640960" cy="3528392"/>
            <a:chOff x="251520" y="937695"/>
            <a:chExt cx="8640960" cy="3528392"/>
          </a:xfrm>
        </p:grpSpPr>
        <p:grpSp>
          <p:nvGrpSpPr>
            <p:cNvPr id="19" name="组合 18"/>
            <p:cNvGrpSpPr/>
            <p:nvPr/>
          </p:nvGrpSpPr>
          <p:grpSpPr>
            <a:xfrm>
              <a:off x="251520" y="937695"/>
              <a:ext cx="8640960" cy="3528392"/>
              <a:chOff x="251520" y="-1107504"/>
              <a:chExt cx="8640960" cy="3528392"/>
            </a:xfrm>
          </p:grpSpPr>
          <p:sp>
            <p:nvSpPr>
              <p:cNvPr id="21" name="五边形 20"/>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2" name="燕尾形 21"/>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3" name="组合 22"/>
              <p:cNvGrpSpPr/>
              <p:nvPr/>
            </p:nvGrpSpPr>
            <p:grpSpPr>
              <a:xfrm>
                <a:off x="251520" y="-1107504"/>
                <a:ext cx="8640960" cy="3211385"/>
                <a:chOff x="251520" y="-1107504"/>
                <a:chExt cx="8640960" cy="3211385"/>
              </a:xfrm>
            </p:grpSpPr>
            <p:sp>
              <p:nvSpPr>
                <p:cNvPr id="24" name="矩形 23"/>
                <p:cNvSpPr/>
                <p:nvPr/>
              </p:nvSpPr>
              <p:spPr>
                <a:xfrm>
                  <a:off x="251520" y="-1107504"/>
                  <a:ext cx="8640960" cy="3211385"/>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8"/>
                <p:cNvSpPr txBox="1"/>
                <p:nvPr/>
              </p:nvSpPr>
              <p:spPr>
                <a:xfrm>
                  <a:off x="8382111" y="-1107504"/>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20" name="矩形 19"/>
            <p:cNvSpPr>
              <a:spLocks noChangeAspect="1"/>
            </p:cNvSpPr>
            <p:nvPr/>
          </p:nvSpPr>
          <p:spPr>
            <a:xfrm>
              <a:off x="508000" y="1269795"/>
              <a:ext cx="8128000" cy="2862322"/>
            </a:xfrm>
            <a:prstGeom prst="rect">
              <a:avLst/>
            </a:prstGeom>
          </p:spPr>
          <p:txBody>
            <a:bodyPr>
              <a:spAutoFit/>
            </a:bodyPr>
            <a:lstStyle/>
            <a:p>
              <a:pPr>
                <a:lnSpc>
                  <a:spcPct val="150000"/>
                </a:lnSpc>
              </a:pPr>
              <a:r>
                <a:rPr lang="zh-CN" altLang="zh-CN" sz="2000" dirty="0"/>
                <a:t>愤世嫉俗</a:t>
              </a:r>
              <a:r>
                <a:rPr lang="en-US" altLang="zh-CN" sz="2000" dirty="0"/>
                <a:t>:</a:t>
              </a:r>
              <a:r>
                <a:rPr lang="zh-CN" altLang="zh-CN" sz="2000" dirty="0"/>
                <a:t>对不合理的社会和习俗表示愤恨憎恶。疾恶如仇</a:t>
              </a:r>
              <a:r>
                <a:rPr lang="en-US" altLang="zh-CN" sz="2000" dirty="0"/>
                <a:t>:</a:t>
              </a:r>
              <a:r>
                <a:rPr lang="zh-CN" altLang="zh-CN" sz="2000" dirty="0"/>
                <a:t>恨坏人坏事像痛恨仇敌一样。同仇敌忾</a:t>
              </a:r>
              <a:r>
                <a:rPr lang="en-US" altLang="zh-CN" sz="2000" dirty="0"/>
                <a:t>:</a:t>
              </a:r>
              <a:r>
                <a:rPr lang="zh-CN" altLang="zh-CN" sz="2000" dirty="0"/>
                <a:t>全体一致地仇恨敌人。第</a:t>
              </a:r>
              <a:r>
                <a:rPr lang="en-US" altLang="zh-CN" sz="2000" dirty="0"/>
                <a:t>(1)</a:t>
              </a:r>
              <a:r>
                <a:rPr lang="zh-CN" altLang="zh-CN" sz="2000" dirty="0"/>
                <a:t>句</a:t>
              </a:r>
              <a:r>
                <a:rPr lang="en-US" altLang="zh-CN" sz="2000" dirty="0"/>
                <a:t>“</a:t>
              </a:r>
              <a:r>
                <a:rPr lang="zh-CN" altLang="zh-CN" sz="2000" dirty="0"/>
                <a:t>清高隐逸之情</a:t>
              </a:r>
              <a:r>
                <a:rPr lang="en-US" altLang="zh-CN" sz="2000" dirty="0"/>
                <a:t>”</a:t>
              </a:r>
              <a:r>
                <a:rPr lang="zh-CN" altLang="zh-CN" sz="2000" dirty="0"/>
                <a:t>强调文天祥对现实的不满</a:t>
              </a:r>
              <a:r>
                <a:rPr lang="en-US" altLang="zh-CN" sz="2000" dirty="0"/>
                <a:t>,</a:t>
              </a:r>
              <a:r>
                <a:rPr lang="zh-CN" altLang="zh-CN" sz="2000" dirty="0"/>
                <a:t>故用</a:t>
              </a:r>
              <a:r>
                <a:rPr lang="en-US" altLang="zh-CN" sz="2000" dirty="0"/>
                <a:t>“</a:t>
              </a:r>
              <a:r>
                <a:rPr lang="zh-CN" altLang="zh-CN" sz="2000" dirty="0"/>
                <a:t>愤世嫉俗</a:t>
              </a:r>
              <a:r>
                <a:rPr lang="en-US" altLang="zh-CN" sz="2000" dirty="0"/>
                <a:t>”</a:t>
              </a:r>
              <a:r>
                <a:rPr lang="zh-CN" altLang="zh-CN" sz="2000" dirty="0"/>
                <a:t>。第</a:t>
              </a:r>
              <a:r>
                <a:rPr lang="en-US" altLang="zh-CN" sz="2000" dirty="0"/>
                <a:t>(2)</a:t>
              </a:r>
              <a:r>
                <a:rPr lang="zh-CN" altLang="zh-CN" sz="2000" dirty="0"/>
                <a:t>句梁山好汉的英雄气概强调他们对坏人的痛恨</a:t>
              </a:r>
              <a:r>
                <a:rPr lang="en-US" altLang="zh-CN" sz="2000" dirty="0"/>
                <a:t>,</a:t>
              </a:r>
              <a:r>
                <a:rPr lang="zh-CN" altLang="zh-CN" sz="2000" dirty="0"/>
                <a:t>故用</a:t>
              </a:r>
              <a:r>
                <a:rPr lang="en-US" altLang="zh-CN" sz="2000" dirty="0"/>
                <a:t>“</a:t>
              </a:r>
              <a:r>
                <a:rPr lang="zh-CN" altLang="zh-CN" sz="2000" dirty="0"/>
                <a:t>疾恶如仇</a:t>
              </a:r>
              <a:r>
                <a:rPr lang="en-US" altLang="zh-CN" sz="2000" dirty="0"/>
                <a:t>”</a:t>
              </a:r>
              <a:r>
                <a:rPr lang="zh-CN" altLang="zh-CN" sz="2000" dirty="0"/>
                <a:t>。第</a:t>
              </a:r>
              <a:r>
                <a:rPr lang="en-US" altLang="zh-CN" sz="2000" dirty="0"/>
                <a:t>(3)</a:t>
              </a:r>
              <a:r>
                <a:rPr lang="zh-CN" altLang="zh-CN" sz="2000" dirty="0"/>
                <a:t>句</a:t>
              </a:r>
              <a:r>
                <a:rPr lang="en-US" altLang="zh-CN" sz="2000" dirty="0"/>
                <a:t>“</a:t>
              </a:r>
              <a:r>
                <a:rPr lang="zh-CN" altLang="zh-CN" sz="2000" dirty="0"/>
                <a:t>各族干部群众坚决支持对暴恐分子进行严厉打击</a:t>
              </a:r>
              <a:r>
                <a:rPr lang="en-US" altLang="zh-CN" sz="2000" dirty="0"/>
                <a:t>”</a:t>
              </a:r>
              <a:r>
                <a:rPr lang="zh-CN" altLang="zh-CN" sz="2000" dirty="0"/>
                <a:t>和</a:t>
              </a:r>
              <a:r>
                <a:rPr lang="en-US" altLang="zh-CN" sz="2000" dirty="0"/>
                <a:t>“</a:t>
              </a:r>
              <a:r>
                <a:rPr lang="zh-CN" altLang="zh-CN" sz="2000" dirty="0"/>
                <a:t>众志成城</a:t>
              </a:r>
              <a:r>
                <a:rPr lang="en-US" altLang="zh-CN" sz="2000" dirty="0"/>
                <a:t>”,</a:t>
              </a:r>
              <a:r>
                <a:rPr lang="zh-CN" altLang="zh-CN" sz="2000" dirty="0"/>
                <a:t>强调一致地仇恨敌人</a:t>
              </a:r>
              <a:r>
                <a:rPr lang="en-US" altLang="zh-CN" sz="2000" dirty="0"/>
                <a:t>,</a:t>
              </a:r>
              <a:r>
                <a:rPr lang="zh-CN" altLang="zh-CN" sz="2000" dirty="0"/>
                <a:t>故用</a:t>
              </a:r>
              <a:r>
                <a:rPr lang="en-US" altLang="zh-CN" sz="2000" dirty="0"/>
                <a:t>“</a:t>
              </a:r>
              <a:r>
                <a:rPr lang="zh-CN" altLang="zh-CN" sz="2000" dirty="0"/>
                <a:t>同仇敌忾</a:t>
              </a:r>
              <a:r>
                <a:rPr lang="en-US" altLang="zh-CN" sz="2000" dirty="0"/>
                <a:t>”</a:t>
              </a:r>
              <a:r>
                <a:rPr lang="zh-CN" altLang="zh-CN" sz="2000" dirty="0"/>
                <a:t>。</a:t>
              </a:r>
            </a:p>
          </p:txBody>
        </p:sp>
      </p:grpSp>
      <p:grpSp>
        <p:nvGrpSpPr>
          <p:cNvPr id="26" name="组合 25"/>
          <p:cNvGrpSpPr/>
          <p:nvPr/>
        </p:nvGrpSpPr>
        <p:grpSpPr>
          <a:xfrm>
            <a:off x="251520" y="5445224"/>
            <a:ext cx="8640960" cy="1224136"/>
            <a:chOff x="251520" y="4680540"/>
            <a:chExt cx="8640960" cy="1224136"/>
          </a:xfrm>
        </p:grpSpPr>
        <p:grpSp>
          <p:nvGrpSpPr>
            <p:cNvPr id="27" name="组合 26"/>
            <p:cNvGrpSpPr/>
            <p:nvPr/>
          </p:nvGrpSpPr>
          <p:grpSpPr>
            <a:xfrm>
              <a:off x="251520" y="4680540"/>
              <a:ext cx="8640960" cy="1224136"/>
              <a:chOff x="251520" y="3683461"/>
              <a:chExt cx="8640960" cy="1224136"/>
            </a:xfrm>
          </p:grpSpPr>
          <p:sp>
            <p:nvSpPr>
              <p:cNvPr id="29" name="五边形 28"/>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0" name="五边形 29"/>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1" name="燕尾形 30"/>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矩形 31"/>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8" name="矩形 27"/>
            <p:cNvSpPr>
              <a:spLocks noChangeAspect="1"/>
            </p:cNvSpPr>
            <p:nvPr/>
          </p:nvSpPr>
          <p:spPr>
            <a:xfrm>
              <a:off x="539552" y="5053511"/>
              <a:ext cx="8064896" cy="506292"/>
            </a:xfrm>
            <a:prstGeom prst="rect">
              <a:avLst/>
            </a:prstGeom>
          </p:spPr>
          <p:txBody>
            <a:bodyPr wrap="square">
              <a:spAutoFit/>
            </a:bodyPr>
            <a:lstStyle/>
            <a:p>
              <a:pPr>
                <a:lnSpc>
                  <a:spcPct val="150000"/>
                </a:lnSpc>
              </a:pPr>
              <a:r>
                <a:rPr lang="en-US" altLang="zh-CN" sz="2000" dirty="0"/>
                <a:t>C</a:t>
              </a:r>
              <a:endParaRPr lang="zh-CN" altLang="en-US" sz="2000" dirty="0"/>
            </a:p>
          </p:txBody>
        </p:sp>
      </p:grpSp>
    </p:spTree>
    <p:extLst>
      <p:ext uri="{BB962C8B-B14F-4D97-AF65-F5344CB8AC3E}">
        <p14:creationId xmlns:p14="http://schemas.microsoft.com/office/powerpoint/2010/main" val="3131541969"/>
      </p:ext>
    </p:extLst>
  </p:cSld>
  <p:clrMapOvr>
    <a:masterClrMapping/>
  </p:clrMapOvr>
  <p:transition spd="slow">
    <p:cover dir="rd"/>
  </p:transition>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childTnLst>
              </p:cTn>
              <p:nextCondLst>
                <p:cond evt="onClick" delay="0">
                  <p:tgtEl>
                    <p:spTgt spid="17"/>
                  </p:tgtEl>
                </p:cond>
              </p:nextCondLst>
            </p:seq>
            <p:seq concurrent="1" nextAc="seek">
              <p:cTn id="8" restart="whenNotActive" fill="hold" evtFilter="cancelBubble" nodeType="interactiveSeq">
                <p:stCondLst>
                  <p:cond evt="onClick" delay="0">
                    <p:tgtEl>
                      <p:spTgt spid="18"/>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8"/>
                                        </p:tgtEl>
                                      </p:cBhvr>
                                    </p:animEffect>
                                    <p:set>
                                      <p:cBhvr>
                                        <p:cTn id="13"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14" restart="whenNotActive" fill="hold" evtFilter="cancelBubble" nodeType="interactiveSeq">
                <p:stCondLst>
                  <p:cond evt="onClick" delay="0">
                    <p:tgtEl>
                      <p:spTgt spid="16"/>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down)">
                                      <p:cBhvr>
                                        <p:cTn id="19" dur="500"/>
                                        <p:tgtEl>
                                          <p:spTgt spid="26"/>
                                        </p:tgtEl>
                                      </p:cBhvr>
                                    </p:animEffect>
                                  </p:childTnLst>
                                </p:cTn>
                              </p:par>
                            </p:childTnLst>
                          </p:cTn>
                        </p:par>
                      </p:childTnLst>
                    </p:cTn>
                  </p:par>
                </p:childTnLst>
              </p:cTn>
              <p:nextCondLst>
                <p:cond evt="onClick" delay="0">
                  <p:tgtEl>
                    <p:spTgt spid="16"/>
                  </p:tgtEl>
                </p:cond>
              </p:nextCondLst>
            </p:seq>
            <p:seq concurrent="1" nextAc="seek">
              <p:cTn id="20" restart="whenNotActive" fill="hold" evtFilter="cancelBubble" nodeType="interactiveSeq">
                <p:stCondLst>
                  <p:cond evt="onClick" delay="0">
                    <p:tgtEl>
                      <p:spTgt spid="26"/>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6"/>
                                        </p:tgtEl>
                                      </p:cBhvr>
                                    </p:animEffect>
                                    <p:set>
                                      <p:cBhvr>
                                        <p:cTn id="25"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45</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命题热点三</a:t>
            </a:r>
            <a:endParaRPr lang="zh-CN" altLang="en-US" sz="1200" dirty="0">
              <a:solidFill>
                <a:srgbClr val="E75E22"/>
              </a:solidFill>
              <a:latin typeface="+mj-ea"/>
              <a:ea typeface="+mj-ea"/>
            </a:endParaRPr>
          </a:p>
        </p:txBody>
      </p:sp>
      <p:sp>
        <p:nvSpPr>
          <p:cNvPr id="6" name="TextBox 5">
            <a:hlinkClick r:id="rId4" action="ppaction://hlinksldjump"/>
          </p:cNvPr>
          <p:cNvSpPr txBox="1"/>
          <p:nvPr/>
        </p:nvSpPr>
        <p:spPr>
          <a:xfrm>
            <a:off x="5952803" y="1063127"/>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7" name="TextBox 6">
            <a:hlinkClick r:id="rId5"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8" name="TextBox 7">
            <a:hlinkClick r:id="rId6" action="ppaction://hlinksldjump"/>
          </p:cNvPr>
          <p:cNvSpPr txBox="1"/>
          <p:nvPr/>
        </p:nvSpPr>
        <p:spPr>
          <a:xfrm>
            <a:off x="7732221"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3" name="矩形 12"/>
          <p:cNvSpPr>
            <a:spLocks noChangeAspect="1"/>
          </p:cNvSpPr>
          <p:nvPr/>
        </p:nvSpPr>
        <p:spPr>
          <a:xfrm>
            <a:off x="508000" y="1505471"/>
            <a:ext cx="8128000" cy="4101059"/>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汉仪长宋简"/>
                <a:cs typeface="Times New Roman" panose="02020603050405020304" pitchFamily="18" charset="0"/>
              </a:rPr>
              <a:t>判断词语使用是否恰当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汉仪长宋简"/>
                <a:cs typeface="Times New Roman" panose="02020603050405020304" pitchFamily="18" charset="0"/>
              </a:rPr>
              <a:t>实词、虚词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55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200" dirty="0">
                <a:solidFill>
                  <a:srgbClr val="000000"/>
                </a:solidFill>
                <a:latin typeface="Arial" panose="020B0604020202020204" pitchFamily="34"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课标全国高考丙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填入下面文段空白处的词语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最恰当的一组是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有的人在填报高考志愿时选报热门专业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理由是能学以致用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000000"/>
                </a:solidFill>
                <a:uFill>
                  <a:solidFill>
                    <a:srgbClr val="000000"/>
                  </a:solidFill>
                </a:uFill>
                <a:latin typeface="NEU-BZ-S92"/>
                <a:cs typeface="宋体" panose="02010600030101010101" pitchFamily="2" charset="-122"/>
              </a:rPr>
              <a:t>①</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是一种误解。学以致用的真正含义是将学到的知识用于实践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000000"/>
                </a:solidFill>
                <a:uFill>
                  <a:solidFill>
                    <a:srgbClr val="000000"/>
                  </a:solidFill>
                </a:uFill>
                <a:latin typeface="NEU-BZ-S92"/>
                <a:cs typeface="宋体" panose="02010600030101010101" pitchFamily="2" charset="-122"/>
              </a:rPr>
              <a:t>②</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不是看什么东西有用才决定去学。屏弃功利性</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000000"/>
                </a:solidFill>
                <a:uFill>
                  <a:solidFill>
                    <a:srgbClr val="000000"/>
                  </a:solidFill>
                </a:uFill>
                <a:latin typeface="NEU-BZ-S92"/>
                <a:cs typeface="宋体" panose="02010600030101010101" pitchFamily="2" charset="-122"/>
              </a:rPr>
              <a:t>③</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使人抱着乐观的态度去学习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000000"/>
                </a:solidFill>
                <a:uFill>
                  <a:solidFill>
                    <a:srgbClr val="000000"/>
                  </a:solidFill>
                </a:uFill>
                <a:latin typeface="NEU-BZ-S92"/>
                <a:cs typeface="宋体" panose="02010600030101010101" pitchFamily="2" charset="-122"/>
              </a:rPr>
              <a:t>④</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有用才去学习会使人产生心理负担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000000"/>
                </a:solidFill>
                <a:uFill>
                  <a:solidFill>
                    <a:srgbClr val="000000"/>
                  </a:solidFill>
                </a:uFill>
                <a:latin typeface="NEU-BZ-S92"/>
                <a:cs typeface="宋体" panose="02010600030101010101" pitchFamily="2" charset="-122"/>
              </a:rPr>
              <a:t>⑤</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总要担心以后会不会真的有用。抱着功利之心去挑选专业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往往会牺牲自己真正的兴趣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000000"/>
                </a:solidFill>
                <a:uFill>
                  <a:solidFill>
                    <a:srgbClr val="000000"/>
                  </a:solidFill>
                </a:uFill>
                <a:latin typeface="NEU-BZ-S92"/>
                <a:cs typeface="宋体" panose="02010600030101010101" pitchFamily="2" charset="-122"/>
              </a:rPr>
              <a:t>⑥</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毕业后谋到了不错的职位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也不一定就工作得很开心。</a:t>
            </a:r>
            <a:r>
              <a:rPr lang="en-US" altLang="zh-CN" sz="2200" dirty="0">
                <a:solidFill>
                  <a:srgbClr val="000000"/>
                </a:solidFill>
                <a:latin typeface="宋体" panose="02010600030101010101" pitchFamily="2" charset="-122"/>
                <a:ea typeface="方正书宋_GBK" panose="03000509000000000000" pitchFamily="65" charset="-122"/>
                <a:cs typeface="宋体" panose="02010600030101010101" pitchFamily="2" charset="-122"/>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73250327"/>
      </p:ext>
    </p:extLst>
  </p:cSld>
  <p:clrMapOvr>
    <a:masterClrMapping/>
  </p:clrMapOvr>
  <mc:AlternateContent xmlns:mc="http://schemas.openxmlformats.org/markup-compatibility/2006" xmlns:p14="http://schemas.microsoft.com/office/powerpoint/2010/main">
    <mc:Choice Requires="p14">
      <p:transition spd="slow" p14:dur="2500">
        <p:cut/>
      </p:transition>
    </mc:Choice>
    <mc:Fallback xmlns="">
      <p:transition spd="slow">
        <p:cut/>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46</a:t>
            </a:fld>
            <a:r>
              <a:rPr lang="en-US" altLang="zh-CN" smtClean="0"/>
              <a:t>-</a:t>
            </a:r>
            <a:endParaRPr lang="zh-CN" altLang="en-US" dirty="0"/>
          </a:p>
        </p:txBody>
      </p:sp>
      <p:sp>
        <p:nvSpPr>
          <p:cNvPr id="3" name="圆角矩形 2">
            <a:hlinkClick r:id="rId3"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命题热点三</a:t>
            </a:r>
            <a:endParaRPr lang="zh-CN" altLang="en-US" sz="1200" dirty="0">
              <a:solidFill>
                <a:srgbClr val="E75E22"/>
              </a:solidFill>
              <a:latin typeface="+mj-ea"/>
              <a:ea typeface="+mj-ea"/>
            </a:endParaRPr>
          </a:p>
        </p:txBody>
      </p:sp>
      <p:sp>
        <p:nvSpPr>
          <p:cNvPr id="6" name="TextBox 5">
            <a:hlinkClick r:id="rId5" action="ppaction://hlinksldjump"/>
          </p:cNvPr>
          <p:cNvSpPr txBox="1"/>
          <p:nvPr/>
        </p:nvSpPr>
        <p:spPr>
          <a:xfrm>
            <a:off x="5952803" y="1063127"/>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7" name="TextBox 6">
            <a:hlinkClick r:id="rId6"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8" name="TextBox 7">
            <a:hlinkClick r:id="rId7" action="ppaction://hlinksldjump"/>
          </p:cNvPr>
          <p:cNvSpPr txBox="1"/>
          <p:nvPr/>
        </p:nvSpPr>
        <p:spPr>
          <a:xfrm>
            <a:off x="7732221"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2997610271"/>
              </p:ext>
            </p:extLst>
          </p:nvPr>
        </p:nvGraphicFramePr>
        <p:xfrm>
          <a:off x="508000" y="2237230"/>
          <a:ext cx="8128000" cy="2637541"/>
        </p:xfrm>
        <a:graphic>
          <a:graphicData uri="http://schemas.openxmlformats.org/presentationml/2006/ole">
            <mc:AlternateContent xmlns:mc="http://schemas.openxmlformats.org/markup-compatibility/2006">
              <mc:Choice xmlns:v="urn:schemas-microsoft-com:vml" Requires="v">
                <p:oleObj spid="_x0000_s16389" name="文档" r:id="rId9" imgW="3893887" imgH="1264275" progId="Word.Document.12">
                  <p:embed/>
                </p:oleObj>
              </mc:Choice>
              <mc:Fallback>
                <p:oleObj name="文档" r:id="rId9" imgW="3893887" imgH="1264275" progId="Word.Document.12">
                  <p:embed/>
                  <p:pic>
                    <p:nvPicPr>
                      <p:cNvPr id="0" name=""/>
                      <p:cNvPicPr/>
                      <p:nvPr/>
                    </p:nvPicPr>
                    <p:blipFill>
                      <a:blip r:embed="rId10"/>
                      <a:stretch>
                        <a:fillRect/>
                      </a:stretch>
                    </p:blipFill>
                    <p:spPr>
                      <a:xfrm>
                        <a:off x="508000" y="2237230"/>
                        <a:ext cx="8128000" cy="2637541"/>
                      </a:xfrm>
                      <a:prstGeom prst="rect">
                        <a:avLst/>
                      </a:prstGeom>
                    </p:spPr>
                  </p:pic>
                </p:oleObj>
              </mc:Fallback>
            </mc:AlternateContent>
          </a:graphicData>
        </a:graphic>
      </p:graphicFrame>
      <p:sp>
        <p:nvSpPr>
          <p:cNvPr id="11" name="五边形 10"/>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2" name="五边形 11"/>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4" name="组合 13"/>
          <p:cNvGrpSpPr/>
          <p:nvPr/>
        </p:nvGrpSpPr>
        <p:grpSpPr>
          <a:xfrm>
            <a:off x="251520" y="4005064"/>
            <a:ext cx="8640960" cy="2664296"/>
            <a:chOff x="251520" y="1801791"/>
            <a:chExt cx="8640960" cy="2664296"/>
          </a:xfrm>
        </p:grpSpPr>
        <p:grpSp>
          <p:nvGrpSpPr>
            <p:cNvPr id="15" name="组合 14"/>
            <p:cNvGrpSpPr/>
            <p:nvPr/>
          </p:nvGrpSpPr>
          <p:grpSpPr>
            <a:xfrm>
              <a:off x="251520" y="1801791"/>
              <a:ext cx="8640960" cy="2664296"/>
              <a:chOff x="251520" y="-243408"/>
              <a:chExt cx="8640960" cy="2664296"/>
            </a:xfrm>
          </p:grpSpPr>
          <p:sp>
            <p:nvSpPr>
              <p:cNvPr id="17" name="五边形 16"/>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8" name="燕尾形 17"/>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9" name="组合 18"/>
              <p:cNvGrpSpPr/>
              <p:nvPr/>
            </p:nvGrpSpPr>
            <p:grpSpPr>
              <a:xfrm>
                <a:off x="251520" y="-243408"/>
                <a:ext cx="8640960" cy="2347289"/>
                <a:chOff x="251520" y="-243408"/>
                <a:chExt cx="8640960" cy="2347289"/>
              </a:xfrm>
            </p:grpSpPr>
            <p:sp>
              <p:nvSpPr>
                <p:cNvPr id="20" name="矩形 19"/>
                <p:cNvSpPr/>
                <p:nvPr/>
              </p:nvSpPr>
              <p:spPr>
                <a:xfrm>
                  <a:off x="251520" y="-243408"/>
                  <a:ext cx="8640960" cy="2347289"/>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8"/>
                <p:cNvSpPr txBox="1"/>
                <p:nvPr/>
              </p:nvSpPr>
              <p:spPr>
                <a:xfrm>
                  <a:off x="8382111" y="-215468"/>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6" name="矩形 15"/>
            <p:cNvSpPr>
              <a:spLocks noChangeAspect="1"/>
            </p:cNvSpPr>
            <p:nvPr/>
          </p:nvSpPr>
          <p:spPr>
            <a:xfrm>
              <a:off x="508000" y="2161831"/>
              <a:ext cx="8128000" cy="1938992"/>
            </a:xfrm>
            <a:prstGeom prst="rect">
              <a:avLst/>
            </a:prstGeom>
          </p:spPr>
          <p:txBody>
            <a:bodyPr>
              <a:spAutoFit/>
            </a:bodyPr>
            <a:lstStyle/>
            <a:p>
              <a:pPr>
                <a:lnSpc>
                  <a:spcPct val="150000"/>
                </a:lnSpc>
              </a:pPr>
              <a:r>
                <a:rPr lang="zh-CN" altLang="zh-CN" sz="2000" dirty="0"/>
                <a:t>第二空</a:t>
              </a:r>
              <a:r>
                <a:rPr lang="en-US" altLang="zh-CN" sz="2000" dirty="0"/>
                <a:t>,“</a:t>
              </a:r>
              <a:r>
                <a:rPr lang="zh-CN" altLang="zh-CN" sz="2000" dirty="0"/>
                <a:t>是</a:t>
              </a:r>
              <a:r>
                <a:rPr lang="en-US" altLang="zh-CN" sz="2000" dirty="0"/>
                <a:t>……”</a:t>
              </a:r>
              <a:r>
                <a:rPr lang="zh-CN" altLang="zh-CN" sz="2000" dirty="0"/>
                <a:t>句与</a:t>
              </a:r>
              <a:r>
                <a:rPr lang="en-US" altLang="zh-CN" sz="2000" dirty="0"/>
                <a:t>“</a:t>
              </a:r>
              <a:r>
                <a:rPr lang="zh-CN" altLang="zh-CN" sz="2000" dirty="0"/>
                <a:t>不是</a:t>
              </a:r>
              <a:r>
                <a:rPr lang="en-US" altLang="zh-CN" sz="2000" dirty="0"/>
                <a:t>……”</a:t>
              </a:r>
              <a:r>
                <a:rPr lang="zh-CN" altLang="zh-CN" sz="2000" dirty="0"/>
                <a:t>句是并列关系</a:t>
              </a:r>
              <a:r>
                <a:rPr lang="en-US" altLang="zh-CN" sz="2000" dirty="0"/>
                <a:t>,</a:t>
              </a:r>
              <a:r>
                <a:rPr lang="zh-CN" altLang="zh-CN" sz="2000" dirty="0"/>
                <a:t>因此不能用</a:t>
              </a:r>
              <a:r>
                <a:rPr lang="en-US" altLang="zh-CN" sz="2000" dirty="0"/>
                <a:t>“</a:t>
              </a:r>
              <a:r>
                <a:rPr lang="zh-CN" altLang="zh-CN" sz="2000" dirty="0"/>
                <a:t>却</a:t>
              </a:r>
              <a:r>
                <a:rPr lang="en-US" altLang="zh-CN" sz="2000" dirty="0"/>
                <a:t>”</a:t>
              </a:r>
              <a:r>
                <a:rPr lang="zh-CN" altLang="zh-CN" sz="2000" dirty="0"/>
                <a:t>。</a:t>
              </a:r>
              <a:r>
                <a:rPr lang="en-US" altLang="zh-CN" sz="2000" dirty="0"/>
                <a:t>“</a:t>
              </a:r>
              <a:r>
                <a:rPr lang="zh-CN" altLang="zh-CN" sz="2000" dirty="0"/>
                <a:t>屏弃功利性</a:t>
              </a:r>
              <a:r>
                <a:rPr lang="en-US" altLang="zh-CN" sz="2000" dirty="0"/>
                <a:t>”</a:t>
              </a:r>
              <a:r>
                <a:rPr lang="zh-CN" altLang="zh-CN" sz="2000" dirty="0"/>
                <a:t>与</a:t>
              </a:r>
              <a:r>
                <a:rPr lang="en-US" altLang="zh-CN" sz="2000" dirty="0"/>
                <a:t>“</a:t>
              </a:r>
              <a:r>
                <a:rPr lang="zh-CN" altLang="zh-CN" sz="2000" dirty="0"/>
                <a:t>乐观学习</a:t>
              </a:r>
              <a:r>
                <a:rPr lang="en-US" altLang="zh-CN" sz="2000" dirty="0"/>
                <a:t>”</a:t>
              </a:r>
              <a:r>
                <a:rPr lang="zh-CN" altLang="zh-CN" sz="2000" dirty="0"/>
                <a:t>之间是条件关系</a:t>
              </a:r>
              <a:r>
                <a:rPr lang="en-US" altLang="zh-CN" sz="2000" dirty="0"/>
                <a:t>,</a:t>
              </a:r>
              <a:r>
                <a:rPr lang="zh-CN" altLang="zh-CN" sz="2000" dirty="0"/>
                <a:t>因此第三空可排除</a:t>
              </a:r>
              <a:r>
                <a:rPr lang="en-US" altLang="zh-CN" sz="2000" dirty="0"/>
                <a:t>“</a:t>
              </a:r>
              <a:r>
                <a:rPr lang="zh-CN" altLang="zh-CN" sz="2000" dirty="0"/>
                <a:t>要</a:t>
              </a:r>
              <a:r>
                <a:rPr lang="en-US" altLang="zh-CN" sz="2000" dirty="0"/>
                <a:t>”“</a:t>
              </a:r>
              <a:r>
                <a:rPr lang="zh-CN" altLang="zh-CN" sz="2000" dirty="0"/>
                <a:t>就是</a:t>
              </a:r>
              <a:r>
                <a:rPr lang="en-US" altLang="zh-CN" sz="2000" dirty="0"/>
                <a:t>”</a:t>
              </a:r>
              <a:r>
                <a:rPr lang="zh-CN" altLang="zh-CN" sz="2000" dirty="0"/>
                <a:t>。</a:t>
              </a:r>
              <a:r>
                <a:rPr lang="en-US" altLang="zh-CN" sz="2000" dirty="0"/>
                <a:t>“</a:t>
              </a:r>
              <a:r>
                <a:rPr lang="zh-CN" altLang="zh-CN" sz="2000" dirty="0"/>
                <a:t>产生心理负担</a:t>
              </a:r>
              <a:r>
                <a:rPr lang="en-US" altLang="zh-CN" sz="2000" dirty="0"/>
                <a:t>”</a:t>
              </a:r>
              <a:r>
                <a:rPr lang="zh-CN" altLang="zh-CN" sz="2000" dirty="0"/>
                <a:t>与</a:t>
              </a:r>
              <a:r>
                <a:rPr lang="en-US" altLang="zh-CN" sz="2000" dirty="0"/>
                <a:t>“</a:t>
              </a:r>
              <a:r>
                <a:rPr lang="zh-CN" altLang="zh-CN" sz="2000" dirty="0"/>
                <a:t>担心以后会不会真的有用</a:t>
              </a:r>
              <a:r>
                <a:rPr lang="en-US" altLang="zh-CN" sz="2000" dirty="0"/>
                <a:t>”</a:t>
              </a:r>
              <a:r>
                <a:rPr lang="zh-CN" altLang="zh-CN" sz="2000" dirty="0"/>
                <a:t>是因果关系</a:t>
              </a:r>
              <a:r>
                <a:rPr lang="en-US" altLang="zh-CN" sz="2000" dirty="0"/>
                <a:t>,</a:t>
              </a:r>
              <a:r>
                <a:rPr lang="zh-CN" altLang="zh-CN" sz="2000" dirty="0"/>
                <a:t>综合考虑可排除</a:t>
              </a:r>
              <a:r>
                <a:rPr lang="en-US" altLang="zh-CN" sz="2000" dirty="0"/>
                <a:t>“</a:t>
              </a:r>
              <a:r>
                <a:rPr lang="zh-CN" altLang="zh-CN" sz="2000" dirty="0"/>
                <a:t>所以</a:t>
              </a:r>
              <a:r>
                <a:rPr lang="en-US" altLang="zh-CN" sz="2000" dirty="0"/>
                <a:t>”“</a:t>
              </a:r>
              <a:r>
                <a:rPr lang="zh-CN" altLang="zh-CN" sz="2000" dirty="0"/>
                <a:t>可能</a:t>
              </a:r>
              <a:r>
                <a:rPr lang="en-US" altLang="zh-CN" sz="2000" dirty="0"/>
                <a:t>”</a:t>
              </a:r>
              <a:r>
                <a:rPr lang="zh-CN" altLang="zh-CN" sz="2000" dirty="0"/>
                <a:t>。最后一句承接上文</a:t>
              </a:r>
              <a:r>
                <a:rPr lang="en-US" altLang="zh-CN" sz="2000" dirty="0"/>
                <a:t>,</a:t>
              </a:r>
              <a:r>
                <a:rPr lang="zh-CN" altLang="zh-CN" sz="2000" dirty="0"/>
                <a:t>是让步的条件关系</a:t>
              </a:r>
              <a:r>
                <a:rPr lang="en-US" altLang="zh-CN" sz="2000" dirty="0"/>
                <a:t>,</a:t>
              </a:r>
              <a:r>
                <a:rPr lang="zh-CN" altLang="zh-CN" sz="2000" dirty="0"/>
                <a:t>应用</a:t>
              </a:r>
              <a:r>
                <a:rPr lang="en-US" altLang="zh-CN" sz="2000" dirty="0"/>
                <a:t>“</a:t>
              </a:r>
              <a:r>
                <a:rPr lang="zh-CN" altLang="zh-CN" sz="2000" dirty="0"/>
                <a:t>即使</a:t>
              </a:r>
              <a:r>
                <a:rPr lang="en-US" altLang="zh-CN" sz="2000" dirty="0"/>
                <a:t>”</a:t>
              </a:r>
              <a:r>
                <a:rPr lang="zh-CN" altLang="zh-CN" sz="2000" dirty="0"/>
                <a:t>。</a:t>
              </a:r>
            </a:p>
          </p:txBody>
        </p:sp>
      </p:grpSp>
      <p:grpSp>
        <p:nvGrpSpPr>
          <p:cNvPr id="22" name="组合 21"/>
          <p:cNvGrpSpPr/>
          <p:nvPr/>
        </p:nvGrpSpPr>
        <p:grpSpPr>
          <a:xfrm>
            <a:off x="251520" y="5445224"/>
            <a:ext cx="8640960" cy="1224136"/>
            <a:chOff x="251520" y="4680540"/>
            <a:chExt cx="8640960" cy="1224136"/>
          </a:xfrm>
        </p:grpSpPr>
        <p:grpSp>
          <p:nvGrpSpPr>
            <p:cNvPr id="23" name="组合 22"/>
            <p:cNvGrpSpPr/>
            <p:nvPr/>
          </p:nvGrpSpPr>
          <p:grpSpPr>
            <a:xfrm>
              <a:off x="251520" y="4680540"/>
              <a:ext cx="8640960" cy="1224136"/>
              <a:chOff x="251520" y="3683461"/>
              <a:chExt cx="8640960" cy="1224136"/>
            </a:xfrm>
          </p:grpSpPr>
          <p:sp>
            <p:nvSpPr>
              <p:cNvPr id="25" name="五边形 24"/>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6" name="五边形 25"/>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7" name="燕尾形 26"/>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矩形 27"/>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4" name="矩形 23"/>
            <p:cNvSpPr>
              <a:spLocks noChangeAspect="1"/>
            </p:cNvSpPr>
            <p:nvPr/>
          </p:nvSpPr>
          <p:spPr>
            <a:xfrm>
              <a:off x="539552" y="5053511"/>
              <a:ext cx="8064896" cy="506292"/>
            </a:xfrm>
            <a:prstGeom prst="rect">
              <a:avLst/>
            </a:prstGeom>
          </p:spPr>
          <p:txBody>
            <a:bodyPr wrap="square">
              <a:spAutoFit/>
            </a:bodyPr>
            <a:lstStyle/>
            <a:p>
              <a:pPr>
                <a:lnSpc>
                  <a:spcPct val="150000"/>
                </a:lnSpc>
              </a:pPr>
              <a:r>
                <a:rPr lang="en-US" altLang="zh-CN" sz="2000" dirty="0" smtClean="0"/>
                <a:t>B</a:t>
              </a:r>
              <a:endParaRPr lang="zh-CN" altLang="en-US" sz="2000" dirty="0"/>
            </a:p>
          </p:txBody>
        </p:sp>
      </p:grpSp>
    </p:spTree>
    <p:extLst>
      <p:ext uri="{BB962C8B-B14F-4D97-AF65-F5344CB8AC3E}">
        <p14:creationId xmlns:p14="http://schemas.microsoft.com/office/powerpoint/2010/main" val="3860676340"/>
      </p:ext>
    </p:extLst>
  </p:cSld>
  <p:clrMapOvr>
    <a:masterClrMapping/>
  </p:clrMapOvr>
  <mc:AlternateContent xmlns:mc="http://schemas.openxmlformats.org/markup-compatibility/2006" xmlns:p14="http://schemas.microsoft.com/office/powerpoint/2010/main">
    <mc:Choice Requires="p14">
      <p:transition spd="slow" p14:dur="2500">
        <p:wipe dir="d"/>
      </p:transition>
    </mc:Choice>
    <mc:Fallback xmlns="">
      <p:transition spd="slow">
        <p:wipe dir="d"/>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childTnLst>
              </p:cTn>
              <p:nextCondLst>
                <p:cond evt="onClick" delay="0">
                  <p:tgtEl>
                    <p:spTgt spid="12"/>
                  </p:tgtEl>
                </p:cond>
              </p:nextCondLst>
            </p:seq>
            <p:seq concurrent="1" nextAc="seek">
              <p:cTn id="8" restart="whenNotActive" fill="hold" evtFilter="cancelBubble" nodeType="interactiveSeq">
                <p:stCondLst>
                  <p:cond evt="onClick" delay="0">
                    <p:tgtEl>
                      <p:spTgt spid="14"/>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4"/>
                                        </p:tgtEl>
                                      </p:cBhvr>
                                    </p:animEffect>
                                    <p:set>
                                      <p:cBhvr>
                                        <p:cTn id="13"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14" restart="whenNotActive" fill="hold" evtFilter="cancelBubble" nodeType="interactiveSeq">
                <p:stCondLst>
                  <p:cond evt="onClick" delay="0">
                    <p:tgtEl>
                      <p:spTgt spid="11"/>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down)">
                                      <p:cBhvr>
                                        <p:cTn id="19" dur="500"/>
                                        <p:tgtEl>
                                          <p:spTgt spid="22"/>
                                        </p:tgtEl>
                                      </p:cBhvr>
                                    </p:animEffect>
                                  </p:childTnLst>
                                </p:cTn>
                              </p:par>
                            </p:childTnLst>
                          </p:cTn>
                        </p:par>
                      </p:childTnLst>
                    </p:cTn>
                  </p:par>
                </p:childTnLst>
              </p:cTn>
              <p:nextCondLst>
                <p:cond evt="onClick" delay="0">
                  <p:tgtEl>
                    <p:spTgt spid="11"/>
                  </p:tgtEl>
                </p:cond>
              </p:nextCondLst>
            </p:seq>
            <p:seq concurrent="1" nextAc="seek">
              <p:cTn id="20" restart="whenNotActive" fill="hold" evtFilter="cancelBubble" nodeType="interactiveSeq">
                <p:stCondLst>
                  <p:cond evt="onClick" delay="0">
                    <p:tgtEl>
                      <p:spTgt spid="22"/>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2"/>
                                        </p:tgtEl>
                                      </p:cBhvr>
                                    </p:animEffect>
                                    <p:set>
                                      <p:cBhvr>
                                        <p:cTn id="25"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47</a:t>
            </a:fld>
            <a:r>
              <a:rPr lang="en-US" altLang="zh-CN" smtClean="0"/>
              <a:t>-</a:t>
            </a:r>
            <a:endParaRPr lang="zh-CN" altLang="en-US" dirty="0"/>
          </a:p>
        </p:txBody>
      </p:sp>
      <p:sp>
        <p:nvSpPr>
          <p:cNvPr id="3" name="圆角矩形 2">
            <a:hlinkClick r:id="rId3"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命题热点三</a:t>
            </a:r>
            <a:endParaRPr lang="zh-CN" altLang="en-US" sz="1200" dirty="0">
              <a:solidFill>
                <a:srgbClr val="E75E22"/>
              </a:solidFill>
              <a:latin typeface="+mj-ea"/>
              <a:ea typeface="+mj-ea"/>
            </a:endParaRPr>
          </a:p>
        </p:txBody>
      </p:sp>
      <p:sp>
        <p:nvSpPr>
          <p:cNvPr id="6" name="TextBox 5">
            <a:hlinkClick r:id="rId5" action="ppaction://hlinksldjump"/>
          </p:cNvPr>
          <p:cNvSpPr txBox="1"/>
          <p:nvPr/>
        </p:nvSpPr>
        <p:spPr>
          <a:xfrm>
            <a:off x="5952803" y="1063127"/>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7" name="TextBox 6">
            <a:hlinkClick r:id="rId6"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8" name="TextBox 7">
            <a:hlinkClick r:id="rId7" action="ppaction://hlinksldjump"/>
          </p:cNvPr>
          <p:cNvSpPr txBox="1"/>
          <p:nvPr/>
        </p:nvSpPr>
        <p:spPr>
          <a:xfrm>
            <a:off x="7732221"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2408474360"/>
              </p:ext>
            </p:extLst>
          </p:nvPr>
        </p:nvGraphicFramePr>
        <p:xfrm>
          <a:off x="508000" y="2204864"/>
          <a:ext cx="8128000" cy="2397422"/>
        </p:xfrm>
        <a:graphic>
          <a:graphicData uri="http://schemas.openxmlformats.org/presentationml/2006/ole">
            <mc:AlternateContent xmlns:mc="http://schemas.openxmlformats.org/markup-compatibility/2006">
              <mc:Choice xmlns:v="urn:schemas-microsoft-com:vml" Requires="v">
                <p:oleObj spid="_x0000_s17413" name="文档" r:id="rId9" imgW="3998962" imgH="1179678" progId="Word.Document.12">
                  <p:embed/>
                </p:oleObj>
              </mc:Choice>
              <mc:Fallback>
                <p:oleObj name="文档" r:id="rId9" imgW="3998962" imgH="1179678" progId="Word.Document.12">
                  <p:embed/>
                  <p:pic>
                    <p:nvPicPr>
                      <p:cNvPr id="0" name=""/>
                      <p:cNvPicPr/>
                      <p:nvPr/>
                    </p:nvPicPr>
                    <p:blipFill>
                      <a:blip r:embed="rId10"/>
                      <a:stretch>
                        <a:fillRect/>
                      </a:stretch>
                    </p:blipFill>
                    <p:spPr>
                      <a:xfrm>
                        <a:off x="508000" y="2204864"/>
                        <a:ext cx="8128000" cy="2397422"/>
                      </a:xfrm>
                      <a:prstGeom prst="rect">
                        <a:avLst/>
                      </a:prstGeom>
                    </p:spPr>
                  </p:pic>
                </p:oleObj>
              </mc:Fallback>
            </mc:AlternateContent>
          </a:graphicData>
        </a:graphic>
      </p:graphicFrame>
      <p:sp>
        <p:nvSpPr>
          <p:cNvPr id="11" name="矩形 10"/>
          <p:cNvSpPr>
            <a:spLocks noChangeAspect="1"/>
          </p:cNvSpPr>
          <p:nvPr/>
        </p:nvSpPr>
        <p:spPr>
          <a:xfrm>
            <a:off x="508000" y="4153828"/>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NEU-BZ-S92"/>
                <a:ea typeface="Times New Roman" panose="02020603050405020304" pitchFamily="18" charset="0"/>
                <a:cs typeface="Times New Roman" panose="02020603050405020304" pitchFamily="18" charset="0"/>
              </a:rPr>
              <a:t> </a:t>
            </a:r>
            <a:r>
              <a:rPr lang="en-US" altLang="zh-CN" sz="2200" dirty="0">
                <a:solidFill>
                  <a:srgbClr val="FF0000"/>
                </a:solidFill>
                <a:latin typeface="NEU-BZ-S92"/>
                <a:ea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没有注意语境的前后提示作用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对一些常用关联词所联结句子之间的关系分辨不清。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15614629"/>
      </p:ext>
    </p:extLst>
  </p:cSld>
  <p:clrMapOvr>
    <a:masterClrMapping/>
  </p:clrMapOvr>
  <mc:AlternateContent xmlns:mc="http://schemas.openxmlformats.org/markup-compatibility/2006" xmlns:p14="http://schemas.microsoft.com/office/powerpoint/2010/main">
    <mc:Choice Requires="p14">
      <p:transition spd="slow" p14:dur="250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48</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命题热点三</a:t>
            </a:r>
            <a:endParaRPr lang="zh-CN" altLang="en-US" sz="1200" dirty="0">
              <a:solidFill>
                <a:srgbClr val="E75E22"/>
              </a:solidFill>
              <a:latin typeface="+mj-ea"/>
              <a:ea typeface="+mj-ea"/>
            </a:endParaRPr>
          </a:p>
        </p:txBody>
      </p:sp>
      <p:sp>
        <p:nvSpPr>
          <p:cNvPr id="13" name="TextBox 5">
            <a:hlinkClick r:id="rId4" action="ppaction://hlinksldjump"/>
          </p:cNvPr>
          <p:cNvSpPr txBox="1"/>
          <p:nvPr/>
        </p:nvSpPr>
        <p:spPr>
          <a:xfrm>
            <a:off x="5952803" y="1063127"/>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5" action="ppaction://hlinksldjump"/>
          </p:cNvPr>
          <p:cNvSpPr txBox="1"/>
          <p:nvPr/>
        </p:nvSpPr>
        <p:spPr>
          <a:xfrm>
            <a:off x="6796636" y="1063769"/>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5" name="TextBox 7">
            <a:hlinkClick r:id="rId6" action="ppaction://hlinksldjump"/>
          </p:cNvPr>
          <p:cNvSpPr txBox="1"/>
          <p:nvPr/>
        </p:nvSpPr>
        <p:spPr>
          <a:xfrm>
            <a:off x="7732221"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7" name="矩形 16"/>
          <p:cNvSpPr>
            <a:spLocks noChangeAspect="1"/>
          </p:cNvSpPr>
          <p:nvPr/>
        </p:nvSpPr>
        <p:spPr>
          <a:xfrm>
            <a:off x="508000" y="1370612"/>
            <a:ext cx="8128000" cy="5478423"/>
          </a:xfrm>
          <a:prstGeom prst="rect">
            <a:avLst/>
          </a:prstGeom>
        </p:spPr>
        <p:txBody>
          <a:bodyPr>
            <a:spAutoFit/>
          </a:bodyPr>
          <a:lstStyle/>
          <a:p>
            <a:pPr indent="267970">
              <a:lnSpc>
                <a:spcPts val="3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如何解题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综观整个语段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把握所给文字的核心话题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依据内在逻辑关系及相关提示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锁定关联词语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借助关联词语的搭配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有效利用排除法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把词语填入文段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看整段文字语意是否连贯。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辨清语法关系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即搞清楚虚词所表达的概念之间、上下句之间的关系。如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纵然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前者表示假设关系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后者表示先提出前提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然后加以推论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搭配。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搞清对象、场合、范围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前者适用范围比后者广。一般来说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的地方都能换用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有些不能换用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表示人与人之间的关系只能用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强调动作行为的方向、目标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或含有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只能用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可用在助动词前、副词前或后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也可用在主语前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不能用在助动词、副词之后。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85948288"/>
      </p:ext>
    </p:extLst>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49</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命题热点三</a:t>
            </a:r>
            <a:endParaRPr lang="zh-CN" altLang="en-US" sz="1200" dirty="0">
              <a:solidFill>
                <a:srgbClr val="E75E22"/>
              </a:solidFill>
              <a:latin typeface="+mj-ea"/>
              <a:ea typeface="+mj-ea"/>
            </a:endParaRPr>
          </a:p>
        </p:txBody>
      </p:sp>
      <p:sp>
        <p:nvSpPr>
          <p:cNvPr id="13" name="TextBox 5">
            <a:hlinkClick r:id="rId4" action="ppaction://hlinksldjump"/>
          </p:cNvPr>
          <p:cNvSpPr txBox="1"/>
          <p:nvPr/>
        </p:nvSpPr>
        <p:spPr>
          <a:xfrm>
            <a:off x="5952803" y="1063127"/>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5" action="ppaction://hlinksldjump"/>
          </p:cNvPr>
          <p:cNvSpPr txBox="1"/>
          <p:nvPr/>
        </p:nvSpPr>
        <p:spPr>
          <a:xfrm>
            <a:off x="6796636" y="1063769"/>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5" name="TextBox 7">
            <a:hlinkClick r:id="rId6" action="ppaction://hlinksldjump"/>
          </p:cNvPr>
          <p:cNvSpPr txBox="1"/>
          <p:nvPr/>
        </p:nvSpPr>
        <p:spPr>
          <a:xfrm>
            <a:off x="7732221"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371212"/>
            <a:ext cx="8128000" cy="5478423"/>
          </a:xfrm>
          <a:prstGeom prst="rect">
            <a:avLst/>
          </a:prstGeom>
        </p:spPr>
        <p:txBody>
          <a:bodyPr>
            <a:spAutoFit/>
          </a:bodyPr>
          <a:lstStyle/>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关联词配套理解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从词语搭配看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关联词往往成套使用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固定搭配。如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表并列的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表选择的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、宁可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表递进的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、尚且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表转折的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表条件的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表假设的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表因果的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辨析语气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明确语气所属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从语气的角度辨析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主要指语气助词、副词。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难道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莫非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前者多用来加强反问语气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后者多用于揣测语气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有时也用来加强反问语气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但不及前者强烈。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94446633"/>
      </p:ext>
    </p:extLst>
  </p:cSld>
  <p:clrMapOvr>
    <a:masterClrMapping/>
  </p:clrMapOvr>
  <mc:AlternateContent xmlns:mc="http://schemas.openxmlformats.org/markup-compatibility/2006" xmlns:p14="http://schemas.microsoft.com/office/powerpoint/2010/main">
    <mc:Choice Requires="p14">
      <p:transition spd="slow" p14:dur="2500">
        <p:cut/>
      </p:transition>
    </mc:Choice>
    <mc:Fallback xmlns="">
      <p:transition spd="slow">
        <p:cu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10" name="椭圆 9">
            <a:hlinkClick r:id="rId4"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1" name="椭圆 10">
            <a:hlinkClick r:id="rId5" action="ppaction://hlinksldjump"/>
          </p:cNvPr>
          <p:cNvSpPr/>
          <p:nvPr/>
        </p:nvSpPr>
        <p:spPr>
          <a:xfrm>
            <a:off x="72857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sp>
        <p:nvSpPr>
          <p:cNvPr id="12" name="椭圆 11">
            <a:hlinkClick r:id="rId6"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3" name="椭圆 12">
            <a:hlinkClick r:id="rId7"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4" name="椭圆 13">
            <a:hlinkClick r:id="rId8"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2" name="矩形 1"/>
          <p:cNvSpPr>
            <a:spLocks noChangeAspect="1"/>
          </p:cNvSpPr>
          <p:nvPr/>
        </p:nvSpPr>
        <p:spPr>
          <a:xfrm>
            <a:off x="508000" y="1412776"/>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课标全国高考乙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下列各句中加点成语的使用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全都正确的一项是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453277156"/>
              </p:ext>
            </p:extLst>
          </p:nvPr>
        </p:nvGraphicFramePr>
        <p:xfrm>
          <a:off x="508000" y="2301307"/>
          <a:ext cx="8128000" cy="4213646"/>
        </p:xfrm>
        <a:graphic>
          <a:graphicData uri="http://schemas.openxmlformats.org/presentationml/2006/ole">
            <mc:AlternateContent xmlns:mc="http://schemas.openxmlformats.org/markup-compatibility/2006">
              <mc:Choice xmlns:v="urn:schemas-microsoft-com:vml" Requires="v">
                <p:oleObj spid="_x0000_s4105" name="文档" r:id="rId10" imgW="3837032" imgH="1988570" progId="Word.Document.12">
                  <p:embed/>
                </p:oleObj>
              </mc:Choice>
              <mc:Fallback>
                <p:oleObj name="文档" r:id="rId10" imgW="3837032" imgH="1988570" progId="Word.Document.12">
                  <p:embed/>
                  <p:pic>
                    <p:nvPicPr>
                      <p:cNvPr id="0" name=""/>
                      <p:cNvPicPr/>
                      <p:nvPr/>
                    </p:nvPicPr>
                    <p:blipFill>
                      <a:blip r:embed="rId11"/>
                      <a:stretch>
                        <a:fillRect/>
                      </a:stretch>
                    </p:blipFill>
                    <p:spPr>
                      <a:xfrm>
                        <a:off x="508000" y="2301307"/>
                        <a:ext cx="8128000" cy="4213646"/>
                      </a:xfrm>
                      <a:prstGeom prst="rect">
                        <a:avLst/>
                      </a:prstGeom>
                    </p:spPr>
                  </p:pic>
                </p:oleObj>
              </mc:Fallback>
            </mc:AlternateContent>
          </a:graphicData>
        </a:graphic>
      </p:graphicFrame>
    </p:spTree>
    <p:extLst>
      <p:ext uri="{BB962C8B-B14F-4D97-AF65-F5344CB8AC3E}">
        <p14:creationId xmlns:p14="http://schemas.microsoft.com/office/powerpoint/2010/main" val="1384086690"/>
      </p:ext>
    </p:extLst>
  </p:cSld>
  <p:clrMapOvr>
    <a:masterClrMapping/>
  </p:clrMapOvr>
  <p:transition>
    <p:cover dir="lu"/>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50</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命题热点三</a:t>
            </a:r>
            <a:endParaRPr lang="zh-CN" altLang="en-US" sz="1200" dirty="0">
              <a:solidFill>
                <a:srgbClr val="E75E22"/>
              </a:solidFill>
              <a:latin typeface="+mj-ea"/>
              <a:ea typeface="+mj-ea"/>
            </a:endParaRPr>
          </a:p>
        </p:txBody>
      </p:sp>
      <p:sp>
        <p:nvSpPr>
          <p:cNvPr id="13" name="TextBox 5">
            <a:hlinkClick r:id="rId4" action="ppaction://hlinksldjump"/>
          </p:cNvPr>
          <p:cNvSpPr txBox="1"/>
          <p:nvPr/>
        </p:nvSpPr>
        <p:spPr>
          <a:xfrm>
            <a:off x="5952803" y="1063127"/>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5" action="ppaction://hlinksldjump"/>
          </p:cNvPr>
          <p:cNvSpPr txBox="1"/>
          <p:nvPr/>
        </p:nvSpPr>
        <p:spPr>
          <a:xfrm>
            <a:off x="6796636" y="1063769"/>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5" name="TextBox 7">
            <a:hlinkClick r:id="rId6" action="ppaction://hlinksldjump"/>
          </p:cNvPr>
          <p:cNvSpPr txBox="1"/>
          <p:nvPr/>
        </p:nvSpPr>
        <p:spPr>
          <a:xfrm>
            <a:off x="7732221"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632197"/>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借助虚词特点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聚焦虚词位置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关联词有固定位置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有的只能用于前一个分句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有的则只能用于后一个分句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要注意主语前后虚词的位置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前后主语相同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虚词在主语之后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前后分句主语不同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虚词在主语前。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注意虚词前后的语法单位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有些虚词用来连接词语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有些虚词用来连接词语或短语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有些虚词用来连接句子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了解了这种用法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辨析时就不会出错。比如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通常来连接并列的词语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一般来连接并列的句子。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90813454"/>
      </p:ext>
    </p:extLst>
  </p:cSld>
  <p:clrMapOvr>
    <a:masterClrMapping/>
  </p:clrMapOvr>
  <mc:AlternateContent xmlns:mc="http://schemas.openxmlformats.org/markup-compatibility/2006" xmlns:p14="http://schemas.microsoft.com/office/powerpoint/2010/main">
    <mc:Choice Requires="p14">
      <p:transition spd="slow" p14:dur="2500">
        <p:strips/>
      </p:transition>
    </mc:Choice>
    <mc:Fallback xmlns="">
      <p:transition spd="slow">
        <p:strips/>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51</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命题热点三</a:t>
            </a:r>
            <a:endParaRPr lang="zh-CN" altLang="en-US" sz="1200" dirty="0">
              <a:solidFill>
                <a:srgbClr val="E75E22"/>
              </a:solidFill>
              <a:latin typeface="+mj-ea"/>
              <a:ea typeface="+mj-ea"/>
            </a:endParaRPr>
          </a:p>
        </p:txBody>
      </p:sp>
      <p:sp>
        <p:nvSpPr>
          <p:cNvPr id="13" name="TextBox 5">
            <a:hlinkClick r:id="rId4" action="ppaction://hlinksldjump"/>
          </p:cNvPr>
          <p:cNvSpPr txBox="1"/>
          <p:nvPr/>
        </p:nvSpPr>
        <p:spPr>
          <a:xfrm>
            <a:off x="5952803" y="1063127"/>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5" action="ppaction://hlinksldjump"/>
          </p:cNvPr>
          <p:cNvSpPr txBox="1"/>
          <p:nvPr/>
        </p:nvSpPr>
        <p:spPr>
          <a:xfrm>
            <a:off x="6796636" y="1063769"/>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5" name="TextBox 7">
            <a:hlinkClick r:id="rId6" action="ppaction://hlinksldjump"/>
          </p:cNvPr>
          <p:cNvSpPr txBox="1"/>
          <p:nvPr/>
        </p:nvSpPr>
        <p:spPr>
          <a:xfrm>
            <a:off x="7732221"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822438"/>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关注引出主客体的虚词位置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如果不能正确辨别介词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等可用来引出对象主体是客体还是主体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则极易导致主客体颠倒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误用虚词。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重视虚词兼词特点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有些虚词兼有两种词性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和、与、跟、同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既是连词又是介词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要注意在语境中辨析其词性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忽然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副词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剧烈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副词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激烈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副词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未免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副词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难免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副词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连词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27233418"/>
      </p:ext>
    </p:extLst>
  </p:cSld>
  <p:clrMapOvr>
    <a:masterClrMapping/>
  </p:clrMapOvr>
  <mc:AlternateContent xmlns:mc="http://schemas.openxmlformats.org/markup-compatibility/2006" xmlns:p14="http://schemas.microsoft.com/office/powerpoint/2010/main">
    <mc:Choice Requires="p14">
      <p:transition spd="slow" p14:dur="2500">
        <p:cut thruBlk="1"/>
      </p:transition>
    </mc:Choice>
    <mc:Fallback xmlns="">
      <p:transition spd="slow">
        <p:cut thruBlk="1"/>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52</a:t>
            </a:fld>
            <a:r>
              <a:rPr lang="en-US" altLang="zh-CN" smtClean="0"/>
              <a:t>-</a:t>
            </a:r>
            <a:endParaRPr lang="zh-CN" altLang="en-US" dirty="0"/>
          </a:p>
        </p:txBody>
      </p:sp>
      <p:sp>
        <p:nvSpPr>
          <p:cNvPr id="10" name="圆角矩形 9">
            <a:hlinkClick r:id="rId3"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命题热点三</a:t>
            </a:r>
            <a:endParaRPr lang="zh-CN" altLang="en-US" sz="1200" dirty="0">
              <a:solidFill>
                <a:srgbClr val="E75E22"/>
              </a:solidFill>
              <a:latin typeface="+mj-ea"/>
              <a:ea typeface="+mj-ea"/>
            </a:endParaRPr>
          </a:p>
        </p:txBody>
      </p:sp>
      <p:sp>
        <p:nvSpPr>
          <p:cNvPr id="13" name="TextBox 5">
            <a:hlinkClick r:id="rId5" action="ppaction://hlinksldjump"/>
          </p:cNvPr>
          <p:cNvSpPr txBox="1"/>
          <p:nvPr/>
        </p:nvSpPr>
        <p:spPr>
          <a:xfrm>
            <a:off x="5952803" y="1063127"/>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6"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7" action="ppaction://hlinksldjump"/>
          </p:cNvPr>
          <p:cNvSpPr txBox="1"/>
          <p:nvPr/>
        </p:nvSpPr>
        <p:spPr>
          <a:xfrm>
            <a:off x="7732221"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6" name="矩形 15"/>
          <p:cNvSpPr>
            <a:spLocks noChangeAspect="1"/>
          </p:cNvSpPr>
          <p:nvPr/>
        </p:nvSpPr>
        <p:spPr>
          <a:xfrm>
            <a:off x="508000" y="1371212"/>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填入下面文段空白处的词语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最恰当的一组是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性格在本质上是一种人生的特色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是个体生命区别于其他生命的一种标志。</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000000"/>
                </a:solidFill>
                <a:uFill>
                  <a:solidFill>
                    <a:srgbClr val="000000"/>
                  </a:solidFill>
                </a:uFill>
                <a:latin typeface="NEU-BZ-S92"/>
                <a:cs typeface="宋体" panose="02010600030101010101" pitchFamily="2" charset="-122"/>
              </a:rPr>
              <a:t>①</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真正的人生是一种性格人生。世界上没有无性格的人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000000"/>
                </a:solidFill>
                <a:uFill>
                  <a:solidFill>
                    <a:srgbClr val="000000"/>
                  </a:solidFill>
                </a:uFill>
                <a:latin typeface="NEU-BZ-S92"/>
                <a:cs typeface="宋体" panose="02010600030101010101" pitchFamily="2" charset="-122"/>
              </a:rPr>
              <a:t>②</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没有性格相同的人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000000"/>
                </a:solidFill>
                <a:uFill>
                  <a:solidFill>
                    <a:srgbClr val="000000"/>
                  </a:solidFill>
                </a:uFill>
                <a:latin typeface="NEU-BZ-S92"/>
                <a:cs typeface="宋体" panose="02010600030101010101" pitchFamily="2" charset="-122"/>
              </a:rPr>
              <a:t>③</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性格相近的人。</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000000"/>
                </a:solidFill>
                <a:uFill>
                  <a:solidFill>
                    <a:srgbClr val="000000"/>
                  </a:solidFill>
                </a:uFill>
                <a:latin typeface="NEU-BZ-S92"/>
                <a:cs typeface="宋体" panose="02010600030101010101" pitchFamily="2" charset="-122"/>
              </a:rPr>
              <a:t>④</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像树上的叶子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看似相同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其实不同。</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000000"/>
                </a:solidFill>
                <a:uFill>
                  <a:solidFill>
                    <a:srgbClr val="000000"/>
                  </a:solidFill>
                </a:uFill>
                <a:latin typeface="NEU-BZ-S92"/>
                <a:cs typeface="宋体" panose="02010600030101010101" pitchFamily="2" charset="-122"/>
              </a:rPr>
              <a:t>⑤</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性格的构成是人的气质、习惯行为方式、语言态度方式、脾气秉性等特点的综合外在表现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000000"/>
                </a:solidFill>
                <a:uFill>
                  <a:solidFill>
                    <a:srgbClr val="000000"/>
                  </a:solidFill>
                </a:uFill>
                <a:latin typeface="NEU-BZ-S92"/>
                <a:cs typeface="宋体" panose="02010600030101010101" pitchFamily="2" charset="-122"/>
              </a:rPr>
              <a:t>⑥</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具有相对的稳定性。</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7" name="对象 16"/>
          <p:cNvGraphicFramePr>
            <a:graphicFrameLocks noChangeAspect="1"/>
          </p:cNvGraphicFramePr>
          <p:nvPr>
            <p:extLst>
              <p:ext uri="{D42A27DB-BD31-4B8C-83A1-F6EECF244321}">
                <p14:modId xmlns:p14="http://schemas.microsoft.com/office/powerpoint/2010/main" val="2847652866"/>
              </p:ext>
            </p:extLst>
          </p:nvPr>
        </p:nvGraphicFramePr>
        <p:xfrm>
          <a:off x="508000" y="4189915"/>
          <a:ext cx="8128000" cy="2637541"/>
        </p:xfrm>
        <a:graphic>
          <a:graphicData uri="http://schemas.openxmlformats.org/presentationml/2006/ole">
            <mc:AlternateContent xmlns:mc="http://schemas.openxmlformats.org/markup-compatibility/2006">
              <mc:Choice xmlns:v="urn:schemas-microsoft-com:vml" Requires="v">
                <p:oleObj spid="_x0000_s18437" name="文档" r:id="rId9" imgW="3893887" imgH="1264275" progId="Word.Document.12">
                  <p:embed/>
                </p:oleObj>
              </mc:Choice>
              <mc:Fallback>
                <p:oleObj name="文档" r:id="rId9" imgW="3893887" imgH="1264275" progId="Word.Document.12">
                  <p:embed/>
                  <p:pic>
                    <p:nvPicPr>
                      <p:cNvPr id="0" name=""/>
                      <p:cNvPicPr/>
                      <p:nvPr/>
                    </p:nvPicPr>
                    <p:blipFill>
                      <a:blip r:embed="rId10"/>
                      <a:stretch>
                        <a:fillRect/>
                      </a:stretch>
                    </p:blipFill>
                    <p:spPr>
                      <a:xfrm>
                        <a:off x="508000" y="4189915"/>
                        <a:ext cx="8128000" cy="2637541"/>
                      </a:xfrm>
                      <a:prstGeom prst="rect">
                        <a:avLst/>
                      </a:prstGeom>
                    </p:spPr>
                  </p:pic>
                </p:oleObj>
              </mc:Fallback>
            </mc:AlternateContent>
          </a:graphicData>
        </a:graphic>
      </p:graphicFrame>
      <p:sp>
        <p:nvSpPr>
          <p:cNvPr id="36" name="五边形 35"/>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7" name="五边形 36"/>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8" name="组合 37"/>
          <p:cNvGrpSpPr/>
          <p:nvPr/>
        </p:nvGrpSpPr>
        <p:grpSpPr>
          <a:xfrm>
            <a:off x="251520" y="4005064"/>
            <a:ext cx="8640960" cy="2664296"/>
            <a:chOff x="251520" y="1801791"/>
            <a:chExt cx="8640960" cy="2664296"/>
          </a:xfrm>
        </p:grpSpPr>
        <p:grpSp>
          <p:nvGrpSpPr>
            <p:cNvPr id="39" name="组合 38"/>
            <p:cNvGrpSpPr/>
            <p:nvPr/>
          </p:nvGrpSpPr>
          <p:grpSpPr>
            <a:xfrm>
              <a:off x="251520" y="1801791"/>
              <a:ext cx="8640960" cy="2664296"/>
              <a:chOff x="251520" y="-243408"/>
              <a:chExt cx="8640960" cy="2664296"/>
            </a:xfrm>
          </p:grpSpPr>
          <p:sp>
            <p:nvSpPr>
              <p:cNvPr id="41" name="五边形 40"/>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2" name="燕尾形 41"/>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43" name="组合 42"/>
              <p:cNvGrpSpPr/>
              <p:nvPr/>
            </p:nvGrpSpPr>
            <p:grpSpPr>
              <a:xfrm>
                <a:off x="251520" y="-243408"/>
                <a:ext cx="8640960" cy="2347289"/>
                <a:chOff x="251520" y="-243408"/>
                <a:chExt cx="8640960" cy="2347289"/>
              </a:xfrm>
            </p:grpSpPr>
            <p:sp>
              <p:nvSpPr>
                <p:cNvPr id="44" name="矩形 43"/>
                <p:cNvSpPr/>
                <p:nvPr/>
              </p:nvSpPr>
              <p:spPr>
                <a:xfrm>
                  <a:off x="251520" y="-243408"/>
                  <a:ext cx="8640960" cy="2347289"/>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28"/>
                <p:cNvSpPr txBox="1"/>
                <p:nvPr/>
              </p:nvSpPr>
              <p:spPr>
                <a:xfrm>
                  <a:off x="8382111" y="-215468"/>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40" name="矩形 39"/>
            <p:cNvSpPr>
              <a:spLocks noChangeAspect="1"/>
            </p:cNvSpPr>
            <p:nvPr/>
          </p:nvSpPr>
          <p:spPr>
            <a:xfrm>
              <a:off x="508000" y="2161831"/>
              <a:ext cx="8128000" cy="1938992"/>
            </a:xfrm>
            <a:prstGeom prst="rect">
              <a:avLst/>
            </a:prstGeom>
          </p:spPr>
          <p:txBody>
            <a:bodyPr>
              <a:spAutoFit/>
            </a:bodyPr>
            <a:lstStyle/>
            <a:p>
              <a:pPr>
                <a:lnSpc>
                  <a:spcPct val="150000"/>
                </a:lnSpc>
              </a:pPr>
              <a:r>
                <a:rPr lang="zh-CN" altLang="zh-CN" sz="2000" dirty="0"/>
                <a:t>此题可通过语境分析和比较选项解答。通读文段</a:t>
              </a:r>
              <a:r>
                <a:rPr lang="en-US" altLang="zh-CN" sz="2000" dirty="0"/>
                <a:t>,</a:t>
              </a:r>
              <a:r>
                <a:rPr lang="zh-CN" altLang="zh-CN" sz="2000" dirty="0"/>
                <a:t>第①处应选</a:t>
              </a:r>
              <a:r>
                <a:rPr lang="en-US" altLang="zh-CN" sz="2000" dirty="0"/>
                <a:t>“</a:t>
              </a:r>
              <a:r>
                <a:rPr lang="zh-CN" altLang="zh-CN" sz="2000" dirty="0"/>
                <a:t>所以</a:t>
              </a:r>
              <a:r>
                <a:rPr lang="en-US" altLang="zh-CN" sz="2000" dirty="0"/>
                <a:t>”,</a:t>
              </a:r>
              <a:r>
                <a:rPr lang="zh-CN" altLang="zh-CN" sz="2000" dirty="0"/>
                <a:t>如果选</a:t>
              </a:r>
              <a:r>
                <a:rPr lang="en-US" altLang="zh-CN" sz="2000" dirty="0"/>
                <a:t>“</a:t>
              </a:r>
              <a:r>
                <a:rPr lang="zh-CN" altLang="zh-CN" sz="2000" dirty="0"/>
                <a:t>由于</a:t>
              </a:r>
              <a:r>
                <a:rPr lang="en-US" altLang="zh-CN" sz="2000" dirty="0"/>
                <a:t>”,</a:t>
              </a:r>
              <a:r>
                <a:rPr lang="zh-CN" altLang="zh-CN" sz="2000" dirty="0"/>
                <a:t>这句话就没有下文了</a:t>
              </a:r>
              <a:r>
                <a:rPr lang="en-US" altLang="zh-CN" sz="2000" dirty="0"/>
                <a:t>,</a:t>
              </a:r>
              <a:r>
                <a:rPr lang="zh-CN" altLang="zh-CN" sz="2000" dirty="0"/>
                <a:t>是一个不完整的语句</a:t>
              </a:r>
              <a:r>
                <a:rPr lang="en-US" altLang="zh-CN" sz="2000" dirty="0"/>
                <a:t>,</a:t>
              </a:r>
              <a:r>
                <a:rPr lang="zh-CN" altLang="zh-CN" sz="2000" dirty="0"/>
                <a:t>据此可排除</a:t>
              </a:r>
              <a:r>
                <a:rPr lang="en-US" altLang="zh-CN" sz="2000" dirty="0"/>
                <a:t>A</a:t>
              </a:r>
              <a:r>
                <a:rPr lang="zh-CN" altLang="zh-CN" sz="2000" dirty="0"/>
                <a:t>项和</a:t>
              </a:r>
              <a:r>
                <a:rPr lang="en-US" altLang="zh-CN" sz="2000" dirty="0"/>
                <a:t>B</a:t>
              </a:r>
              <a:r>
                <a:rPr lang="zh-CN" altLang="zh-CN" sz="2000" dirty="0"/>
                <a:t>项。比较②③两处的备选词语</a:t>
              </a:r>
              <a:r>
                <a:rPr lang="en-US" altLang="zh-CN" sz="2000" dirty="0"/>
                <a:t>,C</a:t>
              </a:r>
              <a:r>
                <a:rPr lang="zh-CN" altLang="zh-CN" sz="2000" dirty="0"/>
                <a:t>项的</a:t>
              </a:r>
              <a:r>
                <a:rPr lang="en-US" altLang="zh-CN" sz="2000" dirty="0"/>
                <a:t>“</a:t>
              </a:r>
              <a:r>
                <a:rPr lang="zh-CN" altLang="zh-CN" sz="2000" dirty="0"/>
                <a:t>也</a:t>
              </a:r>
              <a:r>
                <a:rPr lang="en-US" altLang="zh-CN" sz="2000" dirty="0"/>
                <a:t>”“</a:t>
              </a:r>
              <a:r>
                <a:rPr lang="zh-CN" altLang="zh-CN" sz="2000" dirty="0"/>
                <a:t>只有</a:t>
              </a:r>
              <a:r>
                <a:rPr lang="en-US" altLang="zh-CN" sz="2000" dirty="0"/>
                <a:t>”</a:t>
              </a:r>
              <a:r>
                <a:rPr lang="zh-CN" altLang="zh-CN" sz="2000" dirty="0"/>
                <a:t>放入文段中</a:t>
              </a:r>
              <a:r>
                <a:rPr lang="en-US" altLang="zh-CN" sz="2000" dirty="0"/>
                <a:t>,</a:t>
              </a:r>
              <a:r>
                <a:rPr lang="zh-CN" altLang="zh-CN" sz="2000" dirty="0"/>
                <a:t>语句贯通</a:t>
              </a:r>
              <a:r>
                <a:rPr lang="en-US" altLang="zh-CN" sz="2000" dirty="0"/>
                <a:t>,</a:t>
              </a:r>
              <a:r>
                <a:rPr lang="zh-CN" altLang="zh-CN" sz="2000" dirty="0"/>
                <a:t>句意明确。据此可确定答案。</a:t>
              </a:r>
            </a:p>
          </p:txBody>
        </p:sp>
      </p:grpSp>
      <p:grpSp>
        <p:nvGrpSpPr>
          <p:cNvPr id="46" name="组合 45"/>
          <p:cNvGrpSpPr/>
          <p:nvPr/>
        </p:nvGrpSpPr>
        <p:grpSpPr>
          <a:xfrm>
            <a:off x="251520" y="5445224"/>
            <a:ext cx="8640960" cy="1224136"/>
            <a:chOff x="251520" y="4680540"/>
            <a:chExt cx="8640960" cy="1224136"/>
          </a:xfrm>
        </p:grpSpPr>
        <p:grpSp>
          <p:nvGrpSpPr>
            <p:cNvPr id="47" name="组合 46"/>
            <p:cNvGrpSpPr/>
            <p:nvPr/>
          </p:nvGrpSpPr>
          <p:grpSpPr>
            <a:xfrm>
              <a:off x="251520" y="4680540"/>
              <a:ext cx="8640960" cy="1224136"/>
              <a:chOff x="251520" y="3683461"/>
              <a:chExt cx="8640960" cy="1224136"/>
            </a:xfrm>
          </p:grpSpPr>
          <p:sp>
            <p:nvSpPr>
              <p:cNvPr id="49" name="五边形 48"/>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50" name="五边形 49"/>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51" name="燕尾形 50"/>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矩形 51"/>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48" name="矩形 47"/>
            <p:cNvSpPr>
              <a:spLocks noChangeAspect="1"/>
            </p:cNvSpPr>
            <p:nvPr/>
          </p:nvSpPr>
          <p:spPr>
            <a:xfrm>
              <a:off x="539552" y="5053511"/>
              <a:ext cx="8064896" cy="506292"/>
            </a:xfrm>
            <a:prstGeom prst="rect">
              <a:avLst/>
            </a:prstGeom>
          </p:spPr>
          <p:txBody>
            <a:bodyPr wrap="square">
              <a:spAutoFit/>
            </a:bodyPr>
            <a:lstStyle/>
            <a:p>
              <a:pPr>
                <a:lnSpc>
                  <a:spcPct val="150000"/>
                </a:lnSpc>
              </a:pPr>
              <a:r>
                <a:rPr lang="en-US" altLang="zh-CN" sz="2000" dirty="0"/>
                <a:t>C</a:t>
              </a:r>
              <a:endParaRPr lang="zh-CN" altLang="en-US" sz="2000" dirty="0"/>
            </a:p>
          </p:txBody>
        </p:sp>
      </p:grpSp>
    </p:spTree>
    <p:extLst>
      <p:ext uri="{BB962C8B-B14F-4D97-AF65-F5344CB8AC3E}">
        <p14:creationId xmlns:p14="http://schemas.microsoft.com/office/powerpoint/2010/main" val="1322545491"/>
      </p:ext>
    </p:extLst>
  </p:cSld>
  <p:clrMapOvr>
    <a:masterClrMapping/>
  </p:clrMapOvr>
  <mc:AlternateContent xmlns:mc="http://schemas.openxmlformats.org/markup-compatibility/2006" xmlns:p14="http://schemas.microsoft.com/office/powerpoint/2010/main">
    <mc:Choice Requires="p14">
      <p:transition spd="slow" p14:dur="2500">
        <p:strips dir="ru"/>
      </p:transition>
    </mc:Choice>
    <mc:Fallback xmlns="">
      <p:transition spd="slow">
        <p:strips dir="ru"/>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7"/>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down)">
                                      <p:cBhvr>
                                        <p:cTn id="7" dur="500"/>
                                        <p:tgtEl>
                                          <p:spTgt spid="38"/>
                                        </p:tgtEl>
                                      </p:cBhvr>
                                    </p:animEffect>
                                  </p:childTnLst>
                                </p:cTn>
                              </p:par>
                            </p:childTnLst>
                          </p:cTn>
                        </p:par>
                      </p:childTnLst>
                    </p:cTn>
                  </p:par>
                </p:childTnLst>
              </p:cTn>
              <p:nextCondLst>
                <p:cond evt="onClick" delay="0">
                  <p:tgtEl>
                    <p:spTgt spid="37"/>
                  </p:tgtEl>
                </p:cond>
              </p:nextCondLst>
            </p:seq>
            <p:seq concurrent="1" nextAc="seek">
              <p:cTn id="8" restart="whenNotActive" fill="hold" evtFilter="cancelBubble" nodeType="interactiveSeq">
                <p:stCondLst>
                  <p:cond evt="onClick" delay="0">
                    <p:tgtEl>
                      <p:spTgt spid="38"/>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8"/>
                                        </p:tgtEl>
                                      </p:cBhvr>
                                    </p:animEffect>
                                    <p:set>
                                      <p:cBhvr>
                                        <p:cTn id="13" dur="1" fill="hold">
                                          <p:stCondLst>
                                            <p:cond delay="499"/>
                                          </p:stCondLst>
                                        </p:cTn>
                                        <p:tgtEl>
                                          <p:spTgt spid="38"/>
                                        </p:tgtEl>
                                        <p:attrNameLst>
                                          <p:attrName>style.visibility</p:attrName>
                                        </p:attrNameLst>
                                      </p:cBhvr>
                                      <p:to>
                                        <p:strVal val="hidden"/>
                                      </p:to>
                                    </p:set>
                                  </p:childTnLst>
                                </p:cTn>
                              </p:par>
                            </p:childTnLst>
                          </p:cTn>
                        </p:par>
                      </p:childTnLst>
                    </p:cTn>
                  </p:par>
                </p:childTnLst>
              </p:cTn>
              <p:nextCondLst>
                <p:cond evt="onClick" delay="0">
                  <p:tgtEl>
                    <p:spTgt spid="38"/>
                  </p:tgtEl>
                </p:cond>
              </p:nextCondLst>
            </p:seq>
            <p:seq concurrent="1" nextAc="seek">
              <p:cTn id="14" restart="whenNotActive" fill="hold" evtFilter="cancelBubble" nodeType="interactiveSeq">
                <p:stCondLst>
                  <p:cond evt="onClick" delay="0">
                    <p:tgtEl>
                      <p:spTgt spid="36"/>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wipe(down)">
                                      <p:cBhvr>
                                        <p:cTn id="19" dur="500"/>
                                        <p:tgtEl>
                                          <p:spTgt spid="46"/>
                                        </p:tgtEl>
                                      </p:cBhvr>
                                    </p:animEffect>
                                  </p:childTnLst>
                                </p:cTn>
                              </p:par>
                            </p:childTnLst>
                          </p:cTn>
                        </p:par>
                      </p:childTnLst>
                    </p:cTn>
                  </p:par>
                </p:childTnLst>
              </p:cTn>
              <p:nextCondLst>
                <p:cond evt="onClick" delay="0">
                  <p:tgtEl>
                    <p:spTgt spid="36"/>
                  </p:tgtEl>
                </p:cond>
              </p:nextCondLst>
            </p:seq>
            <p:seq concurrent="1" nextAc="seek">
              <p:cTn id="20" restart="whenNotActive" fill="hold" evtFilter="cancelBubble" nodeType="interactiveSeq">
                <p:stCondLst>
                  <p:cond evt="onClick" delay="0">
                    <p:tgtEl>
                      <p:spTgt spid="46"/>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46"/>
                                        </p:tgtEl>
                                      </p:cBhvr>
                                    </p:animEffect>
                                    <p:set>
                                      <p:cBhvr>
                                        <p:cTn id="25" dur="1" fill="hold">
                                          <p:stCondLst>
                                            <p:cond delay="499"/>
                                          </p:stCondLst>
                                        </p:cTn>
                                        <p:tgtEl>
                                          <p:spTgt spid="46"/>
                                        </p:tgtEl>
                                        <p:attrNameLst>
                                          <p:attrName>style.visibility</p:attrName>
                                        </p:attrNameLst>
                                      </p:cBhvr>
                                      <p:to>
                                        <p:strVal val="hidden"/>
                                      </p:to>
                                    </p:set>
                                  </p:childTnLst>
                                </p:cTn>
                              </p:par>
                            </p:childTnLst>
                          </p:cTn>
                        </p:par>
                      </p:childTnLst>
                    </p:cTn>
                  </p:par>
                </p:childTnLst>
              </p:cTn>
              <p:nextCondLst>
                <p:cond evt="onClick" delay="0">
                  <p:tgtEl>
                    <p:spTgt spid="46"/>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53</a:t>
            </a:fld>
            <a:r>
              <a:rPr lang="en-US" altLang="zh-CN" smtClean="0"/>
              <a:t>-</a:t>
            </a:r>
            <a:endParaRPr lang="zh-CN" altLang="en-US" dirty="0"/>
          </a:p>
        </p:txBody>
      </p:sp>
      <p:sp>
        <p:nvSpPr>
          <p:cNvPr id="10" name="圆角矩形 9">
            <a:hlinkClick r:id="rId3"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命题热点三</a:t>
            </a:r>
            <a:endParaRPr lang="zh-CN" altLang="en-US" sz="1200" dirty="0">
              <a:solidFill>
                <a:srgbClr val="E75E22"/>
              </a:solidFill>
              <a:latin typeface="+mj-ea"/>
              <a:ea typeface="+mj-ea"/>
            </a:endParaRPr>
          </a:p>
        </p:txBody>
      </p:sp>
      <p:sp>
        <p:nvSpPr>
          <p:cNvPr id="13" name="TextBox 5">
            <a:hlinkClick r:id="rId5" action="ppaction://hlinksldjump"/>
          </p:cNvPr>
          <p:cNvSpPr txBox="1"/>
          <p:nvPr/>
        </p:nvSpPr>
        <p:spPr>
          <a:xfrm>
            <a:off x="5952803" y="1063127"/>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6"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7" action="ppaction://hlinksldjump"/>
          </p:cNvPr>
          <p:cNvSpPr txBox="1"/>
          <p:nvPr/>
        </p:nvSpPr>
        <p:spPr>
          <a:xfrm>
            <a:off x="7732221"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371941"/>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填入下面文段空白处的词语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最恰当的一组是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a:solidFill>
                  <a:srgbClr val="000000"/>
                </a:solidFill>
                <a:latin typeface="Times New Roman" panose="02020603050405020304" pitchFamily="18" charset="0"/>
                <a:cs typeface="Times New Roman" panose="02020603050405020304" pitchFamily="18" charset="0"/>
              </a:rPr>
              <a:t>我</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000000"/>
                </a:solidFill>
                <a:uFill>
                  <a:solidFill>
                    <a:srgbClr val="000000"/>
                  </a:solidFill>
                </a:uFill>
                <a:cs typeface="宋体" panose="02010600030101010101" pitchFamily="2" charset="-122"/>
              </a:rPr>
              <a:t>①</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下定穿越鳌山登太白山的决心。</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000000"/>
                </a:solidFill>
                <a:uFill>
                  <a:solidFill>
                    <a:srgbClr val="000000"/>
                  </a:solidFill>
                </a:uFill>
                <a:cs typeface="宋体" panose="02010600030101010101" pitchFamily="2" charset="-122"/>
              </a:rPr>
              <a:t>②</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两天前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我在途中崴了脚</a:t>
            </a:r>
            <a:r>
              <a:rPr lang="en-US" altLang="zh-CN" sz="2200" dirty="0">
                <a:solidFill>
                  <a:srgbClr val="000000"/>
                </a:solidFill>
                <a:latin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000000"/>
                </a:solidFill>
                <a:uFill>
                  <a:solidFill>
                    <a:srgbClr val="000000"/>
                  </a:solidFill>
                </a:uFill>
                <a:cs typeface="宋体" panose="02010600030101010101" pitchFamily="2" charset="-122"/>
              </a:rPr>
              <a:t>③</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像一辆瘪了胎的车</a:t>
            </a:r>
            <a:r>
              <a:rPr lang="en-US" altLang="zh-CN" sz="2200" dirty="0">
                <a:solidFill>
                  <a:srgbClr val="000000"/>
                </a:solidFill>
                <a:latin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000000"/>
                </a:solidFill>
                <a:uFill>
                  <a:solidFill>
                    <a:srgbClr val="000000"/>
                  </a:solidFill>
                </a:uFill>
                <a:cs typeface="宋体" panose="02010600030101010101" pitchFamily="2" charset="-122"/>
              </a:rPr>
              <a:t>④</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滞留在猎人的木屋。驴友们把我托付给他时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说他们两天后会从大爷海返回</a:t>
            </a:r>
            <a:r>
              <a:rPr lang="en-US" altLang="zh-CN" sz="2200" dirty="0">
                <a:solidFill>
                  <a:srgbClr val="000000"/>
                </a:solidFill>
                <a:latin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000000"/>
                </a:solidFill>
                <a:uFill>
                  <a:solidFill>
                    <a:srgbClr val="000000"/>
                  </a:solidFill>
                </a:uFill>
                <a:cs typeface="宋体" panose="02010600030101010101" pitchFamily="2" charset="-122"/>
              </a:rPr>
              <a:t>⑤</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接我下山</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让我安心休养。我的脚踝肿得厉害</a:t>
            </a:r>
            <a:r>
              <a:rPr lang="en-US" altLang="zh-CN" sz="2200" dirty="0">
                <a:solidFill>
                  <a:srgbClr val="000000"/>
                </a:solidFill>
                <a:latin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000000"/>
                </a:solidFill>
                <a:uFill>
                  <a:solidFill>
                    <a:srgbClr val="000000"/>
                  </a:solidFill>
                </a:uFill>
                <a:cs typeface="宋体" panose="02010600030101010101" pitchFamily="2" charset="-122"/>
              </a:rPr>
              <a:t>⑥</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猎人宽慰我说</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等同伴回转来</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我跑得会像山上的麋鹿一样快。</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en-US" sz="2200" dirty="0"/>
          </a:p>
        </p:txBody>
      </p:sp>
      <p:graphicFrame>
        <p:nvGraphicFramePr>
          <p:cNvPr id="4" name="对象 3"/>
          <p:cNvGraphicFramePr>
            <a:graphicFrameLocks noChangeAspect="1"/>
          </p:cNvGraphicFramePr>
          <p:nvPr>
            <p:extLst>
              <p:ext uri="{D42A27DB-BD31-4B8C-83A1-F6EECF244321}">
                <p14:modId xmlns:p14="http://schemas.microsoft.com/office/powerpoint/2010/main" val="680372730"/>
              </p:ext>
            </p:extLst>
          </p:nvPr>
        </p:nvGraphicFramePr>
        <p:xfrm>
          <a:off x="508000" y="4200306"/>
          <a:ext cx="8128000" cy="2637541"/>
        </p:xfrm>
        <a:graphic>
          <a:graphicData uri="http://schemas.openxmlformats.org/presentationml/2006/ole">
            <mc:AlternateContent xmlns:mc="http://schemas.openxmlformats.org/markup-compatibility/2006">
              <mc:Choice xmlns:v="urn:schemas-microsoft-com:vml" Requires="v">
                <p:oleObj spid="_x0000_s19461" name="文档" r:id="rId9" imgW="3893887" imgH="1264275" progId="Word.Document.12">
                  <p:embed/>
                </p:oleObj>
              </mc:Choice>
              <mc:Fallback>
                <p:oleObj name="文档" r:id="rId9" imgW="3893887" imgH="1264275" progId="Word.Document.12">
                  <p:embed/>
                  <p:pic>
                    <p:nvPicPr>
                      <p:cNvPr id="0" name=""/>
                      <p:cNvPicPr/>
                      <p:nvPr/>
                    </p:nvPicPr>
                    <p:blipFill>
                      <a:blip r:embed="rId10"/>
                      <a:stretch>
                        <a:fillRect/>
                      </a:stretch>
                    </p:blipFill>
                    <p:spPr>
                      <a:xfrm>
                        <a:off x="508000" y="4200306"/>
                        <a:ext cx="8128000" cy="2637541"/>
                      </a:xfrm>
                      <a:prstGeom prst="rect">
                        <a:avLst/>
                      </a:prstGeom>
                    </p:spPr>
                  </p:pic>
                </p:oleObj>
              </mc:Fallback>
            </mc:AlternateContent>
          </a:graphicData>
        </a:graphic>
      </p:graphicFrame>
      <p:sp>
        <p:nvSpPr>
          <p:cNvPr id="36" name="五边形 35"/>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7" name="五边形 36"/>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8" name="组合 37"/>
          <p:cNvGrpSpPr/>
          <p:nvPr/>
        </p:nvGrpSpPr>
        <p:grpSpPr>
          <a:xfrm>
            <a:off x="251520" y="4510283"/>
            <a:ext cx="8640960" cy="2159077"/>
            <a:chOff x="251520" y="2307010"/>
            <a:chExt cx="8640960" cy="2159077"/>
          </a:xfrm>
        </p:grpSpPr>
        <p:grpSp>
          <p:nvGrpSpPr>
            <p:cNvPr id="39" name="组合 38"/>
            <p:cNvGrpSpPr/>
            <p:nvPr/>
          </p:nvGrpSpPr>
          <p:grpSpPr>
            <a:xfrm>
              <a:off x="251520" y="2307010"/>
              <a:ext cx="8640960" cy="2159077"/>
              <a:chOff x="251520" y="261811"/>
              <a:chExt cx="8640960" cy="2159077"/>
            </a:xfrm>
          </p:grpSpPr>
          <p:sp>
            <p:nvSpPr>
              <p:cNvPr id="41" name="五边形 40"/>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2" name="燕尾形 41"/>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43" name="组合 42"/>
              <p:cNvGrpSpPr/>
              <p:nvPr/>
            </p:nvGrpSpPr>
            <p:grpSpPr>
              <a:xfrm>
                <a:off x="251520" y="261811"/>
                <a:ext cx="8640960" cy="1842070"/>
                <a:chOff x="251520" y="261811"/>
                <a:chExt cx="8640960" cy="1842070"/>
              </a:xfrm>
            </p:grpSpPr>
            <p:sp>
              <p:nvSpPr>
                <p:cNvPr id="44" name="矩形 43"/>
                <p:cNvSpPr/>
                <p:nvPr/>
              </p:nvSpPr>
              <p:spPr>
                <a:xfrm>
                  <a:off x="251520" y="261811"/>
                  <a:ext cx="8640960" cy="184207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28"/>
                <p:cNvSpPr txBox="1"/>
                <p:nvPr/>
              </p:nvSpPr>
              <p:spPr>
                <a:xfrm>
                  <a:off x="8382111" y="26181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40" name="矩形 39"/>
            <p:cNvSpPr>
              <a:spLocks noChangeAspect="1"/>
            </p:cNvSpPr>
            <p:nvPr/>
          </p:nvSpPr>
          <p:spPr>
            <a:xfrm>
              <a:off x="508000" y="2639110"/>
              <a:ext cx="8128000" cy="1477328"/>
            </a:xfrm>
            <a:prstGeom prst="rect">
              <a:avLst/>
            </a:prstGeom>
          </p:spPr>
          <p:txBody>
            <a:bodyPr>
              <a:spAutoFit/>
            </a:bodyPr>
            <a:lstStyle/>
            <a:p>
              <a:pPr>
                <a:lnSpc>
                  <a:spcPct val="150000"/>
                </a:lnSpc>
              </a:pPr>
              <a:r>
                <a:rPr lang="zh-CN" altLang="zh-CN" sz="2000" dirty="0"/>
                <a:t>此题可用排除法</a:t>
              </a:r>
              <a:r>
                <a:rPr lang="en-US" altLang="zh-CN" sz="2000" dirty="0"/>
                <a:t>,</a:t>
              </a:r>
              <a:r>
                <a:rPr lang="zh-CN" altLang="zh-CN" sz="2000" dirty="0"/>
                <a:t>第⑥处前后是转折关系而不是顺承关系</a:t>
              </a:r>
              <a:r>
                <a:rPr lang="en-US" altLang="zh-CN" sz="2000" dirty="0"/>
                <a:t>,</a:t>
              </a:r>
              <a:r>
                <a:rPr lang="zh-CN" altLang="zh-CN" sz="2000" dirty="0"/>
                <a:t>据此排除</a:t>
              </a:r>
              <a:r>
                <a:rPr lang="en-US" altLang="zh-CN" sz="2000" dirty="0"/>
                <a:t>C</a:t>
              </a:r>
              <a:r>
                <a:rPr lang="zh-CN" altLang="zh-CN" sz="2000" dirty="0"/>
                <a:t>项和</a:t>
              </a:r>
              <a:r>
                <a:rPr lang="en-US" altLang="zh-CN" sz="2000" dirty="0"/>
                <a:t>D</a:t>
              </a:r>
              <a:r>
                <a:rPr lang="zh-CN" altLang="zh-CN" sz="2000" dirty="0"/>
                <a:t>项。比较</a:t>
              </a:r>
              <a:r>
                <a:rPr lang="en-US" altLang="zh-CN" sz="2000" dirty="0"/>
                <a:t>A</a:t>
              </a:r>
              <a:r>
                <a:rPr lang="zh-CN" altLang="zh-CN" sz="2000" dirty="0"/>
                <a:t>项和</a:t>
              </a:r>
              <a:r>
                <a:rPr lang="en-US" altLang="zh-CN" sz="2000" dirty="0"/>
                <a:t>B</a:t>
              </a:r>
              <a:r>
                <a:rPr lang="zh-CN" altLang="zh-CN" sz="2000" dirty="0"/>
                <a:t>项</a:t>
              </a:r>
              <a:r>
                <a:rPr lang="en-US" altLang="zh-CN" sz="2000" dirty="0"/>
                <a:t>,</a:t>
              </a:r>
              <a:r>
                <a:rPr lang="zh-CN" altLang="zh-CN" sz="2000" dirty="0"/>
                <a:t>第②处填</a:t>
              </a:r>
              <a:r>
                <a:rPr lang="en-US" altLang="zh-CN" sz="2000" dirty="0"/>
                <a:t>“</a:t>
              </a:r>
              <a:r>
                <a:rPr lang="zh-CN" altLang="zh-CN" sz="2000" dirty="0"/>
                <a:t>因为</a:t>
              </a:r>
              <a:r>
                <a:rPr lang="en-US" altLang="zh-CN" sz="2000" dirty="0"/>
                <a:t>”,</a:t>
              </a:r>
              <a:r>
                <a:rPr lang="zh-CN" altLang="zh-CN" sz="2000" dirty="0"/>
                <a:t>与前文不连贯</a:t>
              </a:r>
              <a:r>
                <a:rPr lang="en-US" altLang="zh-CN" sz="2000" dirty="0"/>
                <a:t>,</a:t>
              </a:r>
              <a:r>
                <a:rPr lang="zh-CN" altLang="zh-CN" sz="2000" dirty="0"/>
                <a:t>况且</a:t>
              </a:r>
              <a:r>
                <a:rPr lang="en-US" altLang="zh-CN" sz="2000" dirty="0"/>
                <a:t>“</a:t>
              </a:r>
              <a:r>
                <a:rPr lang="zh-CN" altLang="zh-CN" sz="2000" dirty="0"/>
                <a:t>这脚像一辆瘪了胎的车</a:t>
              </a:r>
              <a:r>
                <a:rPr lang="en-US" altLang="zh-CN" sz="2000" dirty="0"/>
                <a:t>”</a:t>
              </a:r>
              <a:r>
                <a:rPr lang="zh-CN" altLang="zh-CN" sz="2000" dirty="0"/>
                <a:t>比喻不恰当。</a:t>
              </a:r>
            </a:p>
          </p:txBody>
        </p:sp>
      </p:grpSp>
      <p:grpSp>
        <p:nvGrpSpPr>
          <p:cNvPr id="46" name="组合 45"/>
          <p:cNvGrpSpPr/>
          <p:nvPr/>
        </p:nvGrpSpPr>
        <p:grpSpPr>
          <a:xfrm>
            <a:off x="251520" y="5445224"/>
            <a:ext cx="8640960" cy="1224136"/>
            <a:chOff x="251520" y="4680540"/>
            <a:chExt cx="8640960" cy="1224136"/>
          </a:xfrm>
        </p:grpSpPr>
        <p:grpSp>
          <p:nvGrpSpPr>
            <p:cNvPr id="47" name="组合 46"/>
            <p:cNvGrpSpPr/>
            <p:nvPr/>
          </p:nvGrpSpPr>
          <p:grpSpPr>
            <a:xfrm>
              <a:off x="251520" y="4680540"/>
              <a:ext cx="8640960" cy="1224136"/>
              <a:chOff x="251520" y="3683461"/>
              <a:chExt cx="8640960" cy="1224136"/>
            </a:xfrm>
          </p:grpSpPr>
          <p:sp>
            <p:nvSpPr>
              <p:cNvPr id="49" name="五边形 48"/>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50" name="五边形 49"/>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51" name="燕尾形 50"/>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矩形 51"/>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48" name="矩形 47"/>
            <p:cNvSpPr>
              <a:spLocks noChangeAspect="1"/>
            </p:cNvSpPr>
            <p:nvPr/>
          </p:nvSpPr>
          <p:spPr>
            <a:xfrm>
              <a:off x="539552" y="5053511"/>
              <a:ext cx="8064896" cy="506292"/>
            </a:xfrm>
            <a:prstGeom prst="rect">
              <a:avLst/>
            </a:prstGeom>
          </p:spPr>
          <p:txBody>
            <a:bodyPr wrap="square">
              <a:spAutoFit/>
            </a:bodyPr>
            <a:lstStyle/>
            <a:p>
              <a:pPr>
                <a:lnSpc>
                  <a:spcPct val="150000"/>
                </a:lnSpc>
              </a:pPr>
              <a:r>
                <a:rPr lang="en-US" altLang="zh-CN" sz="2000" dirty="0" smtClean="0"/>
                <a:t>B</a:t>
              </a:r>
              <a:endParaRPr lang="zh-CN" altLang="en-US" sz="2000" dirty="0"/>
            </a:p>
          </p:txBody>
        </p:sp>
      </p:grpSp>
    </p:spTree>
    <p:extLst>
      <p:ext uri="{BB962C8B-B14F-4D97-AF65-F5344CB8AC3E}">
        <p14:creationId xmlns:p14="http://schemas.microsoft.com/office/powerpoint/2010/main" val="2168146781"/>
      </p:ext>
    </p:extLst>
  </p:cSld>
  <p:clrMapOvr>
    <a:masterClrMapping/>
  </p:clrMapOvr>
  <mc:AlternateContent xmlns:mc="http://schemas.openxmlformats.org/markup-compatibility/2006" xmlns:p14="http://schemas.microsoft.com/office/powerpoint/2010/main">
    <mc:Choice Requires="p14">
      <p:transition spd="slow" p14:dur="2500">
        <p:split/>
      </p:transition>
    </mc:Choice>
    <mc:Fallback xmlns="">
      <p:transition spd="slow">
        <p:split/>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7"/>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down)">
                                      <p:cBhvr>
                                        <p:cTn id="7" dur="500"/>
                                        <p:tgtEl>
                                          <p:spTgt spid="38"/>
                                        </p:tgtEl>
                                      </p:cBhvr>
                                    </p:animEffect>
                                  </p:childTnLst>
                                </p:cTn>
                              </p:par>
                            </p:childTnLst>
                          </p:cTn>
                        </p:par>
                      </p:childTnLst>
                    </p:cTn>
                  </p:par>
                </p:childTnLst>
              </p:cTn>
              <p:nextCondLst>
                <p:cond evt="onClick" delay="0">
                  <p:tgtEl>
                    <p:spTgt spid="37"/>
                  </p:tgtEl>
                </p:cond>
              </p:nextCondLst>
            </p:seq>
            <p:seq concurrent="1" nextAc="seek">
              <p:cTn id="8" restart="whenNotActive" fill="hold" evtFilter="cancelBubble" nodeType="interactiveSeq">
                <p:stCondLst>
                  <p:cond evt="onClick" delay="0">
                    <p:tgtEl>
                      <p:spTgt spid="38"/>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8"/>
                                        </p:tgtEl>
                                      </p:cBhvr>
                                    </p:animEffect>
                                    <p:set>
                                      <p:cBhvr>
                                        <p:cTn id="13" dur="1" fill="hold">
                                          <p:stCondLst>
                                            <p:cond delay="499"/>
                                          </p:stCondLst>
                                        </p:cTn>
                                        <p:tgtEl>
                                          <p:spTgt spid="38"/>
                                        </p:tgtEl>
                                        <p:attrNameLst>
                                          <p:attrName>style.visibility</p:attrName>
                                        </p:attrNameLst>
                                      </p:cBhvr>
                                      <p:to>
                                        <p:strVal val="hidden"/>
                                      </p:to>
                                    </p:set>
                                  </p:childTnLst>
                                </p:cTn>
                              </p:par>
                            </p:childTnLst>
                          </p:cTn>
                        </p:par>
                      </p:childTnLst>
                    </p:cTn>
                  </p:par>
                </p:childTnLst>
              </p:cTn>
              <p:nextCondLst>
                <p:cond evt="onClick" delay="0">
                  <p:tgtEl>
                    <p:spTgt spid="38"/>
                  </p:tgtEl>
                </p:cond>
              </p:nextCondLst>
            </p:seq>
            <p:seq concurrent="1" nextAc="seek">
              <p:cTn id="14" restart="whenNotActive" fill="hold" evtFilter="cancelBubble" nodeType="interactiveSeq">
                <p:stCondLst>
                  <p:cond evt="onClick" delay="0">
                    <p:tgtEl>
                      <p:spTgt spid="36"/>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wipe(down)">
                                      <p:cBhvr>
                                        <p:cTn id="19" dur="500"/>
                                        <p:tgtEl>
                                          <p:spTgt spid="46"/>
                                        </p:tgtEl>
                                      </p:cBhvr>
                                    </p:animEffect>
                                  </p:childTnLst>
                                </p:cTn>
                              </p:par>
                            </p:childTnLst>
                          </p:cTn>
                        </p:par>
                      </p:childTnLst>
                    </p:cTn>
                  </p:par>
                </p:childTnLst>
              </p:cTn>
              <p:nextCondLst>
                <p:cond evt="onClick" delay="0">
                  <p:tgtEl>
                    <p:spTgt spid="36"/>
                  </p:tgtEl>
                </p:cond>
              </p:nextCondLst>
            </p:seq>
            <p:seq concurrent="1" nextAc="seek">
              <p:cTn id="20" restart="whenNotActive" fill="hold" evtFilter="cancelBubble" nodeType="interactiveSeq">
                <p:stCondLst>
                  <p:cond evt="onClick" delay="0">
                    <p:tgtEl>
                      <p:spTgt spid="46"/>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46"/>
                                        </p:tgtEl>
                                      </p:cBhvr>
                                    </p:animEffect>
                                    <p:set>
                                      <p:cBhvr>
                                        <p:cTn id="25" dur="1" fill="hold">
                                          <p:stCondLst>
                                            <p:cond delay="499"/>
                                          </p:stCondLst>
                                        </p:cTn>
                                        <p:tgtEl>
                                          <p:spTgt spid="46"/>
                                        </p:tgtEl>
                                        <p:attrNameLst>
                                          <p:attrName>style.visibility</p:attrName>
                                        </p:attrNameLst>
                                      </p:cBhvr>
                                      <p:to>
                                        <p:strVal val="hidden"/>
                                      </p:to>
                                    </p:set>
                                  </p:childTnLst>
                                </p:cTn>
                              </p:par>
                            </p:childTnLst>
                          </p:cTn>
                        </p:par>
                      </p:childTnLst>
                    </p:cTn>
                  </p:par>
                </p:childTnLst>
              </p:cTn>
              <p:nextCondLst>
                <p:cond evt="onClick" delay="0">
                  <p:tgtEl>
                    <p:spTgt spid="46"/>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10" name="椭圆 9">
            <a:hlinkClick r:id="rId4"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1" name="椭圆 10">
            <a:hlinkClick r:id="rId5" action="ppaction://hlinksldjump"/>
          </p:cNvPr>
          <p:cNvSpPr/>
          <p:nvPr/>
        </p:nvSpPr>
        <p:spPr>
          <a:xfrm>
            <a:off x="72857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sp>
        <p:nvSpPr>
          <p:cNvPr id="12" name="椭圆 11">
            <a:hlinkClick r:id="rId6"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3" name="椭圆 12">
            <a:hlinkClick r:id="rId7"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4" name="椭圆 13">
            <a:hlinkClick r:id="rId8"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586943126"/>
              </p:ext>
            </p:extLst>
          </p:nvPr>
        </p:nvGraphicFramePr>
        <p:xfrm>
          <a:off x="508000" y="2564904"/>
          <a:ext cx="8128000" cy="823896"/>
        </p:xfrm>
        <a:graphic>
          <a:graphicData uri="http://schemas.openxmlformats.org/presentationml/2006/ole">
            <mc:AlternateContent xmlns:mc="http://schemas.openxmlformats.org/markup-compatibility/2006">
              <mc:Choice xmlns:v="urn:schemas-microsoft-com:vml" Requires="v">
                <p:oleObj spid="_x0000_s5129" name="文档" r:id="rId10" imgW="3837032" imgH="389146" progId="Word.Document.12">
                  <p:embed/>
                </p:oleObj>
              </mc:Choice>
              <mc:Fallback>
                <p:oleObj name="文档" r:id="rId10" imgW="3837032" imgH="389146" progId="Word.Document.12">
                  <p:embed/>
                  <p:pic>
                    <p:nvPicPr>
                      <p:cNvPr id="0" name=""/>
                      <p:cNvPicPr/>
                      <p:nvPr/>
                    </p:nvPicPr>
                    <p:blipFill>
                      <a:blip r:embed="rId11"/>
                      <a:stretch>
                        <a:fillRect/>
                      </a:stretch>
                    </p:blipFill>
                    <p:spPr>
                      <a:xfrm>
                        <a:off x="508000" y="2564904"/>
                        <a:ext cx="8128000" cy="823896"/>
                      </a:xfrm>
                      <a:prstGeom prst="rect">
                        <a:avLst/>
                      </a:prstGeom>
                    </p:spPr>
                  </p:pic>
                </p:oleObj>
              </mc:Fallback>
            </mc:AlternateContent>
          </a:graphicData>
        </a:graphic>
      </p:graphicFrame>
      <p:sp>
        <p:nvSpPr>
          <p:cNvPr id="5" name="矩形 4"/>
          <p:cNvSpPr>
            <a:spLocks noChangeAspect="1"/>
          </p:cNvSpPr>
          <p:nvPr/>
        </p:nvSpPr>
        <p:spPr>
          <a:xfrm>
            <a:off x="508000" y="3427090"/>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①②④</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①③⑤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②⑤⑥</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③④⑥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5" name="五边形 14"/>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6" name="五边形 15"/>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7" name="组合 16"/>
          <p:cNvGrpSpPr/>
          <p:nvPr/>
        </p:nvGrpSpPr>
        <p:grpSpPr>
          <a:xfrm>
            <a:off x="251520" y="3135680"/>
            <a:ext cx="8640960" cy="3533680"/>
            <a:chOff x="251520" y="932407"/>
            <a:chExt cx="8640960" cy="3533680"/>
          </a:xfrm>
        </p:grpSpPr>
        <p:grpSp>
          <p:nvGrpSpPr>
            <p:cNvPr id="18" name="组合 17"/>
            <p:cNvGrpSpPr/>
            <p:nvPr/>
          </p:nvGrpSpPr>
          <p:grpSpPr>
            <a:xfrm>
              <a:off x="251520" y="932407"/>
              <a:ext cx="8640960" cy="3533680"/>
              <a:chOff x="251520" y="-1112792"/>
              <a:chExt cx="8640960" cy="3533680"/>
            </a:xfrm>
          </p:grpSpPr>
          <p:sp>
            <p:nvSpPr>
              <p:cNvPr id="21" name="五边形 20"/>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2" name="燕尾形 21"/>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3" name="组合 22"/>
              <p:cNvGrpSpPr/>
              <p:nvPr/>
            </p:nvGrpSpPr>
            <p:grpSpPr>
              <a:xfrm>
                <a:off x="251520" y="-1112792"/>
                <a:ext cx="8640960" cy="3216673"/>
                <a:chOff x="251520" y="-1112792"/>
                <a:chExt cx="8640960" cy="3216673"/>
              </a:xfrm>
            </p:grpSpPr>
            <p:sp>
              <p:nvSpPr>
                <p:cNvPr id="24" name="矩形 23"/>
                <p:cNvSpPr/>
                <p:nvPr/>
              </p:nvSpPr>
              <p:spPr>
                <a:xfrm>
                  <a:off x="251520" y="-1112792"/>
                  <a:ext cx="8640960" cy="321667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8"/>
                <p:cNvSpPr txBox="1"/>
                <p:nvPr/>
              </p:nvSpPr>
              <p:spPr>
                <a:xfrm>
                  <a:off x="8382111" y="-1112792"/>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20" name="矩形 19"/>
            <p:cNvSpPr>
              <a:spLocks noChangeAspect="1"/>
            </p:cNvSpPr>
            <p:nvPr/>
          </p:nvSpPr>
          <p:spPr>
            <a:xfrm>
              <a:off x="508000" y="1264507"/>
              <a:ext cx="8128000" cy="2862322"/>
            </a:xfrm>
            <a:prstGeom prst="rect">
              <a:avLst/>
            </a:prstGeom>
          </p:spPr>
          <p:txBody>
            <a:bodyPr>
              <a:spAutoFit/>
            </a:bodyPr>
            <a:lstStyle/>
            <a:p>
              <a:pPr>
                <a:lnSpc>
                  <a:spcPct val="150000"/>
                </a:lnSpc>
              </a:pPr>
              <a:r>
                <a:rPr lang="zh-CN" altLang="zh-CN" sz="2000" dirty="0"/>
                <a:t>③改换门庭</a:t>
              </a:r>
              <a:r>
                <a:rPr lang="en-US" altLang="zh-CN" sz="2000" dirty="0"/>
                <a:t>:</a:t>
              </a:r>
              <a:r>
                <a:rPr lang="zh-CN" altLang="zh-CN" sz="2000" dirty="0"/>
                <a:t>改变门第出身</a:t>
              </a:r>
              <a:r>
                <a:rPr lang="en-US" altLang="zh-CN" sz="2000" dirty="0"/>
                <a:t>,</a:t>
              </a:r>
              <a:r>
                <a:rPr lang="zh-CN" altLang="zh-CN" sz="2000" dirty="0"/>
                <a:t>提高社会地位</a:t>
              </a:r>
              <a:r>
                <a:rPr lang="en-US" altLang="zh-CN" sz="2000" dirty="0"/>
                <a:t>;</a:t>
              </a:r>
              <a:r>
                <a:rPr lang="zh-CN" altLang="zh-CN" sz="2000" dirty="0"/>
                <a:t>投靠新的主人或势力</a:t>
              </a:r>
              <a:r>
                <a:rPr lang="en-US" altLang="zh-CN" sz="2000" dirty="0"/>
                <a:t>,</a:t>
              </a:r>
              <a:r>
                <a:rPr lang="zh-CN" altLang="zh-CN" sz="2000" dirty="0"/>
                <a:t>以图维持、发展。根据句意</a:t>
              </a:r>
              <a:r>
                <a:rPr lang="en-US" altLang="zh-CN" sz="2000" dirty="0"/>
                <a:t>,</a:t>
              </a:r>
              <a:r>
                <a:rPr lang="zh-CN" altLang="zh-CN" sz="2000" dirty="0"/>
                <a:t>应为</a:t>
              </a:r>
              <a:r>
                <a:rPr lang="en-US" altLang="zh-CN" sz="2000" dirty="0"/>
                <a:t>“</a:t>
              </a:r>
              <a:r>
                <a:rPr lang="zh-CN" altLang="zh-CN" sz="2000" dirty="0"/>
                <a:t>改弦更张</a:t>
              </a:r>
              <a:r>
                <a:rPr lang="en-US" altLang="zh-CN" sz="2000" dirty="0"/>
                <a:t>”</a:t>
              </a:r>
              <a:r>
                <a:rPr lang="zh-CN" altLang="zh-CN" sz="2000" dirty="0"/>
                <a:t>。④并行不悖</a:t>
              </a:r>
              <a:r>
                <a:rPr lang="en-US" altLang="zh-CN" sz="2000" dirty="0"/>
                <a:t>:</a:t>
              </a:r>
              <a:r>
                <a:rPr lang="zh-CN" altLang="zh-CN" sz="2000" dirty="0"/>
                <a:t>同时实行</a:t>
              </a:r>
              <a:r>
                <a:rPr lang="en-US" altLang="zh-CN" sz="2000" dirty="0"/>
                <a:t>,</a:t>
              </a:r>
              <a:r>
                <a:rPr lang="zh-CN" altLang="zh-CN" sz="2000" dirty="0"/>
                <a:t>互不冲突。根据句意</a:t>
              </a:r>
              <a:r>
                <a:rPr lang="en-US" altLang="zh-CN" sz="2000" dirty="0"/>
                <a:t>,</a:t>
              </a:r>
              <a:r>
                <a:rPr lang="zh-CN" altLang="zh-CN" sz="2000" dirty="0"/>
                <a:t>应为</a:t>
              </a:r>
              <a:r>
                <a:rPr lang="en-US" altLang="zh-CN" sz="2000" dirty="0"/>
                <a:t>“</a:t>
              </a:r>
              <a:r>
                <a:rPr lang="zh-CN" altLang="zh-CN" sz="2000" dirty="0"/>
                <a:t>并驾齐驱</a:t>
              </a:r>
              <a:r>
                <a:rPr lang="en-US" altLang="zh-CN" sz="2000" dirty="0"/>
                <a:t>”</a:t>
              </a:r>
              <a:r>
                <a:rPr lang="zh-CN" altLang="zh-CN" sz="2000" dirty="0"/>
                <a:t>。①举重若轻</a:t>
              </a:r>
              <a:r>
                <a:rPr lang="en-US" altLang="zh-CN" sz="2000" dirty="0"/>
                <a:t>:</a:t>
              </a:r>
              <a:r>
                <a:rPr lang="zh-CN" altLang="zh-CN" sz="2000" dirty="0"/>
                <a:t>举重东西就像举轻东西那样</a:t>
              </a:r>
              <a:r>
                <a:rPr lang="en-US" altLang="zh-CN" sz="2000" dirty="0"/>
                <a:t>,</a:t>
              </a:r>
              <a:r>
                <a:rPr lang="zh-CN" altLang="zh-CN" sz="2000" dirty="0"/>
                <a:t>形容做繁难的事或处理棘手的问题轻松而不费力。②光怪陆离</a:t>
              </a:r>
              <a:r>
                <a:rPr lang="en-US" altLang="zh-CN" sz="2000" dirty="0"/>
                <a:t>:</a:t>
              </a:r>
              <a:r>
                <a:rPr lang="zh-CN" altLang="zh-CN" sz="2000" dirty="0"/>
                <a:t>形容现象奇异、色彩繁杂。⑤空谷足音</a:t>
              </a:r>
              <a:r>
                <a:rPr lang="en-US" altLang="zh-CN" sz="2000" dirty="0"/>
                <a:t>:</a:t>
              </a:r>
              <a:r>
                <a:rPr lang="zh-CN" altLang="zh-CN" sz="2000" dirty="0"/>
                <a:t>在空寂的山谷里听到人的脚步声</a:t>
              </a:r>
              <a:r>
                <a:rPr lang="en-US" altLang="zh-CN" sz="2000" dirty="0"/>
                <a:t>,</a:t>
              </a:r>
              <a:r>
                <a:rPr lang="zh-CN" altLang="zh-CN" sz="2000" dirty="0"/>
                <a:t>比喻难得的音信、言论或事物。⑥奉为圭臬</a:t>
              </a:r>
              <a:r>
                <a:rPr lang="en-US" altLang="zh-CN" sz="2000" dirty="0"/>
                <a:t>:</a:t>
              </a:r>
              <a:r>
                <a:rPr lang="zh-CN" altLang="zh-CN" sz="2000" dirty="0"/>
                <a:t>把某些言论或事物当作准则。</a:t>
              </a:r>
            </a:p>
          </p:txBody>
        </p:sp>
      </p:grpSp>
      <p:grpSp>
        <p:nvGrpSpPr>
          <p:cNvPr id="26" name="组合 25"/>
          <p:cNvGrpSpPr/>
          <p:nvPr/>
        </p:nvGrpSpPr>
        <p:grpSpPr>
          <a:xfrm>
            <a:off x="251520" y="5445224"/>
            <a:ext cx="8640960" cy="1224136"/>
            <a:chOff x="251520" y="4680540"/>
            <a:chExt cx="8640960" cy="1224136"/>
          </a:xfrm>
        </p:grpSpPr>
        <p:grpSp>
          <p:nvGrpSpPr>
            <p:cNvPr id="27" name="组合 26"/>
            <p:cNvGrpSpPr/>
            <p:nvPr/>
          </p:nvGrpSpPr>
          <p:grpSpPr>
            <a:xfrm>
              <a:off x="251520" y="4680540"/>
              <a:ext cx="8640960" cy="1224136"/>
              <a:chOff x="251520" y="3683461"/>
              <a:chExt cx="8640960" cy="1224136"/>
            </a:xfrm>
          </p:grpSpPr>
          <p:sp>
            <p:nvSpPr>
              <p:cNvPr id="29" name="五边形 28"/>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0" name="五边形 29"/>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1" name="燕尾形 30"/>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矩形 31"/>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8" name="矩形 27"/>
            <p:cNvSpPr>
              <a:spLocks noChangeAspect="1"/>
            </p:cNvSpPr>
            <p:nvPr/>
          </p:nvSpPr>
          <p:spPr>
            <a:xfrm>
              <a:off x="539552" y="5053511"/>
              <a:ext cx="8064896" cy="506292"/>
            </a:xfrm>
            <a:prstGeom prst="rect">
              <a:avLst/>
            </a:prstGeom>
          </p:spPr>
          <p:txBody>
            <a:bodyPr wrap="square">
              <a:spAutoFit/>
            </a:bodyPr>
            <a:lstStyle/>
            <a:p>
              <a:pPr>
                <a:lnSpc>
                  <a:spcPct val="150000"/>
                </a:lnSpc>
              </a:pPr>
              <a:r>
                <a:rPr lang="en-US" altLang="zh-CN" sz="2000" dirty="0"/>
                <a:t>C</a:t>
              </a:r>
              <a:endParaRPr lang="zh-CN" altLang="en-US" sz="2000" dirty="0"/>
            </a:p>
          </p:txBody>
        </p:sp>
      </p:grpSp>
    </p:spTree>
    <p:extLst>
      <p:ext uri="{BB962C8B-B14F-4D97-AF65-F5344CB8AC3E}">
        <p14:creationId xmlns:p14="http://schemas.microsoft.com/office/powerpoint/2010/main" val="727607168"/>
      </p:ext>
    </p:extLst>
  </p:cSld>
  <p:clrMapOvr>
    <a:masterClrMapping/>
  </p:clrMapOvr>
  <p:transition>
    <p:split orient="vert"/>
  </p:transition>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childTnLst>
              </p:cTn>
              <p:nextCondLst>
                <p:cond evt="onClick" delay="0">
                  <p:tgtEl>
                    <p:spTgt spid="16"/>
                  </p:tgtEl>
                </p:cond>
              </p:nextCondLst>
            </p:seq>
            <p:seq concurrent="1" nextAc="seek">
              <p:cTn id="8" restart="whenNotActive" fill="hold" evtFilter="cancelBubble" nodeType="interactiveSeq">
                <p:stCondLst>
                  <p:cond evt="onClick" delay="0">
                    <p:tgtEl>
                      <p:spTgt spid="17"/>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7"/>
                                        </p:tgtEl>
                                      </p:cBhvr>
                                    </p:animEffect>
                                    <p:set>
                                      <p:cBhvr>
                                        <p:cTn id="13"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14" restart="whenNotActive" fill="hold" evtFilter="cancelBubble" nodeType="interactiveSeq">
                <p:stCondLst>
                  <p:cond evt="onClick" delay="0">
                    <p:tgtEl>
                      <p:spTgt spid="15"/>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down)">
                                      <p:cBhvr>
                                        <p:cTn id="19" dur="500"/>
                                        <p:tgtEl>
                                          <p:spTgt spid="26"/>
                                        </p:tgtEl>
                                      </p:cBhvr>
                                    </p:animEffect>
                                  </p:childTnLst>
                                </p:cTn>
                              </p:par>
                            </p:childTnLst>
                          </p:cTn>
                        </p:par>
                      </p:childTnLst>
                    </p:cTn>
                  </p:par>
                </p:childTnLst>
              </p:cTn>
              <p:nextCondLst>
                <p:cond evt="onClick" delay="0">
                  <p:tgtEl>
                    <p:spTgt spid="15"/>
                  </p:tgtEl>
                </p:cond>
              </p:nextCondLst>
            </p:seq>
            <p:seq concurrent="1" nextAc="seek">
              <p:cTn id="20" restart="whenNotActive" fill="hold" evtFilter="cancelBubble" nodeType="interactiveSeq">
                <p:stCondLst>
                  <p:cond evt="onClick" delay="0">
                    <p:tgtEl>
                      <p:spTgt spid="26"/>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6"/>
                                        </p:tgtEl>
                                      </p:cBhvr>
                                    </p:animEffect>
                                    <p:set>
                                      <p:cBhvr>
                                        <p:cTn id="25"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3" name="椭圆 2">
            <a:hlinkClick r:id="rId3"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4" name="椭圆 3">
            <a:hlinkClick r:id="rId4"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5" name="椭圆 4">
            <a:hlinkClick r:id="rId5" action="ppaction://hlinksldjump"/>
          </p:cNvPr>
          <p:cNvSpPr/>
          <p:nvPr/>
        </p:nvSpPr>
        <p:spPr>
          <a:xfrm>
            <a:off x="1061610"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3</a:t>
            </a:r>
            <a:endParaRPr lang="zh-CN" altLang="en-US" dirty="0">
              <a:solidFill>
                <a:schemeClr val="bg1"/>
              </a:solidFill>
            </a:endParaRPr>
          </a:p>
        </p:txBody>
      </p:sp>
      <p:sp>
        <p:nvSpPr>
          <p:cNvPr id="6" name="椭圆 5">
            <a:hlinkClick r:id="rId6"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7" name="椭圆 6">
            <a:hlinkClick r:id="rId7"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2" name="矩形 1"/>
          <p:cNvSpPr>
            <a:spLocks noChangeAspect="1"/>
          </p:cNvSpPr>
          <p:nvPr/>
        </p:nvSpPr>
        <p:spPr>
          <a:xfrm>
            <a:off x="251520" y="1454649"/>
            <a:ext cx="8744520" cy="4967514"/>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课标全国高考</a:t>
            </a:r>
            <a:r>
              <a:rPr lang="zh-CN" altLang="zh-CN" sz="2200" dirty="0">
                <a:solidFill>
                  <a:srgbClr val="000000"/>
                </a:solidFill>
                <a:latin typeface="NEU-BZ-S92"/>
                <a:cs typeface="宋体" panose="02010600030101010101" pitchFamily="2" charset="-122"/>
              </a:rPr>
              <a:t>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依次填入下列各句横线处的成语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最恰当的一组是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这正是经验丰富的主教练在战术安排上的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下半场比赛中想方设法消耗对方主力队员的体力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终于扭转劣势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赢得比赛。</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经过几天的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又和病人家属做了充分沟通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吴医生最终否定了治疗小组提出的保守治疗方案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决定尽快为病人进行肺部手术。</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早在上个世纪末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当地决策者就</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提出了从单一的小农业向大农业转移的战略措施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于是一个个生态经济园区应运而生。</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老谋深算　　深谋远虑　　深思熟虑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老谋深算　　深思熟虑　　深谋远虑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深思熟虑　　老谋深算　　深谋远虑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深谋远虑　　深思熟虑　　老谋深算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8" name="五边形 27"/>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9" name="五边形 28"/>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0" name="组合 29"/>
          <p:cNvGrpSpPr/>
          <p:nvPr/>
        </p:nvGrpSpPr>
        <p:grpSpPr>
          <a:xfrm>
            <a:off x="251520" y="3130577"/>
            <a:ext cx="8640960" cy="3538783"/>
            <a:chOff x="251520" y="927304"/>
            <a:chExt cx="8640960" cy="3538783"/>
          </a:xfrm>
        </p:grpSpPr>
        <p:grpSp>
          <p:nvGrpSpPr>
            <p:cNvPr id="31" name="组合 30"/>
            <p:cNvGrpSpPr/>
            <p:nvPr/>
          </p:nvGrpSpPr>
          <p:grpSpPr>
            <a:xfrm>
              <a:off x="251520" y="927304"/>
              <a:ext cx="8640960" cy="3538783"/>
              <a:chOff x="251520" y="-1117895"/>
              <a:chExt cx="8640960" cy="3538783"/>
            </a:xfrm>
          </p:grpSpPr>
          <p:sp>
            <p:nvSpPr>
              <p:cNvPr id="33" name="五边形 32"/>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4" name="燕尾形 33"/>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5" name="组合 34"/>
              <p:cNvGrpSpPr/>
              <p:nvPr/>
            </p:nvGrpSpPr>
            <p:grpSpPr>
              <a:xfrm>
                <a:off x="251520" y="-1117895"/>
                <a:ext cx="8640960" cy="3221777"/>
                <a:chOff x="251520" y="-1117895"/>
                <a:chExt cx="8640960" cy="3221777"/>
              </a:xfrm>
            </p:grpSpPr>
            <p:sp>
              <p:nvSpPr>
                <p:cNvPr id="36" name="矩形 35"/>
                <p:cNvSpPr/>
                <p:nvPr/>
              </p:nvSpPr>
              <p:spPr>
                <a:xfrm>
                  <a:off x="251520" y="-1117894"/>
                  <a:ext cx="8640960" cy="3221776"/>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28"/>
                <p:cNvSpPr txBox="1"/>
                <p:nvPr/>
              </p:nvSpPr>
              <p:spPr>
                <a:xfrm>
                  <a:off x="8382111" y="-11178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32" name="矩形 31"/>
            <p:cNvSpPr>
              <a:spLocks noChangeAspect="1"/>
            </p:cNvSpPr>
            <p:nvPr/>
          </p:nvSpPr>
          <p:spPr>
            <a:xfrm>
              <a:off x="508000" y="1259404"/>
              <a:ext cx="8128000" cy="2862322"/>
            </a:xfrm>
            <a:prstGeom prst="rect">
              <a:avLst/>
            </a:prstGeom>
          </p:spPr>
          <p:txBody>
            <a:bodyPr>
              <a:spAutoFit/>
            </a:bodyPr>
            <a:lstStyle/>
            <a:p>
              <a:pPr>
                <a:lnSpc>
                  <a:spcPct val="150000"/>
                </a:lnSpc>
              </a:pPr>
              <a:r>
                <a:rPr lang="en-US" altLang="zh-CN" sz="2000" dirty="0"/>
                <a:t>“</a:t>
              </a:r>
              <a:r>
                <a:rPr lang="zh-CN" altLang="zh-CN" sz="2000" dirty="0"/>
                <a:t>老谋深算</a:t>
              </a:r>
              <a:r>
                <a:rPr lang="en-US" altLang="zh-CN" sz="2000" dirty="0"/>
                <a:t>”,</a:t>
              </a:r>
              <a:r>
                <a:rPr lang="zh-CN" altLang="zh-CN" sz="2000" dirty="0"/>
                <a:t>周密的筹划、深远的打算。形容人办事精明老练。侧重于谋事精明</a:t>
              </a:r>
              <a:r>
                <a:rPr lang="en-US" altLang="zh-CN" sz="2000" dirty="0"/>
                <a:t>,</a:t>
              </a:r>
              <a:r>
                <a:rPr lang="zh-CN" altLang="zh-CN" sz="2000" dirty="0"/>
                <a:t>与安排</a:t>
              </a:r>
              <a:r>
                <a:rPr lang="en-US" altLang="zh-CN" sz="2000" dirty="0"/>
                <a:t>“</a:t>
              </a:r>
              <a:r>
                <a:rPr lang="zh-CN" altLang="zh-CN" sz="2000" dirty="0"/>
                <a:t>下半场比赛中想方设法消耗对方主力队员的体力</a:t>
              </a:r>
              <a:r>
                <a:rPr lang="en-US" altLang="zh-CN" sz="2000" dirty="0"/>
                <a:t>,</a:t>
              </a:r>
              <a:r>
                <a:rPr lang="zh-CN" altLang="zh-CN" sz="2000" dirty="0"/>
                <a:t>终于扭转劣势</a:t>
              </a:r>
              <a:r>
                <a:rPr lang="en-US" altLang="zh-CN" sz="2000" dirty="0"/>
                <a:t>,</a:t>
              </a:r>
              <a:r>
                <a:rPr lang="zh-CN" altLang="zh-CN" sz="2000" dirty="0"/>
                <a:t>赢得比赛</a:t>
              </a:r>
              <a:r>
                <a:rPr lang="en-US" altLang="zh-CN" sz="2000" dirty="0"/>
                <a:t>”</a:t>
              </a:r>
              <a:r>
                <a:rPr lang="zh-CN" altLang="zh-CN" sz="2000" dirty="0"/>
                <a:t>相适应。</a:t>
              </a:r>
              <a:r>
                <a:rPr lang="en-US" altLang="zh-CN" sz="2000" dirty="0"/>
                <a:t>“</a:t>
              </a:r>
              <a:r>
                <a:rPr lang="zh-CN" altLang="zh-CN" sz="2000" dirty="0"/>
                <a:t>深思熟虑</a:t>
              </a:r>
              <a:r>
                <a:rPr lang="en-US" altLang="zh-CN" sz="2000" dirty="0"/>
                <a:t>”,</a:t>
              </a:r>
              <a:r>
                <a:rPr lang="zh-CN" altLang="zh-CN" sz="2000" dirty="0"/>
                <a:t>深入细致地考虑。侧重于</a:t>
              </a:r>
              <a:r>
                <a:rPr lang="en-US" altLang="zh-CN" sz="2000" dirty="0"/>
                <a:t>“</a:t>
              </a:r>
              <a:r>
                <a:rPr lang="zh-CN" altLang="zh-CN" sz="2000" dirty="0"/>
                <a:t>熟</a:t>
              </a:r>
              <a:r>
                <a:rPr lang="en-US" altLang="zh-CN" sz="2000" dirty="0"/>
                <a:t>”,</a:t>
              </a:r>
              <a:r>
                <a:rPr lang="zh-CN" altLang="zh-CN" sz="2000" dirty="0"/>
                <a:t>仔细、审慎</a:t>
              </a:r>
              <a:r>
                <a:rPr lang="en-US" altLang="zh-CN" sz="2000" dirty="0"/>
                <a:t>,</a:t>
              </a:r>
              <a:r>
                <a:rPr lang="zh-CN" altLang="zh-CN" sz="2000" dirty="0"/>
                <a:t>与医疗方案确定的语境相适应。</a:t>
              </a:r>
              <a:r>
                <a:rPr lang="en-US" altLang="zh-CN" sz="2000" dirty="0"/>
                <a:t>“</a:t>
              </a:r>
              <a:r>
                <a:rPr lang="zh-CN" altLang="zh-CN" sz="2000" dirty="0"/>
                <a:t>深谋远虑</a:t>
              </a:r>
              <a:r>
                <a:rPr lang="en-US" altLang="zh-CN" sz="2000" dirty="0"/>
                <a:t>”,</a:t>
              </a:r>
              <a:r>
                <a:rPr lang="zh-CN" altLang="zh-CN" sz="2000" dirty="0"/>
                <a:t>周密地计划</a:t>
              </a:r>
              <a:r>
                <a:rPr lang="en-US" altLang="zh-CN" sz="2000" dirty="0"/>
                <a:t>,</a:t>
              </a:r>
              <a:r>
                <a:rPr lang="zh-CN" altLang="zh-CN" sz="2000" dirty="0"/>
                <a:t>往长远里考虑。侧重于</a:t>
              </a:r>
              <a:r>
                <a:rPr lang="en-US" altLang="zh-CN" sz="2000" dirty="0"/>
                <a:t>“</a:t>
              </a:r>
              <a:r>
                <a:rPr lang="zh-CN" altLang="zh-CN" sz="2000" dirty="0"/>
                <a:t>远</a:t>
              </a:r>
              <a:r>
                <a:rPr lang="en-US" altLang="zh-CN" sz="2000" dirty="0"/>
                <a:t>”,</a:t>
              </a:r>
              <a:r>
                <a:rPr lang="zh-CN" altLang="zh-CN" sz="2000" dirty="0"/>
                <a:t>与</a:t>
              </a:r>
              <a:r>
                <a:rPr lang="en-US" altLang="zh-CN" sz="2000" dirty="0"/>
                <a:t>“</a:t>
              </a:r>
              <a:r>
                <a:rPr lang="zh-CN" altLang="zh-CN" sz="2000" dirty="0"/>
                <a:t>从单一的小农业向大农业转移的战略措施</a:t>
              </a:r>
              <a:r>
                <a:rPr lang="en-US" altLang="zh-CN" sz="2000" dirty="0"/>
                <a:t>”</a:t>
              </a:r>
              <a:r>
                <a:rPr lang="zh-CN" altLang="zh-CN" sz="2000" dirty="0"/>
                <a:t>相适应。</a:t>
              </a:r>
            </a:p>
          </p:txBody>
        </p:sp>
      </p:grpSp>
      <p:grpSp>
        <p:nvGrpSpPr>
          <p:cNvPr id="38" name="组合 37"/>
          <p:cNvGrpSpPr/>
          <p:nvPr/>
        </p:nvGrpSpPr>
        <p:grpSpPr>
          <a:xfrm>
            <a:off x="251520" y="5445224"/>
            <a:ext cx="8640960" cy="1224136"/>
            <a:chOff x="251520" y="4680540"/>
            <a:chExt cx="8640960" cy="1224136"/>
          </a:xfrm>
        </p:grpSpPr>
        <p:grpSp>
          <p:nvGrpSpPr>
            <p:cNvPr id="39" name="组合 38"/>
            <p:cNvGrpSpPr/>
            <p:nvPr/>
          </p:nvGrpSpPr>
          <p:grpSpPr>
            <a:xfrm>
              <a:off x="251520" y="4680540"/>
              <a:ext cx="8640960" cy="1224136"/>
              <a:chOff x="251520" y="3683461"/>
              <a:chExt cx="8640960" cy="1224136"/>
            </a:xfrm>
          </p:grpSpPr>
          <p:sp>
            <p:nvSpPr>
              <p:cNvPr id="41" name="五边形 4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2" name="五边形 4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3" name="燕尾形 4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矩形 43"/>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40" name="矩形 39"/>
            <p:cNvSpPr>
              <a:spLocks noChangeAspect="1"/>
            </p:cNvSpPr>
            <p:nvPr/>
          </p:nvSpPr>
          <p:spPr>
            <a:xfrm>
              <a:off x="539552" y="5053511"/>
              <a:ext cx="8064896" cy="506292"/>
            </a:xfrm>
            <a:prstGeom prst="rect">
              <a:avLst/>
            </a:prstGeom>
          </p:spPr>
          <p:txBody>
            <a:bodyPr wrap="square">
              <a:spAutoFit/>
            </a:bodyPr>
            <a:lstStyle/>
            <a:p>
              <a:pPr>
                <a:lnSpc>
                  <a:spcPct val="150000"/>
                </a:lnSpc>
              </a:pPr>
              <a:r>
                <a:rPr lang="en-US" altLang="zh-CN" sz="2000" dirty="0" smtClean="0"/>
                <a:t>B</a:t>
              </a:r>
              <a:endParaRPr lang="zh-CN" altLang="en-US" sz="2000" dirty="0"/>
            </a:p>
          </p:txBody>
        </p:sp>
      </p:grpSp>
    </p:spTree>
    <p:extLst>
      <p:ext uri="{BB962C8B-B14F-4D97-AF65-F5344CB8AC3E}">
        <p14:creationId xmlns:p14="http://schemas.microsoft.com/office/powerpoint/2010/main" val="412325725"/>
      </p:ext>
    </p:extLst>
  </p:cSld>
  <p:clrMapOvr>
    <a:masterClrMapping/>
  </p:clrMapOvr>
  <p:transition>
    <p:wipe/>
  </p:transition>
  <p:timing>
    <p:tnLst>
      <p:par>
        <p:cTn id="1" dur="indefinite" restart="never" nodeType="tmRoot">
          <p:childTnLst>
            <p:seq concurrent="1" nextAc="seek">
              <p:cTn id="2" restart="whenNotActive" fill="hold" evtFilter="cancelBubble" nodeType="interactiveSeq">
                <p:stCondLst>
                  <p:cond evt="onClick" delay="0">
                    <p:tgtEl>
                      <p:spTgt spid="2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childTnLst>
                    </p:cTn>
                  </p:par>
                </p:childTnLst>
              </p:cTn>
              <p:nextCondLst>
                <p:cond evt="onClick" delay="0">
                  <p:tgtEl>
                    <p:spTgt spid="29"/>
                  </p:tgtEl>
                </p:cond>
              </p:nextCondLst>
            </p:seq>
            <p:seq concurrent="1" nextAc="seek">
              <p:cTn id="8" restart="whenNotActive" fill="hold" evtFilter="cancelBubble" nodeType="interactiveSeq">
                <p:stCondLst>
                  <p:cond evt="onClick" delay="0">
                    <p:tgtEl>
                      <p:spTgt spid="30"/>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0"/>
                                        </p:tgtEl>
                                      </p:cBhvr>
                                    </p:animEffect>
                                    <p:set>
                                      <p:cBhvr>
                                        <p:cTn id="13" dur="1" fill="hold">
                                          <p:stCondLst>
                                            <p:cond delay="49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30"/>
                  </p:tgtEl>
                </p:cond>
              </p:nextCondLst>
            </p:seq>
            <p:seq concurrent="1" nextAc="seek">
              <p:cTn id="14" restart="whenNotActive" fill="hold" evtFilter="cancelBubble" nodeType="interactiveSeq">
                <p:stCondLst>
                  <p:cond evt="onClick" delay="0">
                    <p:tgtEl>
                      <p:spTgt spid="2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down)">
                                      <p:cBhvr>
                                        <p:cTn id="19" dur="500"/>
                                        <p:tgtEl>
                                          <p:spTgt spid="38"/>
                                        </p:tgtEl>
                                      </p:cBhvr>
                                    </p:animEffect>
                                  </p:childTnLst>
                                </p:cTn>
                              </p:par>
                            </p:childTnLst>
                          </p:cTn>
                        </p:par>
                      </p:childTnLst>
                    </p:cTn>
                  </p:par>
                </p:childTnLst>
              </p:cTn>
              <p:nextCondLst>
                <p:cond evt="onClick" delay="0">
                  <p:tgtEl>
                    <p:spTgt spid="28"/>
                  </p:tgtEl>
                </p:cond>
              </p:nextCondLst>
            </p:seq>
            <p:seq concurrent="1" nextAc="seek">
              <p:cTn id="20" restart="whenNotActive" fill="hold" evtFilter="cancelBubble" nodeType="interactiveSeq">
                <p:stCondLst>
                  <p:cond evt="onClick" delay="0">
                    <p:tgtEl>
                      <p:spTgt spid="38"/>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38"/>
                                        </p:tgtEl>
                                      </p:cBhvr>
                                    </p:animEffect>
                                    <p:set>
                                      <p:cBhvr>
                                        <p:cTn id="25" dur="1" fill="hold">
                                          <p:stCondLst>
                                            <p:cond delay="499"/>
                                          </p:stCondLst>
                                        </p:cTn>
                                        <p:tgtEl>
                                          <p:spTgt spid="38"/>
                                        </p:tgtEl>
                                        <p:attrNameLst>
                                          <p:attrName>style.visibility</p:attrName>
                                        </p:attrNameLst>
                                      </p:cBhvr>
                                      <p:to>
                                        <p:strVal val="hidden"/>
                                      </p:to>
                                    </p:set>
                                  </p:childTnLst>
                                </p:cTn>
                              </p:par>
                            </p:childTnLst>
                          </p:cTn>
                        </p:par>
                      </p:childTnLst>
                    </p:cTn>
                  </p:par>
                </p:childTnLst>
              </p:cTn>
              <p:nextCondLst>
                <p:cond evt="onClick" delay="0">
                  <p:tgtEl>
                    <p:spTgt spid="38"/>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3" name="椭圆 2">
            <a:hlinkClick r:id="rId3"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4" name="椭圆 3">
            <a:hlinkClick r:id="rId4"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5" name="椭圆 4">
            <a:hlinkClick r:id="rId5"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6" name="椭圆 5">
            <a:hlinkClick r:id="rId6" action="ppaction://hlinksldjump"/>
          </p:cNvPr>
          <p:cNvSpPr/>
          <p:nvPr/>
        </p:nvSpPr>
        <p:spPr>
          <a:xfrm>
            <a:off x="1394647"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4</a:t>
            </a:r>
            <a:endParaRPr lang="zh-CN" altLang="en-US" dirty="0">
              <a:solidFill>
                <a:schemeClr val="bg1"/>
              </a:solidFill>
            </a:endParaRPr>
          </a:p>
        </p:txBody>
      </p:sp>
      <p:sp>
        <p:nvSpPr>
          <p:cNvPr id="7" name="椭圆 6">
            <a:hlinkClick r:id="rId7"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2" name="矩形 1"/>
          <p:cNvSpPr>
            <a:spLocks noChangeAspect="1"/>
          </p:cNvSpPr>
          <p:nvPr/>
        </p:nvSpPr>
        <p:spPr>
          <a:xfrm>
            <a:off x="508000" y="1412776"/>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课标全国高考</a:t>
            </a:r>
            <a:r>
              <a:rPr lang="zh-CN" altLang="zh-CN" sz="2200" dirty="0">
                <a:solidFill>
                  <a:srgbClr val="000000"/>
                </a:solidFill>
                <a:latin typeface="NEU-BZ-S92"/>
                <a:cs typeface="宋体" panose="02010600030101010101" pitchFamily="2" charset="-122"/>
              </a:rPr>
              <a:t>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依次填入下列各句横线处的成语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最恰当的一组是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他是一个心地善良的人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但性格懦弱、谨小慎微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做起事来总是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从来不敢越雷池一步。</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当今世界科技突飞猛进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我们更要勇于开拓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不断进取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就会落后甚至被时代潮流所淘汰。</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要想让中国传统戏曲焕发出新的生命力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决不能满足于现状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唯有创新才是弘扬戏曲文化的康庄大道。</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smtClean="0">
                <a:solidFill>
                  <a:srgbClr val="000000"/>
                </a:solidFill>
                <a:latin typeface="Times New Roman" panose="02020603050405020304" pitchFamily="18" charset="0"/>
                <a:cs typeface="Times New Roman" panose="02020603050405020304" pitchFamily="18" charset="0"/>
              </a:rPr>
              <a:t>故步自封</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墨守成规</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抱残守缺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墨守成规</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故步自封</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抱残守缺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抱残守缺</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故步自封</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墨守成规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墨守成规</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抱残守缺</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故步自封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五边形 8"/>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0" name="五边形 9"/>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1" name="组合 10"/>
          <p:cNvGrpSpPr/>
          <p:nvPr/>
        </p:nvGrpSpPr>
        <p:grpSpPr>
          <a:xfrm>
            <a:off x="251520" y="3586954"/>
            <a:ext cx="8640960" cy="3082406"/>
            <a:chOff x="251520" y="1383681"/>
            <a:chExt cx="8640960" cy="3082406"/>
          </a:xfrm>
        </p:grpSpPr>
        <p:grpSp>
          <p:nvGrpSpPr>
            <p:cNvPr id="12" name="组合 11"/>
            <p:cNvGrpSpPr/>
            <p:nvPr/>
          </p:nvGrpSpPr>
          <p:grpSpPr>
            <a:xfrm>
              <a:off x="251520" y="1383681"/>
              <a:ext cx="8640960" cy="3082406"/>
              <a:chOff x="251520" y="-661518"/>
              <a:chExt cx="8640960" cy="3082406"/>
            </a:xfrm>
          </p:grpSpPr>
          <p:sp>
            <p:nvSpPr>
              <p:cNvPr id="14" name="五边形 13"/>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5" name="燕尾形 14"/>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6" name="组合 15"/>
              <p:cNvGrpSpPr/>
              <p:nvPr/>
            </p:nvGrpSpPr>
            <p:grpSpPr>
              <a:xfrm>
                <a:off x="251520" y="-661518"/>
                <a:ext cx="8640960" cy="2765400"/>
                <a:chOff x="251520" y="-661518"/>
                <a:chExt cx="8640960" cy="2765400"/>
              </a:xfrm>
            </p:grpSpPr>
            <p:sp>
              <p:nvSpPr>
                <p:cNvPr id="17" name="矩形 16"/>
                <p:cNvSpPr/>
                <p:nvPr/>
              </p:nvSpPr>
              <p:spPr>
                <a:xfrm>
                  <a:off x="251520" y="-661518"/>
                  <a:ext cx="8640960" cy="276540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28"/>
                <p:cNvSpPr txBox="1"/>
                <p:nvPr/>
              </p:nvSpPr>
              <p:spPr>
                <a:xfrm>
                  <a:off x="8382111" y="-661518"/>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3" name="矩形 12"/>
            <p:cNvSpPr>
              <a:spLocks noChangeAspect="1"/>
            </p:cNvSpPr>
            <p:nvPr/>
          </p:nvSpPr>
          <p:spPr>
            <a:xfrm>
              <a:off x="508000" y="1715781"/>
              <a:ext cx="8128000" cy="2400657"/>
            </a:xfrm>
            <a:prstGeom prst="rect">
              <a:avLst/>
            </a:prstGeom>
          </p:spPr>
          <p:txBody>
            <a:bodyPr>
              <a:spAutoFit/>
            </a:bodyPr>
            <a:lstStyle/>
            <a:p>
              <a:pPr>
                <a:lnSpc>
                  <a:spcPct val="150000"/>
                </a:lnSpc>
              </a:pPr>
              <a:r>
                <a:rPr lang="en-US" altLang="zh-CN" sz="2000" dirty="0"/>
                <a:t>“</a:t>
              </a:r>
              <a:r>
                <a:rPr lang="zh-CN" altLang="zh-CN" sz="2000" dirty="0"/>
                <a:t>故步自封</a:t>
              </a:r>
              <a:r>
                <a:rPr lang="en-US" altLang="zh-CN" sz="2000" dirty="0"/>
                <a:t>”</a:t>
              </a:r>
              <a:r>
                <a:rPr lang="zh-CN" altLang="zh-CN" sz="2000" dirty="0"/>
                <a:t>比喻安于现状</a:t>
              </a:r>
              <a:r>
                <a:rPr lang="en-US" altLang="zh-CN" sz="2000" dirty="0"/>
                <a:t>,</a:t>
              </a:r>
              <a:r>
                <a:rPr lang="zh-CN" altLang="zh-CN" sz="2000" dirty="0"/>
                <a:t>不求进步。</a:t>
              </a:r>
              <a:r>
                <a:rPr lang="en-US" altLang="zh-CN" sz="2000" dirty="0"/>
                <a:t>“</a:t>
              </a:r>
              <a:r>
                <a:rPr lang="zh-CN" altLang="zh-CN" sz="2000" dirty="0"/>
                <a:t>墨守成规</a:t>
              </a:r>
              <a:r>
                <a:rPr lang="en-US" altLang="zh-CN" sz="2000" dirty="0"/>
                <a:t>”</a:t>
              </a:r>
              <a:r>
                <a:rPr lang="zh-CN" altLang="zh-CN" sz="2000" dirty="0"/>
                <a:t>指因循守旧</a:t>
              </a:r>
              <a:r>
                <a:rPr lang="en-US" altLang="zh-CN" sz="2000" dirty="0"/>
                <a:t>,</a:t>
              </a:r>
              <a:r>
                <a:rPr lang="zh-CN" altLang="zh-CN" sz="2000" dirty="0"/>
                <a:t>不肯改进。</a:t>
              </a:r>
              <a:r>
                <a:rPr lang="en-US" altLang="zh-CN" sz="2000" dirty="0"/>
                <a:t>“</a:t>
              </a:r>
              <a:r>
                <a:rPr lang="zh-CN" altLang="zh-CN" sz="2000" dirty="0"/>
                <a:t>抱残守缺</a:t>
              </a:r>
              <a:r>
                <a:rPr lang="en-US" altLang="zh-CN" sz="2000" dirty="0"/>
                <a:t>”</a:t>
              </a:r>
              <a:r>
                <a:rPr lang="zh-CN" altLang="zh-CN" sz="2000" dirty="0"/>
                <a:t>形容保守不知改进。</a:t>
              </a:r>
              <a:r>
                <a:rPr lang="en-US" altLang="zh-CN" sz="2000" dirty="0"/>
                <a:t>(1)</a:t>
              </a:r>
              <a:r>
                <a:rPr lang="zh-CN" altLang="zh-CN" sz="2000" dirty="0"/>
                <a:t>句</a:t>
              </a:r>
              <a:r>
                <a:rPr lang="en-US" altLang="zh-CN" sz="2000" dirty="0"/>
                <a:t>“</a:t>
              </a:r>
              <a:r>
                <a:rPr lang="zh-CN" altLang="zh-CN" sz="2000" dirty="0"/>
                <a:t>谨小慎微</a:t>
              </a:r>
              <a:r>
                <a:rPr lang="en-US" altLang="zh-CN" sz="2000" dirty="0"/>
                <a:t>”“</a:t>
              </a:r>
              <a:r>
                <a:rPr lang="zh-CN" altLang="zh-CN" sz="2000" dirty="0"/>
                <a:t>从来不敢越雷池一步</a:t>
              </a:r>
              <a:r>
                <a:rPr lang="en-US" altLang="zh-CN" sz="2000" dirty="0"/>
                <a:t>”</a:t>
              </a:r>
              <a:r>
                <a:rPr lang="zh-CN" altLang="zh-CN" sz="2000" dirty="0"/>
                <a:t>说的都是小心谨慎</a:t>
              </a:r>
              <a:r>
                <a:rPr lang="en-US" altLang="zh-CN" sz="2000" dirty="0"/>
                <a:t>,</a:t>
              </a:r>
              <a:r>
                <a:rPr lang="zh-CN" altLang="zh-CN" sz="2000" dirty="0"/>
                <a:t>不求变化。由此可知</a:t>
              </a:r>
              <a:r>
                <a:rPr lang="en-US" altLang="zh-CN" sz="2000" dirty="0"/>
                <a:t>,</a:t>
              </a:r>
              <a:r>
                <a:rPr lang="zh-CN" altLang="zh-CN" sz="2000" dirty="0"/>
                <a:t>应用</a:t>
              </a:r>
              <a:r>
                <a:rPr lang="en-US" altLang="zh-CN" sz="2000" dirty="0"/>
                <a:t>“</a:t>
              </a:r>
              <a:r>
                <a:rPr lang="zh-CN" altLang="zh-CN" sz="2000" dirty="0"/>
                <a:t>墨守成规</a:t>
              </a:r>
              <a:r>
                <a:rPr lang="en-US" altLang="zh-CN" sz="2000" dirty="0"/>
                <a:t>”</a:t>
              </a:r>
              <a:r>
                <a:rPr lang="zh-CN" altLang="zh-CN" sz="2000" dirty="0"/>
                <a:t>。根据</a:t>
              </a:r>
              <a:r>
                <a:rPr lang="en-US" altLang="zh-CN" sz="2000" dirty="0"/>
                <a:t>(2)</a:t>
              </a:r>
              <a:r>
                <a:rPr lang="zh-CN" altLang="zh-CN" sz="2000" dirty="0"/>
                <a:t>句</a:t>
              </a:r>
              <a:r>
                <a:rPr lang="en-US" altLang="zh-CN" sz="2000" dirty="0"/>
                <a:t>“</a:t>
              </a:r>
              <a:r>
                <a:rPr lang="zh-CN" altLang="zh-CN" sz="2000" dirty="0"/>
                <a:t>勇于开拓</a:t>
              </a:r>
              <a:r>
                <a:rPr lang="en-US" altLang="zh-CN" sz="2000" dirty="0"/>
                <a:t>,</a:t>
              </a:r>
              <a:r>
                <a:rPr lang="zh-CN" altLang="zh-CN" sz="2000" dirty="0"/>
                <a:t>不断进取</a:t>
              </a:r>
              <a:r>
                <a:rPr lang="en-US" altLang="zh-CN" sz="2000" dirty="0"/>
                <a:t>”</a:t>
              </a:r>
              <a:r>
                <a:rPr lang="zh-CN" altLang="zh-CN" sz="2000" dirty="0"/>
                <a:t>可知这与不求进步有关</a:t>
              </a:r>
              <a:r>
                <a:rPr lang="en-US" altLang="zh-CN" sz="2000" dirty="0"/>
                <a:t>,</a:t>
              </a:r>
              <a:r>
                <a:rPr lang="zh-CN" altLang="zh-CN" sz="2000" dirty="0"/>
                <a:t>应该用</a:t>
              </a:r>
              <a:r>
                <a:rPr lang="en-US" altLang="zh-CN" sz="2000" dirty="0"/>
                <a:t>“</a:t>
              </a:r>
              <a:r>
                <a:rPr lang="zh-CN" altLang="zh-CN" sz="2000" dirty="0"/>
                <a:t>故步自封</a:t>
              </a:r>
              <a:r>
                <a:rPr lang="en-US" altLang="zh-CN" sz="2000" dirty="0"/>
                <a:t>”</a:t>
              </a:r>
              <a:r>
                <a:rPr lang="zh-CN" altLang="zh-CN" sz="2000" dirty="0"/>
                <a:t>。根据</a:t>
              </a:r>
              <a:r>
                <a:rPr lang="en-US" altLang="zh-CN" sz="2000" dirty="0"/>
                <a:t>(3)</a:t>
              </a:r>
              <a:r>
                <a:rPr lang="zh-CN" altLang="zh-CN" sz="2000" dirty="0"/>
                <a:t>句</a:t>
              </a:r>
              <a:r>
                <a:rPr lang="en-US" altLang="zh-CN" sz="2000" dirty="0"/>
                <a:t>“</a:t>
              </a:r>
              <a:r>
                <a:rPr lang="zh-CN" altLang="zh-CN" sz="2000" dirty="0"/>
                <a:t>决不能满足于现状</a:t>
              </a:r>
              <a:r>
                <a:rPr lang="en-US" altLang="zh-CN" sz="2000" dirty="0"/>
                <a:t>”“</a:t>
              </a:r>
              <a:r>
                <a:rPr lang="zh-CN" altLang="zh-CN" sz="2000" dirty="0"/>
                <a:t>唯有创新</a:t>
              </a:r>
              <a:r>
                <a:rPr lang="en-US" altLang="zh-CN" sz="2000" dirty="0"/>
                <a:t>”</a:t>
              </a:r>
              <a:r>
                <a:rPr lang="zh-CN" altLang="zh-CN" sz="2000" dirty="0"/>
                <a:t>等内容可知</a:t>
              </a:r>
              <a:r>
                <a:rPr lang="en-US" altLang="zh-CN" sz="2000" dirty="0"/>
                <a:t>,</a:t>
              </a:r>
              <a:r>
                <a:rPr lang="zh-CN" altLang="zh-CN" sz="2000" dirty="0"/>
                <a:t>应该用</a:t>
              </a:r>
              <a:r>
                <a:rPr lang="en-US" altLang="zh-CN" sz="2000" dirty="0"/>
                <a:t>“</a:t>
              </a:r>
              <a:r>
                <a:rPr lang="zh-CN" altLang="zh-CN" sz="2000" dirty="0"/>
                <a:t>抱残守缺</a:t>
              </a:r>
              <a:r>
                <a:rPr lang="en-US" altLang="zh-CN" sz="2000" dirty="0"/>
                <a:t>”</a:t>
              </a:r>
              <a:r>
                <a:rPr lang="zh-CN" altLang="zh-CN" sz="2000" dirty="0"/>
                <a:t>。</a:t>
              </a:r>
            </a:p>
          </p:txBody>
        </p:sp>
      </p:grpSp>
      <p:grpSp>
        <p:nvGrpSpPr>
          <p:cNvPr id="20" name="组合 19"/>
          <p:cNvGrpSpPr/>
          <p:nvPr/>
        </p:nvGrpSpPr>
        <p:grpSpPr>
          <a:xfrm>
            <a:off x="251520" y="5445224"/>
            <a:ext cx="8640960" cy="1224136"/>
            <a:chOff x="251520" y="4680540"/>
            <a:chExt cx="8640960" cy="1224136"/>
          </a:xfrm>
        </p:grpSpPr>
        <p:grpSp>
          <p:nvGrpSpPr>
            <p:cNvPr id="21" name="组合 20"/>
            <p:cNvGrpSpPr/>
            <p:nvPr/>
          </p:nvGrpSpPr>
          <p:grpSpPr>
            <a:xfrm>
              <a:off x="251520" y="4680540"/>
              <a:ext cx="8640960" cy="1224136"/>
              <a:chOff x="251520" y="3683461"/>
              <a:chExt cx="8640960" cy="1224136"/>
            </a:xfrm>
          </p:grpSpPr>
          <p:sp>
            <p:nvSpPr>
              <p:cNvPr id="23" name="五边形 22"/>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4" name="五边形 23"/>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5" name="燕尾形 24"/>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矩形 25"/>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2" name="矩形 21"/>
            <p:cNvSpPr>
              <a:spLocks noChangeAspect="1"/>
            </p:cNvSpPr>
            <p:nvPr/>
          </p:nvSpPr>
          <p:spPr>
            <a:xfrm>
              <a:off x="539552" y="5053511"/>
              <a:ext cx="8064896" cy="506292"/>
            </a:xfrm>
            <a:prstGeom prst="rect">
              <a:avLst/>
            </a:prstGeom>
          </p:spPr>
          <p:txBody>
            <a:bodyPr wrap="square">
              <a:spAutoFit/>
            </a:bodyPr>
            <a:lstStyle/>
            <a:p>
              <a:pPr>
                <a:lnSpc>
                  <a:spcPct val="150000"/>
                </a:lnSpc>
              </a:pPr>
              <a:r>
                <a:rPr lang="en-US" altLang="zh-CN" sz="2000" dirty="0" smtClean="0"/>
                <a:t>B</a:t>
              </a:r>
              <a:endParaRPr lang="zh-CN" altLang="en-US" sz="2000" dirty="0"/>
            </a:p>
          </p:txBody>
        </p:sp>
      </p:grpSp>
    </p:spTree>
    <p:extLst>
      <p:ext uri="{BB962C8B-B14F-4D97-AF65-F5344CB8AC3E}">
        <p14:creationId xmlns:p14="http://schemas.microsoft.com/office/powerpoint/2010/main" val="3351425357"/>
      </p:ext>
    </p:extLst>
  </p:cSld>
  <p:clrMapOvr>
    <a:masterClrMapping/>
  </p:clrMapOvr>
  <p:transition>
    <p:split orient="vert" dir="in"/>
  </p:transition>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nextCondLst>
                <p:cond evt="onClick" delay="0">
                  <p:tgtEl>
                    <p:spTgt spid="10"/>
                  </p:tgtEl>
                </p:cond>
              </p:nextCondLst>
            </p:seq>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1"/>
                                        </p:tgtEl>
                                      </p:cBhvr>
                                    </p:animEffect>
                                    <p:set>
                                      <p:cBhvr>
                                        <p:cTn id="13"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14" restart="whenNotActive" fill="hold" evtFilter="cancelBubble" nodeType="interactiveSeq">
                <p:stCondLst>
                  <p:cond evt="onClick" delay="0">
                    <p:tgtEl>
                      <p:spTgt spid="9"/>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down)">
                                      <p:cBhvr>
                                        <p:cTn id="19" dur="500"/>
                                        <p:tgtEl>
                                          <p:spTgt spid="20"/>
                                        </p:tgtEl>
                                      </p:cBhvr>
                                    </p:animEffect>
                                  </p:childTnLst>
                                </p:cTn>
                              </p:par>
                            </p:childTnLst>
                          </p:cTn>
                        </p:par>
                      </p:childTnLst>
                    </p:cTn>
                  </p:par>
                </p:childTnLst>
              </p:cTn>
              <p:nextCondLst>
                <p:cond evt="onClick" delay="0">
                  <p:tgtEl>
                    <p:spTgt spid="9"/>
                  </p:tgtEl>
                </p:cond>
              </p:nextCondLst>
            </p:seq>
            <p:seq concurrent="1" nextAc="seek">
              <p:cTn id="20" restart="whenNotActive" fill="hold" evtFilter="cancelBubble" nodeType="interactiveSeq">
                <p:stCondLst>
                  <p:cond evt="onClick" delay="0">
                    <p:tgtEl>
                      <p:spTgt spid="20"/>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0"/>
                                        </p:tgtEl>
                                      </p:cBhvr>
                                    </p:animEffect>
                                    <p:set>
                                      <p:cBhvr>
                                        <p:cTn id="25"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3" name="椭圆 2">
            <a:hlinkClick r:id="rId4"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4" name="椭圆 3">
            <a:hlinkClick r:id="rId5"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5" name="椭圆 4">
            <a:hlinkClick r:id="rId6"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6" name="椭圆 5">
            <a:hlinkClick r:id="rId7"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7" name="椭圆 6">
            <a:hlinkClick r:id="rId8" action="ppaction://hlinksldjump"/>
          </p:cNvPr>
          <p:cNvSpPr/>
          <p:nvPr/>
        </p:nvSpPr>
        <p:spPr>
          <a:xfrm>
            <a:off x="1727684"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5</a:t>
            </a:r>
            <a:endParaRPr lang="zh-CN" altLang="en-US" dirty="0">
              <a:solidFill>
                <a:schemeClr val="bg1"/>
              </a:solidFill>
            </a:endParaRPr>
          </a:p>
        </p:txBody>
      </p:sp>
      <p:sp>
        <p:nvSpPr>
          <p:cNvPr id="2" name="矩形 1"/>
          <p:cNvSpPr>
            <a:spLocks noChangeAspect="1"/>
          </p:cNvSpPr>
          <p:nvPr/>
        </p:nvSpPr>
        <p:spPr>
          <a:xfrm>
            <a:off x="508000" y="1639191"/>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山西太原模拟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下列各句中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加点的成语使用恰当的一项是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302061189"/>
              </p:ext>
            </p:extLst>
          </p:nvPr>
        </p:nvGraphicFramePr>
        <p:xfrm>
          <a:off x="508000" y="2520065"/>
          <a:ext cx="8128000" cy="3295590"/>
        </p:xfrm>
        <a:graphic>
          <a:graphicData uri="http://schemas.openxmlformats.org/presentationml/2006/ole">
            <mc:AlternateContent xmlns:mc="http://schemas.openxmlformats.org/markup-compatibility/2006">
              <mc:Choice xmlns:v="urn:schemas-microsoft-com:vml" Requires="v">
                <p:oleObj spid="_x0000_s6153" name="文档" r:id="rId10" imgW="3837032" imgH="1556225" progId="Word.Document.12">
                  <p:embed/>
                </p:oleObj>
              </mc:Choice>
              <mc:Fallback>
                <p:oleObj name="文档" r:id="rId10" imgW="3837032" imgH="1556225" progId="Word.Document.12">
                  <p:embed/>
                  <p:pic>
                    <p:nvPicPr>
                      <p:cNvPr id="0" name=""/>
                      <p:cNvPicPr/>
                      <p:nvPr/>
                    </p:nvPicPr>
                    <p:blipFill>
                      <a:blip r:embed="rId11"/>
                      <a:stretch>
                        <a:fillRect/>
                      </a:stretch>
                    </p:blipFill>
                    <p:spPr>
                      <a:xfrm>
                        <a:off x="508000" y="2520065"/>
                        <a:ext cx="8128000" cy="3295590"/>
                      </a:xfrm>
                      <a:prstGeom prst="rect">
                        <a:avLst/>
                      </a:prstGeom>
                    </p:spPr>
                  </p:pic>
                </p:oleObj>
              </mc:Fallback>
            </mc:AlternateContent>
          </a:graphicData>
        </a:graphic>
      </p:graphicFrame>
      <p:sp>
        <p:nvSpPr>
          <p:cNvPr id="29" name="五边形 28"/>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0" name="五边形 29"/>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1" name="组合 30"/>
          <p:cNvGrpSpPr/>
          <p:nvPr/>
        </p:nvGrpSpPr>
        <p:grpSpPr>
          <a:xfrm>
            <a:off x="251520" y="3586954"/>
            <a:ext cx="8640960" cy="3082406"/>
            <a:chOff x="251520" y="1383681"/>
            <a:chExt cx="8640960" cy="3082406"/>
          </a:xfrm>
        </p:grpSpPr>
        <p:grpSp>
          <p:nvGrpSpPr>
            <p:cNvPr id="32" name="组合 31"/>
            <p:cNvGrpSpPr/>
            <p:nvPr/>
          </p:nvGrpSpPr>
          <p:grpSpPr>
            <a:xfrm>
              <a:off x="251520" y="1383681"/>
              <a:ext cx="8640960" cy="3082406"/>
              <a:chOff x="251520" y="-661518"/>
              <a:chExt cx="8640960" cy="3082406"/>
            </a:xfrm>
          </p:grpSpPr>
          <p:sp>
            <p:nvSpPr>
              <p:cNvPr id="34" name="五边形 33"/>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5" name="燕尾形 34"/>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6" name="组合 35"/>
              <p:cNvGrpSpPr/>
              <p:nvPr/>
            </p:nvGrpSpPr>
            <p:grpSpPr>
              <a:xfrm>
                <a:off x="251520" y="-661518"/>
                <a:ext cx="8640960" cy="2765400"/>
                <a:chOff x="251520" y="-661518"/>
                <a:chExt cx="8640960" cy="2765400"/>
              </a:xfrm>
            </p:grpSpPr>
            <p:sp>
              <p:nvSpPr>
                <p:cNvPr id="37" name="矩形 36"/>
                <p:cNvSpPr/>
                <p:nvPr/>
              </p:nvSpPr>
              <p:spPr>
                <a:xfrm>
                  <a:off x="251520" y="-661518"/>
                  <a:ext cx="8640960" cy="276540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28"/>
                <p:cNvSpPr txBox="1"/>
                <p:nvPr/>
              </p:nvSpPr>
              <p:spPr>
                <a:xfrm>
                  <a:off x="8382111" y="-661518"/>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33" name="矩形 32"/>
            <p:cNvSpPr>
              <a:spLocks noChangeAspect="1"/>
            </p:cNvSpPr>
            <p:nvPr/>
          </p:nvSpPr>
          <p:spPr>
            <a:xfrm>
              <a:off x="508000" y="1715781"/>
              <a:ext cx="8128000" cy="2400657"/>
            </a:xfrm>
            <a:prstGeom prst="rect">
              <a:avLst/>
            </a:prstGeom>
          </p:spPr>
          <p:txBody>
            <a:bodyPr>
              <a:spAutoFit/>
            </a:bodyPr>
            <a:lstStyle/>
            <a:p>
              <a:pPr>
                <a:lnSpc>
                  <a:spcPct val="150000"/>
                </a:lnSpc>
              </a:pPr>
              <a:r>
                <a:rPr lang="zh-CN" altLang="zh-CN" sz="2000" dirty="0"/>
                <a:t>改弦更张</a:t>
              </a:r>
              <a:r>
                <a:rPr lang="en-US" altLang="zh-CN" sz="2000" dirty="0"/>
                <a:t>:</a:t>
              </a:r>
              <a:r>
                <a:rPr lang="zh-CN" altLang="zh-CN" sz="2000" dirty="0"/>
                <a:t>琴声不和谐</a:t>
              </a:r>
              <a:r>
                <a:rPr lang="en-US" altLang="zh-CN" sz="2000" dirty="0"/>
                <a:t>,</a:t>
              </a:r>
              <a:r>
                <a:rPr lang="zh-CN" altLang="zh-CN" sz="2000" dirty="0"/>
                <a:t>换了琴弦</a:t>
              </a:r>
              <a:r>
                <a:rPr lang="en-US" altLang="zh-CN" sz="2000" dirty="0"/>
                <a:t>,</a:t>
              </a:r>
              <a:r>
                <a:rPr lang="zh-CN" altLang="zh-CN" sz="2000" dirty="0"/>
                <a:t>重新安上</a:t>
              </a:r>
              <a:r>
                <a:rPr lang="en-US" altLang="zh-CN" sz="2000" dirty="0"/>
                <a:t>,</a:t>
              </a:r>
              <a:r>
                <a:rPr lang="zh-CN" altLang="zh-CN" sz="2000" dirty="0"/>
                <a:t>比喻改革制度或变更做法。</a:t>
              </a:r>
              <a:r>
                <a:rPr lang="en-US" altLang="zh-CN" sz="2000" dirty="0"/>
                <a:t>A</a:t>
              </a:r>
              <a:r>
                <a:rPr lang="zh-CN" altLang="zh-CN" sz="2000" dirty="0"/>
                <a:t>项应用</a:t>
              </a:r>
              <a:r>
                <a:rPr lang="en-US" altLang="zh-CN" sz="2000" dirty="0"/>
                <a:t>“</a:t>
              </a:r>
              <a:r>
                <a:rPr lang="zh-CN" altLang="zh-CN" sz="2000" dirty="0"/>
                <a:t>改邪归正</a:t>
              </a:r>
              <a:r>
                <a:rPr lang="en-US" altLang="zh-CN" sz="2000" dirty="0"/>
                <a:t>”</a:t>
              </a:r>
              <a:r>
                <a:rPr lang="zh-CN" altLang="zh-CN" sz="2000" dirty="0"/>
                <a:t>。珠圆玉润</a:t>
              </a:r>
              <a:r>
                <a:rPr lang="en-US" altLang="zh-CN" sz="2000" dirty="0"/>
                <a:t>:</a:t>
              </a:r>
              <a:r>
                <a:rPr lang="zh-CN" altLang="zh-CN" sz="2000" dirty="0"/>
                <a:t>像珠子那样圆</a:t>
              </a:r>
              <a:r>
                <a:rPr lang="en-US" altLang="zh-CN" sz="2000" dirty="0"/>
                <a:t>,</a:t>
              </a:r>
              <a:r>
                <a:rPr lang="zh-CN" altLang="zh-CN" sz="2000" dirty="0"/>
                <a:t>像玉石那样滑润</a:t>
              </a:r>
              <a:r>
                <a:rPr lang="en-US" altLang="zh-CN" sz="2000" dirty="0"/>
                <a:t>,</a:t>
              </a:r>
              <a:r>
                <a:rPr lang="zh-CN" altLang="zh-CN" sz="2000" dirty="0"/>
                <a:t>形容歌声婉转优美或文字流畅明快。</a:t>
              </a:r>
              <a:r>
                <a:rPr lang="en-US" altLang="zh-CN" sz="2000" dirty="0"/>
                <a:t>B</a:t>
              </a:r>
              <a:r>
                <a:rPr lang="zh-CN" altLang="zh-CN" sz="2000" dirty="0"/>
                <a:t>项使用正确。意兴阑珊</a:t>
              </a:r>
              <a:r>
                <a:rPr lang="en-US" altLang="zh-CN" sz="2000" dirty="0"/>
                <a:t>:</a:t>
              </a:r>
              <a:r>
                <a:rPr lang="zh-CN" altLang="zh-CN" sz="2000" dirty="0"/>
                <a:t>形容一个人兴致将尽的样子。</a:t>
              </a:r>
              <a:r>
                <a:rPr lang="en-US" altLang="zh-CN" sz="2000" dirty="0"/>
                <a:t>C</a:t>
              </a:r>
              <a:r>
                <a:rPr lang="zh-CN" altLang="zh-CN" sz="2000" dirty="0"/>
                <a:t>项应用</a:t>
              </a:r>
              <a:r>
                <a:rPr lang="en-US" altLang="zh-CN" sz="2000" dirty="0"/>
                <a:t>“</a:t>
              </a:r>
              <a:r>
                <a:rPr lang="zh-CN" altLang="zh-CN" sz="2000" dirty="0"/>
                <a:t>意兴正浓</a:t>
              </a:r>
              <a:r>
                <a:rPr lang="en-US" altLang="zh-CN" sz="2000" dirty="0"/>
                <a:t>”</a:t>
              </a:r>
              <a:r>
                <a:rPr lang="zh-CN" altLang="zh-CN" sz="2000" dirty="0"/>
                <a:t>。罪不容诛</a:t>
              </a:r>
              <a:r>
                <a:rPr lang="en-US" altLang="zh-CN" sz="2000" dirty="0"/>
                <a:t>:</a:t>
              </a:r>
              <a:r>
                <a:rPr lang="zh-CN" altLang="zh-CN" sz="2000" dirty="0"/>
                <a:t>罪大恶极</a:t>
              </a:r>
              <a:r>
                <a:rPr lang="en-US" altLang="zh-CN" sz="2000" dirty="0"/>
                <a:t>,</a:t>
              </a:r>
              <a:r>
                <a:rPr lang="zh-CN" altLang="zh-CN" sz="2000" dirty="0"/>
                <a:t>处死都不能抵偿。</a:t>
              </a:r>
              <a:r>
                <a:rPr lang="en-US" altLang="zh-CN" sz="2000" dirty="0"/>
                <a:t>D</a:t>
              </a:r>
              <a:r>
                <a:rPr lang="zh-CN" altLang="zh-CN" sz="2000" dirty="0"/>
                <a:t>项应用</a:t>
              </a:r>
              <a:r>
                <a:rPr lang="en-US" altLang="zh-CN" sz="2000" dirty="0"/>
                <a:t>“</a:t>
              </a:r>
              <a:r>
                <a:rPr lang="zh-CN" altLang="zh-CN" sz="2000" dirty="0"/>
                <a:t>罪不当诛</a:t>
              </a:r>
              <a:r>
                <a:rPr lang="en-US" altLang="zh-CN" sz="2000" dirty="0"/>
                <a:t>”</a:t>
              </a:r>
              <a:r>
                <a:rPr lang="zh-CN" altLang="zh-CN" sz="2000" dirty="0"/>
                <a:t>。</a:t>
              </a:r>
            </a:p>
          </p:txBody>
        </p:sp>
      </p:grpSp>
      <p:grpSp>
        <p:nvGrpSpPr>
          <p:cNvPr id="39" name="组合 38"/>
          <p:cNvGrpSpPr/>
          <p:nvPr/>
        </p:nvGrpSpPr>
        <p:grpSpPr>
          <a:xfrm>
            <a:off x="251520" y="5445224"/>
            <a:ext cx="8640960" cy="1224136"/>
            <a:chOff x="251520" y="4680540"/>
            <a:chExt cx="8640960" cy="1224136"/>
          </a:xfrm>
        </p:grpSpPr>
        <p:grpSp>
          <p:nvGrpSpPr>
            <p:cNvPr id="40" name="组合 39"/>
            <p:cNvGrpSpPr/>
            <p:nvPr/>
          </p:nvGrpSpPr>
          <p:grpSpPr>
            <a:xfrm>
              <a:off x="251520" y="4680540"/>
              <a:ext cx="8640960" cy="1224136"/>
              <a:chOff x="251520" y="3683461"/>
              <a:chExt cx="8640960" cy="1224136"/>
            </a:xfrm>
          </p:grpSpPr>
          <p:sp>
            <p:nvSpPr>
              <p:cNvPr id="42" name="五边形 41"/>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3" name="五边形 42"/>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4" name="燕尾形 43"/>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矩形 44"/>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41" name="矩形 40"/>
            <p:cNvSpPr>
              <a:spLocks noChangeAspect="1"/>
            </p:cNvSpPr>
            <p:nvPr/>
          </p:nvSpPr>
          <p:spPr>
            <a:xfrm>
              <a:off x="539552" y="5053511"/>
              <a:ext cx="8064896" cy="506292"/>
            </a:xfrm>
            <a:prstGeom prst="rect">
              <a:avLst/>
            </a:prstGeom>
          </p:spPr>
          <p:txBody>
            <a:bodyPr wrap="square">
              <a:spAutoFit/>
            </a:bodyPr>
            <a:lstStyle/>
            <a:p>
              <a:pPr>
                <a:lnSpc>
                  <a:spcPct val="150000"/>
                </a:lnSpc>
              </a:pPr>
              <a:r>
                <a:rPr lang="en-US" altLang="zh-CN" sz="2000" dirty="0" smtClean="0"/>
                <a:t>B</a:t>
              </a:r>
              <a:endParaRPr lang="zh-CN" altLang="en-US" sz="2000" dirty="0"/>
            </a:p>
          </p:txBody>
        </p:sp>
      </p:grpSp>
    </p:spTree>
    <p:extLst>
      <p:ext uri="{BB962C8B-B14F-4D97-AF65-F5344CB8AC3E}">
        <p14:creationId xmlns:p14="http://schemas.microsoft.com/office/powerpoint/2010/main" val="413824179"/>
      </p:ext>
    </p:extLst>
  </p:cSld>
  <p:clrMapOvr>
    <a:masterClrMapping/>
  </p:clrMapOvr>
  <p:transition>
    <p:pull dir="lu"/>
  </p:transition>
  <p:timing>
    <p:tnLst>
      <p:par>
        <p:cTn id="1" dur="indefinite" restart="never" nodeType="tmRoot">
          <p:childTnLst>
            <p:seq concurrent="1" nextAc="seek">
              <p:cTn id="2" restart="whenNotActive" fill="hold" evtFilter="cancelBubble" nodeType="interactiveSeq">
                <p:stCondLst>
                  <p:cond evt="onClick" delay="0">
                    <p:tgtEl>
                      <p:spTgt spid="3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childTnLst>
                    </p:cTn>
                  </p:par>
                </p:childTnLst>
              </p:cTn>
              <p:nextCondLst>
                <p:cond evt="onClick" delay="0">
                  <p:tgtEl>
                    <p:spTgt spid="30"/>
                  </p:tgtEl>
                </p:cond>
              </p:nextCondLst>
            </p:seq>
            <p:seq concurrent="1" nextAc="seek">
              <p:cTn id="8" restart="whenNotActive" fill="hold" evtFilter="cancelBubble" nodeType="interactiveSeq">
                <p:stCondLst>
                  <p:cond evt="onClick" delay="0">
                    <p:tgtEl>
                      <p:spTgt spid="31"/>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1"/>
                                        </p:tgtEl>
                                      </p:cBhvr>
                                    </p:animEffect>
                                    <p:set>
                                      <p:cBhvr>
                                        <p:cTn id="13" dur="1" fill="hold">
                                          <p:stCondLst>
                                            <p:cond delay="499"/>
                                          </p:stCondLst>
                                        </p:cTn>
                                        <p:tgtEl>
                                          <p:spTgt spid="31"/>
                                        </p:tgtEl>
                                        <p:attrNameLst>
                                          <p:attrName>style.visibility</p:attrName>
                                        </p:attrNameLst>
                                      </p:cBhvr>
                                      <p:to>
                                        <p:strVal val="hidden"/>
                                      </p:to>
                                    </p:set>
                                  </p:childTnLst>
                                </p:cTn>
                              </p:par>
                            </p:childTnLst>
                          </p:cTn>
                        </p:par>
                      </p:childTnLst>
                    </p:cTn>
                  </p:par>
                </p:childTnLst>
              </p:cTn>
              <p:nextCondLst>
                <p:cond evt="onClick" delay="0">
                  <p:tgtEl>
                    <p:spTgt spid="31"/>
                  </p:tgtEl>
                </p:cond>
              </p:nextCondLst>
            </p:seq>
            <p:seq concurrent="1" nextAc="seek">
              <p:cTn id="14" restart="whenNotActive" fill="hold" evtFilter="cancelBubble" nodeType="interactiveSeq">
                <p:stCondLst>
                  <p:cond evt="onClick" delay="0">
                    <p:tgtEl>
                      <p:spTgt spid="29"/>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wipe(down)">
                                      <p:cBhvr>
                                        <p:cTn id="19" dur="500"/>
                                        <p:tgtEl>
                                          <p:spTgt spid="39"/>
                                        </p:tgtEl>
                                      </p:cBhvr>
                                    </p:animEffect>
                                  </p:childTnLst>
                                </p:cTn>
                              </p:par>
                            </p:childTnLst>
                          </p:cTn>
                        </p:par>
                      </p:childTnLst>
                    </p:cTn>
                  </p:par>
                </p:childTnLst>
              </p:cTn>
              <p:nextCondLst>
                <p:cond evt="onClick" delay="0">
                  <p:tgtEl>
                    <p:spTgt spid="29"/>
                  </p:tgtEl>
                </p:cond>
              </p:nextCondLst>
            </p:seq>
            <p:seq concurrent="1" nextAc="seek">
              <p:cTn id="20" restart="whenNotActive" fill="hold" evtFilter="cancelBubble" nodeType="interactiveSeq">
                <p:stCondLst>
                  <p:cond evt="onClick" delay="0">
                    <p:tgtEl>
                      <p:spTgt spid="39"/>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39"/>
                                        </p:tgtEl>
                                      </p:cBhvr>
                                    </p:animEffect>
                                    <p:set>
                                      <p:cBhvr>
                                        <p:cTn id="25" dur="1" fill="hold">
                                          <p:stCondLst>
                                            <p:cond delay="499"/>
                                          </p:stCondLst>
                                        </p:cTn>
                                        <p:tgtEl>
                                          <p:spTgt spid="39"/>
                                        </p:tgtEl>
                                        <p:attrNameLst>
                                          <p:attrName>style.visibility</p:attrName>
                                        </p:attrNameLst>
                                      </p:cBhvr>
                                      <p:to>
                                        <p:strVal val="hidden"/>
                                      </p:to>
                                    </p:set>
                                  </p:childTnLst>
                                </p:cTn>
                              </p:par>
                            </p:childTnLst>
                          </p:cTn>
                        </p:par>
                      </p:childTnLst>
                    </p:cTn>
                  </p:par>
                </p:childTnLst>
              </p:cTn>
              <p:nextCondLst>
                <p:cond evt="onClick" delay="0">
                  <p:tgtEl>
                    <p:spTgt spid="39"/>
                  </p:tgtEl>
                </p:cond>
              </p:nextCondLst>
            </p:seq>
          </p:childTnLst>
        </p:cTn>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51</TotalTime>
  <Words>4644</Words>
  <Application>Microsoft Office PowerPoint</Application>
  <PresentationFormat>全屏显示(4:3)</PresentationFormat>
  <Paragraphs>693</Paragraphs>
  <Slides>53</Slides>
  <Notes>10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53</vt:i4>
      </vt:variant>
    </vt:vector>
  </HeadingPairs>
  <TitlesOfParts>
    <vt:vector size="67" baseType="lpstr">
      <vt:lpstr>NEU-BZ-S92</vt:lpstr>
      <vt:lpstr>方正书宋_GBK</vt:lpstr>
      <vt:lpstr>方正宋黑_GBK</vt:lpstr>
      <vt:lpstr>仿宋</vt:lpstr>
      <vt:lpstr>汉仪长宋简</vt:lpstr>
      <vt:lpstr>黑体</vt:lpstr>
      <vt:lpstr>楷体</vt:lpstr>
      <vt:lpstr>宋体</vt:lpstr>
      <vt:lpstr>微软雅黑</vt:lpstr>
      <vt:lpstr>Arial</vt:lpstr>
      <vt:lpstr>Calibri</vt:lpstr>
      <vt:lpstr>Times New Roman</vt:lpstr>
      <vt:lpstr>高优14新制作模板</vt:lpstr>
      <vt:lpstr>文档</vt:lpstr>
      <vt:lpstr>第1讲　正确使用词语(包括熟语)</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dbc</cp:lastModifiedBy>
  <cp:revision>语文备课大师【全免费】</cp:revision>
  <dcterms:created xsi:type="dcterms:W3CDTF">2016-09-28T04:45:40Z</dcterms:created>
  <dcterms:modified xsi:type="dcterms:W3CDTF">2016-10-10T06:58:02Z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