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917" r:id="rId2"/>
    <p:sldId id="417" r:id="rId3"/>
    <p:sldId id="330" r:id="rId4"/>
    <p:sldId id="343" r:id="rId5"/>
    <p:sldId id="643" r:id="rId6"/>
    <p:sldId id="796" r:id="rId7"/>
    <p:sldId id="921" r:id="rId8"/>
    <p:sldId id="797" r:id="rId9"/>
    <p:sldId id="798" r:id="rId10"/>
    <p:sldId id="491" r:id="rId11"/>
    <p:sldId id="494" r:id="rId12"/>
    <p:sldId id="495" r:id="rId13"/>
    <p:sldId id="851" r:id="rId14"/>
    <p:sldId id="852" r:id="rId15"/>
    <p:sldId id="496" r:id="rId16"/>
    <p:sldId id="853" r:id="rId17"/>
    <p:sldId id="922" r:id="rId18"/>
    <p:sldId id="492" r:id="rId19"/>
    <p:sldId id="923" r:id="rId20"/>
    <p:sldId id="528" r:id="rId21"/>
    <p:sldId id="918" r:id="rId22"/>
    <p:sldId id="919" r:id="rId23"/>
    <p:sldId id="920" r:id="rId24"/>
    <p:sldId id="738" r:id="rId25"/>
    <p:sldId id="924" r:id="rId2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663">
          <p15:clr>
            <a:srgbClr val="A4A3A4"/>
          </p15:clr>
        </p15:guide>
        <p15:guide id="2" pos="4059">
          <p15:clr>
            <a:srgbClr val="A4A3A4"/>
          </p15:clr>
        </p15:guide>
        <p15:guide id="3" pos="24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E75E22"/>
    <a:srgbClr val="FFE389"/>
    <a:srgbClr val="CD242B"/>
    <a:srgbClr val="FFEDAB"/>
    <a:srgbClr val="E20000"/>
    <a:srgbClr val="DEB203"/>
    <a:srgbClr val="5FBA0F"/>
    <a:srgbClr val="FC922C"/>
    <a:srgbClr val="4F81BD"/>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5550" autoAdjust="0"/>
  </p:normalViewPr>
  <p:slideViewPr>
    <p:cSldViewPr>
      <p:cViewPr varScale="1">
        <p:scale>
          <a:sx n="92" d="100"/>
          <a:sy n="92" d="100"/>
        </p:scale>
        <p:origin x="-882" y="-108"/>
      </p:cViewPr>
      <p:guideLst>
        <p:guide orient="horz" pos="663"/>
        <p:guide pos="4059"/>
        <p:guide pos="249"/>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pPr/>
              <a:t>2017-6-17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pPr/>
              <a:t>‹#›</a:t>
            </a:fld>
            <a:endParaRPr lang="zh-CN" altLang="en-US"/>
          </a:p>
        </p:txBody>
      </p:sp>
    </p:spTree>
    <p:extLst>
      <p:ext uri="{BB962C8B-B14F-4D97-AF65-F5344CB8AC3E}">
        <p14:creationId xmlns:p14="http://schemas.microsoft.com/office/powerpoint/2010/main" xmlns=""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a:t>
            </a:fld>
            <a:endParaRPr lang="zh-CN" altLang="en-US"/>
          </a:p>
        </p:txBody>
      </p:sp>
    </p:spTree>
    <p:extLst>
      <p:ext uri="{BB962C8B-B14F-4D97-AF65-F5344CB8AC3E}">
        <p14:creationId xmlns:p14="http://schemas.microsoft.com/office/powerpoint/2010/main" xmlns="" val="164171539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8" name="矩形 7"/>
          <p:cNvSpPr/>
          <p:nvPr userDrawn="1"/>
        </p:nvSpPr>
        <p:spPr>
          <a:xfrm>
            <a:off x="1094345" y="2852936"/>
            <a:ext cx="1656184" cy="1656184"/>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标题 1"/>
          <p:cNvSpPr>
            <a:spLocks noGrp="1"/>
          </p:cNvSpPr>
          <p:nvPr>
            <p:ph type="ctrTitle"/>
          </p:nvPr>
        </p:nvSpPr>
        <p:spPr>
          <a:xfrm>
            <a:off x="6361392" y="5160788"/>
            <a:ext cx="2082336" cy="893961"/>
          </a:xfrm>
          <a:prstGeom prst="rect">
            <a:avLst/>
          </a:prstGeom>
        </p:spPr>
        <p:txBody>
          <a:bodyPr>
            <a:noAutofit/>
          </a:bodyPr>
          <a:lstStyle>
            <a:lvl1pPr>
              <a:defRPr sz="3600" b="1">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
        <p:nvSpPr>
          <p:cNvPr id="3" name="副标题 2"/>
          <p:cNvSpPr>
            <a:spLocks noGrp="1"/>
          </p:cNvSpPr>
          <p:nvPr>
            <p:ph type="subTitle" idx="1"/>
          </p:nvPr>
        </p:nvSpPr>
        <p:spPr>
          <a:xfrm>
            <a:off x="6398404" y="5750834"/>
            <a:ext cx="2008312" cy="504056"/>
          </a:xfrm>
          <a:prstGeom prst="rect">
            <a:avLst/>
          </a:prstGeom>
        </p:spPr>
        <p:txBody>
          <a:bodyPr>
            <a:normAutofit/>
          </a:bodyPr>
          <a:lstStyle>
            <a:lvl1pPr marL="0" indent="0" algn="ctr">
              <a:buNone/>
              <a:defRPr sz="1200" b="1">
                <a:solidFill>
                  <a:schemeClr val="tx1">
                    <a:lumMod val="95000"/>
                    <a:lumOff val="5000"/>
                  </a:schemeClr>
                </a:solidFill>
                <a:latin typeface="微软雅黑" panose="020B0503020204020204" pitchFamily="34" charset="-122"/>
                <a:ea typeface="微软雅黑" panose="020B0503020204020204" pitchFamily="34"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372118" y="919230"/>
            <a:ext cx="2232248" cy="649050"/>
          </a:xfrm>
          <a:prstGeom prst="rect">
            <a:avLst/>
          </a:prstGeom>
        </p:spPr>
      </p:pic>
      <p:sp>
        <p:nvSpPr>
          <p:cNvPr id="9" name="矩形 8"/>
          <p:cNvSpPr/>
          <p:nvPr userDrawn="1"/>
        </p:nvSpPr>
        <p:spPr>
          <a:xfrm>
            <a:off x="2901635" y="2852936"/>
            <a:ext cx="1656184" cy="165618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4708925" y="2852936"/>
            <a:ext cx="1656184" cy="165618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6516216" y="2852936"/>
            <a:ext cx="1656184" cy="1656184"/>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1524427" y="3138183"/>
            <a:ext cx="796021" cy="789388"/>
          </a:xfrm>
          <a:prstGeom prst="rect">
            <a:avLst/>
          </a:prstGeom>
        </p:spPr>
      </p:pic>
      <p:pic>
        <p:nvPicPr>
          <p:cNvPr id="14" name="图片 13"/>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3340433" y="3140967"/>
            <a:ext cx="799519" cy="792857"/>
          </a:xfrm>
          <a:prstGeom prst="rect">
            <a:avLst/>
          </a:prstGeom>
        </p:spPr>
      </p:pic>
      <p:pic>
        <p:nvPicPr>
          <p:cNvPr id="15" name="图片 14"/>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5100559" y="3128787"/>
            <a:ext cx="825857" cy="805037"/>
          </a:xfrm>
          <a:prstGeom prst="rect">
            <a:avLst/>
          </a:prstGeom>
        </p:spPr>
      </p:pic>
      <p:pic>
        <p:nvPicPr>
          <p:cNvPr id="16" name="图片 15"/>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6932342" y="3167897"/>
            <a:ext cx="751520" cy="738995"/>
          </a:xfrm>
          <a:prstGeom prst="rect">
            <a:avLst/>
          </a:prstGeom>
        </p:spPr>
      </p:pic>
      <p:sp>
        <p:nvSpPr>
          <p:cNvPr id="17" name="TextBox 16"/>
          <p:cNvSpPr txBox="1"/>
          <p:nvPr userDrawn="1"/>
        </p:nvSpPr>
        <p:spPr>
          <a:xfrm>
            <a:off x="129149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课堂教学流程</a:t>
            </a:r>
          </a:p>
          <a:p>
            <a:r>
              <a:rPr lang="zh-CN" altLang="en-US" sz="1400" dirty="0" smtClean="0">
                <a:solidFill>
                  <a:schemeClr val="bg1"/>
                </a:solidFill>
                <a:latin typeface="微软雅黑" panose="020B0503020204020204" pitchFamily="34" charset="-122"/>
                <a:ea typeface="微软雅黑" panose="020B0503020204020204" pitchFamily="34" charset="-122"/>
              </a:rPr>
              <a:t>完美展示</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309878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全书优质试题</a:t>
            </a:r>
          </a:p>
          <a:p>
            <a:r>
              <a:rPr lang="zh-CN" altLang="en-US" sz="1400" dirty="0" smtClean="0">
                <a:solidFill>
                  <a:schemeClr val="bg1"/>
                </a:solidFill>
                <a:latin typeface="微软雅黑" panose="020B0503020204020204" pitchFamily="34" charset="-122"/>
                <a:ea typeface="微软雅黑" panose="020B0503020204020204" pitchFamily="34" charset="-122"/>
              </a:rPr>
              <a:t>随意编辑 </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userDrawn="1"/>
        </p:nvSpPr>
        <p:spPr>
          <a:xfrm>
            <a:off x="490607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独家研发</a:t>
            </a:r>
          </a:p>
          <a:p>
            <a:r>
              <a:rPr lang="zh-CN" altLang="en-US" sz="1400" dirty="0" smtClean="0">
                <a:solidFill>
                  <a:schemeClr val="bg1"/>
                </a:solidFill>
                <a:latin typeface="微软雅黑" panose="020B0503020204020204" pitchFamily="34" charset="-122"/>
                <a:ea typeface="微软雅黑" panose="020B0503020204020204" pitchFamily="34" charset="-122"/>
              </a:rPr>
              <a:t>错题组卷系统</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0" name="TextBox 19"/>
          <p:cNvSpPr txBox="1"/>
          <p:nvPr userDrawn="1"/>
        </p:nvSpPr>
        <p:spPr>
          <a:xfrm>
            <a:off x="6892903" y="3945739"/>
            <a:ext cx="902811"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志鸿优化</a:t>
            </a:r>
          </a:p>
          <a:p>
            <a:r>
              <a:rPr lang="zh-CN" altLang="en-US" sz="1400" dirty="0" smtClean="0">
                <a:solidFill>
                  <a:schemeClr val="bg1"/>
                </a:solidFill>
                <a:latin typeface="微软雅黑" panose="020B0503020204020204" pitchFamily="34" charset="-122"/>
                <a:ea typeface="微软雅黑" panose="020B0503020204020204" pitchFamily="34" charset="-122"/>
              </a:rPr>
              <a:t>永远更新</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3" name="矩形 22"/>
          <p:cNvSpPr/>
          <p:nvPr userDrawn="1"/>
        </p:nvSpPr>
        <p:spPr>
          <a:xfrm>
            <a:off x="0" y="-27384"/>
            <a:ext cx="9143999" cy="7200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userDrawn="1"/>
        </p:nvSpPr>
        <p:spPr>
          <a:xfrm>
            <a:off x="0" y="6731788"/>
            <a:ext cx="9144000" cy="126212"/>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userDrawn="1"/>
        </p:nvSpPr>
        <p:spPr>
          <a:xfrm>
            <a:off x="1658382" y="1823052"/>
            <a:ext cx="5827236" cy="707886"/>
          </a:xfrm>
          <a:prstGeom prst="rect">
            <a:avLst/>
          </a:prstGeom>
          <a:noFill/>
        </p:spPr>
        <p:txBody>
          <a:bodyPr wrap="none" rtlCol="0">
            <a:spAutoFit/>
          </a:bodyPr>
          <a:lstStyle/>
          <a:p>
            <a:r>
              <a:rPr lang="zh-CN" altLang="en-US" sz="4000" dirty="0" smtClean="0">
                <a:latin typeface="黑体" panose="02010600030101010101" pitchFamily="2" charset="-122"/>
                <a:ea typeface="黑体" panose="02010600030101010101" pitchFamily="2" charset="-122"/>
              </a:rPr>
              <a:t>高中总复习用书课件光盘</a:t>
            </a:r>
            <a:endParaRPr lang="zh-CN" altLang="en-US" sz="4000" dirty="0">
              <a:latin typeface="黑体" panose="02010600030101010101" pitchFamily="2" charset="-122"/>
              <a:ea typeface="黑体" panose="02010600030101010101" pitchFamily="2" charset="-122"/>
            </a:endParaRPr>
          </a:p>
        </p:txBody>
      </p:sp>
      <p:pic>
        <p:nvPicPr>
          <p:cNvPr id="4" name="图片 3"/>
          <p:cNvPicPr>
            <a:picLocks noChangeAspect="1"/>
          </p:cNvPicPr>
          <p:nvPr userDrawn="1"/>
        </p:nvPicPr>
        <p:blipFill>
          <a:blip r:embed="rId7" cstate="print">
            <a:extLst>
              <a:ext uri="{28A0092B-C50C-407E-A947-70E740481C1C}">
                <a14:useLocalDpi xmlns:a14="http://schemas.microsoft.com/office/drawing/2010/main" xmlns="" val="0"/>
              </a:ext>
            </a:extLst>
          </a:blip>
          <a:stretch>
            <a:fillRect/>
          </a:stretch>
        </p:blipFill>
        <p:spPr>
          <a:xfrm>
            <a:off x="5678881" y="5229200"/>
            <a:ext cx="2421511" cy="1021575"/>
          </a:xfrm>
          <a:prstGeom prst="rect">
            <a:avLst/>
          </a:prstGeom>
        </p:spPr>
      </p:pic>
    </p:spTree>
    <p:extLst>
      <p:ext uri="{BB962C8B-B14F-4D97-AF65-F5344CB8AC3E}">
        <p14:creationId xmlns:p14="http://schemas.microsoft.com/office/powerpoint/2010/main" xmlns="" val="1321805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dissolve">
                                      <p:cBhvr>
                                        <p:cTn id="7" dur="500"/>
                                        <p:tgtEl>
                                          <p:spTgt spid="27"/>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dissolve">
                                      <p:cBhvr>
                                        <p:cTn id="11" dur="500"/>
                                        <p:tgtEl>
                                          <p:spTgt spid="8"/>
                                        </p:tgtEl>
                                      </p:cBhvr>
                                    </p:animEffect>
                                  </p:childTnLst>
                                </p:cTn>
                              </p:par>
                              <p:par>
                                <p:cTn id="12" presetID="9" presetClass="entr" presetSubtype="0"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dissolve">
                                      <p:cBhvr>
                                        <p:cTn id="14" dur="500"/>
                                        <p:tgtEl>
                                          <p:spTgt spid="9"/>
                                        </p:tgtEl>
                                      </p:cBhvr>
                                    </p:animEffect>
                                  </p:childTnLst>
                                </p:cTn>
                              </p:par>
                              <p:par>
                                <p:cTn id="15" presetID="9"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dissolve">
                                      <p:cBhvr>
                                        <p:cTn id="17" dur="500"/>
                                        <p:tgtEl>
                                          <p:spTgt spid="10"/>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dissolve">
                                      <p:cBhvr>
                                        <p:cTn id="20" dur="500"/>
                                        <p:tgtEl>
                                          <p:spTgt spid="11"/>
                                        </p:tgtEl>
                                      </p:cBhvr>
                                    </p:animEffect>
                                  </p:childTnLst>
                                </p:cTn>
                              </p:par>
                              <p:par>
                                <p:cTn id="21" presetID="9"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dissolve">
                                      <p:cBhvr>
                                        <p:cTn id="23" dur="500"/>
                                        <p:tgtEl>
                                          <p:spTgt spid="13"/>
                                        </p:tgtEl>
                                      </p:cBhvr>
                                    </p:animEffect>
                                  </p:childTnLst>
                                </p:cTn>
                              </p:par>
                              <p:par>
                                <p:cTn id="24" presetID="9" presetClass="entr" presetSubtype="0"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dissolve">
                                      <p:cBhvr>
                                        <p:cTn id="26" dur="500"/>
                                        <p:tgtEl>
                                          <p:spTgt spid="14"/>
                                        </p:tgtEl>
                                      </p:cBhvr>
                                    </p:animEffect>
                                  </p:childTnLst>
                                </p:cTn>
                              </p:par>
                              <p:par>
                                <p:cTn id="27" presetID="9" presetClass="entr" presetSubtype="0"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dissolve">
                                      <p:cBhvr>
                                        <p:cTn id="29" dur="500"/>
                                        <p:tgtEl>
                                          <p:spTgt spid="15"/>
                                        </p:tgtEl>
                                      </p:cBhvr>
                                    </p:animEffect>
                                  </p:childTnLst>
                                </p:cTn>
                              </p:par>
                              <p:par>
                                <p:cTn id="30" presetID="9" presetClass="entr" presetSubtype="0"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dissolve">
                                      <p:cBhvr>
                                        <p:cTn id="32" dur="500"/>
                                        <p:tgtEl>
                                          <p:spTgt spid="16"/>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dissolve">
                                      <p:cBhvr>
                                        <p:cTn id="35" dur="500"/>
                                        <p:tgtEl>
                                          <p:spTgt spid="17"/>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dissolve">
                                      <p:cBhvr>
                                        <p:cTn id="38" dur="500"/>
                                        <p:tgtEl>
                                          <p:spTgt spid="18"/>
                                        </p:tgtEl>
                                      </p:cBhvr>
                                    </p:animEffect>
                                  </p:childTnLst>
                                </p:cTn>
                              </p:par>
                              <p:par>
                                <p:cTn id="39" presetID="9" presetClass="entr" presetSubtype="0"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dissolve">
                                      <p:cBhvr>
                                        <p:cTn id="41" dur="500"/>
                                        <p:tgtEl>
                                          <p:spTgt spid="19"/>
                                        </p:tgtEl>
                                      </p:cBhvr>
                                    </p:animEffect>
                                  </p:childTnLst>
                                </p:cTn>
                              </p:par>
                              <p:par>
                                <p:cTn id="42" presetID="9" presetClass="entr" presetSubtype="0" fill="hold" grpId="0"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dissolve">
                                      <p:cBhvr>
                                        <p:cTn id="44" dur="500"/>
                                        <p:tgtEl>
                                          <p:spTgt spid="20"/>
                                        </p:tgtEl>
                                      </p:cBhvr>
                                    </p:animEffect>
                                  </p:childTnLst>
                                </p:cTn>
                              </p:par>
                            </p:childTnLst>
                          </p:cTn>
                        </p:par>
                        <p:par>
                          <p:cTn id="45" fill="hold">
                            <p:stCondLst>
                              <p:cond delay="1000"/>
                            </p:stCondLst>
                            <p:childTnLst>
                              <p:par>
                                <p:cTn id="46" presetID="10" presetClass="entr" presetSubtype="0" fill="hold" nodeType="after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fade">
                                      <p:cBhvr>
                                        <p:cTn id="48" dur="250"/>
                                        <p:tgtEl>
                                          <p:spTgt spid="4"/>
                                        </p:tgtEl>
                                      </p:cBhvr>
                                    </p:animEffect>
                                  </p:childTnLst>
                                </p:cTn>
                              </p:par>
                            </p:childTnLst>
                          </p:cTn>
                        </p:par>
                        <p:par>
                          <p:cTn id="49" fill="hold">
                            <p:stCondLst>
                              <p:cond delay="1250"/>
                            </p:stCondLst>
                            <p:childTnLst>
                              <p:par>
                                <p:cTn id="50" presetID="10" presetClass="entr" presetSubtype="0" fill="hold" grpId="0" nodeType="after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fade">
                                      <p:cBhvr>
                                        <p:cTn id="52" dur="250"/>
                                        <p:tgtEl>
                                          <p:spTgt spid="2"/>
                                        </p:tgtEl>
                                      </p:cBhvr>
                                    </p:animEffect>
                                  </p:childTnLst>
                                </p:cTn>
                              </p:par>
                            </p:childTnLst>
                          </p:cTn>
                        </p:par>
                        <p:par>
                          <p:cTn id="53" fill="hold">
                            <p:stCondLst>
                              <p:cond delay="1500"/>
                            </p:stCondLst>
                            <p:childTnLst>
                              <p:par>
                                <p:cTn id="54" presetID="10" presetClass="entr" presetSubtype="0" fill="hold" grpId="0" nodeType="afterEffect">
                                  <p:stCondLst>
                                    <p:cond delay="0"/>
                                  </p:stCondLst>
                                  <p:childTnLst>
                                    <p:set>
                                      <p:cBhvr>
                                        <p:cTn id="55" dur="1" fill="hold">
                                          <p:stCondLst>
                                            <p:cond delay="0"/>
                                          </p:stCondLst>
                                        </p:cTn>
                                        <p:tgtEl>
                                          <p:spTgt spid="3">
                                            <p:txEl>
                                              <p:pRg st="0" end="0"/>
                                            </p:txEl>
                                          </p:spTgt>
                                        </p:tgtEl>
                                        <p:attrNameLst>
                                          <p:attrName>style.visibility</p:attrName>
                                        </p:attrNameLst>
                                      </p:cBhvr>
                                      <p:to>
                                        <p:strVal val="visible"/>
                                      </p:to>
                                    </p:set>
                                    <p:animEffect transition="in" filter="fade">
                                      <p:cBhvr>
                                        <p:cTn id="56" dur="2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build="p">
        <p:tmplLst>
          <p:tmpl lvl="1">
            <p:tnLst>
              <p:par>
                <p:cTn presetID="10"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50"/>
                        <p:tgtEl>
                          <p:spTgt spid="3"/>
                        </p:tgtEl>
                      </p:cBhvr>
                    </p:animEffect>
                  </p:childTnLst>
                </p:cTn>
              </p:par>
            </p:tnLst>
          </p:tmpl>
        </p:tmplLst>
      </p:bldP>
      <p:bldP spid="9" grpId="0" animBg="1"/>
      <p:bldP spid="10" grpId="0" animBg="1"/>
      <p:bldP spid="11" grpId="0" animBg="1"/>
      <p:bldP spid="17" grpId="0"/>
      <p:bldP spid="18" grpId="0"/>
      <p:bldP spid="19" grpId="0"/>
      <p:bldP spid="20" grpId="0"/>
      <p:bldP spid="27"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blank" preserve="1">
  <p:cSld name="典题试做">
    <p:spTree>
      <p:nvGrpSpPr>
        <p:cNvPr id="1" name=""/>
        <p:cNvGrpSpPr/>
        <p:nvPr/>
      </p:nvGrpSpPr>
      <p:grpSpPr>
        <a:xfrm>
          <a:off x="0" y="0"/>
          <a:ext cx="0" cy="0"/>
          <a:chOff x="0" y="0"/>
          <a:chExt cx="0" cy="0"/>
        </a:xfrm>
      </p:grpSpPr>
      <p:sp>
        <p:nvSpPr>
          <p:cNvPr id="10" name="同侧圆角矩形 9"/>
          <p:cNvSpPr/>
          <p:nvPr userDrawn="1"/>
        </p:nvSpPr>
        <p:spPr>
          <a:xfrm>
            <a:off x="4625948" y="538157"/>
            <a:ext cx="849374"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自主学习</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11" name="直接连接符 10"/>
          <p:cNvCxnSpPr/>
          <p:nvPr userDrawn="1"/>
        </p:nvCxnSpPr>
        <p:spPr>
          <a:xfrm>
            <a:off x="4740726" y="874706"/>
            <a:ext cx="639323"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9975940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
        <p:nvSpPr>
          <p:cNvPr id="3" name="同侧圆角矩形 2"/>
          <p:cNvSpPr/>
          <p:nvPr userDrawn="1"/>
        </p:nvSpPr>
        <p:spPr>
          <a:xfrm>
            <a:off x="5530612" y="538157"/>
            <a:ext cx="849374"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合作探究</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4" name="直接连接符 3"/>
          <p:cNvCxnSpPr/>
          <p:nvPr userDrawn="1"/>
        </p:nvCxnSpPr>
        <p:spPr>
          <a:xfrm>
            <a:off x="5645390" y="874706"/>
            <a:ext cx="639323"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53899389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
        <p:nvSpPr>
          <p:cNvPr id="3" name="同侧圆角矩形 2"/>
          <p:cNvSpPr/>
          <p:nvPr userDrawn="1"/>
        </p:nvSpPr>
        <p:spPr>
          <a:xfrm>
            <a:off x="6438382" y="538157"/>
            <a:ext cx="849374"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巩固演练</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4" name="直接连接符 3"/>
          <p:cNvCxnSpPr/>
          <p:nvPr userDrawn="1"/>
        </p:nvCxnSpPr>
        <p:spPr>
          <a:xfrm>
            <a:off x="6553160" y="874706"/>
            <a:ext cx="639323"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420571498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63559052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107103334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页">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4"/>
            <a:ext cx="7020272" cy="201622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2137115" y="3440763"/>
            <a:ext cx="7020272" cy="201622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9" name="图片 18"/>
          <p:cNvPicPr>
            <a:picLocks noChangeAspect="1"/>
          </p:cNvPicPr>
          <p:nvPr userDrawn="1"/>
        </p:nvPicPr>
        <p:blipFill>
          <a:blip r:embed="rId3" cstate="print">
            <a:duotone>
              <a:prstClr val="black"/>
              <a:schemeClr val="accent6">
                <a:tint val="45000"/>
                <a:satMod val="400000"/>
              </a:schemeClr>
            </a:duotone>
            <a:extLst>
              <a:ext uri="{28A0092B-C50C-407E-A947-70E740481C1C}">
                <a14:useLocalDpi xmlns:a14="http://schemas.microsoft.com/office/drawing/2010/main" xmlns="" val="0"/>
              </a:ext>
            </a:extLst>
          </a:blip>
          <a:stretch>
            <a:fillRect/>
          </a:stretch>
        </p:blipFill>
        <p:spPr>
          <a:xfrm>
            <a:off x="2420412" y="1996950"/>
            <a:ext cx="737932" cy="725633"/>
          </a:xfrm>
          <a:prstGeom prst="rect">
            <a:avLst/>
          </a:prstGeom>
        </p:spPr>
      </p:pic>
      <p:pic>
        <p:nvPicPr>
          <p:cNvPr id="20" name="图片 19"/>
          <p:cNvPicPr>
            <a:picLocks noChangeAspect="1"/>
          </p:cNvPicPr>
          <p:nvPr userDrawn="1"/>
        </p:nvPicPr>
        <p:blipFill>
          <a:blip r:embed="rId3" cstate="print">
            <a:duotone>
              <a:prstClr val="black"/>
              <a:srgbClr val="D9C3A5">
                <a:tint val="50000"/>
                <a:satMod val="180000"/>
              </a:srgbClr>
            </a:duotone>
            <a:extLst>
              <a:ext uri="{28A0092B-C50C-407E-A947-70E740481C1C}">
                <a14:useLocalDpi xmlns:a14="http://schemas.microsoft.com/office/drawing/2010/main" xmlns="" val="0"/>
              </a:ext>
            </a:extLst>
          </a:blip>
          <a:stretch>
            <a:fillRect/>
          </a:stretch>
        </p:blipFill>
        <p:spPr>
          <a:xfrm>
            <a:off x="2420412" y="4086059"/>
            <a:ext cx="737932" cy="725633"/>
          </a:xfrm>
          <a:prstGeom prst="rect">
            <a:avLst/>
          </a:prstGeom>
        </p:spPr>
      </p:pic>
      <p:cxnSp>
        <p:nvCxnSpPr>
          <p:cNvPr id="26" name="直接连接符 25"/>
          <p:cNvCxnSpPr/>
          <p:nvPr userDrawn="1"/>
        </p:nvCxnSpPr>
        <p:spPr>
          <a:xfrm>
            <a:off x="6156176" y="1495670"/>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6156176" y="3584779"/>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4289991825"/>
      </p:ext>
    </p:extLst>
  </p:cSld>
  <p:clrMapOvr>
    <a:masterClrMapping/>
  </p:clrMapOvr>
  <p:transition spd="slow">
    <p:push/>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目录版式二（目录内容多时用）">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3"/>
            <a:ext cx="7020272" cy="4105333"/>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1" name="图片 10"/>
          <p:cNvPicPr>
            <a:picLocks noChangeAspect="1"/>
          </p:cNvPicPr>
          <p:nvPr userDrawn="1"/>
        </p:nvPicPr>
        <p:blipFill>
          <a:blip r:embed="rId3" cstate="print">
            <a:duotone>
              <a:prstClr val="black"/>
              <a:schemeClr val="accent6">
                <a:tint val="45000"/>
                <a:satMod val="400000"/>
              </a:schemeClr>
            </a:duotone>
            <a:extLst>
              <a:ext uri="{28A0092B-C50C-407E-A947-70E740481C1C}">
                <a14:useLocalDpi xmlns:a14="http://schemas.microsoft.com/office/drawing/2010/main" xmlns="" val="0"/>
              </a:ext>
            </a:extLst>
          </a:blip>
          <a:stretch>
            <a:fillRect/>
          </a:stretch>
        </p:blipFill>
        <p:spPr>
          <a:xfrm>
            <a:off x="2420412" y="3041503"/>
            <a:ext cx="737932" cy="725633"/>
          </a:xfrm>
          <a:prstGeom prst="rect">
            <a:avLst/>
          </a:prstGeom>
        </p:spPr>
      </p:pic>
      <p:cxnSp>
        <p:nvCxnSpPr>
          <p:cNvPr id="12" name="直接连接符 11"/>
          <p:cNvCxnSpPr/>
          <p:nvPr userDrawn="1"/>
        </p:nvCxnSpPr>
        <p:spPr>
          <a:xfrm>
            <a:off x="6012160" y="1604319"/>
            <a:ext cx="0" cy="3600000"/>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10" name="标题 1"/>
          <p:cNvSpPr>
            <a:spLocks noGrp="1"/>
          </p:cNvSpPr>
          <p:nvPr>
            <p:ph type="title"/>
          </p:nvPr>
        </p:nvSpPr>
        <p:spPr>
          <a:xfrm>
            <a:off x="3158344" y="2844170"/>
            <a:ext cx="2709800" cy="1098122"/>
          </a:xfrm>
          <a:prstGeom prst="rect">
            <a:avLst/>
          </a:prstGeom>
        </p:spPr>
        <p:txBody>
          <a:bodyPr/>
          <a:lstStyle>
            <a:lvl1pPr algn="l">
              <a:defRPr sz="2800">
                <a:solidFill>
                  <a:schemeClr val="bg1"/>
                </a:solidFill>
              </a:defRPr>
            </a:lvl1pPr>
          </a:lstStyle>
          <a:p>
            <a:r>
              <a:rPr lang="zh-CN" altLang="en-US" smtClean="0"/>
              <a:t>单击此处编辑母版标题样式</a:t>
            </a:r>
            <a:endParaRPr lang="zh-CN" altLang="en-US" dirty="0"/>
          </a:p>
        </p:txBody>
      </p:sp>
      <p:sp>
        <p:nvSpPr>
          <p:cNvPr id="13" name="内容占位符 2"/>
          <p:cNvSpPr>
            <a:spLocks noGrp="1"/>
          </p:cNvSpPr>
          <p:nvPr>
            <p:ph idx="1"/>
          </p:nvPr>
        </p:nvSpPr>
        <p:spPr>
          <a:xfrm>
            <a:off x="6156176" y="1604319"/>
            <a:ext cx="2880320" cy="3599999"/>
          </a:xfrm>
          <a:prstGeom prst="rect">
            <a:avLst/>
          </a:prstGeom>
        </p:spPr>
        <p:txBody>
          <a:bodyPr/>
          <a:lstStyle>
            <a:lvl1pPr marL="0" indent="0">
              <a:lnSpc>
                <a:spcPct val="150000"/>
              </a:lnSpc>
              <a:buFontTx/>
              <a:buNone/>
              <a:defRPr sz="1600">
                <a:solidFill>
                  <a:schemeClr val="bg1"/>
                </a:solidFill>
                <a:latin typeface="+mj-ea"/>
                <a:ea typeface="+mj-ea"/>
              </a:defRPr>
            </a:lvl1pPr>
            <a:lvl2pPr marL="457200" indent="0">
              <a:lnSpc>
                <a:spcPct val="150000"/>
              </a:lnSpc>
              <a:buFontTx/>
              <a:buNone/>
              <a:defRPr sz="1600">
                <a:solidFill>
                  <a:schemeClr val="bg1"/>
                </a:solidFill>
                <a:latin typeface="+mj-ea"/>
                <a:ea typeface="+mj-ea"/>
              </a:defRPr>
            </a:lvl2pPr>
            <a:lvl3pPr marL="914400" indent="0">
              <a:lnSpc>
                <a:spcPct val="150000"/>
              </a:lnSpc>
              <a:buFontTx/>
              <a:buNone/>
              <a:defRPr sz="1600">
                <a:solidFill>
                  <a:schemeClr val="bg1"/>
                </a:solidFill>
                <a:latin typeface="+mj-ea"/>
                <a:ea typeface="+mj-ea"/>
              </a:defRPr>
            </a:lvl3pPr>
            <a:lvl4pPr marL="1371600" indent="0">
              <a:lnSpc>
                <a:spcPct val="150000"/>
              </a:lnSpc>
              <a:buFontTx/>
              <a:buNone/>
              <a:defRPr sz="1600">
                <a:solidFill>
                  <a:schemeClr val="bg1"/>
                </a:solidFill>
                <a:latin typeface="+mj-ea"/>
                <a:ea typeface="+mj-ea"/>
              </a:defRPr>
            </a:lvl4pPr>
            <a:lvl5pPr marL="1828800" indent="0">
              <a:lnSpc>
                <a:spcPct val="150000"/>
              </a:lnSpc>
              <a:buFontTx/>
              <a:buNone/>
              <a:defRPr sz="1600">
                <a:solidFill>
                  <a:schemeClr val="bg1"/>
                </a:solidFill>
                <a:latin typeface="+mj-ea"/>
                <a:ea typeface="+mj-ea"/>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Tree>
    <p:extLst>
      <p:ext uri="{BB962C8B-B14F-4D97-AF65-F5344CB8AC3E}">
        <p14:creationId xmlns:p14="http://schemas.microsoft.com/office/powerpoint/2010/main" xmlns="" val="2493944314"/>
      </p:ext>
    </p:extLst>
  </p:cSld>
  <p:clrMapOvr>
    <a:masterClrMapping/>
  </p:clrMapOvr>
  <p:transition spd="slow">
    <p:push/>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1340768"/>
            <a:ext cx="6983760" cy="108012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8" name="直接连接符 17"/>
          <p:cNvCxnSpPr/>
          <p:nvPr userDrawn="1"/>
        </p:nvCxnSpPr>
        <p:spPr>
          <a:xfrm>
            <a:off x="6422770" y="1901003"/>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0" name="矩形 49"/>
          <p:cNvSpPr/>
          <p:nvPr userDrawn="1"/>
        </p:nvSpPr>
        <p:spPr>
          <a:xfrm>
            <a:off x="2160240" y="2476840"/>
            <a:ext cx="6983760" cy="108012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2" name="直接连接符 51"/>
          <p:cNvCxnSpPr/>
          <p:nvPr userDrawn="1"/>
        </p:nvCxnSpPr>
        <p:spPr>
          <a:xfrm>
            <a:off x="6422770" y="3037075"/>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7" name="矩形 56"/>
          <p:cNvSpPr/>
          <p:nvPr userDrawn="1"/>
        </p:nvSpPr>
        <p:spPr>
          <a:xfrm>
            <a:off x="2160240" y="3631386"/>
            <a:ext cx="6983760" cy="1080120"/>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直接连接符 58"/>
          <p:cNvCxnSpPr/>
          <p:nvPr userDrawn="1"/>
        </p:nvCxnSpPr>
        <p:spPr>
          <a:xfrm>
            <a:off x="6422770" y="4191621"/>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64" name="矩形 63"/>
          <p:cNvSpPr/>
          <p:nvPr userDrawn="1"/>
        </p:nvSpPr>
        <p:spPr>
          <a:xfrm>
            <a:off x="2160240" y="4785932"/>
            <a:ext cx="6983760" cy="1080120"/>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6" name="直接连接符 65"/>
          <p:cNvCxnSpPr/>
          <p:nvPr userDrawn="1"/>
        </p:nvCxnSpPr>
        <p:spPr>
          <a:xfrm>
            <a:off x="6422770" y="5346167"/>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74" name="椭圆 73"/>
          <p:cNvSpPr/>
          <p:nvPr userDrawn="1"/>
        </p:nvSpPr>
        <p:spPr>
          <a:xfrm flipH="1">
            <a:off x="3004067"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命</a:t>
            </a:r>
          </a:p>
        </p:txBody>
      </p:sp>
      <p:sp>
        <p:nvSpPr>
          <p:cNvPr id="75" name="椭圆 74"/>
          <p:cNvSpPr/>
          <p:nvPr userDrawn="1"/>
        </p:nvSpPr>
        <p:spPr>
          <a:xfrm flipH="1">
            <a:off x="3491956"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题</a:t>
            </a:r>
          </a:p>
        </p:txBody>
      </p:sp>
      <p:sp>
        <p:nvSpPr>
          <p:cNvPr id="76" name="椭圆 75"/>
          <p:cNvSpPr/>
          <p:nvPr userDrawn="1"/>
        </p:nvSpPr>
        <p:spPr>
          <a:xfrm flipH="1">
            <a:off x="3979845"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调</a:t>
            </a:r>
          </a:p>
        </p:txBody>
      </p:sp>
      <p:sp>
        <p:nvSpPr>
          <p:cNvPr id="77" name="椭圆 76"/>
          <p:cNvSpPr/>
          <p:nvPr userDrawn="1"/>
        </p:nvSpPr>
        <p:spPr>
          <a:xfrm flipH="1">
            <a:off x="4467734"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CD242B"/>
                </a:solidFill>
                <a:latin typeface="微软雅黑" panose="020B0503020204020204" pitchFamily="34" charset="-122"/>
                <a:ea typeface="微软雅黑" panose="020B0503020204020204" pitchFamily="34" charset="-122"/>
              </a:rPr>
              <a:t>研</a:t>
            </a:r>
            <a:endParaRPr lang="zh-CN" altLang="en-US" sz="2400" dirty="0">
              <a:solidFill>
                <a:srgbClr val="CD242B"/>
              </a:solidFill>
              <a:latin typeface="微软雅黑" panose="020B0503020204020204" pitchFamily="34" charset="-122"/>
              <a:ea typeface="微软雅黑" panose="020B0503020204020204" pitchFamily="34" charset="-122"/>
            </a:endParaRPr>
          </a:p>
        </p:txBody>
      </p:sp>
      <p:sp>
        <p:nvSpPr>
          <p:cNvPr id="78" name="TextBox 77"/>
          <p:cNvSpPr txBox="1"/>
          <p:nvPr userDrawn="1"/>
        </p:nvSpPr>
        <p:spPr>
          <a:xfrm>
            <a:off x="4902559" y="1600855"/>
            <a:ext cx="1620957" cy="523220"/>
          </a:xfrm>
          <a:prstGeom prst="rect">
            <a:avLst/>
          </a:prstGeom>
          <a:noFill/>
        </p:spPr>
        <p:txBody>
          <a:bodyPr wrap="none" rtlCol="0">
            <a:spAutoFit/>
          </a:bodyPr>
          <a:lstStyle/>
          <a:p>
            <a:r>
              <a:rPr lang="zh-CN" altLang="en-US" sz="2800" i="0" dirty="0" smtClean="0">
                <a:solidFill>
                  <a:schemeClr val="bg1"/>
                </a:solidFill>
                <a:latin typeface="+mj-ea"/>
                <a:ea typeface="+mj-ea"/>
              </a:rPr>
              <a:t>明析考向</a:t>
            </a:r>
            <a:endParaRPr lang="zh-CN" altLang="en-US" sz="2800" i="0" dirty="0">
              <a:solidFill>
                <a:schemeClr val="bg1"/>
              </a:solidFill>
              <a:latin typeface="+mj-ea"/>
              <a:ea typeface="+mj-ea"/>
            </a:endParaRPr>
          </a:p>
        </p:txBody>
      </p:sp>
      <p:sp>
        <p:nvSpPr>
          <p:cNvPr id="79" name="椭圆 78"/>
          <p:cNvSpPr/>
          <p:nvPr userDrawn="1"/>
        </p:nvSpPr>
        <p:spPr>
          <a:xfrm flipH="1">
            <a:off x="3004067"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热</a:t>
            </a:r>
          </a:p>
        </p:txBody>
      </p:sp>
      <p:sp>
        <p:nvSpPr>
          <p:cNvPr id="80" name="椭圆 79"/>
          <p:cNvSpPr/>
          <p:nvPr userDrawn="1"/>
        </p:nvSpPr>
        <p:spPr>
          <a:xfrm flipH="1">
            <a:off x="3491956"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点</a:t>
            </a:r>
          </a:p>
        </p:txBody>
      </p:sp>
      <p:sp>
        <p:nvSpPr>
          <p:cNvPr id="81" name="椭圆 80"/>
          <p:cNvSpPr/>
          <p:nvPr userDrawn="1"/>
        </p:nvSpPr>
        <p:spPr>
          <a:xfrm flipH="1">
            <a:off x="3979845"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聚</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2" name="椭圆 81"/>
          <p:cNvSpPr/>
          <p:nvPr userDrawn="1"/>
        </p:nvSpPr>
        <p:spPr>
          <a:xfrm flipH="1">
            <a:off x="4467734"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焦</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3" name="TextBox 82"/>
          <p:cNvSpPr txBox="1"/>
          <p:nvPr userDrawn="1"/>
        </p:nvSpPr>
        <p:spPr>
          <a:xfrm>
            <a:off x="4902559" y="2738280"/>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归纳</a:t>
            </a:r>
            <a:r>
              <a:rPr lang="zh-CN" altLang="en-US" sz="2800" dirty="0">
                <a:solidFill>
                  <a:schemeClr val="bg1"/>
                </a:solidFill>
                <a:latin typeface="+mj-ea"/>
                <a:ea typeface="+mj-ea"/>
              </a:rPr>
              <a:t>拓展</a:t>
            </a:r>
            <a:endParaRPr lang="zh-CN" altLang="en-US" sz="2800" i="0" dirty="0">
              <a:solidFill>
                <a:schemeClr val="bg1"/>
              </a:solidFill>
              <a:latin typeface="+mj-ea"/>
              <a:ea typeface="+mj-ea"/>
            </a:endParaRPr>
          </a:p>
        </p:txBody>
      </p:sp>
      <p:sp>
        <p:nvSpPr>
          <p:cNvPr id="84" name="椭圆 83"/>
          <p:cNvSpPr/>
          <p:nvPr userDrawn="1"/>
        </p:nvSpPr>
        <p:spPr>
          <a:xfrm flipH="1">
            <a:off x="3004067"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典</a:t>
            </a:r>
          </a:p>
        </p:txBody>
      </p:sp>
      <p:sp>
        <p:nvSpPr>
          <p:cNvPr id="85" name="椭圆 84"/>
          <p:cNvSpPr/>
          <p:nvPr userDrawn="1"/>
        </p:nvSpPr>
        <p:spPr>
          <a:xfrm flipH="1">
            <a:off x="3491956"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题</a:t>
            </a:r>
          </a:p>
        </p:txBody>
      </p:sp>
      <p:sp>
        <p:nvSpPr>
          <p:cNvPr id="86" name="椭圆 85"/>
          <p:cNvSpPr/>
          <p:nvPr userDrawn="1"/>
        </p:nvSpPr>
        <p:spPr>
          <a:xfrm flipH="1">
            <a:off x="3979845"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试</a:t>
            </a:r>
          </a:p>
        </p:txBody>
      </p:sp>
      <p:sp>
        <p:nvSpPr>
          <p:cNvPr id="87" name="椭圆 86"/>
          <p:cNvSpPr/>
          <p:nvPr userDrawn="1"/>
        </p:nvSpPr>
        <p:spPr>
          <a:xfrm flipH="1">
            <a:off x="4467734"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做</a:t>
            </a:r>
          </a:p>
        </p:txBody>
      </p:sp>
      <p:sp>
        <p:nvSpPr>
          <p:cNvPr id="88" name="TextBox 87"/>
          <p:cNvSpPr txBox="1"/>
          <p:nvPr userDrawn="1"/>
        </p:nvSpPr>
        <p:spPr>
          <a:xfrm>
            <a:off x="4902559" y="3898007"/>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评</a:t>
            </a:r>
            <a:r>
              <a:rPr lang="zh-CN" altLang="en-US" sz="2800" i="0" dirty="0" smtClean="0">
                <a:solidFill>
                  <a:schemeClr val="bg1"/>
                </a:solidFill>
                <a:latin typeface="+mj-ea"/>
                <a:ea typeface="+mj-ea"/>
              </a:rPr>
              <a:t>析指正</a:t>
            </a:r>
            <a:endParaRPr lang="zh-CN" altLang="en-US" sz="2800" i="0" dirty="0">
              <a:solidFill>
                <a:schemeClr val="bg1"/>
              </a:solidFill>
              <a:latin typeface="+mj-ea"/>
              <a:ea typeface="+mj-ea"/>
            </a:endParaRPr>
          </a:p>
        </p:txBody>
      </p:sp>
      <p:sp>
        <p:nvSpPr>
          <p:cNvPr id="89" name="椭圆 88"/>
          <p:cNvSpPr/>
          <p:nvPr userDrawn="1"/>
        </p:nvSpPr>
        <p:spPr>
          <a:xfrm flipH="1">
            <a:off x="3004067"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创</a:t>
            </a:r>
          </a:p>
        </p:txBody>
      </p:sp>
      <p:sp>
        <p:nvSpPr>
          <p:cNvPr id="90" name="椭圆 89"/>
          <p:cNvSpPr/>
          <p:nvPr userDrawn="1"/>
        </p:nvSpPr>
        <p:spPr>
          <a:xfrm flipH="1">
            <a:off x="3491956"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新</a:t>
            </a:r>
          </a:p>
        </p:txBody>
      </p:sp>
      <p:sp>
        <p:nvSpPr>
          <p:cNvPr id="91" name="椭圆 90"/>
          <p:cNvSpPr/>
          <p:nvPr userDrawn="1"/>
        </p:nvSpPr>
        <p:spPr>
          <a:xfrm flipH="1">
            <a:off x="3979845"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模</a:t>
            </a:r>
          </a:p>
        </p:txBody>
      </p:sp>
      <p:sp>
        <p:nvSpPr>
          <p:cNvPr id="92" name="椭圆 91"/>
          <p:cNvSpPr/>
          <p:nvPr userDrawn="1"/>
        </p:nvSpPr>
        <p:spPr>
          <a:xfrm flipH="1">
            <a:off x="4467734"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5FBA0F"/>
                </a:solidFill>
                <a:latin typeface="微软雅黑" panose="020B0503020204020204" pitchFamily="34" charset="-122"/>
                <a:ea typeface="微软雅黑" panose="020B0503020204020204" pitchFamily="34" charset="-122"/>
              </a:rPr>
              <a:t>拟</a:t>
            </a:r>
            <a:endParaRPr lang="zh-CN" altLang="en-US" sz="2400" dirty="0">
              <a:solidFill>
                <a:srgbClr val="5FBA0F"/>
              </a:solidFill>
              <a:latin typeface="微软雅黑" panose="020B0503020204020204" pitchFamily="34" charset="-122"/>
              <a:ea typeface="微软雅黑" panose="020B0503020204020204" pitchFamily="34" charset="-122"/>
            </a:endParaRPr>
          </a:p>
        </p:txBody>
      </p:sp>
      <p:sp>
        <p:nvSpPr>
          <p:cNvPr id="93" name="TextBox 92"/>
          <p:cNvSpPr txBox="1"/>
          <p:nvPr userDrawn="1"/>
        </p:nvSpPr>
        <p:spPr>
          <a:xfrm>
            <a:off x="4902559" y="5046629"/>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预测</a:t>
            </a:r>
            <a:r>
              <a:rPr lang="zh-CN" altLang="en-US" sz="2800" dirty="0">
                <a:solidFill>
                  <a:schemeClr val="bg1"/>
                </a:solidFill>
                <a:latin typeface="+mj-ea"/>
                <a:ea typeface="+mj-ea"/>
              </a:rPr>
              <a:t>演练</a:t>
            </a:r>
            <a:endParaRPr lang="zh-CN" altLang="en-US" sz="2800" i="0" dirty="0">
              <a:solidFill>
                <a:schemeClr val="bg1"/>
              </a:solidFill>
              <a:latin typeface="+mj-ea"/>
              <a:ea typeface="+mj-ea"/>
            </a:endParaRPr>
          </a:p>
        </p:txBody>
      </p:sp>
    </p:spTree>
    <p:extLst>
      <p:ext uri="{BB962C8B-B14F-4D97-AF65-F5344CB8AC3E}">
        <p14:creationId xmlns:p14="http://schemas.microsoft.com/office/powerpoint/2010/main" xmlns="" val="1387326686"/>
      </p:ext>
    </p:extLst>
  </p:cSld>
  <p:clrMapOvr>
    <a:masterClrMapping/>
  </p:clrMapOvr>
  <p:transition spd="slow">
    <p:push/>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83026"/>
            <a:ext cx="5898760" cy="725633"/>
          </a:xfrm>
          <a:prstGeom prst="rect">
            <a:avLst/>
          </a:prstGeom>
        </p:spPr>
        <p:txBody>
          <a:bodyPr anchor="ct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pic>
        <p:nvPicPr>
          <p:cNvPr id="11" name="图片 10"/>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2477425" y="2994177"/>
            <a:ext cx="737932" cy="725633"/>
          </a:xfrm>
          <a:prstGeom prst="rect">
            <a:avLst/>
          </a:prstGeom>
        </p:spPr>
      </p:pic>
    </p:spTree>
    <p:extLst>
      <p:ext uri="{BB962C8B-B14F-4D97-AF65-F5344CB8AC3E}">
        <p14:creationId xmlns:p14="http://schemas.microsoft.com/office/powerpoint/2010/main" xmlns="" val="3092295814"/>
      </p:ext>
    </p:extLst>
  </p:cSld>
  <p:clrMapOvr>
    <a:masterClrMapping/>
  </p:clrMapOvr>
  <p:transition spd="slow">
    <p:push/>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2_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10011"/>
            <a:ext cx="5898760"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130062492"/>
      </p:ext>
    </p:extLst>
  </p:cSld>
  <p:clrMapOvr>
    <a:masterClrMapping/>
  </p:clrMapOvr>
  <p:transition spd="slow">
    <p:push/>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两栏内容">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73692425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0661439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热点聚焦">
    <p:spTree>
      <p:nvGrpSpPr>
        <p:cNvPr id="1" name=""/>
        <p:cNvGrpSpPr/>
        <p:nvPr/>
      </p:nvGrpSpPr>
      <p:grpSpPr>
        <a:xfrm>
          <a:off x="0" y="0"/>
          <a:ext cx="0" cy="0"/>
          <a:chOff x="0" y="0"/>
          <a:chExt cx="0" cy="0"/>
        </a:xfrm>
      </p:grpSpPr>
      <p:sp>
        <p:nvSpPr>
          <p:cNvPr id="11" name="同侧圆角矩形 10"/>
          <p:cNvSpPr/>
          <p:nvPr userDrawn="1"/>
        </p:nvSpPr>
        <p:spPr>
          <a:xfrm>
            <a:off x="3713134" y="538157"/>
            <a:ext cx="848592"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本案目标</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12" name="直接连接符 11"/>
          <p:cNvCxnSpPr/>
          <p:nvPr userDrawn="1"/>
        </p:nvCxnSpPr>
        <p:spPr>
          <a:xfrm>
            <a:off x="3801786" y="874706"/>
            <a:ext cx="688505"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7378201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 Target="../slides/slide2.xml"/><Relationship Id="rId3" Type="http://schemas.openxmlformats.org/officeDocument/2006/relationships/slideLayout" Target="../slideLayouts/slideLayout3.xml"/><Relationship Id="rId21" Type="http://schemas.openxmlformats.org/officeDocument/2006/relationships/slide" Target="../slides/slide18.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jpeg"/><Relationship Id="rId20" Type="http://schemas.openxmlformats.org/officeDocument/2006/relationships/slide" Target="../slides/slide1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 Target="../slides/slide3.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6" cstate="print"/>
          <a:srcRect/>
          <a:tile tx="0" ty="0" sx="100000" sy="100000" flip="none" algn="tl"/>
        </a:blipFill>
        <a:effectLst/>
      </p:bgPr>
    </p:bg>
    <p:spTree>
      <p:nvGrpSpPr>
        <p:cNvPr id="1" name=""/>
        <p:cNvGrpSpPr/>
        <p:nvPr/>
      </p:nvGrpSpPr>
      <p:grpSpPr>
        <a:xfrm>
          <a:off x="0" y="0"/>
          <a:ext cx="0" cy="0"/>
          <a:chOff x="0" y="0"/>
          <a:chExt cx="0" cy="0"/>
        </a:xfrm>
      </p:grpSpPr>
      <p:sp>
        <p:nvSpPr>
          <p:cNvPr id="13" name="矩形 12"/>
          <p:cNvSpPr/>
          <p:nvPr/>
        </p:nvSpPr>
        <p:spPr>
          <a:xfrm>
            <a:off x="3171825" y="467380"/>
            <a:ext cx="5000575" cy="44134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 y="6738378"/>
            <a:ext cx="9157036" cy="128253"/>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矩形 22"/>
          <p:cNvSpPr/>
          <p:nvPr/>
        </p:nvSpPr>
        <p:spPr>
          <a:xfrm>
            <a:off x="8172400" y="467380"/>
            <a:ext cx="971600" cy="441340"/>
          </a:xfrm>
          <a:prstGeom prst="rect">
            <a:avLst/>
          </a:prstGeom>
          <a:solidFill>
            <a:srgbClr val="FC92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433638" y="0"/>
            <a:ext cx="1711621" cy="90872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黑体" panose="02010600030101010101" pitchFamily="2" charset="-122"/>
                <a:ea typeface="黑体" panose="02010600030101010101" pitchFamily="2" charset="-122"/>
              </a:rPr>
              <a:t>专题一</a:t>
            </a:r>
            <a:endParaRPr lang="zh-CN" altLang="en-US" b="1" dirty="0">
              <a:latin typeface="黑体" panose="02010600030101010101" pitchFamily="2" charset="-122"/>
              <a:ea typeface="黑体" panose="02010600030101010101" pitchFamily="2" charset="-122"/>
            </a:endParaRPr>
          </a:p>
        </p:txBody>
      </p:sp>
      <p:cxnSp>
        <p:nvCxnSpPr>
          <p:cNvPr id="25" name="直接连接符 24"/>
          <p:cNvCxnSpPr/>
          <p:nvPr/>
        </p:nvCxnSpPr>
        <p:spPr>
          <a:xfrm flipH="1">
            <a:off x="0" y="6727668"/>
            <a:ext cx="9144000" cy="0"/>
          </a:xfrm>
          <a:prstGeom prst="line">
            <a:avLst/>
          </a:prstGeom>
          <a:ln w="12700">
            <a:solidFill>
              <a:srgbClr val="E20000"/>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 y="937527"/>
            <a:ext cx="9144000" cy="3600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p:cNvPicPr>
            <a:picLocks noChangeAspect="1"/>
          </p:cNvPicPr>
          <p:nvPr/>
        </p:nvPicPr>
        <p:blipFill>
          <a:blip r:embed="rId17" cstate="print">
            <a:extLst>
              <a:ext uri="{28A0092B-C50C-407E-A947-70E740481C1C}">
                <a14:useLocalDpi xmlns:a14="http://schemas.microsoft.com/office/drawing/2010/main" xmlns="" val="0"/>
              </a:ext>
            </a:extLst>
          </a:blip>
          <a:stretch>
            <a:fillRect/>
          </a:stretch>
        </p:blipFill>
        <p:spPr>
          <a:xfrm>
            <a:off x="375627" y="161189"/>
            <a:ext cx="628650" cy="619125"/>
          </a:xfrm>
          <a:prstGeom prst="rect">
            <a:avLst/>
          </a:prstGeom>
        </p:spPr>
      </p:pic>
      <p:sp>
        <p:nvSpPr>
          <p:cNvPr id="29" name="TextBox 28"/>
          <p:cNvSpPr txBox="1"/>
          <p:nvPr/>
        </p:nvSpPr>
        <p:spPr>
          <a:xfrm>
            <a:off x="3235833" y="75617"/>
            <a:ext cx="2608406" cy="369332"/>
          </a:xfrm>
          <a:prstGeom prst="rect">
            <a:avLst/>
          </a:prstGeom>
          <a:noFill/>
        </p:spPr>
        <p:txBody>
          <a:bodyPr wrap="none" rtlCol="0">
            <a:spAutoFit/>
          </a:bodyPr>
          <a:lstStyle/>
          <a:p>
            <a:r>
              <a:rPr lang="zh-CN" altLang="zh-CN" sz="1800" b="1" dirty="0" smtClean="0">
                <a:solidFill>
                  <a:srgbClr val="C00000"/>
                </a:solidFill>
              </a:rPr>
              <a:t>学案</a:t>
            </a:r>
            <a:r>
              <a:rPr lang="en-US" altLang="zh-CN" sz="1800" b="1" dirty="0" smtClean="0">
                <a:solidFill>
                  <a:srgbClr val="C00000"/>
                </a:solidFill>
              </a:rPr>
              <a:t>5</a:t>
            </a:r>
            <a:r>
              <a:rPr lang="zh-CN" altLang="zh-CN" sz="1800" b="1" dirty="0" smtClean="0">
                <a:solidFill>
                  <a:srgbClr val="C00000"/>
                </a:solidFill>
              </a:rPr>
              <a:t>　五种结尾余韵生</a:t>
            </a:r>
            <a:endParaRPr lang="zh-CN" altLang="en-US" b="1" dirty="0">
              <a:solidFill>
                <a:srgbClr val="C00000"/>
              </a:solidFill>
              <a:latin typeface="+mj-ea"/>
              <a:ea typeface="+mj-ea"/>
            </a:endParaRPr>
          </a:p>
        </p:txBody>
      </p:sp>
      <p:sp>
        <p:nvSpPr>
          <p:cNvPr id="17" name="灯片编号占位符 3"/>
          <p:cNvSpPr>
            <a:spLocks noGrp="1"/>
          </p:cNvSpPr>
          <p:nvPr>
            <p:ph type="sldNum" sz="quarter" idx="4"/>
          </p:nvPr>
        </p:nvSpPr>
        <p:spPr>
          <a:xfrm>
            <a:off x="8374429" y="507713"/>
            <a:ext cx="662067" cy="365125"/>
          </a:xfrm>
          <a:prstGeom prst="rect">
            <a:avLst/>
          </a:prstGeom>
        </p:spPr>
        <p:txBody>
          <a:bodyPr/>
          <a:lstStyle>
            <a:lvl1pPr>
              <a:defRPr>
                <a:solidFill>
                  <a:schemeClr val="bg1"/>
                </a:solidFill>
                <a:latin typeface="+mj-ea"/>
                <a:ea typeface="+mj-ea"/>
              </a:defRPr>
            </a:lvl1pPr>
          </a:lstStyle>
          <a:p>
            <a:fld id="{4BF17FCF-D4DA-449D-A468-DDB7E43619E6}" type="slidenum">
              <a:rPr lang="zh-CN" altLang="en-US" smtClean="0"/>
              <a:pPr/>
              <a:t>‹#›</a:t>
            </a:fld>
            <a:endParaRPr lang="zh-CN" altLang="en-US" dirty="0"/>
          </a:p>
        </p:txBody>
      </p:sp>
      <p:sp>
        <p:nvSpPr>
          <p:cNvPr id="15" name="同侧圆角矩形 14">
            <a:hlinkClick r:id="rId18" action="ppaction://hlinksldjump" tooltip="点击进入"/>
          </p:cNvPr>
          <p:cNvSpPr/>
          <p:nvPr userDrawn="1"/>
        </p:nvSpPr>
        <p:spPr>
          <a:xfrm>
            <a:off x="3707904" y="607236"/>
            <a:ext cx="845180"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本案目标</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
        <p:nvSpPr>
          <p:cNvPr id="16" name="同侧圆角矩形 15">
            <a:hlinkClick r:id="rId19" action="ppaction://hlinksldjump" tooltip="点击进入"/>
          </p:cNvPr>
          <p:cNvSpPr/>
          <p:nvPr userDrawn="1"/>
        </p:nvSpPr>
        <p:spPr>
          <a:xfrm>
            <a:off x="4621738" y="607236"/>
            <a:ext cx="845180"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自主学习</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
        <p:nvSpPr>
          <p:cNvPr id="14" name="同侧圆角矩形 13">
            <a:hlinkClick r:id="rId20" action="ppaction://hlinksldjump" tooltip="点击进入"/>
          </p:cNvPr>
          <p:cNvSpPr/>
          <p:nvPr userDrawn="1"/>
        </p:nvSpPr>
        <p:spPr>
          <a:xfrm>
            <a:off x="5537294" y="610414"/>
            <a:ext cx="845180"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合作探究</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
        <p:nvSpPr>
          <p:cNvPr id="18" name="同侧圆角矩形 17">
            <a:hlinkClick r:id="rId21" action="ppaction://hlinksldjump" tooltip="点击进入"/>
          </p:cNvPr>
          <p:cNvSpPr/>
          <p:nvPr userDrawn="1"/>
        </p:nvSpPr>
        <p:spPr>
          <a:xfrm>
            <a:off x="6442576" y="610414"/>
            <a:ext cx="845180"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巩固演练</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2527726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61" r:id="rId5"/>
    <p:sldLayoutId id="2147483662"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package" Target="../embeddings/Microsoft_Word___22.docx"/><Relationship Id="rId2" Type="http://schemas.openxmlformats.org/officeDocument/2006/relationships/slideLayout" Target="../slideLayouts/slideLayout11.xml"/><Relationship Id="rId1" Type="http://schemas.openxmlformats.org/officeDocument/2006/relationships/vmlDrawing" Target="../drawings/vmlDrawing2.v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8.xml"/><Relationship Id="rId1" Type="http://schemas.openxmlformats.org/officeDocument/2006/relationships/slideLayout" Target="../slideLayouts/slideLayout12.xml"/><Relationship Id="rId5" Type="http://schemas.openxmlformats.org/officeDocument/2006/relationships/image" Target="../media/image14.jpeg"/><Relationship Id="rId4" Type="http://schemas.openxmlformats.org/officeDocument/2006/relationships/slide" Target="slide24.xml"/></Relationships>
</file>

<file path=ppt/slides/_rels/slide19.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8.xml"/><Relationship Id="rId1" Type="http://schemas.openxmlformats.org/officeDocument/2006/relationships/slideLayout" Target="../slideLayouts/slideLayout12.xml"/><Relationship Id="rId4" Type="http://schemas.openxmlformats.org/officeDocument/2006/relationships/slide" Target="slide2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8.xml"/><Relationship Id="rId1" Type="http://schemas.openxmlformats.org/officeDocument/2006/relationships/slideLayout" Target="../slideLayouts/slideLayout12.xml"/><Relationship Id="rId4" Type="http://schemas.openxmlformats.org/officeDocument/2006/relationships/slide" Target="slide24.xml"/></Relationships>
</file>

<file path=ppt/slides/_rels/slide21.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8.xml"/><Relationship Id="rId1" Type="http://schemas.openxmlformats.org/officeDocument/2006/relationships/slideLayout" Target="../slideLayouts/slideLayout12.xml"/><Relationship Id="rId4" Type="http://schemas.openxmlformats.org/officeDocument/2006/relationships/slide" Target="slide24.xml"/></Relationships>
</file>

<file path=ppt/slides/_rels/slide22.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8.xml"/><Relationship Id="rId1" Type="http://schemas.openxmlformats.org/officeDocument/2006/relationships/slideLayout" Target="../slideLayouts/slideLayout12.xml"/><Relationship Id="rId4" Type="http://schemas.openxmlformats.org/officeDocument/2006/relationships/slide" Target="slide24.xml"/></Relationships>
</file>

<file path=ppt/slides/_rels/slide23.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8.xml"/><Relationship Id="rId1" Type="http://schemas.openxmlformats.org/officeDocument/2006/relationships/slideLayout" Target="../slideLayouts/slideLayout12.xml"/><Relationship Id="rId4" Type="http://schemas.openxmlformats.org/officeDocument/2006/relationships/slide" Target="slide24.xml"/></Relationships>
</file>

<file path=ppt/slides/_rels/slide24.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8.xml"/><Relationship Id="rId1" Type="http://schemas.openxmlformats.org/officeDocument/2006/relationships/slideLayout" Target="../slideLayouts/slideLayout12.xml"/><Relationship Id="rId5" Type="http://schemas.openxmlformats.org/officeDocument/2006/relationships/image" Target="../media/image15.jpeg"/><Relationship Id="rId4" Type="http://schemas.openxmlformats.org/officeDocument/2006/relationships/slide" Target="slide24.xml"/></Relationships>
</file>

<file path=ppt/slides/_rels/slide25.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8.xml"/><Relationship Id="rId1" Type="http://schemas.openxmlformats.org/officeDocument/2006/relationships/slideLayout" Target="../slideLayouts/slideLayout12.xml"/><Relationship Id="rId4" Type="http://schemas.openxmlformats.org/officeDocument/2006/relationships/slide" Target="slide24.xml"/></Relationships>
</file>

<file path=ppt/slides/_rels/slide3.xml.rels><?xml version="1.0" encoding="UTF-8" standalone="yes"?>
<Relationships xmlns="http://schemas.openxmlformats.org/package/2006/relationships"><Relationship Id="rId3" Type="http://schemas.openxmlformats.org/officeDocument/2006/relationships/package" Target="../embeddings/Microsoft_Word___11.docx"/><Relationship Id="rId2" Type="http://schemas.openxmlformats.org/officeDocument/2006/relationships/slideLayout" Target="../slideLayouts/slideLayout10.xml"/><Relationship Id="rId1" Type="http://schemas.openxmlformats.org/officeDocument/2006/relationships/vmlDrawing" Target="../drawings/vmlDrawing1.vml"/></Relationships>
</file>

<file path=ppt/slides/_rels/slide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ctrTitle"/>
          </p:nvPr>
        </p:nvSpPr>
        <p:spPr>
          <a:xfrm>
            <a:off x="2187028" y="3064501"/>
            <a:ext cx="7137500" cy="669254"/>
          </a:xfrm>
        </p:spPr>
        <p:txBody>
          <a:bodyPr/>
          <a:lstStyle/>
          <a:p>
            <a:r>
              <a:rPr lang="zh-CN" altLang="zh-CN" sz="3200" dirty="0"/>
              <a:t>学案</a:t>
            </a:r>
            <a:r>
              <a:rPr lang="en-US" altLang="zh-CN" sz="3200" dirty="0"/>
              <a:t>5</a:t>
            </a:r>
            <a:r>
              <a:rPr lang="zh-CN" altLang="zh-CN" sz="3200" dirty="0"/>
              <a:t>　五种结尾余韵生</a:t>
            </a:r>
          </a:p>
        </p:txBody>
      </p:sp>
    </p:spTree>
    <p:extLst>
      <p:ext uri="{BB962C8B-B14F-4D97-AF65-F5344CB8AC3E}">
        <p14:creationId xmlns:p14="http://schemas.microsoft.com/office/powerpoint/2010/main" xmlns="" val="1883813192"/>
      </p:ext>
    </p:extLst>
  </p:cSld>
  <p:clrMapOvr>
    <a:masterClrMapping/>
  </p:clrMapOvr>
  <p:transition spd="slow">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a:t>
            </a:fld>
            <a:r>
              <a:rPr lang="en-US" altLang="zh-CN" smtClean="0"/>
              <a:t>-</a:t>
            </a:r>
            <a:endParaRPr lang="zh-CN" altLang="en-US" dirty="0"/>
          </a:p>
        </p:txBody>
      </p:sp>
      <p:graphicFrame>
        <p:nvGraphicFramePr>
          <p:cNvPr id="4" name="对象 3"/>
          <p:cNvGraphicFramePr>
            <a:graphicFrameLocks noChangeAspect="1"/>
          </p:cNvGraphicFramePr>
          <p:nvPr>
            <p:extLst>
              <p:ext uri="{D42A27DB-BD31-4B8C-83A1-F6EECF244321}">
                <p14:modId xmlns:p14="http://schemas.microsoft.com/office/powerpoint/2010/main" xmlns="" val="950876661"/>
              </p:ext>
            </p:extLst>
          </p:nvPr>
        </p:nvGraphicFramePr>
        <p:xfrm>
          <a:off x="508000" y="1124744"/>
          <a:ext cx="8128000" cy="978590"/>
        </p:xfrm>
        <a:graphic>
          <a:graphicData uri="http://schemas.openxmlformats.org/presentationml/2006/ole">
            <p:oleObj spid="_x0000_s116746" name="文档" r:id="rId3" imgW="3837032" imgH="462224" progId="">
              <p:embed/>
            </p:oleObj>
          </a:graphicData>
        </a:graphic>
      </p:graphicFrame>
      <p:sp>
        <p:nvSpPr>
          <p:cNvPr id="3" name="矩形 2"/>
          <p:cNvSpPr>
            <a:spLocks noChangeAspect="1"/>
          </p:cNvSpPr>
          <p:nvPr/>
        </p:nvSpPr>
        <p:spPr>
          <a:xfrm>
            <a:off x="508000" y="1668695"/>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精彩的结尾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能唤起读者的思考与共鸣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增强文章的感染力。那么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打造记叙文的结尾有哪些较好的方法呢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前后呼应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首尾一贯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首尾呼应可使结构更加紧密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内容更加完整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强调主题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加深印象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引起共鸣。这种结尾或呼应题目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或呼应开头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使文章首尾一贯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浑然一体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结构完整。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名言警句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谆谆告诫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名言警句是经过实践证明了的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含义深刻动人、富有教育意义的话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有的还很有文采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用来结尾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既让读者信服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又让阅卷者青睐。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巧用修辞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文采斐然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巧用修辞手法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特别是排比、比喻、顶真、对偶、引用等结尾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会使文章文采飞扬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如明媚的春光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令阅卷者赏心悦目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流连忘返。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93227764"/>
      </p:ext>
    </p:extLst>
  </p:cSld>
  <p:clrMapOvr>
    <a:masterClrMapping/>
  </p:clrMapOvr>
  <mc:AlternateContent xmlns:mc="http://schemas.openxmlformats.org/markup-compatibility/2006">
    <mc:Choice xmlns:p14="http://schemas.microsoft.com/office/powerpoint/2010/main" xmlns="" Requires="p14">
      <p:transition spd="slow" p14:dur="1400">
        <p:pull dir="ld"/>
      </p:transition>
    </mc:Choice>
    <mc:Fallback>
      <p:transition spd="slow">
        <p:pull dir="ld"/>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a:t>
            </a:fld>
            <a:r>
              <a:rPr lang="en-US" altLang="zh-CN" smtClean="0"/>
              <a:t>-</a:t>
            </a:r>
            <a:endParaRPr lang="zh-CN" altLang="en-US" dirty="0"/>
          </a:p>
        </p:txBody>
      </p:sp>
      <p:sp>
        <p:nvSpPr>
          <p:cNvPr id="3" name="矩形 2"/>
          <p:cNvSpPr>
            <a:spLocks noChangeAspect="1"/>
          </p:cNvSpPr>
          <p:nvPr/>
        </p:nvSpPr>
        <p:spPr>
          <a:xfrm>
            <a:off x="508000" y="1904201"/>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画龙点睛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卒章显志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有的文章在写景、叙事或对论点进行了论证之后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结尾才运用抒情、议论性的语句点题明旨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画龙点睛。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回眸一笑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秋波动人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所谓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回眸一笑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是指在文章的结尾处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用一两句点题的语句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与文章的标题照应。这样既显示了文章始终围绕主题展开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处处扣题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又显示了作者的编织之巧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文脉涌动。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写出下列作文结尾片段的特点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并简要分析其好处。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66212419"/>
      </p:ext>
    </p:extLst>
  </p:cSld>
  <p:clrMapOvr>
    <a:masterClrMapping/>
  </p:clrMapOvr>
  <mc:AlternateContent xmlns:mc="http://schemas.openxmlformats.org/markup-compatibility/2006">
    <mc:Choice xmlns:p14="http://schemas.microsoft.com/office/powerpoint/2010/main" xmlns="" Requires="p14">
      <p:transition spd="slow" p14:dur="1400">
        <p:cut/>
      </p:transition>
    </mc:Choice>
    <mc:Fallback>
      <p:transition spd="slow">
        <p:cut/>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a:t>
            </a:fld>
            <a:r>
              <a:rPr lang="en-US" altLang="zh-CN" smtClean="0"/>
              <a:t>-</a:t>
            </a:r>
            <a:endParaRPr lang="zh-CN" altLang="en-US" dirty="0"/>
          </a:p>
        </p:txBody>
      </p:sp>
      <p:sp>
        <p:nvSpPr>
          <p:cNvPr id="4" name="矩形 3"/>
          <p:cNvSpPr>
            <a:spLocks noChangeAspect="1"/>
          </p:cNvSpPr>
          <p:nvPr/>
        </p:nvSpPr>
        <p:spPr>
          <a:xfrm>
            <a:off x="508000" y="980728"/>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片段</a:t>
            </a:r>
            <a:r>
              <a:rPr lang="en-US" altLang="zh-CN" sz="2200" dirty="0">
                <a:solidFill>
                  <a:srgbClr val="000000"/>
                </a:solidFill>
                <a:latin typeface="Times New Roman" panose="02020603050405020304" pitchFamily="18" charset="0"/>
                <a:cs typeface="Times New Roman" panose="02020603050405020304" pitchFamily="18" charset="0"/>
              </a:rPr>
              <a:t>1]</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自孔孟以来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我们的阅读方式、欣赏模式大致便是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知人论世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。我们大多认定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文如其人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这是有道理的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但并不全面。如是我言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逢文先勿论人品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且以作品论英雄。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所以我认为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面对作品时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要且以作品论英雄。我们固然尊敬杜工部的情怀并愿意将其内化为修养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但我们也能从《威尼斯商人》中汲取正义忠诚的不竭力量。作者终将逝去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其人品也会消失不见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但一旦其作品高雅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便足以光照千古、惠泽古今。作为重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道为重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人品须臾如苍狗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应以作品论英雄</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浙江卷作文《且以作品论英雄》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5062832"/>
            <a:ext cx="8128000" cy="1717393"/>
          </a:xfrm>
          <a:prstGeom prst="rect">
            <a:avLst/>
          </a:prstGeom>
        </p:spPr>
        <p:txBody>
          <a:bodyPr>
            <a:spAutoFit/>
          </a:bodyPr>
          <a:lstStyle/>
          <a:p>
            <a:pPr indent="279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【片段</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分析】</a:t>
            </a:r>
            <a:r>
              <a:rPr lang="zh-CN" altLang="zh-CN" sz="2200" dirty="0">
                <a:solidFill>
                  <a:srgbClr val="000000"/>
                </a:solidFill>
                <a:latin typeface="Times New Roman" panose="02020603050405020304" pitchFamily="18" charset="0"/>
                <a:cs typeface="Times New Roman" panose="02020603050405020304" pitchFamily="18" charset="0"/>
              </a:rPr>
              <a:t>首尾呼应式结尾。作文开头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作者指出我们的阅读方式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知人论世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有不全面的地方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逢文先勿论人品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且以作品论英雄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。结尾与开头遥相呼应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面对作品时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要且以作品论英雄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这样一呼一应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首尾相扣</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en-US" sz="2200" dirty="0" smtClean="0">
                <a:solidFill>
                  <a:srgbClr val="000000"/>
                </a:solidFill>
                <a:latin typeface="Times New Roman" panose="02020603050405020304" pitchFamily="18" charset="0"/>
                <a:cs typeface="Times New Roman" panose="02020603050405020304" pitchFamily="18" charset="0"/>
              </a:rPr>
              <a:t>彰显</a:t>
            </a:r>
            <a:r>
              <a:rPr lang="zh-CN" altLang="zh-CN" sz="2200" dirty="0" smtClean="0">
                <a:solidFill>
                  <a:srgbClr val="000000"/>
                </a:solidFill>
                <a:latin typeface="Times New Roman" panose="02020603050405020304" pitchFamily="18" charset="0"/>
                <a:cs typeface="Times New Roman" panose="02020603050405020304" pitchFamily="18" charset="0"/>
              </a:rPr>
              <a:t>结构</a:t>
            </a:r>
            <a:r>
              <a:rPr lang="zh-CN" altLang="zh-CN" sz="2200" dirty="0">
                <a:solidFill>
                  <a:srgbClr val="000000"/>
                </a:solidFill>
                <a:latin typeface="Times New Roman" panose="02020603050405020304" pitchFamily="18" charset="0"/>
                <a:cs typeface="Times New Roman" panose="02020603050405020304" pitchFamily="18" charset="0"/>
              </a:rPr>
              <a:t>谨严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思路</a:t>
            </a:r>
            <a:r>
              <a:rPr lang="zh-CN" altLang="zh-CN" sz="2200" dirty="0" smtClean="0">
                <a:solidFill>
                  <a:srgbClr val="000000"/>
                </a:solidFill>
                <a:latin typeface="Times New Roman" panose="02020603050405020304" pitchFamily="18" charset="0"/>
                <a:cs typeface="Times New Roman" panose="02020603050405020304" pitchFamily="18" charset="0"/>
              </a:rPr>
              <a:t>周密</a:t>
            </a:r>
            <a:r>
              <a:rPr lang="zh-CN" altLang="en-US" sz="2200" dirty="0" smtClean="0">
                <a:solidFill>
                  <a:srgbClr val="000000"/>
                </a:solidFill>
                <a:latin typeface="Times New Roman" panose="02020603050405020304" pitchFamily="18" charset="0"/>
                <a:cs typeface="Times New Roman" panose="02020603050405020304" pitchFamily="18" charset="0"/>
              </a:rPr>
              <a:t>的特点</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65957999"/>
      </p:ext>
    </p:extLst>
  </p:cSld>
  <p:clrMapOvr>
    <a:masterClrMapping/>
  </p:clrMapOvr>
  <mc:AlternateContent xmlns:mc="http://schemas.openxmlformats.org/markup-compatibility/2006">
    <mc:Choice xmlns:p14="http://schemas.microsoft.com/office/powerpoint/2010/main" xmlns="" Requires="p14">
      <p:transition spd="slow" p14:dur="1400">
        <p:strips dir="rd"/>
      </p:transition>
    </mc:Choice>
    <mc:Fallback>
      <p:transition spd="slow">
        <p:strips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a:t>
            </a:fld>
            <a:r>
              <a:rPr lang="en-US" altLang="zh-CN" smtClean="0"/>
              <a:t>-</a:t>
            </a:r>
            <a:endParaRPr lang="zh-CN" altLang="en-US" dirty="0"/>
          </a:p>
        </p:txBody>
      </p:sp>
      <p:sp>
        <p:nvSpPr>
          <p:cNvPr id="5" name="矩形 4"/>
          <p:cNvSpPr>
            <a:spLocks noChangeAspect="1"/>
          </p:cNvSpPr>
          <p:nvPr/>
        </p:nvSpPr>
        <p:spPr>
          <a:xfrm>
            <a:off x="508000" y="1495175"/>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片段</a:t>
            </a:r>
            <a:r>
              <a:rPr lang="en-US" altLang="zh-CN" sz="2200" smtClean="0">
                <a:solidFill>
                  <a:srgbClr val="000000"/>
                </a:solidFill>
                <a:latin typeface="Times New Roman" panose="02020603050405020304" pitchFamily="18" charset="0"/>
                <a:cs typeface="Times New Roman" panose="02020603050405020304" pitchFamily="18" charset="0"/>
              </a:rPr>
              <a:t>2]</a:t>
            </a:r>
            <a:endParaRPr lang="zh-CN" altLang="zh-CN" sz="2200" smtClean="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正如奥斯卡</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王尔德所说</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成为你自己</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因为别的都有人做了。我们不必将自己禁锢在一条模仿他人的路上</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而应绽放自己的芬芳</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成为最好的自己。智慧的树虽然没有翅膀飞翔</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没有脚奔跑</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但它知道变通</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同样到达了世界每一个角落。智者若树</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知道变通。</a:t>
            </a:r>
            <a:endParaRPr lang="zh-CN" altLang="zh-CN" sz="2200" smtClean="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就连三毛也曾说</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如果有来生</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要做一棵树。一半在土里安详</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一半在风里张扬。</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树的智慧可让我们仔细品</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然后便有思维的礼花在脑海中绽放。</a:t>
            </a:r>
            <a:r>
              <a:rPr lang="en-US" altLang="zh-CN" sz="2200" smtClean="0">
                <a:solidFill>
                  <a:srgbClr val="000000"/>
                </a:solidFill>
                <a:latin typeface="Times New Roman" panose="02020603050405020304" pitchFamily="18" charset="0"/>
                <a:cs typeface="Times New Roman" panose="02020603050405020304" pitchFamily="18" charset="0"/>
              </a:rPr>
              <a:t>(2015</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湖南卷作文《智者若树》</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4795242"/>
            <a:ext cx="8128000" cy="866006"/>
          </a:xfrm>
          <a:prstGeom prst="rect">
            <a:avLst/>
          </a:prstGeom>
        </p:spPr>
        <p:txBody>
          <a:bodyPr>
            <a:spAutoFit/>
          </a:bodyPr>
          <a:lstStyle/>
          <a:p>
            <a:pPr indent="279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【片段</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分析】</a:t>
            </a:r>
            <a:r>
              <a:rPr lang="zh-CN" altLang="zh-CN" sz="2200" dirty="0">
                <a:solidFill>
                  <a:srgbClr val="000000"/>
                </a:solidFill>
                <a:latin typeface="Times New Roman" panose="02020603050405020304" pitchFamily="18" charset="0"/>
                <a:cs typeface="Times New Roman" panose="02020603050405020304" pitchFamily="18" charset="0"/>
              </a:rPr>
              <a:t>作文结尾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作者巧妙引用王尔德、三毛的话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彰显了文采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升华了文章的主旨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令阅卷老师感到考生丰厚的文化积淀。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00621760"/>
      </p:ext>
    </p:extLst>
  </p:cSld>
  <p:clrMapOvr>
    <a:masterClrMapping/>
  </p:clrMapOvr>
  <mc:AlternateContent xmlns:mc="http://schemas.openxmlformats.org/markup-compatibility/2006">
    <mc:Choice xmlns:p14="http://schemas.microsoft.com/office/powerpoint/2010/main" xmlns="" Requires="p14">
      <p:transition spd="slow" p14:dur="14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a:t>
            </a:fld>
            <a:r>
              <a:rPr lang="en-US" altLang="zh-CN" smtClean="0"/>
              <a:t>-</a:t>
            </a:r>
            <a:endParaRPr lang="zh-CN" altLang="en-US" dirty="0"/>
          </a:p>
        </p:txBody>
      </p:sp>
      <p:sp>
        <p:nvSpPr>
          <p:cNvPr id="4" name="矩形 3"/>
          <p:cNvSpPr>
            <a:spLocks noChangeAspect="1"/>
          </p:cNvSpPr>
          <p:nvPr/>
        </p:nvSpPr>
        <p:spPr>
          <a:xfrm>
            <a:off x="508000" y="1383970"/>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片段</a:t>
            </a:r>
            <a:r>
              <a:rPr lang="en-US" altLang="zh-CN" sz="2200" dirty="0">
                <a:solidFill>
                  <a:srgbClr val="000000"/>
                </a:solidFill>
                <a:latin typeface="Times New Roman" panose="02020603050405020304" pitchFamily="18" charset="0"/>
                <a:cs typeface="Times New Roman" panose="02020603050405020304" pitchFamily="18" charset="0"/>
              </a:rPr>
              <a:t>3]</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古人云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海纳百川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有容乃大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壁立千仞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无欲则刚。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当一个人有了广阔的胸襟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便不会被身边的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布袋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所缠绕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又何来烦恼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没了欲望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又怎能被其他的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所羁绊。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人生百年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何其短暂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何须让自己变得如此沉重。超然物外方为圣贤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品一杯清茗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翻一卷诗书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又何等悠闲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傲立于高山之巅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抚琴一曲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弄箫断玉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卧看云卷云舒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又何其自在。</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上海卷作文《夜半沉思》</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4684377"/>
            <a:ext cx="8128000" cy="904863"/>
          </a:xfrm>
          <a:prstGeom prst="rect">
            <a:avLst/>
          </a:prstGeom>
        </p:spPr>
        <p:txBody>
          <a:bodyPr>
            <a:spAutoFit/>
          </a:bodyPr>
          <a:lstStyle/>
          <a:p>
            <a:pPr indent="279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【片段</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分析】</a:t>
            </a:r>
            <a:r>
              <a:rPr lang="zh-CN" altLang="zh-CN" sz="2200" dirty="0">
                <a:solidFill>
                  <a:srgbClr val="000000"/>
                </a:solidFill>
                <a:latin typeface="Times New Roman" panose="02020603050405020304" pitchFamily="18" charset="0"/>
                <a:cs typeface="Times New Roman" panose="02020603050405020304" pitchFamily="18" charset="0"/>
              </a:rPr>
              <a:t>在结尾的这两段中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作者运用了引用、比喻、对偶等修辞手法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写出了短暂的人生应有的博大胸怀</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92302812"/>
      </p:ext>
    </p:extLst>
  </p:cSld>
  <p:clrMapOvr>
    <a:masterClrMapping/>
  </p:clrMapOvr>
  <mc:AlternateContent xmlns:mc="http://schemas.openxmlformats.org/markup-compatibility/2006">
    <mc:Choice xmlns:p14="http://schemas.microsoft.com/office/powerpoint/2010/main" xmlns="" Requires="p14">
      <p:transition spd="slow" p14:dur="1400">
        <p:strips/>
      </p:transition>
    </mc:Choice>
    <mc:Fallback>
      <p:transition spd="slow">
        <p:strip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a:t>
            </a:fld>
            <a:r>
              <a:rPr lang="en-US" altLang="zh-CN" smtClean="0"/>
              <a:t>-</a:t>
            </a:r>
            <a:endParaRPr lang="zh-CN" altLang="en-US" dirty="0"/>
          </a:p>
        </p:txBody>
      </p:sp>
      <p:sp>
        <p:nvSpPr>
          <p:cNvPr id="3" name="矩形 2"/>
          <p:cNvSpPr>
            <a:spLocks noChangeAspect="1"/>
          </p:cNvSpPr>
          <p:nvPr/>
        </p:nvSpPr>
        <p:spPr>
          <a:xfrm>
            <a:off x="508000" y="1338858"/>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片段</a:t>
            </a:r>
            <a:r>
              <a:rPr lang="en-US" altLang="zh-CN" sz="2200" dirty="0">
                <a:solidFill>
                  <a:srgbClr val="000000"/>
                </a:solidFill>
                <a:latin typeface="Times New Roman" panose="02020603050405020304" pitchFamily="18" charset="0"/>
                <a:cs typeface="Times New Roman" panose="02020603050405020304" pitchFamily="18" charset="0"/>
              </a:rPr>
              <a:t>4]</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蓦然回首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芳草萋萋春已逝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阴阴夏木正当时。大自然的美永远在你的身边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洪波汹涌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荷残叶落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她从来没有走远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就在我们的身临其境中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也在我们的网络书本之间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只要我们用心去感受。海棠依旧吗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那是逝去的青春年华。月明星稀呢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多万公里的漫漫追求。感知自然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近思远虑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自然就会与我们常伴。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大自然是我们人类赖以生存的环境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它不仅为我们提供了生存所必需的物质条件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更在精神上滋养着我们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是我们人类的良师益友和精神家园。</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广东卷作文《心感自然》</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5011266"/>
            <a:ext cx="8128000" cy="866006"/>
          </a:xfrm>
          <a:prstGeom prst="rect">
            <a:avLst/>
          </a:prstGeom>
        </p:spPr>
        <p:txBody>
          <a:bodyPr>
            <a:spAutoFit/>
          </a:bodyPr>
          <a:lstStyle/>
          <a:p>
            <a:pPr indent="279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【片段</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分析】</a:t>
            </a:r>
            <a:r>
              <a:rPr lang="zh-CN" altLang="zh-CN" sz="2200" dirty="0">
                <a:solidFill>
                  <a:srgbClr val="000000"/>
                </a:solidFill>
                <a:latin typeface="Times New Roman" panose="02020603050405020304" pitchFamily="18" charset="0"/>
                <a:cs typeface="Times New Roman" panose="02020603050405020304" pitchFamily="18" charset="0"/>
              </a:rPr>
              <a:t>考生在文章的结尾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再次申述了自己对自然的看法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强调了对人与自然关系的思考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可谓画龙点睛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卒章显志。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34583217"/>
      </p:ext>
    </p:extLst>
  </p:cSld>
  <p:clrMapOvr>
    <a:masterClrMapping/>
  </p:clrMapOvr>
  <mc:AlternateContent xmlns:mc="http://schemas.openxmlformats.org/markup-compatibility/2006">
    <mc:Choice xmlns:p14="http://schemas.microsoft.com/office/powerpoint/2010/main" xmlns="" Requires="p14">
      <p:transition spd="slow" p14:dur="14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a:t>
            </a:fld>
            <a:r>
              <a:rPr lang="en-US" altLang="zh-CN" smtClean="0"/>
              <a:t>-</a:t>
            </a:r>
            <a:endParaRPr lang="zh-CN" altLang="en-US" dirty="0"/>
          </a:p>
        </p:txBody>
      </p:sp>
      <p:pic>
        <p:nvPicPr>
          <p:cNvPr id="12" name="个性化小尝试.eps" descr="id:2147504287;FounderCES"/>
          <p:cNvPicPr/>
          <p:nvPr/>
        </p:nvPicPr>
        <p:blipFill>
          <a:blip r:embed="rId2" cstate="print"/>
          <a:stretch>
            <a:fillRect/>
          </a:stretch>
        </p:blipFill>
        <p:spPr>
          <a:xfrm>
            <a:off x="818927" y="1301982"/>
            <a:ext cx="2456929" cy="398826"/>
          </a:xfrm>
          <a:prstGeom prst="rect">
            <a:avLst/>
          </a:prstGeom>
        </p:spPr>
      </p:pic>
      <p:sp>
        <p:nvSpPr>
          <p:cNvPr id="4" name="矩形 3"/>
          <p:cNvSpPr>
            <a:spLocks noChangeAspect="1"/>
          </p:cNvSpPr>
          <p:nvPr/>
        </p:nvSpPr>
        <p:spPr>
          <a:xfrm>
            <a:off x="508000" y="1801996"/>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下面是一篇《学会生存之道》的习作结尾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看看它有什么特点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写写你的分析。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春夏秋冬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人的四季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岁月蹉跎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让人深思</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有融融的绿意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人们追求着生存</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夏季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有冰凉的清泉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人们超越着生存</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秋季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收获累累硕果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人们奉献着生存</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冬季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冰封的世界里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人们坚强地生存。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生存的四季那样美。学会生存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就学会了把握自己。从此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不必再惧怕冬季的寒冷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而天天企盼着春天的到来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冬天既然来了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春天还会远吗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【我的分析】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71440867"/>
      </p:ext>
    </p:extLst>
  </p:cSld>
  <p:clrMapOvr>
    <a:masterClrMapping/>
  </p:clrMapOvr>
  <mc:AlternateContent xmlns:mc="http://schemas.openxmlformats.org/markup-compatibility/2006">
    <mc:Choice xmlns:p14="http://schemas.microsoft.com/office/powerpoint/2010/main" xmlns="" Requires="p14">
      <p:transition spd="slow" p14:dur="1400">
        <p:strips dir="rd"/>
      </p:transition>
    </mc:Choice>
    <mc:Fallback>
      <p:transition spd="slow">
        <p:strips dir="rd"/>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a:t>
            </a:fld>
            <a:r>
              <a:rPr lang="en-US" altLang="zh-CN" smtClean="0"/>
              <a:t>-</a:t>
            </a:r>
            <a:endParaRPr lang="zh-CN" altLang="en-US" dirty="0"/>
          </a:p>
        </p:txBody>
      </p:sp>
      <p:sp>
        <p:nvSpPr>
          <p:cNvPr id="3" name="矩形 2"/>
          <p:cNvSpPr>
            <a:spLocks noChangeAspect="1"/>
          </p:cNvSpPr>
          <p:nvPr/>
        </p:nvSpPr>
        <p:spPr>
          <a:xfrm>
            <a:off x="508000" y="2716732"/>
            <a:ext cx="8128000" cy="1678536"/>
          </a:xfrm>
          <a:prstGeom prst="rect">
            <a:avLst/>
          </a:prstGeom>
        </p:spPr>
        <p:txBody>
          <a:bodyPr>
            <a:spAutoFit/>
          </a:bodyPr>
          <a:lstStyle/>
          <a:p>
            <a:pPr indent="279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【参考示例】</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这篇作文的结尾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采用了排比的修辞手法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把人的生存方式与春夏秋冬的四季轮回关联起来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告诉人们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生存就应该像四季那样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追求、超越、奉献、坚强。把抽象的道理融入到形象的季节中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说理生动而透彻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结尾一句又化用名言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显得深刻而警策。</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85402024"/>
      </p:ext>
    </p:extLst>
  </p:cSld>
  <p:clrMapOvr>
    <a:masterClrMapping/>
  </p:clrMapOvr>
  <mc:AlternateContent xmlns:mc="http://schemas.openxmlformats.org/markup-compatibility/2006">
    <mc:Choice xmlns:p14="http://schemas.microsoft.com/office/powerpoint/2010/main" xmlns="" Requires="p14">
      <p:transition spd="slow" p14:dur="1400">
        <p:cover dir="ru"/>
      </p:transition>
    </mc:Choice>
    <mc:Fallback>
      <p:transition spd="slow">
        <p:cover dir="ru"/>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18</a:t>
            </a:fld>
            <a:r>
              <a:rPr lang="en-US" altLang="zh-CN" smtClean="0"/>
              <a:t>-</a:t>
            </a:r>
            <a:endParaRPr lang="zh-CN" altLang="en-US" dirty="0"/>
          </a:p>
        </p:txBody>
      </p:sp>
      <p:sp>
        <p:nvSpPr>
          <p:cNvPr id="11" name="圆角矩形 10">
            <a:hlinkClick r:id="rId2"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rgbClr val="E75E22"/>
                </a:solidFill>
                <a:latin typeface="+mj-ea"/>
                <a:ea typeface="+mj-ea"/>
              </a:rPr>
              <a:t>1</a:t>
            </a:r>
            <a:endParaRPr lang="zh-CN" altLang="en-US" sz="1200" dirty="0">
              <a:solidFill>
                <a:srgbClr val="E75E22"/>
              </a:solidFill>
              <a:latin typeface="+mj-ea"/>
              <a:ea typeface="+mj-ea"/>
            </a:endParaRPr>
          </a:p>
        </p:txBody>
      </p:sp>
      <p:sp>
        <p:nvSpPr>
          <p:cNvPr id="12" name="圆角矩形 11">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15" name="圆角矩形 14">
            <a:hlinkClick r:id="rId4" action="ppaction://hlinksldjump"/>
          </p:cNvPr>
          <p:cNvSpPr/>
          <p:nvPr/>
        </p:nvSpPr>
        <p:spPr>
          <a:xfrm>
            <a:off x="1488059" y="1052736"/>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pic>
        <p:nvPicPr>
          <p:cNvPr id="10" name="对点训练.eps" descr="id:2147504317;FounderCES"/>
          <p:cNvPicPr/>
          <p:nvPr/>
        </p:nvPicPr>
        <p:blipFill>
          <a:blip r:embed="rId5" cstate="print"/>
          <a:stretch>
            <a:fillRect/>
          </a:stretch>
        </p:blipFill>
        <p:spPr>
          <a:xfrm>
            <a:off x="395536" y="1628800"/>
            <a:ext cx="1877829" cy="360040"/>
          </a:xfrm>
          <a:prstGeom prst="rect">
            <a:avLst/>
          </a:prstGeom>
        </p:spPr>
      </p:pic>
      <p:sp>
        <p:nvSpPr>
          <p:cNvPr id="3" name="矩形 2"/>
          <p:cNvSpPr>
            <a:spLocks noChangeAspect="1"/>
          </p:cNvSpPr>
          <p:nvPr/>
        </p:nvSpPr>
        <p:spPr>
          <a:xfrm>
            <a:off x="508000" y="2156695"/>
            <a:ext cx="8128000" cy="328852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阅读下面一则寓言故事的开头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根据情节发展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续写一个合理的结尾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力求写出寓意来。</a:t>
            </a:r>
            <a:r>
              <a:rPr lang="en-US" altLang="zh-CN" sz="2200" dirty="0">
                <a:solidFill>
                  <a:srgbClr val="000000"/>
                </a:solidFill>
                <a:latin typeface="Times New Roman" panose="02020603050405020304" pitchFamily="18" charset="0"/>
                <a:cs typeface="Times New Roman" panose="02020603050405020304" pitchFamily="18" charset="0"/>
              </a:rPr>
              <a:t>100</a:t>
            </a:r>
            <a:r>
              <a:rPr lang="zh-CN" altLang="zh-CN" sz="2200" dirty="0">
                <a:solidFill>
                  <a:srgbClr val="000000"/>
                </a:solidFill>
                <a:latin typeface="Times New Roman" panose="02020603050405020304" pitchFamily="18" charset="0"/>
                <a:cs typeface="Times New Roman" panose="02020603050405020304" pitchFamily="18" charset="0"/>
              </a:rPr>
              <a:t>字左右。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上帝给我一个任务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叫我牵一只蜗牛去散步。我不能走太快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蜗牛已经尽力爬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为何每次总是那么一点点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我催它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我唬它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我责备它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蜗牛用抱歉的眼光看着我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仿佛说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人家已经尽力了嘛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我拉它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我扯它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甚至想踢它。蜗牛受了伤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它流着汗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喘着气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往前爬</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真奇怪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为什么上帝叫我牵一只蜗牛去散步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上帝啊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天上一片安静。</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15273117"/>
      </p:ext>
    </p:extLst>
  </p:cSld>
  <p:clrMapOvr>
    <a:masterClrMapping/>
  </p:clrMapOvr>
  <mc:AlternateContent xmlns:mc="http://schemas.openxmlformats.org/markup-compatibility/2006">
    <mc:Choice xmlns:p14="http://schemas.microsoft.com/office/powerpoint/2010/main" xmlns="" Requires="p14">
      <p:transition spd="slow" p14:dur="1400">
        <p:randomBar dir="vert"/>
      </p:transition>
    </mc:Choice>
    <mc:Fallback>
      <p:transition spd="slow">
        <p:randomBar dir="vert"/>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19</a:t>
            </a:fld>
            <a:r>
              <a:rPr lang="en-US" altLang="zh-CN" smtClean="0"/>
              <a:t>-</a:t>
            </a:r>
            <a:endParaRPr lang="zh-CN" altLang="en-US" dirty="0"/>
          </a:p>
        </p:txBody>
      </p:sp>
      <p:sp>
        <p:nvSpPr>
          <p:cNvPr id="11" name="圆角矩形 10">
            <a:hlinkClick r:id="rId2"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rgbClr val="E75E22"/>
                </a:solidFill>
                <a:latin typeface="+mj-ea"/>
                <a:ea typeface="+mj-ea"/>
              </a:rPr>
              <a:t>1</a:t>
            </a:r>
            <a:endParaRPr lang="zh-CN" altLang="en-US" sz="1200" dirty="0">
              <a:solidFill>
                <a:srgbClr val="E75E22"/>
              </a:solidFill>
              <a:latin typeface="+mj-ea"/>
              <a:ea typeface="+mj-ea"/>
            </a:endParaRPr>
          </a:p>
        </p:txBody>
      </p:sp>
      <p:sp>
        <p:nvSpPr>
          <p:cNvPr id="12" name="圆角矩形 11">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15" name="圆角矩形 14">
            <a:hlinkClick r:id="rId4" action="ppaction://hlinksldjump"/>
          </p:cNvPr>
          <p:cNvSpPr/>
          <p:nvPr/>
        </p:nvSpPr>
        <p:spPr>
          <a:xfrm>
            <a:off x="1488059" y="1052736"/>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2513599"/>
            <a:ext cx="8128000" cy="2084801"/>
          </a:xfrm>
          <a:prstGeom prst="rect">
            <a:avLst/>
          </a:prstGeom>
        </p:spPr>
        <p:txBody>
          <a:bodyPr>
            <a:spAutoFit/>
          </a:bodyPr>
          <a:lstStyle/>
          <a:p>
            <a:pPr indent="279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【结尾示例】</a:t>
            </a:r>
            <a:r>
              <a:rPr lang="zh-CN" altLang="zh-CN" sz="2200" dirty="0">
                <a:solidFill>
                  <a:srgbClr val="000000"/>
                </a:solidFill>
                <a:latin typeface="Times New Roman" panose="02020603050405020304" pitchFamily="18" charset="0"/>
                <a:cs typeface="Times New Roman" panose="02020603050405020304" pitchFamily="18" charset="0"/>
              </a:rPr>
              <a:t>好吧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松手吧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反正上帝不管了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我还管什么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让蜗牛往前爬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我在后面生闷气。咦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我闻到花香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原来这边还有个花园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我感到微风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原来夜里的微风这么温柔。慢着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我听到虫鸣。我看到满天的星斗多亮丽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我以前怎么没有这般细腻的体会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我忽然想起来了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莫非我错了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是上帝叫一只蜗牛牵我去散步。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54683191"/>
      </p:ext>
    </p:extLst>
  </p:cSld>
  <p:clrMapOvr>
    <a:masterClrMapping/>
  </p:clrMapOvr>
  <mc:AlternateContent xmlns:mc="http://schemas.openxmlformats.org/markup-compatibility/2006">
    <mc:Choice xmlns:p14="http://schemas.microsoft.com/office/powerpoint/2010/main" xmlns="" Requires="p14">
      <p:transition spd="slow" p14:dur="1400">
        <p:zoom dir="in"/>
      </p:transition>
    </mc:Choice>
    <mc:Fallback>
      <p:transition spd="slow">
        <p:zoom dir="in"/>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a:t>
            </a:fld>
            <a:r>
              <a:rPr lang="en-US" altLang="zh-CN" dirty="0" smtClean="0"/>
              <a:t>-</a:t>
            </a:r>
            <a:endParaRPr lang="zh-CN" altLang="en-US" dirty="0"/>
          </a:p>
        </p:txBody>
      </p:sp>
      <p:sp>
        <p:nvSpPr>
          <p:cNvPr id="3" name="矩形 2"/>
          <p:cNvSpPr>
            <a:spLocks noChangeAspect="1"/>
          </p:cNvSpPr>
          <p:nvPr/>
        </p:nvSpPr>
        <p:spPr>
          <a:xfrm>
            <a:off x="508000" y="3122997"/>
            <a:ext cx="8128000" cy="86600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了解文章结尾的特点。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掌握作文结尾的一般技巧。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66363210"/>
      </p:ext>
    </p:extLst>
  </p:cSld>
  <p:clrMapOvr>
    <a:masterClrMapping/>
  </p:clrMapOvr>
  <mc:AlternateContent xmlns:mc="http://schemas.openxmlformats.org/markup-compatibility/2006">
    <mc:Choice xmlns:p14="http://schemas.microsoft.com/office/powerpoint/2010/main" xmlns="" Requires="p14">
      <p:transition spd="slow" p14:dur="800">
        <p:cut/>
      </p:transition>
    </mc:Choice>
    <mc:Fallback>
      <p:transition spd="slow">
        <p:cut/>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20</a:t>
            </a:fld>
            <a:r>
              <a:rPr lang="en-US" altLang="zh-CN" smtClean="0"/>
              <a:t>-</a:t>
            </a:r>
            <a:endParaRPr lang="zh-CN" altLang="en-US" dirty="0"/>
          </a:p>
        </p:txBody>
      </p:sp>
      <p:sp>
        <p:nvSpPr>
          <p:cNvPr id="16" name="圆角矩形 15">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18" name="圆角矩形 17">
            <a:hlinkClick r:id="rId3"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20" name="圆角矩形 19">
            <a:hlinkClick r:id="rId4" action="ppaction://hlinksldjump"/>
          </p:cNvPr>
          <p:cNvSpPr/>
          <p:nvPr/>
        </p:nvSpPr>
        <p:spPr>
          <a:xfrm>
            <a:off x="1488059" y="1052736"/>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99761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阅读下面的材料和作文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请为之续写一个恰当的结尾。</a:t>
            </a:r>
            <a:r>
              <a:rPr lang="en-US" altLang="zh-CN" sz="2200" dirty="0">
                <a:solidFill>
                  <a:srgbClr val="000000"/>
                </a:solidFill>
                <a:latin typeface="Times New Roman" panose="02020603050405020304" pitchFamily="18" charset="0"/>
                <a:cs typeface="Times New Roman" panose="02020603050405020304" pitchFamily="18" charset="0"/>
              </a:rPr>
              <a:t>100</a:t>
            </a:r>
            <a:r>
              <a:rPr lang="zh-CN" altLang="zh-CN" sz="2200" dirty="0">
                <a:solidFill>
                  <a:srgbClr val="000000"/>
                </a:solidFill>
                <a:latin typeface="Times New Roman" panose="02020603050405020304" pitchFamily="18" charset="0"/>
                <a:cs typeface="Times New Roman" panose="02020603050405020304" pitchFamily="18" charset="0"/>
              </a:rPr>
              <a:t>字以内。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日舒城初三女生小何骑电动车上学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见一老太摔倒忙上前搀扶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不料老人一口咬定是小何撞了她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交警反复勘查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终还小何清白。</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21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老人伤愈出院时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善良的小何不计前嫌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带着家人向这位经济困难的老人捐款千元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此举在当地传为佳话。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要求选好角度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确定立意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明确文体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自拟标题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不要脱离材料内容及含意的范围作文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不要套作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不得抄袭。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67521516"/>
      </p:ext>
    </p:extLst>
  </p:cSld>
  <p:clrMapOvr>
    <a:masterClrMapping/>
  </p:clrMapOvr>
  <mc:AlternateContent xmlns:mc="http://schemas.openxmlformats.org/markup-compatibility/2006">
    <mc:Choice xmlns:p14="http://schemas.microsoft.com/office/powerpoint/2010/main" xmlns="" Requires="p14">
      <p:transition spd="slow" p14:dur="1400">
        <p:split orient="vert" dir="in"/>
      </p:transition>
    </mc:Choice>
    <mc:Fallback>
      <p:transition spd="slow">
        <p:split orient="vert" dir="in"/>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21</a:t>
            </a:fld>
            <a:r>
              <a:rPr lang="en-US" altLang="zh-CN" smtClean="0"/>
              <a:t>-</a:t>
            </a:r>
            <a:endParaRPr lang="zh-CN" altLang="en-US" dirty="0"/>
          </a:p>
        </p:txBody>
      </p:sp>
      <p:sp>
        <p:nvSpPr>
          <p:cNvPr id="16" name="圆角矩形 15">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18" name="圆角矩形 17">
            <a:hlinkClick r:id="rId3"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20" name="圆角矩形 19">
            <a:hlinkClick r:id="rId4" action="ppaction://hlinksldjump"/>
          </p:cNvPr>
          <p:cNvSpPr/>
          <p:nvPr/>
        </p:nvSpPr>
        <p:spPr>
          <a:xfrm>
            <a:off x="1488059" y="1052736"/>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5" name="矩形 4"/>
          <p:cNvSpPr>
            <a:spLocks noChangeAspect="1"/>
          </p:cNvSpPr>
          <p:nvPr/>
        </p:nvSpPr>
        <p:spPr>
          <a:xfrm>
            <a:off x="508000" y="1375788"/>
            <a:ext cx="8128000" cy="5478423"/>
          </a:xfrm>
          <a:prstGeom prst="rect">
            <a:avLst/>
          </a:prstGeom>
        </p:spPr>
        <p:txBody>
          <a:bodyPr>
            <a:spAutoFit/>
          </a:bodyPr>
          <a:lstStyle/>
          <a:p>
            <a:pPr>
              <a:lnSpc>
                <a:spcPts val="3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【范文】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ts val="3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何以报德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或曰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以德报怨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何如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子曰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何以报德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以直报怨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以德报德。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《论语》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当受助者们在丛飞的捐助下过上正常的生活时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回望病危的丛飞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他们是否感到一丝焦急与不安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他们是否曾考虑过对于丛飞的爱心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何以为报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先哲孔子早已为我们找到了完美的答案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以德报德。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我们生活在一个光怪陆离的社会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一个科技水平、生活水平都比先秦高得多的环境里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我们不能放弃先哲留给我们的真善美。以德报德不仅是两千年前的准则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也应当是我们当代人的道德底线。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我不想一味地抱怨世风日下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也不会口口声声诉说社会的阴暗。我想我们每个人都应该做一次内心的拷问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心灵呼唤感恩与报答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社会需要良知与正义。这些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你做到了吗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29960975"/>
      </p:ext>
    </p:extLst>
  </p:cSld>
  <p:clrMapOvr>
    <a:masterClrMapping/>
  </p:clrMapOvr>
  <mc:AlternateContent xmlns:mc="http://schemas.openxmlformats.org/markup-compatibility/2006">
    <mc:Choice xmlns:p14="http://schemas.microsoft.com/office/powerpoint/2010/main" xmlns="" Requires="p14">
      <p:transition spd="slow" p14:dur="1400">
        <p:cover dir="ld"/>
      </p:transition>
    </mc:Choice>
    <mc:Fallback>
      <p:transition spd="slow">
        <p:cover dir="ld"/>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22</a:t>
            </a:fld>
            <a:r>
              <a:rPr lang="en-US" altLang="zh-CN" smtClean="0"/>
              <a:t>-</a:t>
            </a:r>
            <a:endParaRPr lang="zh-CN" altLang="en-US" dirty="0"/>
          </a:p>
        </p:txBody>
      </p:sp>
      <p:sp>
        <p:nvSpPr>
          <p:cNvPr id="16" name="圆角矩形 15">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18" name="圆角矩形 17">
            <a:hlinkClick r:id="rId3"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20" name="圆角矩形 19">
            <a:hlinkClick r:id="rId4" action="ppaction://hlinksldjump"/>
          </p:cNvPr>
          <p:cNvSpPr/>
          <p:nvPr/>
        </p:nvSpPr>
        <p:spPr>
          <a:xfrm>
            <a:off x="1488059" y="1052736"/>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5709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我曾读过一个故事。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一个山间的夜晚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一位禅师正坐在自己的小屋外打坐修禅。这时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从黑暗中窜出一个人影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他偷偷地溜进了禅师的小屋。清贫的禅师室内竟无一物可拿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不一会儿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那人就失望地出来了。当他走到门口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竟看见禅师对着他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像是在等他。没等他开口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禅师就把自己的外衣脱下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披在他身上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山里风大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穿上这衣服下山吧。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那人无地自容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披上衣服匆匆走了。禅师目送着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自言自语道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愿我能送他一轮明月。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第二天清晨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禅师在门口发现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昨晚那件衣服整整齐齐地放着。禅师欣慰地笑了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我真的送了他一轮明月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这是一个关于德的故事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是一个善举救赎一颗心灵的故事。这一轮明月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不就是我们的心灵守望的美德与良知吗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03653435"/>
      </p:ext>
    </p:extLst>
  </p:cSld>
  <p:clrMapOvr>
    <a:masterClrMapping/>
  </p:clrMapOvr>
  <mc:AlternateContent xmlns:mc="http://schemas.openxmlformats.org/markup-compatibility/2006">
    <mc:Choice xmlns:p14="http://schemas.microsoft.com/office/powerpoint/2010/main" xmlns="" Requires="p14">
      <p:transition spd="slow" p14:dur="1400">
        <p:zoom/>
      </p:transition>
    </mc:Choice>
    <mc:Fallback>
      <p:transition spd="slow">
        <p:zo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23</a:t>
            </a:fld>
            <a:r>
              <a:rPr lang="en-US" altLang="zh-CN" smtClean="0"/>
              <a:t>-</a:t>
            </a:r>
            <a:endParaRPr lang="zh-CN" altLang="en-US" dirty="0"/>
          </a:p>
        </p:txBody>
      </p:sp>
      <p:sp>
        <p:nvSpPr>
          <p:cNvPr id="16" name="圆角矩形 15">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18" name="圆角矩形 17">
            <a:hlinkClick r:id="rId3"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20" name="圆角矩形 19">
            <a:hlinkClick r:id="rId4" action="ppaction://hlinksldjump"/>
          </p:cNvPr>
          <p:cNvSpPr/>
          <p:nvPr/>
        </p:nvSpPr>
        <p:spPr>
          <a:xfrm>
            <a:off x="1488059" y="1052736"/>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2132856"/>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也许你曾经受过别人的帮助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感受过关爱的温暖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也许你曾有过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赠人玫瑰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手有余香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的经历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也许你看到了社会的黑暗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也许我们大家一样都在盼着一个美好的理想世界的到来。那就请不要忘记感恩于人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那就让我们大家都以德报德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甚至以德报怨。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a:spLocks noChangeAspect="1"/>
          </p:cNvSpPr>
          <p:nvPr/>
        </p:nvSpPr>
        <p:spPr>
          <a:xfrm>
            <a:off x="508000" y="3853236"/>
            <a:ext cx="8128000" cy="1257204"/>
          </a:xfrm>
          <a:prstGeom prst="rect">
            <a:avLst/>
          </a:prstGeom>
        </p:spPr>
        <p:txBody>
          <a:bodyPr>
            <a:spAutoFit/>
          </a:bodyPr>
          <a:lstStyle/>
          <a:p>
            <a:pPr indent="279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【结尾示例】</a:t>
            </a:r>
            <a:r>
              <a:rPr lang="zh-CN" altLang="zh-CN" sz="2200" dirty="0">
                <a:solidFill>
                  <a:srgbClr val="000000"/>
                </a:solidFill>
                <a:latin typeface="Times New Roman" panose="02020603050405020304" pitchFamily="18" charset="0"/>
                <a:cs typeface="Times New Roman" panose="02020603050405020304" pitchFamily="18" charset="0"/>
              </a:rPr>
              <a:t>以德报德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是生命与生命间高境界的交流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以德报德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是对爱心最好的慰藉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以德报德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是伟大的情怀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以德报德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更是对美好社会的深情呼唤。</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09226205"/>
      </p:ext>
    </p:extLst>
  </p:cSld>
  <p:clrMapOvr>
    <a:masterClrMapping/>
  </p:clrMapOvr>
  <mc:AlternateContent xmlns:mc="http://schemas.openxmlformats.org/markup-compatibility/2006">
    <mc:Choice xmlns:p14="http://schemas.microsoft.com/office/powerpoint/2010/main" xmlns="" Requires="p14">
      <p:transition spd="slow" p14:dur="1400">
        <p:pull dir="u"/>
      </p:transition>
    </mc:Choice>
    <mc:Fallback>
      <p:transition spd="slow">
        <p:pull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24</a:t>
            </a:fld>
            <a:r>
              <a:rPr lang="en-US" altLang="zh-CN" smtClean="0"/>
              <a:t>-</a:t>
            </a:r>
            <a:endParaRPr lang="zh-CN" altLang="en-US" dirty="0"/>
          </a:p>
        </p:txBody>
      </p:sp>
      <p:sp>
        <p:nvSpPr>
          <p:cNvPr id="6" name="圆角矩形 5">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7" name="圆角矩形 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1488059" y="1052736"/>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pic>
        <p:nvPicPr>
          <p:cNvPr id="13" name="押题篇章写作.eps" descr="id:2147504324;FounderCES"/>
          <p:cNvPicPr/>
          <p:nvPr/>
        </p:nvPicPr>
        <p:blipFill>
          <a:blip r:embed="rId5" cstate="print"/>
          <a:stretch>
            <a:fillRect/>
          </a:stretch>
        </p:blipFill>
        <p:spPr>
          <a:xfrm>
            <a:off x="395536" y="1484784"/>
            <a:ext cx="2445296" cy="396937"/>
          </a:xfrm>
          <a:prstGeom prst="rect">
            <a:avLst/>
          </a:prstGeom>
        </p:spPr>
      </p:pic>
      <p:sp>
        <p:nvSpPr>
          <p:cNvPr id="4" name="矩形 3"/>
          <p:cNvSpPr>
            <a:spLocks noChangeAspect="1"/>
          </p:cNvSpPr>
          <p:nvPr/>
        </p:nvSpPr>
        <p:spPr>
          <a:xfrm>
            <a:off x="508000" y="1977169"/>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根据要求作文。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毒舌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不仅来得快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而且多。从《金星秀》到《奇葩说》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曾经人人厌弃的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毒舌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如今成了网红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成了诸多综艺节目的卖点。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我们生活在虚伪中太久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人们普遍患上了人际关系真相匮乏症。励志书、温情的电视剧、人与人之间过多的客套</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这些很有必要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但多到让人窒息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就需要毒舌来刺破沉闷的空气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打开一扇窗子。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《南方周末》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以上材料引起了你怎样的思考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请写一篇文章。要求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选好角度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自拟题目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文体不限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诗歌除外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不少于</a:t>
            </a:r>
            <a:r>
              <a:rPr lang="en-US" altLang="zh-CN" sz="2200" dirty="0">
                <a:solidFill>
                  <a:srgbClr val="000000"/>
                </a:solidFill>
                <a:latin typeface="Times New Roman" panose="02020603050405020304" pitchFamily="18" charset="0"/>
                <a:cs typeface="Times New Roman" panose="02020603050405020304" pitchFamily="18" charset="0"/>
              </a:rPr>
              <a:t>800</a:t>
            </a:r>
            <a:r>
              <a:rPr lang="zh-CN" altLang="zh-CN" sz="2200" dirty="0">
                <a:solidFill>
                  <a:srgbClr val="000000"/>
                </a:solidFill>
                <a:latin typeface="Times New Roman" panose="02020603050405020304" pitchFamily="18" charset="0"/>
                <a:cs typeface="Times New Roman" panose="02020603050405020304" pitchFamily="18" charset="0"/>
              </a:rPr>
              <a:t>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17255937"/>
      </p:ext>
    </p:extLst>
  </p:cSld>
  <p:clrMapOvr>
    <a:masterClrMapping/>
  </p:clrMapOvr>
  <mc:AlternateContent xmlns:mc="http://schemas.openxmlformats.org/markup-compatibility/2006">
    <mc:Choice xmlns:p14="http://schemas.microsoft.com/office/powerpoint/2010/main" xmlns="" Requires="p14">
      <p:transition spd="slow" p14:dur="1400">
        <p:split dir="in"/>
      </p:transition>
    </mc:Choice>
    <mc:Fallback>
      <p:transition spd="slow">
        <p:split dir="in"/>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25</a:t>
            </a:fld>
            <a:r>
              <a:rPr lang="en-US" altLang="zh-CN" smtClean="0"/>
              <a:t>-</a:t>
            </a:r>
            <a:endParaRPr lang="zh-CN" altLang="en-US" dirty="0"/>
          </a:p>
        </p:txBody>
      </p:sp>
      <p:sp>
        <p:nvSpPr>
          <p:cNvPr id="6" name="圆角矩形 5">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7" name="圆角矩形 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1488059" y="1052736"/>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sp>
        <p:nvSpPr>
          <p:cNvPr id="3" name="矩形 2"/>
          <p:cNvSpPr>
            <a:spLocks noChangeAspect="1"/>
          </p:cNvSpPr>
          <p:nvPr/>
        </p:nvSpPr>
        <p:spPr>
          <a:xfrm>
            <a:off x="508000" y="2310467"/>
            <a:ext cx="8128000" cy="2491067"/>
          </a:xfrm>
          <a:prstGeom prst="rect">
            <a:avLst/>
          </a:prstGeom>
        </p:spPr>
        <p:txBody>
          <a:bodyPr>
            <a:spAutoFit/>
          </a:bodyPr>
          <a:lstStyle/>
          <a:p>
            <a:pPr indent="279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【写作提示】</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关注人际交往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引导学生自我成长一直是高考作文命题者高举的大旗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考查学生的自我修养及价值取向是近年来作文命题的主要方向之一。如何看待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毒舌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这个话题涉及人际关系方面的内容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引导考生对说话方式进行反思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是今后作文命题的热点。这个材料可以从如下角度立意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做一个有规矩、有尊严的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毒舌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擦亮慧眼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远离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溢美之词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4230832"/>
      </p:ext>
    </p:extLst>
  </p:cSld>
  <p:clrMapOvr>
    <a:masterClrMapping/>
  </p:clrMapOvr>
  <mc:AlternateContent xmlns:mc="http://schemas.openxmlformats.org/markup-compatibility/2006">
    <mc:Choice xmlns:p14="http://schemas.microsoft.com/office/powerpoint/2010/main" xmlns="" Requires="p14">
      <p:transition spd="slow" p14:dur="1400">
        <p:cover dir="rd"/>
      </p:transition>
    </mc:Choice>
    <mc:Fallback>
      <p:transition spd="slow">
        <p:cover dir="rd"/>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3</a:t>
            </a:fld>
            <a:r>
              <a:rPr lang="en-US" altLang="zh-CN" dirty="0"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xmlns="" val="2700709044"/>
              </p:ext>
            </p:extLst>
          </p:nvPr>
        </p:nvGraphicFramePr>
        <p:xfrm>
          <a:off x="508000" y="2348238"/>
          <a:ext cx="8128000" cy="978590"/>
        </p:xfrm>
        <a:graphic>
          <a:graphicData uri="http://schemas.openxmlformats.org/presentationml/2006/ole">
            <p:oleObj spid="_x0000_s115722" name="文档" r:id="rId3" imgW="3837032" imgH="462224" progId="">
              <p:embed/>
            </p:oleObj>
          </a:graphicData>
        </a:graphic>
      </p:graphicFrame>
      <p:sp>
        <p:nvSpPr>
          <p:cNvPr id="2" name="矩形 1"/>
          <p:cNvSpPr>
            <a:spLocks noChangeAspect="1"/>
          </p:cNvSpPr>
          <p:nvPr/>
        </p:nvSpPr>
        <p:spPr>
          <a:xfrm>
            <a:off x="508000" y="2902592"/>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上海卷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根据以下材料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自选角度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自拟题目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写一篇不少于</a:t>
            </a:r>
            <a:r>
              <a:rPr lang="en-US" altLang="zh-CN" sz="2200" dirty="0">
                <a:solidFill>
                  <a:srgbClr val="000000"/>
                </a:solidFill>
                <a:latin typeface="Times New Roman" panose="02020603050405020304" pitchFamily="18" charset="0"/>
                <a:cs typeface="Times New Roman" panose="02020603050405020304" pitchFamily="18" charset="0"/>
              </a:rPr>
              <a:t>800</a:t>
            </a:r>
            <a:r>
              <a:rPr lang="zh-CN" altLang="zh-CN" sz="2200" dirty="0">
                <a:solidFill>
                  <a:srgbClr val="000000"/>
                </a:solidFill>
                <a:latin typeface="Times New Roman" panose="02020603050405020304" pitchFamily="18" charset="0"/>
                <a:cs typeface="Times New Roman" panose="02020603050405020304" pitchFamily="18" charset="0"/>
              </a:rPr>
              <a:t>字的文章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不要写成诗歌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人的心中总有一些坚硬的东西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也有一些柔软的东西。如何对待它们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将关系到能否造就和谐的自我。</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33969546"/>
      </p:ext>
    </p:extLst>
  </p:cSld>
  <p:clrMapOvr>
    <a:masterClrMapping/>
  </p:clrMapOvr>
  <mc:AlternateContent xmlns:mc="http://schemas.openxmlformats.org/markup-compatibility/2006">
    <mc:Choice xmlns:p14="http://schemas.microsoft.com/office/powerpoint/2010/main" xmlns="" Requires="p14">
      <p:transition spd="slow" p14:dur="1400">
        <p:cover/>
      </p:transition>
    </mc:Choice>
    <mc:Fallback>
      <p:transition spd="slow">
        <p:cover/>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a:t>
            </a:fld>
            <a:r>
              <a:rPr lang="en-US" altLang="zh-CN" smtClean="0"/>
              <a:t>-</a:t>
            </a:r>
            <a:endParaRPr lang="zh-CN" altLang="en-US" dirty="0"/>
          </a:p>
        </p:txBody>
      </p:sp>
      <p:pic>
        <p:nvPicPr>
          <p:cNvPr id="5" name="考场佳作.eps" descr="id:2147504361;FounderCES"/>
          <p:cNvPicPr/>
          <p:nvPr/>
        </p:nvPicPr>
        <p:blipFill>
          <a:blip r:embed="rId2" cstate="print"/>
          <a:stretch>
            <a:fillRect/>
          </a:stretch>
        </p:blipFill>
        <p:spPr>
          <a:xfrm>
            <a:off x="508000" y="1081373"/>
            <a:ext cx="1873682" cy="403411"/>
          </a:xfrm>
          <a:prstGeom prst="rect">
            <a:avLst/>
          </a:prstGeom>
        </p:spPr>
      </p:pic>
      <p:sp>
        <p:nvSpPr>
          <p:cNvPr id="3" name="矩形 2"/>
          <p:cNvSpPr>
            <a:spLocks noChangeAspect="1"/>
          </p:cNvSpPr>
          <p:nvPr/>
        </p:nvSpPr>
        <p:spPr>
          <a:xfrm>
            <a:off x="508000" y="1611755"/>
            <a:ext cx="8128000" cy="491358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亦柔亦刚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上海考生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人的心中总有一些坚硬的东西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也有一些柔软的东西。我想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这东西是人世间最美的、最具力量而有时又最柔软的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爱。我们不能说坚硬的爱比柔软的爱更伟大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我们能做的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就是珍惜。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我将留下我对这世界的温柔。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曼德拉走了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留下了他对世界的温柔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留下了彩虹国平等的未来。他消除了种族歧视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他留下了对世界满满的爱。这爱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是曼德拉内心最柔软之处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不掺杂仇恨。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如果我不能原谅他们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那么我仍身处牢笼。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为了种族平等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身为酋长之子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他将青春奉献给热爱的事业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甘受牢狱之灾。让他在折磨和痛苦中坚守的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同样是爱。这爱是他内心坚硬的保护壳。爱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亦柔亦刚。</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75847982"/>
      </p:ext>
    </p:extLst>
  </p:cSld>
  <p:clrMapOvr>
    <a:masterClrMapping/>
  </p:clrMapOvr>
  <mc:AlternateContent xmlns:mc="http://schemas.openxmlformats.org/markup-compatibility/2006">
    <mc:Choice xmlns:p14="http://schemas.microsoft.com/office/powerpoint/2010/main" xmlns="" Requires="p14">
      <p:transition spd="slow" p14:dur="1400">
        <p:split dir="in"/>
      </p:transition>
    </mc:Choice>
    <mc:Fallback>
      <p:transition spd="slow">
        <p:split dir="in"/>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a:t>
            </a:fld>
            <a:r>
              <a:rPr lang="en-US" altLang="zh-CN" smtClean="0"/>
              <a:t>-</a:t>
            </a:r>
            <a:endParaRPr lang="zh-CN" altLang="en-US" dirty="0"/>
          </a:p>
        </p:txBody>
      </p:sp>
      <p:sp>
        <p:nvSpPr>
          <p:cNvPr id="3" name="矩形 2"/>
          <p:cNvSpPr>
            <a:spLocks noChangeAspect="1"/>
          </p:cNvSpPr>
          <p:nvPr/>
        </p:nvSpPr>
        <p:spPr>
          <a:xfrm>
            <a:off x="508000" y="1118414"/>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我们要珍惜曼德拉对世界的爱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并将之发扬光大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使得他的温柔永驻人间。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布鲁诺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一个反教会、反经院哲学的无畏战士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一个追求真理的殉道者。他捍卫和发展了哥白尼的日心说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并将之传遍欧洲。我曾好奇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是什么支持布鲁诺将生死置之度外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毅然决然地为科学奉献宝贵的生命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是对真理的爱让他勇敢说出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我们是围绕着太阳转的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是对真理的爱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让他慷慨激昂地喊出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我希望你们把我放到大庭广众中去点燃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这是我最大的幸福。因为我可以用自己燃烧起来的光去照亮后来者的路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我可以用自己燃烧的热去激起那些已在思考但又缺乏勇气的人们的心</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真理之爱对他伤痕累累的肉体给予柔软温暖的拥抱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真理之爱为他注入抗击教会反对世界的力量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真理之爱让他勇敢地说出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亦柔亦刚。</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98602703"/>
      </p:ext>
    </p:extLst>
  </p:cSld>
  <p:clrMapOvr>
    <a:masterClrMapping/>
  </p:clrMapOvr>
  <mc:AlternateContent xmlns:mc="http://schemas.openxmlformats.org/markup-compatibility/2006">
    <mc:Choice xmlns:p14="http://schemas.microsoft.com/office/powerpoint/2010/main" xmlns="" Requires="p14">
      <p:transition spd="slow" p14:dur="1400">
        <p:zoom dir="in"/>
      </p:transition>
    </mc:Choice>
    <mc:Fallback>
      <p:transition spd="slow">
        <p:zoom dir="in"/>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a:t>
            </a:fld>
            <a:r>
              <a:rPr lang="en-US" altLang="zh-CN" smtClean="0"/>
              <a:t>-</a:t>
            </a:r>
            <a:endParaRPr lang="zh-CN" altLang="en-US" dirty="0"/>
          </a:p>
        </p:txBody>
      </p:sp>
      <p:sp>
        <p:nvSpPr>
          <p:cNvPr id="4" name="矩形 3"/>
          <p:cNvSpPr>
            <a:spLocks noChangeAspect="1"/>
          </p:cNvSpPr>
          <p:nvPr/>
        </p:nvSpPr>
        <p:spPr>
          <a:xfrm>
            <a:off x="508000" y="1251715"/>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反观我们自己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我们是否对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这个字眼抱以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矫情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的态度了呢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是否这数字化的时代使得我们彼此的交往变成明明面对面却用微信聊天的场面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是否认为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矫情的爱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只适于纸上谈兵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并不会为生活带来一丝改变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忘了吗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我们牙牙学语时在身后为我们撑起一片天的长辈。忘了吗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小伙伴之间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红绿灯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捉迷藏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游戏的友爱。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我们没有忘。我们只是将它们埋在心底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不愿翻开泛黄的相册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不愿对父母说说心里话。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不只存在于伟人之间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它是我们心中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最柔软又最坚硬的东西呀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珍惜它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保护它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对爱的尊重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就是对自我的尊重。因为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如何对待爱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关系到能否造就和谐的自我。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【品悟】</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en-US" altLang="zh-CN" sz="2200" u="dotted" dirty="0">
                <a:solidFill>
                  <a:srgbClr val="00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54122820"/>
      </p:ext>
    </p:extLst>
  </p:cSld>
  <p:clrMapOvr>
    <a:masterClrMapping/>
  </p:clrMapOvr>
  <mc:AlternateContent xmlns:mc="http://schemas.openxmlformats.org/markup-compatibility/2006">
    <mc:Choice xmlns:p14="http://schemas.microsoft.com/office/powerpoint/2010/main" xmlns="" Requires="p14">
      <p:transition spd="slow" p14:dur="1400">
        <p:cut/>
      </p:transition>
    </mc:Choice>
    <mc:Fallback>
      <p:transition spd="slow">
        <p:cut/>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a:t>
            </a:fld>
            <a:r>
              <a:rPr lang="en-US" altLang="zh-CN" smtClean="0"/>
              <a:t>-</a:t>
            </a:r>
            <a:endParaRPr lang="zh-CN" altLang="en-US" dirty="0"/>
          </a:p>
        </p:txBody>
      </p:sp>
      <p:sp>
        <p:nvSpPr>
          <p:cNvPr id="3" name="矩形 2"/>
          <p:cNvSpPr>
            <a:spLocks noChangeAspect="1"/>
          </p:cNvSpPr>
          <p:nvPr/>
        </p:nvSpPr>
        <p:spPr>
          <a:xfrm>
            <a:off x="508000" y="1904201"/>
            <a:ext cx="8128000" cy="3303597"/>
          </a:xfrm>
          <a:prstGeom prst="rect">
            <a:avLst/>
          </a:prstGeom>
        </p:spPr>
        <p:txBody>
          <a:bodyPr>
            <a:spAutoFit/>
          </a:bodyPr>
          <a:lstStyle/>
          <a:p>
            <a:pPr indent="279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【品悟提示】</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考生开篇就缩小行文角度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将人的心中最柔软又最坚硬的东西限定成爱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并由此提出中心论点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亦柔亦刚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。考生对曼德拉、布鲁诺素材的运用深刻入理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具有极强的说服力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更深入探究他们对理想追逐的背后那刻入灵魂的爱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切换到作文主题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自然且令人信服。篇末的处理方式往往决定着一篇文章能否成为优秀作文。从本篇来看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在前文不断展现经典素材、紧扣题意之后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考生回扣到自我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这是最重要的一笔。特别是联系时代特色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的心态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非常接地气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为全文的精彩度加分。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86242188"/>
      </p:ext>
    </p:extLst>
  </p:cSld>
  <p:clrMapOvr>
    <a:masterClrMapping/>
  </p:clrMapOvr>
  <mc:AlternateContent xmlns:mc="http://schemas.openxmlformats.org/markup-compatibility/2006">
    <mc:Choice xmlns:p14="http://schemas.microsoft.com/office/powerpoint/2010/main" xmlns="" Requires="p14">
      <p:transition spd="slow" p14:dur="1400">
        <p:checker dir="vert"/>
      </p:transition>
    </mc:Choice>
    <mc:Fallback>
      <p:transition spd="slow">
        <p:checker dir="vert"/>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a:t>
            </a:fld>
            <a:r>
              <a:rPr lang="en-US" altLang="zh-CN" smtClean="0"/>
              <a:t>-</a:t>
            </a:r>
            <a:endParaRPr lang="zh-CN" altLang="en-US" dirty="0"/>
          </a:p>
        </p:txBody>
      </p:sp>
      <p:sp>
        <p:nvSpPr>
          <p:cNvPr id="3" name="矩形 2"/>
          <p:cNvSpPr>
            <a:spLocks noChangeAspect="1"/>
          </p:cNvSpPr>
          <p:nvPr/>
        </p:nvSpPr>
        <p:spPr>
          <a:xfrm>
            <a:off x="508000" y="1369948"/>
            <a:ext cx="8128000" cy="450732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阅卷老师是如何看待高考作文结尾问题的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作文的结尾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也应如开头一样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精心营构。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原因有二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一是漂亮的结尾不仅是优秀作文的必备特点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也显示了考生驾驭文章、运用语言的能力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从另一个角度显示考生在有限的时间内能游刃有余地完成文章的写作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不是匆忙行文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草草结尾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二是结尾是高考阅卷中老师重点审视的部分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文章的开头段和结尾段是阅卷老师必读部分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中间段落有可能跳读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而这两段文字是精读和细读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虎头蛇尾的文章、没有结尾的文章、前后没有关联的文章都是阅卷老师在这种情况下发现的。再者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不看完结尾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阅卷老师不会给文章打分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看完结尾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马上赋分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可见结尾给阅卷老师的印象是多么重要。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30802374"/>
      </p:ext>
    </p:extLst>
  </p:cSld>
  <p:clrMapOvr>
    <a:masterClrMapping/>
  </p:clrMapOvr>
  <mc:AlternateContent xmlns:mc="http://schemas.openxmlformats.org/markup-compatibility/2006">
    <mc:Choice xmlns:p14="http://schemas.microsoft.com/office/powerpoint/2010/main" xmlns="" Requires="p14">
      <p:transition spd="slow" p14:dur="1400">
        <p:strips dir="rd"/>
      </p:transition>
    </mc:Choice>
    <mc:Fallback>
      <p:transition spd="slow">
        <p:strips dir="rd"/>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a:t>
            </a:fld>
            <a:r>
              <a:rPr lang="en-US" altLang="zh-CN" smtClean="0"/>
              <a:t>-</a:t>
            </a:r>
            <a:endParaRPr lang="zh-CN" altLang="en-US" dirty="0"/>
          </a:p>
        </p:txBody>
      </p:sp>
      <p:sp>
        <p:nvSpPr>
          <p:cNvPr id="4" name="矩形 3"/>
          <p:cNvSpPr>
            <a:spLocks noChangeAspect="1"/>
          </p:cNvSpPr>
          <p:nvPr/>
        </p:nvSpPr>
        <p:spPr>
          <a:xfrm>
            <a:off x="508000" y="1904201"/>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文章应如何结尾</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对于文章开头与结尾的方法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我国元朝的乔梦符说得十分精彩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作乐府亦有法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曰凤头、猪肚、豹尾六字是也。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结尾要有力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有如豹尾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大家之文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于文之去路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不唯能发异光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而且长留余味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。一篇好文章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除了有引人入胜的开头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还应该有耐人寻味的结尾。俗话说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织衣织裤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贵在开头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编筐编篓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重在收口。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豹尾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便是指结尾时笔法要简洁、明快、干净利落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犹如豹尾劲扫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响亮有力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给读者以咀嚼回味的余地。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71463512"/>
      </p:ext>
    </p:extLst>
  </p:cSld>
  <p:clrMapOvr>
    <a:masterClrMapping/>
  </p:clrMapOvr>
  <mc:AlternateContent xmlns:mc="http://schemas.openxmlformats.org/markup-compatibility/2006">
    <mc:Choice xmlns:p14="http://schemas.microsoft.com/office/powerpoint/2010/main" xmlns="" Requires="p14">
      <p:transition spd="slow" p14:dur="1400">
        <p:strips dir="ld"/>
      </p:transition>
    </mc:Choice>
    <mc:Fallback>
      <p:transition spd="slow">
        <p:strips dir="ld"/>
      </p:transition>
    </mc:Fallback>
  </mc:AlternateContent>
  <p:timing>
    <p:tnLst>
      <p:par>
        <p:cTn id="1" dur="indefinite" restart="never" nodeType="tmRoot"/>
      </p:par>
    </p:tnLst>
  </p:timing>
</p:sld>
</file>

<file path=ppt/theme/theme1.xml><?xml version="1.0" encoding="utf-8"?>
<a:theme xmlns:a="http://schemas.openxmlformats.org/drawingml/2006/main" name="高优14新制作模板">
  <a:themeElements>
    <a:clrScheme name="自定义 4">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FFFF00"/>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2014高优二轮模板</Template>
  <TotalTime>463</TotalTime>
  <Words>5346</Words>
  <Application>Microsoft Office PowerPoint</Application>
  <PresentationFormat>On-screen Show (4:3)</PresentationFormat>
  <Paragraphs>131</Paragraphs>
  <Slides>25</Slides>
  <Notes>1</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25</vt:i4>
      </vt:variant>
    </vt:vector>
  </HeadingPairs>
  <TitlesOfParts>
    <vt:vector size="27" baseType="lpstr">
      <vt:lpstr>高优14新制作模板</vt:lpstr>
      <vt:lpstr>文档</vt:lpstr>
      <vt:lpstr>学案5　五种结尾余韵生</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dc:description>
  <cp:lastModifiedBy>xbany</cp:lastModifiedBy>
  <cp:revision>143</cp:revision>
  <dcterms:created xsi:type="dcterms:W3CDTF">2016-01-30T04:31:50Z</dcterms:created>
  <dcterms:modified xsi:type="dcterms:W3CDTF">2017-06-17T01:48:21Z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