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22"/>
  </p:handoutMasterIdLst>
  <p:sldIdLst>
    <p:sldId id="1189" r:id="rId3"/>
    <p:sldId id="1245" r:id="rId4"/>
    <p:sldId id="1255" r:id="rId5"/>
    <p:sldId id="1307" r:id="rId6"/>
    <p:sldId id="1254" r:id="rId8"/>
    <p:sldId id="1253" r:id="rId9"/>
    <p:sldId id="1252" r:id="rId10"/>
    <p:sldId id="1251" r:id="rId11"/>
    <p:sldId id="1250" r:id="rId12"/>
    <p:sldId id="1249" r:id="rId13"/>
    <p:sldId id="1248" r:id="rId14"/>
    <p:sldId id="1247" r:id="rId15"/>
    <p:sldId id="1293" r:id="rId16"/>
    <p:sldId id="1246" r:id="rId17"/>
    <p:sldId id="1296" r:id="rId18"/>
    <p:sldId id="1297" r:id="rId19"/>
    <p:sldId id="1295" r:id="rId20"/>
    <p:sldId id="1298" r:id="rId21"/>
  </p:sldIdLst>
  <p:sldSz cx="9144000" cy="5144135" type="screen16x9"/>
  <p:notesSz cx="6858000" cy="9144000"/>
  <p:embeddedFontLst>
    <p:embeddedFont>
      <p:font typeface="黑体" panose="02010600030101010101" pitchFamily="49" charset="-122"/>
      <p:regular r:id="rId26"/>
    </p:embeddedFont>
    <p:embeddedFont>
      <p:font typeface="微软雅黑" panose="020B050302020402020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2760" y="-1242"/>
      </p:cViewPr>
      <p:guideLst>
        <p:guide orient="horz" pos="3117"/>
        <p:guide pos="573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6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8116"/>
            <a:ext cx="2743200" cy="365227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8116"/>
            <a:ext cx="4114800" cy="36522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8116"/>
            <a:ext cx="2743200" cy="365227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44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5"/>
            <a:ext cx="8229481" cy="33954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8302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TextBox 1"/>
          <p:cNvSpPr txBox="1"/>
          <p:nvPr userDrawn="1"/>
        </p:nvSpPr>
        <p:spPr>
          <a:xfrm>
            <a:off x="65405" y="77470"/>
            <a:ext cx="24663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7 </a:t>
            </a:r>
            <a:r>
              <a:rPr lang="zh-CN" altLang="zh-CN" sz="16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什么比猎豹的速度更快</a:t>
            </a:r>
            <a:endParaRPr lang="zh-CN" altLang="zh-CN" sz="1600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E:\2345Downloads\QJ6266261437.jpgQJ626626143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56275" y="5080"/>
            <a:ext cx="3387725" cy="5111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85592" y="185642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r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人教五年级上册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800" y="661670"/>
            <a:ext cx="57048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4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什么比猎豹的速度更快？</a:t>
            </a:r>
            <a:endParaRPr lang="zh-CN" altLang="en-US" sz="44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 descr="QJ6925552824"/>
          <p:cNvPicPr>
            <a:picLocks noChangeAspect="1"/>
          </p:cNvPicPr>
          <p:nvPr/>
        </p:nvPicPr>
        <p:blipFill>
          <a:blip r:embed="rId2"/>
          <a:srcRect l="20049" t="26402" r="6492" b="-305"/>
          <a:stretch>
            <a:fillRect/>
          </a:stretch>
        </p:blipFill>
        <p:spPr>
          <a:xfrm>
            <a:off x="50165" y="2106930"/>
            <a:ext cx="5705475" cy="29851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25170" y="906780"/>
            <a:ext cx="25285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</a:rPr>
              <a:t>同学们，上节课，我们用快读的方式理解了课文内容。这节课，我们看一看这篇文章运用了怎样的说明方法。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复习导入</a:t>
            </a:r>
            <a:endParaRPr lang="zh-CN" altLang="en-US" sz="1800">
              <a:sym typeface="+mn-ea"/>
            </a:endParaRPr>
          </a:p>
        </p:txBody>
      </p:sp>
      <p:pic>
        <p:nvPicPr>
          <p:cNvPr id="3" name="图片 2" descr="E:\2345Downloads\QJ6384707114.jpgQJ6384707114"/>
          <p:cNvPicPr>
            <a:picLocks noChangeAspect="1"/>
          </p:cNvPicPr>
          <p:nvPr/>
        </p:nvPicPr>
        <p:blipFill>
          <a:blip r:embed="rId1"/>
          <a:srcRect t="7532" b="-728"/>
          <a:stretch>
            <a:fillRect/>
          </a:stretch>
        </p:blipFill>
        <p:spPr>
          <a:xfrm>
            <a:off x="3253740" y="906780"/>
            <a:ext cx="5851525" cy="3331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问题探究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715" y="864235"/>
            <a:ext cx="1981200" cy="3415030"/>
          </a:xfrm>
          <a:prstGeom prst="rect">
            <a:avLst/>
          </a:prstGeom>
          <a:solidFill>
            <a:schemeClr val="bg1">
              <a:alpha val="36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1.快速阅读课文，找出文中所运用的说明方法。并说一说这些说明方法的作用。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2.小组讨论。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3.全班交流。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pic>
        <p:nvPicPr>
          <p:cNvPr id="3" name="图片 2" descr="QJ66271495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915" y="467360"/>
            <a:ext cx="6976745" cy="4651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260" y="377825"/>
            <a:ext cx="82092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①第二自然的中，人和鸵鸟的速度作比较，说明鸵鸟的速度快。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</a:rPr>
              <a:t>②第三自然段中，猎豹和鸵鸟的速度作比较，点明猎豹速度快。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260" y="3208020"/>
            <a:ext cx="81616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③第四自然的中，游隼的速度和骑车的速度作比较，点明游隼的速度快。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④第五自然段中，把喷气式飞机的速度和游隼作比较，点明喷气式飞机的速度快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5" y="2463165"/>
            <a:ext cx="92329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作比较</a:t>
            </a:r>
            <a:endParaRPr lang="zh-CN" altLang="en-US" sz="1800">
              <a:sym typeface="+mn-ea"/>
            </a:endParaRPr>
          </a:p>
        </p:txBody>
      </p:sp>
      <p:cxnSp>
        <p:nvCxnSpPr>
          <p:cNvPr id="6" name="直接箭头连接符 5"/>
          <p:cNvCxnSpPr>
            <a:stCxn id="4" idx="3"/>
          </p:cNvCxnSpPr>
          <p:nvPr/>
        </p:nvCxnSpPr>
        <p:spPr>
          <a:xfrm>
            <a:off x="931545" y="2647315"/>
            <a:ext cx="1264285" cy="645160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925195" y="2068195"/>
            <a:ext cx="1558925" cy="434340"/>
          </a:xfrm>
          <a:prstGeom prst="straightConnector1">
            <a:avLst/>
          </a:prstGeom>
          <a:ln w="28575" cmpd="sng">
            <a:solidFill>
              <a:srgbClr val="FF00F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2524760" y="2082165"/>
            <a:ext cx="822960" cy="273685"/>
          </a:xfrm>
          <a:prstGeom prst="straightConnector1">
            <a:avLst/>
          </a:prstGeom>
          <a:ln w="28575" cmpd="sng">
            <a:solidFill>
              <a:srgbClr val="FF00FF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440430" y="1870710"/>
            <a:ext cx="4041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FF"/>
                </a:solidFill>
              </a:rPr>
              <a:t>陆地上速度最快的---猎豹</a:t>
            </a:r>
            <a:endParaRPr lang="zh-CN" altLang="en-US" sz="2400">
              <a:solidFill>
                <a:srgbClr val="FF00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198370" y="2932430"/>
            <a:ext cx="1077595" cy="370205"/>
          </a:xfrm>
          <a:prstGeom prst="straightConnector1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524250" y="2776220"/>
            <a:ext cx="371221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喷气式飞机比游隼速度快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2" grpId="0"/>
      <p:bldP spid="3" grpId="0"/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5745" y="781685"/>
            <a:ext cx="865187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⑤第五自然段把声音同喷气式飞机的速度作比较，点明喷气式飞机速度快。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⑥第六自然段中，把火箭和喷气式飞机的速度相比较，说明火箭的速度快。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⑦第七自然段中，把流星体和火箭的速度作比较，说明流星体的速度快。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⑧第八自然段中，把光速和流星体的速度作比较，说明光速最快。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" y="413385"/>
            <a:ext cx="92329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作比较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8435" y="400685"/>
            <a:ext cx="87871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、在比较这几种事物速度的过程中，作者采用了怎样的顺序？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由慢到快的顺序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en-US" altLang="zh-CN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、同学们，我们找出了文中作比较的说明方法，读了这些句子，你发现了作比较的什么作用？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用人们熟悉的事物与不熟悉的事物相比较，能给人留下深刻的印象，事物的特征也往往在比较中显现出来。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使用作比较这种说明方法，能更好地突出被说明对象的特征，给读者留下深刻的印象，增强说明的效果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7325" y="32385"/>
            <a:ext cx="114935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归纳总结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7675" y="861695"/>
            <a:ext cx="82480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本文除了作比较外，还用了什么说明方法？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在介绍各种事物的速度的时候，用了列数字的说明方法，如，写人的速度时，用“二十四千米每小时”；写猎豹的速度时，用“一百千米每小时”等等。</a:t>
            </a:r>
            <a:endParaRPr lang="zh-CN" altLang="en-US" sz="2800" b="1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你觉得列数字这种说明方法有什么好处？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 </a:t>
            </a:r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列数字的说明方法使说明的事物的速度更加具体，更加科学。</a:t>
            </a:r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更加</a:t>
            </a:r>
            <a:r>
              <a:rPr lang="zh-CN" altLang="en-US" sz="280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准确、可靠，更有说服力。</a:t>
            </a:r>
            <a:endParaRPr lang="zh-CN" altLang="en-US" sz="280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endParaRPr lang="zh-CN" altLang="en-US" sz="280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问题探究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QJ65369447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3945" y="482600"/>
            <a:ext cx="6976745" cy="4651375"/>
          </a:xfrm>
          <a:prstGeom prst="triangle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课外拓展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9225" y="369570"/>
            <a:ext cx="68129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黑体" panose="02010600030101010101" pitchFamily="49" charset="-122"/>
                <a:ea typeface="黑体" panose="02010600030101010101" pitchFamily="49" charset="-122"/>
              </a:rPr>
              <a:t>运用列数字、作比较等说明方法介绍一下你熟悉的一件事物。</a:t>
            </a:r>
            <a:endParaRPr lang="zh-CN" altLang="en-US" sz="32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课外拓展</a:t>
            </a:r>
            <a:endParaRPr lang="zh-CN" altLang="en-US" sz="1800">
              <a:sym typeface="+mn-ea"/>
            </a:endParaRPr>
          </a:p>
        </p:txBody>
      </p:sp>
      <p:sp>
        <p:nvSpPr>
          <p:cNvPr id="1073742866" name="文本框 1073742865"/>
          <p:cNvSpPr txBox="1"/>
          <p:nvPr/>
        </p:nvSpPr>
        <p:spPr>
          <a:xfrm>
            <a:off x="390525" y="1638300"/>
            <a:ext cx="836295" cy="164147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/>
          <a:p>
            <a:r>
              <a:rPr lang="zh-CN" altLang="en-US" sz="2000"/>
              <a:t>什么比猎豹的速度更快</a:t>
            </a:r>
            <a:endParaRPr lang="zh-CN" altLang="en-US" sz="2000"/>
          </a:p>
          <a:p>
            <a:endParaRPr lang="zh-CN" altLang="en-US" sz="2000"/>
          </a:p>
        </p:txBody>
      </p:sp>
      <p:sp>
        <p:nvSpPr>
          <p:cNvPr id="1073742865" name="左大括号 1073742864"/>
          <p:cNvSpPr/>
          <p:nvPr/>
        </p:nvSpPr>
        <p:spPr>
          <a:xfrm>
            <a:off x="1376680" y="1537335"/>
            <a:ext cx="215265" cy="1843405"/>
          </a:xfrm>
          <a:prstGeom prst="lef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79575" y="1711325"/>
            <a:ext cx="39185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陆地上速度最快的---猎豹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喷气式飞机比游隼速度快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流星体的速度比火箭快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光是宇宙中速度最快的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073742864" name="左大括号 1073742863"/>
          <p:cNvSpPr/>
          <p:nvPr/>
        </p:nvSpPr>
        <p:spPr>
          <a:xfrm flipH="1">
            <a:off x="5598160" y="1799590"/>
            <a:ext cx="76200" cy="1391920"/>
          </a:xfrm>
          <a:prstGeom prst="leftBrace">
            <a:avLst>
              <a:gd name="adj1" fmla="val 161851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2867" name="文本框 1073742866"/>
          <p:cNvSpPr txBox="1"/>
          <p:nvPr/>
        </p:nvSpPr>
        <p:spPr>
          <a:xfrm>
            <a:off x="6116320" y="1945005"/>
            <a:ext cx="1773555" cy="75247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/>
          <a:p>
            <a:r>
              <a:rPr lang="zh-CN" altLang="en-US" sz="2400"/>
              <a:t>由慢到快的顺序</a:t>
            </a:r>
            <a:endParaRPr lang="zh-CN" altLang="en-US" sz="2400"/>
          </a:p>
          <a:p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369060" y="3618230"/>
            <a:ext cx="5867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说明方法：作比较   列数字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3742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073742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73742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3742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73742866" grpId="0" animBg="1"/>
      <p:bldP spid="1073742865" grpId="0" animBg="1"/>
      <p:bldP spid="1073742864" grpId="0" animBg="1"/>
      <p:bldP spid="107374286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9210" y="369570"/>
            <a:ext cx="11226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课堂作业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135" y="737870"/>
            <a:ext cx="825436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指出下列句子使用的说明方法。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1.人在奋力奔跑的时候，瞬时速度能够达到二十四千米每小时（        ）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2.不过，游隼还是没有飞机飞行的速度快！（        ）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3.火箭的瞬时速度能达到四万千米每小时，是声速的三十多倍。（       ）（       ）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0695" y="3235325"/>
            <a:ext cx="142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 作比较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5695" y="3235325"/>
            <a:ext cx="1650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列数字   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1925" y="1579245"/>
            <a:ext cx="16503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列数字   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2970" y="2429510"/>
            <a:ext cx="1424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 作比较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6" grpId="0"/>
      <p:bldP spid="7" grpId="0"/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9210" y="369570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激趣导入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52550" y="1337945"/>
            <a:ext cx="26904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似虎不是虎，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速度快过虎，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身披花点衣，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羚羊填饱肚。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—— 打一南非动物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255" y="1061085"/>
            <a:ext cx="798195" cy="27349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猜谜语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QJ6310956298"/>
          <p:cNvPicPr>
            <a:picLocks noChangeAspect="1"/>
          </p:cNvPicPr>
          <p:nvPr/>
        </p:nvPicPr>
        <p:blipFill>
          <a:blip r:embed="rId1"/>
          <a:srcRect t="13349" r="383" b="11311"/>
          <a:stretch>
            <a:fillRect/>
          </a:stretch>
        </p:blipFill>
        <p:spPr>
          <a:xfrm>
            <a:off x="4269740" y="11430"/>
            <a:ext cx="4826635" cy="50869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10460" y="3796030"/>
            <a:ext cx="1632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猎豹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0345" y="753745"/>
            <a:ext cx="8856980" cy="1383665"/>
          </a:xfrm>
          <a:prstGeom prst="rect">
            <a:avLst/>
          </a:prstGeom>
          <a:solidFill>
            <a:schemeClr val="bg1">
              <a:alpha val="33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.</a:t>
            </a:r>
            <a:r>
              <a:rPr lang="zh-CN" altLang="en-US" sz="2800">
                <a:solidFill>
                  <a:srgbClr val="FF0000"/>
                </a:solidFill>
              </a:rPr>
              <a:t>自读课文，画出不认识的字词。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2.查阅工具书，理解生字、词语。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3.小组内交流，运用词语造句，借以理解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" y="385445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读文识字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104677" y="103464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2304157" y="103464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俯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3554398" y="1026270"/>
            <a:ext cx="834658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4855288" y="1034956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6079424" y="1034956"/>
            <a:ext cx="56681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3554352" y="2686590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6007381" y="2703735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3554398" y="1026270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4783280" y="1034212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6007416" y="1034212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0" name="矩形 1"/>
          <p:cNvSpPr/>
          <p:nvPr/>
        </p:nvSpPr>
        <p:spPr>
          <a:xfrm>
            <a:off x="3554095" y="2685733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1" name="直接连接符 4"/>
          <p:cNvCxnSpPr/>
          <p:nvPr/>
        </p:nvCxnSpPr>
        <p:spPr>
          <a:xfrm>
            <a:off x="3554095" y="3212148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82" name="直接连接符 6"/>
          <p:cNvCxnSpPr/>
          <p:nvPr/>
        </p:nvCxnSpPr>
        <p:spPr>
          <a:xfrm>
            <a:off x="4069080" y="2702878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83" name="组合 7"/>
          <p:cNvGrpSpPr/>
          <p:nvPr/>
        </p:nvGrpSpPr>
        <p:grpSpPr>
          <a:xfrm>
            <a:off x="6007381" y="2702992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2304157" y="1029113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104677" y="1029113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1" name="矩形 60"/>
          <p:cNvSpPr/>
          <p:nvPr/>
        </p:nvSpPr>
        <p:spPr>
          <a:xfrm>
            <a:off x="1104821" y="463893"/>
            <a:ext cx="676875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guàn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fǔ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pēn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méi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hào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endParaRPr lang="en-US" altLang="zh-CN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04900" y="2119948"/>
            <a:ext cx="74225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tǒng  shù 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chì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quān   </a:t>
            </a:r>
            <a:r>
              <a:rPr lang="en-US" altLang="zh-CN" sz="3200" dirty="0" err="1">
                <a:latin typeface="黑体" panose="02010600030101010101" pitchFamily="49" charset="-122"/>
                <a:ea typeface="黑体" panose="02010600030101010101" pitchFamily="49" charset="-122"/>
              </a:rPr>
              <a:t>zhì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文本框 64"/>
          <p:cNvSpPr txBox="1"/>
          <p:nvPr/>
        </p:nvSpPr>
        <p:spPr>
          <a:xfrm>
            <a:off x="1105157" y="2703735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筒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64"/>
          <p:cNvSpPr txBox="1"/>
          <p:nvPr/>
        </p:nvSpPr>
        <p:spPr>
          <a:xfrm>
            <a:off x="2328826" y="2703735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1104900" y="2702878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4"/>
          <p:cNvCxnSpPr/>
          <p:nvPr/>
        </p:nvCxnSpPr>
        <p:spPr>
          <a:xfrm>
            <a:off x="1104900" y="3229293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11" name="直接连接符 6"/>
          <p:cNvCxnSpPr/>
          <p:nvPr/>
        </p:nvCxnSpPr>
        <p:spPr>
          <a:xfrm>
            <a:off x="1619885" y="2720023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grpSp>
        <p:nvGrpSpPr>
          <p:cNvPr id="12" name="组合 7"/>
          <p:cNvGrpSpPr/>
          <p:nvPr/>
        </p:nvGrpSpPr>
        <p:grpSpPr>
          <a:xfrm>
            <a:off x="2328826" y="2702992"/>
            <a:ext cx="1029163" cy="1085656"/>
            <a:chOff x="2437" y="2032"/>
            <a:chExt cx="1244" cy="1264"/>
          </a:xfrm>
        </p:grpSpPr>
        <p:sp>
          <p:nvSpPr>
            <p:cNvPr id="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" name="文本框 64"/>
          <p:cNvSpPr txBox="1"/>
          <p:nvPr/>
        </p:nvSpPr>
        <p:spPr>
          <a:xfrm>
            <a:off x="4783712" y="2703735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"/>
          <p:cNvSpPr/>
          <p:nvPr/>
        </p:nvSpPr>
        <p:spPr>
          <a:xfrm>
            <a:off x="4783455" y="2702878"/>
            <a:ext cx="1029970" cy="106934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/>
            <a:endParaRPr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4"/>
          <p:cNvCxnSpPr/>
          <p:nvPr/>
        </p:nvCxnSpPr>
        <p:spPr>
          <a:xfrm>
            <a:off x="4783455" y="3229293"/>
            <a:ext cx="102997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cxnSp>
        <p:nvCxnSpPr>
          <p:cNvPr id="24" name="直接连接符 6"/>
          <p:cNvCxnSpPr/>
          <p:nvPr/>
        </p:nvCxnSpPr>
        <p:spPr>
          <a:xfrm>
            <a:off x="5298440" y="2720023"/>
            <a:ext cx="0" cy="1069340"/>
          </a:xfrm>
          <a:prstGeom prst="line">
            <a:avLst/>
          </a:prstGeom>
          <a:ln w="127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cxnSp>
      <p:sp>
        <p:nvSpPr>
          <p:cNvPr id="2" name="TextBox 3"/>
          <p:cNvSpPr txBox="1"/>
          <p:nvPr/>
        </p:nvSpPr>
        <p:spPr>
          <a:xfrm>
            <a:off x="3682365" y="12065"/>
            <a:ext cx="125984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zh-CN" altLang="en-US" sz="1800">
                <a:sym typeface="+mn-ea"/>
              </a:rPr>
              <a:t>我会写</a:t>
            </a:r>
            <a:endParaRPr lang="zh-CN" altLang="en-US" sz="1800">
              <a:sym typeface="+mn-ea"/>
            </a:endParaRPr>
          </a:p>
        </p:txBody>
      </p:sp>
      <p:sp>
        <p:nvSpPr>
          <p:cNvPr id="3" name="线形标注 2 2"/>
          <p:cNvSpPr/>
          <p:nvPr/>
        </p:nvSpPr>
        <p:spPr>
          <a:xfrm>
            <a:off x="3424555" y="4087495"/>
            <a:ext cx="2783840" cy="687070"/>
          </a:xfrm>
          <a:prstGeom prst="borderCallout2">
            <a:avLst>
              <a:gd name="adj1" fmla="val -64328"/>
              <a:gd name="adj2" fmla="val 119078"/>
              <a:gd name="adj3" fmla="val 56126"/>
              <a:gd name="adj4" fmla="val 111184"/>
              <a:gd name="adj5" fmla="val 58201"/>
              <a:gd name="adj6" fmla="val 103829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上半部是“四”不要错写成“日”。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6805" y="737870"/>
            <a:ext cx="749363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1.本文共700多字，我的阅读速度为_______分钟。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2.讨论、交流：如何才能加快阅读速度？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带着这个问题读，这样读得更快一些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遇到不明白的词语，不纠结，直接越过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抓住每段的重点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默读，不张嘴，不指读</a:t>
            </a:r>
            <a:endParaRPr lang="zh-CN" altLang="en-US" sz="24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3.速读课文，你有什么体会？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能尽快把握课文内容。</a:t>
            </a:r>
            <a:endParaRPr lang="zh-CN" altLang="en-US" sz="240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能节省阅读的时候，能把更多的时间用在对课文的理解上。</a:t>
            </a:r>
            <a:endParaRPr lang="zh-CN" altLang="en-US" sz="240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能提高</a:t>
            </a:r>
            <a:r>
              <a:rPr lang="zh-CN" altLang="en-US" sz="24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做题</a:t>
            </a:r>
            <a:r>
              <a:rPr lang="zh-CN" altLang="en-US" sz="2400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效率。</a:t>
            </a:r>
            <a:endParaRPr lang="zh-CN" altLang="en-US" sz="2400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" y="369570"/>
            <a:ext cx="11861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速读检测</a:t>
            </a:r>
            <a:endParaRPr lang="zh-CN" altLang="en-US" sz="180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/>
          <p:nvPr/>
        </p:nvSpPr>
        <p:spPr>
          <a:xfrm>
            <a:off x="29210" y="369570"/>
            <a:ext cx="118618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整体感知</a:t>
            </a:r>
            <a:endParaRPr lang="zh-CN" altLang="en-US" sz="180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951990" y="369570"/>
            <a:ext cx="50800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1.朗读课文，总结一下，这篇文章介绍了哪些事物的速度？由慢到快完成下列表格。</a:t>
            </a:r>
            <a:endParaRPr lang="zh-CN" altLang="en-US" sz="20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898525" y="1255395"/>
          <a:ext cx="7483475" cy="3280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0075"/>
                <a:gridCol w="1869440"/>
                <a:gridCol w="1873885"/>
                <a:gridCol w="1870075"/>
              </a:tblGrid>
              <a:tr h="3657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速度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名称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速度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02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二十四千米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喷气式飞机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鸵鸟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火箭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70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猎豹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流星体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游隼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7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声音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0105" y="648970"/>
            <a:ext cx="76371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这节课，我们了解了课文内容，并且知道了速读的好处，希望在今后的学习中，我们运用速读，提高学习效率。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10" y="369570"/>
            <a:ext cx="71310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小结</a:t>
            </a:r>
            <a:endParaRPr lang="zh-CN" altLang="en-US" sz="1800">
              <a:sym typeface="+mn-ea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9210" y="2188845"/>
            <a:ext cx="120650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布置作业</a:t>
            </a:r>
            <a:endParaRPr lang="zh-CN" altLang="en-US" sz="18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715" y="2713355"/>
            <a:ext cx="80359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ym typeface="+mn-ea"/>
              </a:rPr>
              <a:t>1.熟记本课的字词，掌握重点词语的意思。</a:t>
            </a:r>
            <a:endParaRPr lang="zh-CN" altLang="en-US" sz="2800"/>
          </a:p>
          <a:p>
            <a:r>
              <a:rPr lang="zh-CN" altLang="en-US" sz="2800">
                <a:sym typeface="+mn-ea"/>
              </a:rPr>
              <a:t>2.继续阅读课文，看看课文用了哪些说明方法。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3"/>
          <p:cNvSpPr txBox="1"/>
          <p:nvPr/>
        </p:nvSpPr>
        <p:spPr>
          <a:xfrm>
            <a:off x="19050" y="337185"/>
            <a:ext cx="120650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1800">
                <a:sym typeface="+mn-ea"/>
              </a:rPr>
              <a:t>课堂作业</a:t>
            </a:r>
            <a:endParaRPr lang="zh-CN" altLang="en-US" sz="180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85" y="705485"/>
            <a:ext cx="90049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一、读拼音，写词语。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1.tuó niǎo(       )善于奔跑，shǔ yú（     ）鸟类界的奔跑guànjūn（      ）。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2.他在chāoshì（      ）的专柜买了yì méi（      ）chìhóng（         ）色的胸针。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二、选词填空。         轻易   轻松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1.人不要（       ）做出承诺，做出了承诺就要做到。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2.面对考官的提问，他（      ）应答，没有一丝慌乱。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三、文中提到的速度最快的事物是（      ）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  <a:p>
            <a:r>
              <a:rPr lang="zh-CN" altLang="en-US" sz="24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A喷气式飞机    B声音   C光</a:t>
            </a:r>
            <a:endParaRPr lang="zh-CN" altLang="en-US" sz="24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1820" y="1070610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鸵鸟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28970" y="1070610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属于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endParaRPr lang="zh-CN" altLang="en-US" sz="280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66340" y="1793875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超市</a:t>
            </a:r>
            <a:r>
              <a:rPr lang="zh-CN" altLang="en-US" sz="280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 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4160" y="1485900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冠军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7145" y="1793875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一枚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980" y="2157095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赤红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4020" y="2850515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轻易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2020" y="3270250"/>
            <a:ext cx="932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轻松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8745" y="3627755"/>
            <a:ext cx="6375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  <a:sym typeface="+mn-ea"/>
              </a:rPr>
              <a:t>C</a:t>
            </a:r>
            <a:endParaRPr lang="zh-CN" altLang="en-US" sz="28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  <p:bldP spid="11" grpId="0"/>
      <p:bldP spid="8" grpId="0"/>
      <p:bldP spid="9" grpId="0"/>
      <p:bldP spid="6" grpId="0"/>
      <p:bldP spid="7" grpId="0"/>
      <p:bldP spid="5" grpId="0"/>
      <p:bldP spid="10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 descr="QJ62584670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0" y="445770"/>
            <a:ext cx="7118350" cy="46513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49555" y="554355"/>
            <a:ext cx="1290320" cy="38023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什么比猎豹的速度更快？</a:t>
            </a:r>
            <a:endParaRPr lang="zh-CN" altLang="en-US" sz="3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4170122" y="47212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r"/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部编五年级上册</a:t>
            </a:r>
            <a:endParaRPr lang="zh-CN" altLang="en-US" sz="20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17435" y="4554855"/>
            <a:ext cx="1546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第二课时</a:t>
            </a:r>
            <a:endParaRPr lang="zh-CN" altLang="en-US" sz="2400" b="1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1840</Words>
  <Application>WPS 演示</Application>
  <PresentationFormat>全屏显示(16:9)</PresentationFormat>
  <Paragraphs>236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楷体</vt:lpstr>
      <vt:lpstr>Times New Roman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130</cp:revision>
  <dcterms:created xsi:type="dcterms:W3CDTF">2017-03-17T02:28:00Z</dcterms:created>
  <dcterms:modified xsi:type="dcterms:W3CDTF">2019-07-26T02:40:58Z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