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handoutMasterIdLst>
    <p:handoutMasterId r:id="rId28"/>
  </p:handoutMasterIdLst>
  <p:sldIdLst>
    <p:sldId id="987" r:id="rId3"/>
    <p:sldId id="638" r:id="rId4"/>
    <p:sldId id="1134" r:id="rId5"/>
    <p:sldId id="989" r:id="rId6"/>
    <p:sldId id="1162" r:id="rId7"/>
    <p:sldId id="1205" r:id="rId8"/>
    <p:sldId id="1206" r:id="rId9"/>
    <p:sldId id="484" r:id="rId10"/>
    <p:sldId id="990" r:id="rId11"/>
    <p:sldId id="764" r:id="rId12"/>
    <p:sldId id="1016" r:id="rId14"/>
    <p:sldId id="494" r:id="rId15"/>
    <p:sldId id="453" r:id="rId16"/>
    <p:sldId id="454" r:id="rId17"/>
    <p:sldId id="1138" r:id="rId18"/>
    <p:sldId id="1207" r:id="rId19"/>
    <p:sldId id="1139" r:id="rId20"/>
    <p:sldId id="1137" r:id="rId21"/>
    <p:sldId id="1208" r:id="rId22"/>
    <p:sldId id="870" r:id="rId23"/>
    <p:sldId id="1210" r:id="rId24"/>
    <p:sldId id="474" r:id="rId25"/>
    <p:sldId id="1034" r:id="rId26"/>
    <p:sldId id="1209" r:id="rId27"/>
  </p:sldIdLst>
  <p:sldSz cx="9144000" cy="5143500" type="screen16x9"/>
  <p:notesSz cx="6760845" cy="9942195"/>
  <p:embeddedFontLst>
    <p:embeddedFont>
      <p:font typeface="黑体" panose="02010609060101010101" pitchFamily="49" charset="-122"/>
      <p:regular r:id="rId33"/>
    </p:embeddedFont>
    <p:embeddedFont>
      <p:font typeface="字魂58号-创中黑" panose="00000500000000000000" pitchFamily="2" charset="-122"/>
      <p:regular r:id="rId34"/>
    </p:embeddedFont>
    <p:embeddedFont>
      <p:font typeface="杨任东竹石体-Extralight" panose="02000000000000000000" pitchFamily="2" charset="-122"/>
      <p:bold r:id="rId35"/>
    </p:embeddedFont>
    <p:embeddedFont>
      <p:font typeface="楷体" panose="02010609060101010101" pitchFamily="49" charset="-122"/>
      <p:regular r:id="rId36"/>
    </p:embeddedFont>
    <p:embeddedFont>
      <p:font typeface="Calibri" panose="020F0502020204030204" charset="0"/>
      <p:regular r:id="rId37"/>
      <p:bold r:id="rId38"/>
      <p:italic r:id="rId39"/>
      <p:boldItalic r:id="rId40"/>
    </p:embeddedFont>
    <p:embeddedFont>
      <p:font typeface="方正书宋_GBK" panose="02000000000000000000" charset="-122"/>
      <p:regular r:id="rId41"/>
    </p:embeddedFont>
    <p:embeddedFont>
      <p:font typeface="华文仿宋" panose="02010600040101010101" charset="-122"/>
      <p:regular r:id="rId42"/>
    </p:embeddedFont>
  </p:embeddedFontLst>
  <p:custDataLst>
    <p:tags r:id="rId4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68" userDrawn="1">
          <p15:clr>
            <a:srgbClr val="A4A3A4"/>
          </p15:clr>
        </p15:guide>
        <p15:guide id="2" pos="293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U13" initials="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B17721"/>
    <a:srgbClr val="F02914"/>
    <a:srgbClr val="020284"/>
    <a:srgbClr val="0000CC"/>
    <a:srgbClr val="E321D5"/>
    <a:srgbClr val="E73D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11" autoAdjust="0"/>
    <p:restoredTop sz="95000" autoAdjust="0"/>
  </p:normalViewPr>
  <p:slideViewPr>
    <p:cSldViewPr showGuides="1">
      <p:cViewPr>
        <p:scale>
          <a:sx n="93" d="100"/>
          <a:sy n="93" d="100"/>
        </p:scale>
        <p:origin x="1332" y="1002"/>
      </p:cViewPr>
      <p:guideLst>
        <p:guide orient="horz" pos="1568"/>
        <p:guide pos="29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3468" y="-102"/>
      </p:cViewPr>
      <p:guideLst>
        <p:guide orient="horz" pos="3030"/>
        <p:guide pos="216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font" Target="fonts/font10.fntdata"/><Relationship Id="rId41" Type="http://schemas.openxmlformats.org/officeDocument/2006/relationships/font" Target="fonts/font9.fntdata"/><Relationship Id="rId40" Type="http://schemas.openxmlformats.org/officeDocument/2006/relationships/font" Target="fonts/font8.fntdata"/><Relationship Id="rId4" Type="http://schemas.openxmlformats.org/officeDocument/2006/relationships/slide" Target="slides/slide2.xml"/><Relationship Id="rId39" Type="http://schemas.openxmlformats.org/officeDocument/2006/relationships/font" Target="fonts/font7.fntdata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8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263" y="746125"/>
            <a:ext cx="6624637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4" Type="http://schemas.openxmlformats.org/officeDocument/2006/relationships/theme" Target="../theme/theme1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180528" y="-6441"/>
            <a:ext cx="9324528" cy="5143500"/>
            <a:chOff x="-180528" y="0"/>
            <a:chExt cx="9324528" cy="5143500"/>
          </a:xfrm>
        </p:grpSpPr>
        <p:sp>
          <p:nvSpPr>
            <p:cNvPr id="7" name="矩形 6"/>
            <p:cNvSpPr/>
            <p:nvPr userDrawn="1"/>
          </p:nvSpPr>
          <p:spPr>
            <a:xfrm>
              <a:off x="-4936" y="0"/>
              <a:ext cx="9148936" cy="5143500"/>
            </a:xfrm>
            <a:prstGeom prst="rect">
              <a:avLst/>
            </a:prstGeom>
            <a:solidFill>
              <a:srgbClr val="B1772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 userDrawn="1"/>
          </p:nvGrpSpPr>
          <p:grpSpPr>
            <a:xfrm>
              <a:off x="-180528" y="28189"/>
              <a:ext cx="2595773" cy="499148"/>
              <a:chOff x="2333799" y="56379"/>
              <a:chExt cx="2595773" cy="442770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333799" y="56379"/>
                <a:ext cx="2264369" cy="44277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流程图: 延期 11"/>
              <p:cNvSpPr/>
              <p:nvPr/>
            </p:nvSpPr>
            <p:spPr>
              <a:xfrm>
                <a:off x="4569532" y="56379"/>
                <a:ext cx="360040" cy="442769"/>
              </a:xfrm>
              <a:prstGeom prst="flowChartDelay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矩形 9"/>
            <p:cNvSpPr/>
            <p:nvPr userDrawn="1"/>
          </p:nvSpPr>
          <p:spPr>
            <a:xfrm>
              <a:off x="0" y="555526"/>
              <a:ext cx="9144000" cy="44644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4108" y="1052359"/>
            <a:ext cx="8120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3.</a:t>
            </a: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请同学们概括本文的故事情节，理清课文思路。</a:t>
            </a:r>
            <a:endParaRPr lang="zh-CN" altLang="en-US" sz="2400" b="1" dirty="0"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3895" y="1707515"/>
            <a:ext cx="523494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chemeClr val="accent2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  </a:t>
            </a:r>
            <a:r>
              <a:rPr lang="en-US" altLang="zh-CN" sz="2800" b="1" dirty="0">
                <a:solidFill>
                  <a:schemeClr val="accent2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  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本文写的是吕蒙在</a:t>
            </a:r>
            <a:r>
              <a:rPr lang="zh-CN" altLang="en-US" sz="2800" b="1" dirty="0" smtClean="0">
                <a:solidFill>
                  <a:schemeClr val="accent2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孙权的劝说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下开始学习，其才略很快就</a:t>
            </a:r>
            <a:r>
              <a:rPr lang="zh-CN" altLang="en-US" sz="2800" b="1" dirty="0" smtClean="0">
                <a:solidFill>
                  <a:schemeClr val="accent2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有了惊人</a:t>
            </a:r>
            <a:r>
              <a:rPr lang="zh-CN" altLang="en-US" sz="2800" b="1" dirty="0">
                <a:solidFill>
                  <a:schemeClr val="accent2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的长进而令鲁肃叹服并与之“结友”的故事。</a:t>
            </a:r>
            <a:endParaRPr lang="zh-CN" altLang="en-US" sz="2800" b="1" dirty="0">
              <a:solidFill>
                <a:schemeClr val="accent2"/>
              </a:solidFill>
              <a:latin typeface="宋体" panose="02010600030101010101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72200" y="1735455"/>
            <a:ext cx="142218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孙权劝学</a:t>
            </a:r>
            <a:endParaRPr lang="zh-CN" altLang="en-US" sz="2400" b="1"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90176" y="2715260"/>
            <a:ext cx="142218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吕蒙就学</a:t>
            </a:r>
            <a:endParaRPr lang="zh-CN" altLang="en-US" sz="2400" b="1" dirty="0"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90176" y="3716655"/>
            <a:ext cx="142218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鲁肃赞学</a:t>
            </a:r>
            <a:endParaRPr lang="zh-CN" altLang="en-US" sz="2400" b="1" dirty="0"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6934835" y="2283460"/>
            <a:ext cx="216535" cy="431800"/>
          </a:xfrm>
          <a:prstGeom prst="downArrow">
            <a:avLst>
              <a:gd name="adj1" fmla="val 50000"/>
              <a:gd name="adj2" fmla="val 63049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6947753" y="3284855"/>
            <a:ext cx="216535" cy="431800"/>
          </a:xfrm>
          <a:prstGeom prst="downArrow">
            <a:avLst>
              <a:gd name="adj1" fmla="val 50000"/>
              <a:gd name="adj2" fmla="val 63049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323528" y="20548"/>
            <a:ext cx="162064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整体感知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85" name="组合 9"/>
          <p:cNvGrpSpPr/>
          <p:nvPr/>
        </p:nvGrpSpPr>
        <p:grpSpPr>
          <a:xfrm>
            <a:off x="381000" y="565150"/>
            <a:ext cx="1743075" cy="608115"/>
            <a:chOff x="461963" y="598488"/>
            <a:chExt cx="1743075" cy="608114"/>
          </a:xfrm>
        </p:grpSpPr>
        <p:sp>
          <p:nvSpPr>
            <p:cNvPr id="17" name="圆角矩形 16"/>
            <p:cNvSpPr/>
            <p:nvPr/>
          </p:nvSpPr>
          <p:spPr>
            <a:xfrm rot="555800">
              <a:off x="1730375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20470821">
              <a:off x="1325563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319204">
              <a:off x="906463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 rot="21148334">
              <a:off x="496888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54294" name="矩形 1"/>
            <p:cNvSpPr/>
            <p:nvPr/>
          </p:nvSpPr>
          <p:spPr>
            <a:xfrm>
              <a:off x="461963" y="598488"/>
              <a:ext cx="1743075" cy="6081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杨任东竹石体-Extralight" panose="02000000000000000000" pitchFamily="2" charset="-122"/>
                  <a:sym typeface="字魂58号-创中黑" panose="00000500000000000000" pitchFamily="2" charset="-122"/>
                </a:rPr>
                <a:t>一词多义</a:t>
              </a:r>
              <a:endParaRPr lang="zh-CN" altLang="en-US" sz="2800" b="1" dirty="0">
                <a:solidFill>
                  <a:schemeClr val="bg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28677" name="文本框 37892"/>
          <p:cNvSpPr txBox="1"/>
          <p:nvPr/>
        </p:nvSpPr>
        <p:spPr>
          <a:xfrm>
            <a:off x="1192530" y="1680210"/>
            <a:ext cx="8270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当</a:t>
            </a:r>
            <a:endParaRPr lang="zh-CN" altLang="en-US" sz="2400" b="1" dirty="0">
              <a:solidFill>
                <a:schemeClr val="tx1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8678" name="左大括号 37893"/>
          <p:cNvSpPr/>
          <p:nvPr/>
        </p:nvSpPr>
        <p:spPr>
          <a:xfrm>
            <a:off x="1694180" y="1391285"/>
            <a:ext cx="254635" cy="1022985"/>
          </a:xfrm>
          <a:prstGeom prst="leftBrace">
            <a:avLst>
              <a:gd name="adj1" fmla="val 2821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8679" name="文本框 37894"/>
          <p:cNvSpPr txBox="1"/>
          <p:nvPr/>
        </p:nvSpPr>
        <p:spPr>
          <a:xfrm>
            <a:off x="1948180" y="1144905"/>
            <a:ext cx="67722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卿今</a:t>
            </a:r>
            <a:r>
              <a:rPr lang="zh-CN" altLang="en-US" sz="2400" b="1" dirty="0">
                <a:solidFill>
                  <a:srgbClr val="0000FF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当</a:t>
            </a: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涂掌事（         </a:t>
            </a:r>
            <a:r>
              <a:rPr lang="zh-CN" altLang="en-US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                  </a:t>
            </a:r>
            <a:r>
              <a:rPr lang="zh-CN" altLang="en-US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）</a:t>
            </a:r>
            <a:endParaRPr lang="zh-CN" altLang="en-US" sz="2400" b="1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8681" name="文本框 37896"/>
          <p:cNvSpPr txBox="1"/>
          <p:nvPr/>
        </p:nvSpPr>
        <p:spPr>
          <a:xfrm>
            <a:off x="1121410" y="3535040"/>
            <a:ext cx="8270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见</a:t>
            </a:r>
            <a:endParaRPr lang="zh-CN" altLang="en-US" sz="2400" b="1" dirty="0">
              <a:solidFill>
                <a:schemeClr val="tx1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8682" name="左大括号 37897"/>
          <p:cNvSpPr/>
          <p:nvPr/>
        </p:nvSpPr>
        <p:spPr>
          <a:xfrm>
            <a:off x="1694180" y="3164835"/>
            <a:ext cx="253365" cy="1200785"/>
          </a:xfrm>
          <a:prstGeom prst="leftBrace">
            <a:avLst>
              <a:gd name="adj1" fmla="val 3823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8684" name="文本框 37899"/>
          <p:cNvSpPr txBox="1"/>
          <p:nvPr/>
        </p:nvSpPr>
        <p:spPr>
          <a:xfrm>
            <a:off x="1881505" y="2993385"/>
            <a:ext cx="564282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见</a:t>
            </a: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往事耳（              </a:t>
            </a:r>
            <a:r>
              <a:rPr lang="zh-CN" altLang="en-US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                        </a:t>
            </a:r>
            <a:r>
              <a:rPr lang="zh-CN" altLang="en-US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）</a:t>
            </a:r>
            <a:endParaRPr lang="zh-CN" altLang="en-US" sz="2400" b="1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40973" name="矩形 37900"/>
          <p:cNvSpPr/>
          <p:nvPr/>
        </p:nvSpPr>
        <p:spPr>
          <a:xfrm>
            <a:off x="4139952" y="1169858"/>
            <a:ext cx="2249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动词，掌管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40975" name="矩形 37902"/>
          <p:cNvSpPr/>
          <p:nvPr/>
        </p:nvSpPr>
        <p:spPr>
          <a:xfrm>
            <a:off x="3470027" y="2966903"/>
            <a:ext cx="42348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动词，了解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" name="文本框 37898"/>
          <p:cNvSpPr txBox="1"/>
          <p:nvPr/>
        </p:nvSpPr>
        <p:spPr>
          <a:xfrm>
            <a:off x="1881505" y="3964632"/>
            <a:ext cx="549880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大兄何</a:t>
            </a:r>
            <a:r>
              <a:rPr lang="zh-CN" altLang="en-US" sz="2400" b="1" dirty="0">
                <a:solidFill>
                  <a:srgbClr val="0000FF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见</a:t>
            </a: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事之晚乎（         </a:t>
            </a:r>
            <a:r>
              <a:rPr lang="zh-CN" altLang="en-US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                      </a:t>
            </a:r>
            <a:r>
              <a:rPr lang="zh-CN" altLang="en-US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）</a:t>
            </a:r>
            <a:endParaRPr lang="zh-CN" altLang="en-US" sz="2400" b="1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" name="矩形 37903"/>
          <p:cNvSpPr/>
          <p:nvPr/>
        </p:nvSpPr>
        <p:spPr>
          <a:xfrm>
            <a:off x="4774000" y="3999745"/>
            <a:ext cx="34559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动词，知晓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19300" y="2140585"/>
            <a:ext cx="3775393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但</a:t>
            </a:r>
            <a:r>
              <a:rPr lang="zh-CN" altLang="en-US" sz="2400" b="1" dirty="0">
                <a:solidFill>
                  <a:srgbClr val="0000FF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当</a:t>
            </a: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涉猎（             </a:t>
            </a:r>
            <a:r>
              <a:rPr lang="zh-CN" altLang="en-US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               </a:t>
            </a:r>
            <a:r>
              <a:rPr lang="zh-CN" altLang="en-US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）</a:t>
            </a:r>
            <a:endParaRPr kumimoji="0" lang="zh-CN" altLang="en-US" sz="2400" b="1" i="0" u="none" strike="noStrike" kern="1200" cap="none" spc="0" normalizeH="0" baseline="0" dirty="0">
              <a:solidFill>
                <a:schemeClr val="tx1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6" name="矩形 37901"/>
          <p:cNvSpPr/>
          <p:nvPr/>
        </p:nvSpPr>
        <p:spPr>
          <a:xfrm>
            <a:off x="3674497" y="2175698"/>
            <a:ext cx="2295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动词，应当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414655" y="-3175"/>
            <a:ext cx="160528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合作探究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3" grpId="0"/>
      <p:bldP spid="40975" grpId="0"/>
      <p:bldP spid="3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85" name="组合 9"/>
          <p:cNvGrpSpPr/>
          <p:nvPr/>
        </p:nvGrpSpPr>
        <p:grpSpPr>
          <a:xfrm>
            <a:off x="381000" y="565150"/>
            <a:ext cx="1743075" cy="608115"/>
            <a:chOff x="461963" y="598488"/>
            <a:chExt cx="1743075" cy="608114"/>
          </a:xfrm>
        </p:grpSpPr>
        <p:sp>
          <p:nvSpPr>
            <p:cNvPr id="17" name="圆角矩形 16"/>
            <p:cNvSpPr/>
            <p:nvPr/>
          </p:nvSpPr>
          <p:spPr>
            <a:xfrm rot="555800">
              <a:off x="1730375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20470821">
              <a:off x="1325563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319204">
              <a:off x="906463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 rot="21148334">
              <a:off x="496888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54294" name="矩形 1"/>
            <p:cNvSpPr/>
            <p:nvPr/>
          </p:nvSpPr>
          <p:spPr>
            <a:xfrm>
              <a:off x="461963" y="598488"/>
              <a:ext cx="1743075" cy="6081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杨任东竹石体-Extralight" panose="02000000000000000000" pitchFamily="2" charset="-122"/>
                  <a:sym typeface="字魂58号-创中黑" panose="00000500000000000000" pitchFamily="2" charset="-122"/>
                </a:rPr>
                <a:t>一词多义</a:t>
              </a:r>
              <a:endParaRPr lang="zh-CN" altLang="en-US" sz="2800" b="1" dirty="0">
                <a:solidFill>
                  <a:schemeClr val="bg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28677" name="文本框 37892"/>
          <p:cNvSpPr txBox="1"/>
          <p:nvPr/>
        </p:nvSpPr>
        <p:spPr>
          <a:xfrm>
            <a:off x="1043608" y="2202999"/>
            <a:ext cx="827088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以</a:t>
            </a:r>
            <a:endParaRPr lang="zh-CN" altLang="en-US" sz="3200" b="1" dirty="0">
              <a:solidFill>
                <a:schemeClr val="tx1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8678" name="左大括号 37893"/>
          <p:cNvSpPr/>
          <p:nvPr/>
        </p:nvSpPr>
        <p:spPr>
          <a:xfrm>
            <a:off x="1692910" y="1925816"/>
            <a:ext cx="255270" cy="1123315"/>
          </a:xfrm>
          <a:prstGeom prst="leftBrace">
            <a:avLst>
              <a:gd name="adj1" fmla="val 2821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4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8679" name="文本框 37894"/>
          <p:cNvSpPr txBox="1"/>
          <p:nvPr/>
        </p:nvSpPr>
        <p:spPr>
          <a:xfrm>
            <a:off x="1948180" y="1593711"/>
            <a:ext cx="67722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蒙辞</a:t>
            </a:r>
            <a:r>
              <a:rPr lang="zh-CN" altLang="en-US" sz="2400" b="1" dirty="0">
                <a:solidFill>
                  <a:srgbClr val="0000FF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以</a:t>
            </a: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军中多务（             </a:t>
            </a:r>
            <a:r>
              <a:rPr lang="zh-CN" altLang="en-US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）</a:t>
            </a:r>
            <a:endParaRPr lang="zh-CN" altLang="en-US" sz="2400" b="1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40973" name="矩形 37900"/>
          <p:cNvSpPr/>
          <p:nvPr/>
        </p:nvSpPr>
        <p:spPr>
          <a:xfrm>
            <a:off x="4631055" y="1593711"/>
            <a:ext cx="2249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介词，用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48180" y="2748141"/>
            <a:ext cx="6588760" cy="5123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自</a:t>
            </a:r>
            <a:r>
              <a:rPr lang="zh-CN" altLang="en-US" sz="2400" b="1" dirty="0">
                <a:solidFill>
                  <a:srgbClr val="0000FF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以</a:t>
            </a: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为大有所益</a:t>
            </a:r>
            <a:r>
              <a:rPr lang="zh-CN" altLang="en-US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（                       </a:t>
            </a: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）</a:t>
            </a:r>
            <a:endParaRPr lang="zh-CN" altLang="en-US" sz="2400" b="1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1" name="Text Box 18"/>
          <p:cNvSpPr/>
          <p:nvPr/>
        </p:nvSpPr>
        <p:spPr>
          <a:xfrm>
            <a:off x="4427984" y="2748141"/>
            <a:ext cx="3744416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与“为”组成词组，可译为</a:t>
            </a:r>
            <a:r>
              <a:rPr lang="zh-CN" altLang="en-US" sz="24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“认为”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1" name="文本框 6"/>
          <p:cNvSpPr txBox="1"/>
          <p:nvPr/>
        </p:nvSpPr>
        <p:spPr>
          <a:xfrm>
            <a:off x="414655" y="-3175"/>
            <a:ext cx="160528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合作探究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3" grpId="0"/>
      <p:bldP spid="31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3" name="组合 9"/>
          <p:cNvGrpSpPr/>
          <p:nvPr/>
        </p:nvGrpSpPr>
        <p:grpSpPr>
          <a:xfrm>
            <a:off x="3357554" y="636860"/>
            <a:ext cx="1743075" cy="608115"/>
            <a:chOff x="461963" y="598488"/>
            <a:chExt cx="1743075" cy="607862"/>
          </a:xfrm>
        </p:grpSpPr>
        <p:sp>
          <p:nvSpPr>
            <p:cNvPr id="4" name="圆角矩形 3"/>
            <p:cNvSpPr/>
            <p:nvPr/>
          </p:nvSpPr>
          <p:spPr>
            <a:xfrm rot="555800">
              <a:off x="1730375" y="715914"/>
              <a:ext cx="442913" cy="418925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20470821">
              <a:off x="1325563" y="722261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319204">
              <a:off x="906463" y="722261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1148334">
              <a:off x="496888" y="730196"/>
              <a:ext cx="441325" cy="42051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56337" name="矩形 1"/>
            <p:cNvSpPr/>
            <p:nvPr/>
          </p:nvSpPr>
          <p:spPr>
            <a:xfrm>
              <a:off x="461963" y="598488"/>
              <a:ext cx="1743075" cy="6078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杨任东竹石体-Extralight" panose="02000000000000000000" pitchFamily="2" charset="-122"/>
                  <a:sym typeface="字魂58号-创中黑" panose="00000500000000000000" pitchFamily="2" charset="-122"/>
                </a:rPr>
                <a:t>文言句式</a:t>
              </a:r>
              <a:endParaRPr lang="zh-CN" altLang="en-US" sz="2800" b="1" dirty="0">
                <a:solidFill>
                  <a:schemeClr val="bg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13105" y="1233170"/>
            <a:ext cx="2777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省略句</a:t>
            </a:r>
            <a:endParaRPr lang="zh-CN" altLang="en-US" sz="2800" b="1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8195" y="1786151"/>
            <a:ext cx="85686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（    </a:t>
            </a:r>
            <a:r>
              <a:rPr lang="zh-CN" altLang="en-US" sz="2400" b="1" noProof="0" dirty="0" smtClean="0">
                <a:ln>
                  <a:noFill/>
                </a:ln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         </a:t>
            </a:r>
            <a:r>
              <a:rPr lang="zh-CN" altLang="en-US" sz="2400" b="1" noProof="0" dirty="0">
                <a:ln>
                  <a:noFill/>
                </a:ln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）与蒙论议</a:t>
            </a: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（                                           ）</a:t>
            </a:r>
            <a:endParaRPr lang="zh-CN" altLang="en-US" sz="2400" b="1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59530" y="1751335"/>
            <a:ext cx="4787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省略主语</a:t>
            </a:r>
            <a:r>
              <a:rPr lang="en-US" altLang="zh-CN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鲁肃</a:t>
            </a:r>
            <a:r>
              <a:rPr lang="en-US" altLang="zh-CN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”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楷体" panose="02010609060101010101" pitchFamily="49" charset="-122"/>
              <a:sym typeface="字魂58号-创中黑" panose="000005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69340" y="1755140"/>
            <a:ext cx="80342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鲁肃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楷体" panose="02010609060101010101" pitchFamily="49" charset="-122"/>
              <a:sym typeface="字魂58号-创中黑" panose="00000500000000000000" pitchFamily="2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713105" y="3040063"/>
            <a:ext cx="6570663" cy="54008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1" indent="-274955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蒙辞以军中多</a:t>
            </a:r>
            <a:r>
              <a:rPr kumimoji="0" lang="zh-CN" altLang="en-US" sz="2400" b="1" i="0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务。</a:t>
            </a:r>
            <a:endParaRPr kumimoji="0" lang="zh-CN" altLang="en-US" sz="2400" b="1" i="0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2010" y="2518410"/>
            <a:ext cx="12553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倒装句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84860" y="3611245"/>
            <a:ext cx="5396029" cy="5400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1" indent="-15875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状语后置，应为“蒙以军中多务辞”。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字魂58号-创中黑" panose="00000500000000000000" pitchFamily="2" charset="-122"/>
              <a:ea typeface="杨任东竹石体-Extralight" panose="02000000000000000000" pitchFamily="2" charset="-122"/>
              <a:cs typeface="楷体" panose="02010609060101010101" pitchFamily="49" charset="-122"/>
              <a:sym typeface="字魂58号-创中黑" panose="00000500000000000000" pitchFamily="2" charset="-122"/>
            </a:endParaRPr>
          </a:p>
        </p:txBody>
      </p:sp>
      <p:sp>
        <p:nvSpPr>
          <p:cNvPr id="22" name="文本框 6"/>
          <p:cNvSpPr txBox="1"/>
          <p:nvPr/>
        </p:nvSpPr>
        <p:spPr>
          <a:xfrm>
            <a:off x="414655" y="-3175"/>
            <a:ext cx="160528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合作探究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 rot="555800">
            <a:off x="4602163" y="715963"/>
            <a:ext cx="442913" cy="4191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1" name="圆角矩形 20"/>
          <p:cNvSpPr/>
          <p:nvPr/>
        </p:nvSpPr>
        <p:spPr>
          <a:xfrm rot="20470821">
            <a:off x="4197350" y="722313"/>
            <a:ext cx="442913" cy="420688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2" name="圆角矩形 21"/>
          <p:cNvSpPr/>
          <p:nvPr/>
        </p:nvSpPr>
        <p:spPr>
          <a:xfrm rot="319204">
            <a:off x="3778250" y="722313"/>
            <a:ext cx="441325" cy="42068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3" name="圆角矩形 22"/>
          <p:cNvSpPr/>
          <p:nvPr/>
        </p:nvSpPr>
        <p:spPr>
          <a:xfrm rot="21148334">
            <a:off x="3368675" y="730250"/>
            <a:ext cx="441325" cy="42068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58374" name="矩形 1"/>
          <p:cNvSpPr/>
          <p:nvPr/>
        </p:nvSpPr>
        <p:spPr>
          <a:xfrm>
            <a:off x="3333750" y="598488"/>
            <a:ext cx="1743075" cy="608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lnSpc>
                <a:spcPts val="43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概括主题</a:t>
            </a:r>
            <a:endParaRPr lang="zh-CN" altLang="en-US" sz="2800" b="1" dirty="0">
              <a:solidFill>
                <a:schemeClr val="bg1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58377" name="文本框 6"/>
          <p:cNvSpPr txBox="1"/>
          <p:nvPr/>
        </p:nvSpPr>
        <p:spPr>
          <a:xfrm>
            <a:off x="251520" y="51371"/>
            <a:ext cx="160528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课堂小结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2765" y="1417955"/>
            <a:ext cx="807847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   </a:t>
            </a: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 本文写的是吕蒙在孙权的劝说下“乃始就学”，其才略很快就</a:t>
            </a:r>
            <a:r>
              <a:rPr lang="zh-CN" altLang="en-US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有了惊人</a:t>
            </a: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的长进，进而令鲁肃叹服并与之“结友”的故事，说明了人只要学习就会有长进，突出了读书学习的重要性和作用，勉励人们努力学习。</a:t>
            </a:r>
            <a:endParaRPr lang="zh-CN" altLang="en-US" sz="2400" b="1" dirty="0">
              <a:latin typeface="字魂58号-创中黑" panose="00000500000000000000" pitchFamily="2" charset="-122"/>
              <a:ea typeface="杨任东竹石体-Extralight" panose="02000000000000000000" pitchFamily="2" charset="-122"/>
              <a:cs typeface="楷体" panose="02010609060101010101" pitchFamily="49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 rot="555800">
            <a:off x="4745410" y="788373"/>
            <a:ext cx="442913" cy="4191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1" name="圆角矩形 20"/>
          <p:cNvSpPr/>
          <p:nvPr/>
        </p:nvSpPr>
        <p:spPr>
          <a:xfrm rot="20470821">
            <a:off x="4340597" y="794723"/>
            <a:ext cx="442913" cy="420688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2" name="圆角矩形 21"/>
          <p:cNvSpPr/>
          <p:nvPr/>
        </p:nvSpPr>
        <p:spPr>
          <a:xfrm rot="319204">
            <a:off x="3921497" y="794723"/>
            <a:ext cx="441325" cy="420688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3" name="圆角矩形 22"/>
          <p:cNvSpPr/>
          <p:nvPr/>
        </p:nvSpPr>
        <p:spPr>
          <a:xfrm rot="21148334">
            <a:off x="3511922" y="802660"/>
            <a:ext cx="441325" cy="42068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59398" name="矩形 1"/>
          <p:cNvSpPr/>
          <p:nvPr/>
        </p:nvSpPr>
        <p:spPr>
          <a:xfrm>
            <a:off x="3476997" y="670898"/>
            <a:ext cx="1743075" cy="6081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lnSpc>
                <a:spcPts val="43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学后感悟</a:t>
            </a:r>
            <a:endParaRPr lang="zh-CN" altLang="en-US" sz="2800" b="1" dirty="0">
              <a:solidFill>
                <a:schemeClr val="bg1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3568" y="1330067"/>
            <a:ext cx="7973769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感悟一：</a:t>
            </a: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读了这篇文章，我们从中受到不少启发。首先</a:t>
            </a:r>
            <a:r>
              <a:rPr lang="zh-CN" altLang="en-US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，我们认识</a:t>
            </a: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到人不学习是不行的。其次</a:t>
            </a:r>
            <a:r>
              <a:rPr lang="zh-CN" altLang="en-US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，我们认识</a:t>
            </a: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到只要肯学</a:t>
            </a:r>
            <a:r>
              <a:rPr lang="zh-CN" altLang="en-US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，就</a:t>
            </a: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会有所收获，学有所成。</a:t>
            </a:r>
            <a:endParaRPr lang="zh-CN" altLang="en-US" sz="2400" b="1" dirty="0">
              <a:solidFill>
                <a:schemeClr val="tx1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楷体" panose="02010609060101010101" pitchFamily="49" charset="-122"/>
              <a:sym typeface="字魂58号-创中黑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61" y="2787774"/>
            <a:ext cx="8352927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感悟二：</a:t>
            </a: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孙权劝学，吕蒙“乃始就学”，且才略进步惊人；方仲永聪明过人，因其父“不使学”而“泯然众人”。年长好学，学有所成；年幼不学，毫无所</a:t>
            </a:r>
            <a:r>
              <a:rPr lang="zh-CN" altLang="en-US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成，可</a:t>
            </a: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见学习的重要性。</a:t>
            </a:r>
            <a:endParaRPr lang="zh-CN" altLang="en-US" sz="2400" b="1" dirty="0">
              <a:solidFill>
                <a:schemeClr val="tx1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楷体" panose="02010609060101010101" pitchFamily="49" charset="-122"/>
              <a:sym typeface="字魂58号-创中黑" panose="00000500000000000000" pitchFamily="2" charset="-122"/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251520" y="51371"/>
            <a:ext cx="160528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课堂小结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4" name="文本框 6"/>
          <p:cNvSpPr txBox="1"/>
          <p:nvPr/>
        </p:nvSpPr>
        <p:spPr>
          <a:xfrm>
            <a:off x="421188" y="-20637"/>
            <a:ext cx="16219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课堂检测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5576" y="1923678"/>
            <a:ext cx="5256584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(</a:t>
            </a:r>
            <a:r>
              <a:rPr 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1)</a:t>
            </a:r>
            <a:r>
              <a:rPr 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蒙</a:t>
            </a:r>
            <a:r>
              <a:rPr lang="zh-CN" sz="2400" b="1" u="sng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辞</a:t>
            </a:r>
            <a:r>
              <a:rPr 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以军中多务</a:t>
            </a:r>
            <a:r>
              <a:rPr lang="en-US" sz="2400" b="1" u="sng" dirty="0">
                <a:uFill>
                  <a:solidFill>
                    <a:schemeClr val="tx1"/>
                  </a:solidFill>
                </a:u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          </a:t>
            </a:r>
            <a:r>
              <a:rPr lang="zh-CN" altLang="en-US" sz="2400" b="1" dirty="0" smtClean="0">
                <a:uFill>
                  <a:solidFill>
                    <a:srgbClr val="66FFFF"/>
                  </a:solidFill>
                </a:u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；</a:t>
            </a:r>
            <a:endParaRPr lang="en-US" altLang="zh-CN" sz="2400" b="1" dirty="0" smtClean="0">
              <a:uFill>
                <a:solidFill>
                  <a:srgbClr val="66FFFF"/>
                </a:solidFill>
              </a:u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(</a:t>
            </a:r>
            <a:r>
              <a:rPr 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2)</a:t>
            </a:r>
            <a:r>
              <a:rPr lang="zh-CN" sz="2400" b="1" u="sng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当涂</a:t>
            </a:r>
            <a:r>
              <a:rPr lang="zh-CN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掌事</a:t>
            </a:r>
            <a:r>
              <a:rPr lang="en-US" sz="2400" b="1" u="sng" dirty="0">
                <a:uFill>
                  <a:solidFill>
                    <a:schemeClr val="tx1"/>
                  </a:solidFill>
                </a:u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　  　　　</a:t>
            </a:r>
            <a:r>
              <a:rPr lang="zh-CN" sz="2400" b="1" dirty="0">
                <a:uFill>
                  <a:solidFill>
                    <a:srgbClr val="66FFFF"/>
                  </a:solidFill>
                </a:u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；</a:t>
            </a:r>
            <a:r>
              <a:rPr lang="zh-CN" sz="2400" b="1" u="sng" dirty="0">
                <a:uFill>
                  <a:solidFill>
                    <a:srgbClr val="66FFFF"/>
                  </a:solidFill>
                </a:u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　</a:t>
            </a:r>
            <a:r>
              <a:rPr lang="en-US" sz="2400" b="1" u="sng" dirty="0">
                <a:uFill>
                  <a:solidFill>
                    <a:srgbClr val="66FFFF"/>
                  </a:solidFill>
                </a:u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 </a:t>
            </a:r>
            <a:endParaRPr lang="en-US" sz="2400" b="1" dirty="0"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(3)</a:t>
            </a:r>
            <a:r>
              <a:rPr lang="zh-CN" sz="2400" b="1" u="sng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刮</a:t>
            </a:r>
            <a:r>
              <a:rPr lang="zh-CN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目相待</a:t>
            </a:r>
            <a:r>
              <a:rPr lang="en-US" sz="2400" b="1" u="sng" dirty="0">
                <a:uFill>
                  <a:solidFill>
                    <a:schemeClr val="tx1"/>
                  </a:solidFill>
                </a:u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　　        </a:t>
            </a:r>
            <a:r>
              <a:rPr lang="zh-CN" altLang="en-US" sz="2400" b="1" dirty="0" smtClean="0">
                <a:uFill>
                  <a:solidFill>
                    <a:srgbClr val="66FFFF"/>
                  </a:solidFill>
                </a:u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;</a:t>
            </a:r>
            <a:endParaRPr lang="en-US" altLang="zh-CN" sz="2400" b="1" dirty="0" smtClean="0">
              <a:uFill>
                <a:solidFill>
                  <a:srgbClr val="66FFFF"/>
                </a:solidFill>
              </a:u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(</a:t>
            </a:r>
            <a:r>
              <a:rPr 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4)</a:t>
            </a:r>
            <a:r>
              <a:rPr lang="zh-CN" sz="2400" b="1" u="sng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及</a:t>
            </a:r>
            <a:r>
              <a:rPr lang="zh-CN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鲁肃过寻阳</a:t>
            </a:r>
            <a:r>
              <a:rPr lang="en-US" sz="2400" b="1" u="sng" dirty="0">
                <a:uFill>
                  <a:solidFill>
                    <a:schemeClr val="tx1"/>
                  </a:solidFill>
                </a:u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　　　　   </a:t>
            </a:r>
            <a:r>
              <a:rPr lang="zh-CN" altLang="en-US" sz="2400" b="1" dirty="0" smtClean="0">
                <a:uFill>
                  <a:solidFill>
                    <a:srgbClr val="66FFFF"/>
                  </a:solidFill>
                </a:u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；</a:t>
            </a:r>
            <a:endParaRPr lang="en-US" sz="2400" b="1" dirty="0">
              <a:solidFill>
                <a:srgbClr val="00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87348" y="2071256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方正书宋_GBK" panose="02000000000000000000" charset="-122"/>
                <a:sym typeface="字魂58号-创中黑" panose="00000500000000000000" pitchFamily="2" charset="-122"/>
              </a:rPr>
              <a:t>推托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方正书宋_GBK" panose="02000000000000000000" charset="-122"/>
              <a:sym typeface="字魂58号-创中黑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96674" y="2619246"/>
            <a:ext cx="14702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当道</a:t>
            </a:r>
            <a:r>
              <a:rPr 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,</a:t>
            </a:r>
            <a:r>
              <a:rPr lang="zh-CN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当权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楷体" panose="02010609060101010101" pitchFamily="49" charset="-122"/>
              <a:sym typeface="字魂58号-创中黑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38770" y="3123302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方正书宋_GBK" panose="02000000000000000000" charset="-122"/>
                <a:sym typeface="字魂58号-创中黑" panose="00000500000000000000" pitchFamily="2" charset="-122"/>
              </a:rPr>
              <a:t>擦拭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方正书宋_GBK" panose="02000000000000000000" charset="-122"/>
              <a:sym typeface="字魂58号-创中黑" panose="00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05334" y="3699366"/>
            <a:ext cx="11641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到</a:t>
            </a:r>
            <a:r>
              <a:rPr 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,</a:t>
            </a:r>
            <a:r>
              <a:rPr lang="zh-CN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等到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楷体" panose="02010609060101010101" pitchFamily="49" charset="-122"/>
              <a:sym typeface="字魂58号-创中黑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695" y="1287861"/>
            <a:ext cx="3732112" cy="540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解释下列画线词的含义。</a:t>
            </a:r>
            <a:endParaRPr lang="en-US" altLang="zh-CN" sz="2400" b="1" dirty="0">
              <a:solidFill>
                <a:srgbClr val="00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893217"/>
            <a:ext cx="4067943" cy="4067943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71600" y="1275606"/>
            <a:ext cx="7344816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A</a:t>
            </a: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.①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卿今</a:t>
            </a:r>
            <a:r>
              <a:rPr lang="zh-CN" altLang="en-US" sz="2400" b="1" u="sng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当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涂掌事　　     </a:t>
            </a:r>
            <a:r>
              <a:rPr lang="zh-CN" altLang="en-US" sz="2400" b="1" dirty="0" smtClean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     </a:t>
            </a:r>
            <a:r>
              <a:rPr lang="en-US" altLang="zh-CN" sz="2400" b="1" dirty="0" smtClean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   </a:t>
            </a: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②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但</a:t>
            </a:r>
            <a:r>
              <a:rPr lang="zh-CN" altLang="en-US" sz="2400" b="1" u="sng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当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涉猎</a:t>
            </a:r>
            <a:endParaRPr lang="en-US" altLang="zh-CN" sz="2400" b="1" dirty="0">
              <a:solidFill>
                <a:srgbClr val="00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B.①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蒙辞</a:t>
            </a:r>
            <a:r>
              <a:rPr lang="zh-CN" altLang="en-US" sz="2400" b="1" u="sng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以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军中多务　</a:t>
            </a: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	   ②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自</a:t>
            </a:r>
            <a:r>
              <a:rPr lang="zh-CN" altLang="en-US" sz="2400" b="1" u="sng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以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为大有所益</a:t>
            </a:r>
            <a:endParaRPr lang="en-US" altLang="zh-CN" sz="2400" b="1" dirty="0">
              <a:solidFill>
                <a:srgbClr val="00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C.①</a:t>
            </a:r>
            <a:r>
              <a:rPr lang="zh-CN" altLang="en-US" sz="2400" b="1" u="sng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见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往事耳　　</a:t>
            </a: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	         </a:t>
            </a:r>
            <a:r>
              <a:rPr lang="en-US" altLang="zh-CN" sz="2400" b="1" dirty="0" smtClean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         ②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风吹草低</a:t>
            </a:r>
            <a:r>
              <a:rPr lang="zh-CN" altLang="en-US" sz="2400" b="1" u="sng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见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牛羊</a:t>
            </a:r>
            <a:endParaRPr lang="en-US" altLang="zh-CN" sz="2400" b="1" dirty="0">
              <a:solidFill>
                <a:srgbClr val="00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D.①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及鲁肃</a:t>
            </a:r>
            <a:r>
              <a:rPr lang="zh-CN" altLang="en-US" sz="2400" b="1" u="sng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过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寻阳　</a:t>
            </a: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	                  ②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秦师</a:t>
            </a:r>
            <a:r>
              <a:rPr lang="zh-CN" altLang="en-US" sz="2400" b="1" u="sng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过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周北门</a:t>
            </a:r>
            <a:endParaRPr lang="en-US" altLang="en-US" sz="2400" b="1" dirty="0">
              <a:solidFill>
                <a:srgbClr val="00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552" y="631134"/>
            <a:ext cx="8280920" cy="540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下列各句中</a:t>
            </a: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画线词语的意义和用法相同的一项是</a:t>
            </a: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)</a:t>
            </a:r>
            <a:endParaRPr lang="en-US" altLang="zh-CN" sz="2400" b="1" dirty="0">
              <a:solidFill>
                <a:srgbClr val="00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5101" y="3507854"/>
            <a:ext cx="83013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【</a:t>
            </a:r>
            <a:r>
              <a:rPr lang="zh-CN" altLang="en-US" sz="20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解析</a:t>
            </a:r>
            <a:r>
              <a:rPr lang="en-US" altLang="zh-CN" sz="20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】</a:t>
            </a:r>
            <a:r>
              <a:rPr lang="en-US" sz="20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A</a:t>
            </a:r>
            <a:r>
              <a:rPr lang="zh-CN" sz="20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项中</a:t>
            </a:r>
            <a:r>
              <a:rPr lang="en-US" sz="20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,</a:t>
            </a:r>
            <a:r>
              <a:rPr lang="zh-CN" sz="20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“当”的意思分别为“掌握”“应当”</a:t>
            </a:r>
            <a:r>
              <a:rPr lang="en-US" sz="20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;B</a:t>
            </a:r>
            <a:r>
              <a:rPr lang="zh-CN" sz="20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项中</a:t>
            </a:r>
            <a:r>
              <a:rPr lang="en-US" sz="20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,</a:t>
            </a:r>
            <a:r>
              <a:rPr lang="zh-CN" sz="20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“以”的意思分别为“用”“认为”</a:t>
            </a:r>
            <a:r>
              <a:rPr lang="en-US" sz="20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;C</a:t>
            </a:r>
            <a:r>
              <a:rPr lang="zh-CN" sz="20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项中</a:t>
            </a:r>
            <a:r>
              <a:rPr lang="en-US" sz="20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,</a:t>
            </a:r>
            <a:r>
              <a:rPr lang="zh-CN" sz="20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“见”的意思分别为“了解</a:t>
            </a:r>
            <a:r>
              <a:rPr lang="en-US" sz="20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,</a:t>
            </a:r>
            <a:r>
              <a:rPr lang="zh-CN" sz="20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认清”</a:t>
            </a:r>
            <a:r>
              <a:rPr lang="zh-CN" sz="20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“</a:t>
            </a:r>
            <a:r>
              <a:rPr lang="zh-CN" altLang="en-US" sz="20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同</a:t>
            </a:r>
            <a:r>
              <a:rPr lang="zh-CN" sz="20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‘现’</a:t>
            </a:r>
            <a:r>
              <a:rPr lang="en-US" sz="20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,</a:t>
            </a:r>
            <a:r>
              <a:rPr lang="zh-CN" sz="20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显现</a:t>
            </a:r>
            <a:r>
              <a:rPr lang="en-US" sz="20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”;D</a:t>
            </a:r>
            <a:r>
              <a:rPr lang="zh-CN" sz="20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项中</a:t>
            </a:r>
            <a:r>
              <a:rPr lang="en-US" sz="20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,</a:t>
            </a:r>
            <a:r>
              <a:rPr lang="zh-CN" sz="20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黑体" panose="02010609060101010101" pitchFamily="49" charset="-122"/>
                <a:sym typeface="字魂58号-创中黑" panose="00000500000000000000" pitchFamily="2" charset="-122"/>
              </a:rPr>
              <a:t>“过”的意思均为“经过”。</a:t>
            </a:r>
            <a:endParaRPr lang="zh-CN" altLang="en-US" sz="20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黑体" panose="02010609060101010101" pitchFamily="49" charset="-122"/>
              <a:sym typeface="字魂58号-创中黑" panose="00000500000000000000" pitchFamily="2" charset="-122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7826325" y="680378"/>
            <a:ext cx="346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方正书宋_GBK" panose="02000000000000000000" charset="-122"/>
                <a:sym typeface="字魂58号-创中黑" panose="00000500000000000000" pitchFamily="2" charset="-122"/>
              </a:rPr>
              <a:t>D</a:t>
            </a:r>
            <a:endParaRPr lang="en-US" altLang="en-US" sz="28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方正书宋_GBK" panose="02000000000000000000" charset="-122"/>
              <a:sym typeface="字魂58号-创中黑" panose="00000500000000000000" pitchFamily="2" charset="-122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421188" y="-20637"/>
            <a:ext cx="16219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课堂检测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3528" y="915566"/>
            <a:ext cx="8710295" cy="11494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    </a:t>
            </a:r>
            <a:r>
              <a:rPr lang="zh-CN" sz="2400" b="1" dirty="0" smtClean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《孙权劝学》</a:t>
            </a:r>
            <a:r>
              <a:rPr 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选自《</a:t>
            </a:r>
            <a:r>
              <a:rPr lang="zh-CN" sz="2400" b="1" u="sng" dirty="0">
                <a:solidFill>
                  <a:srgbClr val="000000"/>
                </a:solidFill>
                <a:uFill>
                  <a:solidFill>
                    <a:schemeClr val="tx1"/>
                  </a:solidFill>
                </a:u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　　　　</a:t>
            </a:r>
            <a:r>
              <a:rPr 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》</a:t>
            </a:r>
            <a:r>
              <a:rPr 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这是一部</a:t>
            </a:r>
            <a:r>
              <a:rPr lang="zh-CN" sz="2400" b="1" u="sng" dirty="0">
                <a:solidFill>
                  <a:srgbClr val="000000"/>
                </a:solidFill>
                <a:uFill>
                  <a:solidFill>
                    <a:schemeClr val="tx1"/>
                  </a:solidFill>
                </a:u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　　　　</a:t>
            </a:r>
            <a:r>
              <a:rPr 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(</a:t>
            </a:r>
            <a:r>
              <a:rPr 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体例</a:t>
            </a:r>
            <a:r>
              <a:rPr 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)</a:t>
            </a:r>
            <a:r>
              <a:rPr 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通史</a:t>
            </a:r>
            <a:r>
              <a:rPr 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,</a:t>
            </a:r>
            <a:r>
              <a:rPr 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编著者是北宋的</a:t>
            </a:r>
            <a:r>
              <a:rPr lang="zh-CN" sz="2400" b="1" u="sng" dirty="0">
                <a:solidFill>
                  <a:srgbClr val="000000"/>
                </a:solidFill>
                <a:uFill>
                  <a:solidFill>
                    <a:schemeClr val="tx1"/>
                  </a:solidFill>
                </a:u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　　　　</a:t>
            </a:r>
            <a:r>
              <a:rPr 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。</a:t>
            </a:r>
            <a:r>
              <a:rPr 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 </a:t>
            </a:r>
            <a:endParaRPr lang="en-US" sz="2400" b="1" dirty="0">
              <a:solidFill>
                <a:srgbClr val="00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64524" name="文本框 6"/>
          <p:cNvSpPr txBox="1"/>
          <p:nvPr/>
        </p:nvSpPr>
        <p:spPr>
          <a:xfrm>
            <a:off x="421188" y="-20637"/>
            <a:ext cx="16219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课堂检测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10374" y="1059329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方正书宋_GBK" panose="02000000000000000000" charset="-122"/>
                <a:sym typeface="字魂58号-创中黑" panose="00000500000000000000" pitchFamily="2" charset="-122"/>
              </a:rPr>
              <a:t>资治通鉴</a:t>
            </a:r>
            <a:endParaRPr lang="zh-CN" altLang="en-US" sz="2400" b="1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方正书宋_GBK" panose="02000000000000000000" charset="-122"/>
              <a:sym typeface="字魂58号-创中黑" panose="000005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52748" y="1031002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方正书宋_GBK" panose="02000000000000000000" charset="-122"/>
                <a:sym typeface="字魂58号-创中黑" panose="00000500000000000000" pitchFamily="2" charset="-122"/>
              </a:rPr>
              <a:t>编年体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方正书宋_GBK" panose="02000000000000000000" charset="-122"/>
              <a:sym typeface="字魂58号-创中黑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68119" y="1535311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方正书宋_GBK" panose="02000000000000000000" charset="-122"/>
                <a:sym typeface="字魂58号-创中黑" panose="00000500000000000000" pitchFamily="2" charset="-122"/>
              </a:rPr>
              <a:t>司马光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方正书宋_GBK" panose="02000000000000000000" charset="-122"/>
              <a:sym typeface="字魂58号-创中黑" panose="00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07700" y="3008610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方正书宋_GBK" panose="02000000000000000000" charset="-122"/>
                <a:sym typeface="字魂58号-创中黑" panose="00000500000000000000" pitchFamily="2" charset="-122"/>
              </a:rPr>
              <a:t>吴下阿蒙</a:t>
            </a:r>
            <a:endParaRPr lang="zh-CN" altLang="en-US" sz="2400" b="1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方正书宋_GBK" panose="02000000000000000000" charset="-122"/>
              <a:sym typeface="字魂58号-创中黑" panose="00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38280" y="3551535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 b="1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方正书宋_GBK" panose="02000000000000000000" charset="-122"/>
                <a:sym typeface="字魂58号-创中黑" panose="00000500000000000000" pitchFamily="2" charset="-122"/>
              </a:rPr>
              <a:t>刮目相待</a:t>
            </a:r>
            <a:endParaRPr lang="zh-CN" altLang="en-US" sz="2400" b="1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方正书宋_GBK" panose="02000000000000000000" charset="-122"/>
              <a:sym typeface="字魂58号-创中黑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542727"/>
            <a:ext cx="13324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3</a:t>
            </a: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填空。</a:t>
            </a:r>
            <a:endParaRPr lang="zh-CN" altLang="en-US" b="1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7398" y="2883004"/>
            <a:ext cx="7602646" cy="1149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1)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比喻人学识尚浅。</a:t>
            </a: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　　　　　　</a:t>
            </a: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)</a:t>
            </a:r>
            <a:endParaRPr lang="en-US" altLang="zh-CN" sz="2400" b="1" dirty="0">
              <a:solidFill>
                <a:srgbClr val="00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(</a:t>
            </a: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2)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另眼相看</a:t>
            </a: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用新眼光看人。</a:t>
            </a: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　　　　　</a:t>
            </a: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)</a:t>
            </a:r>
            <a:endParaRPr lang="zh-CN" altLang="en-US" b="1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5536" y="2308681"/>
            <a:ext cx="7616476" cy="595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4.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根据下面两句话的意思</a:t>
            </a: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在本文中找出相应的成语。</a:t>
            </a:r>
            <a:endParaRPr lang="en-US" altLang="zh-CN" sz="2400" b="1" dirty="0">
              <a:solidFill>
                <a:srgbClr val="00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95536" y="987574"/>
            <a:ext cx="8585071" cy="33424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200" b="1" dirty="0" smtClean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A</a:t>
            </a:r>
            <a:r>
              <a:rPr lang="en-US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.</a:t>
            </a:r>
            <a:r>
              <a:rPr lang="zh-CN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孙权劝学</a:t>
            </a:r>
            <a:r>
              <a:rPr lang="en-US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,</a:t>
            </a:r>
            <a:r>
              <a:rPr lang="zh-CN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既指出了吕蒙学习的必要性</a:t>
            </a:r>
            <a:r>
              <a:rPr lang="en-US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,</a:t>
            </a:r>
            <a:r>
              <a:rPr lang="zh-CN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又使用了现身说法</a:t>
            </a:r>
            <a:r>
              <a:rPr lang="en-US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,</a:t>
            </a:r>
            <a:r>
              <a:rPr lang="zh-CN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指出“学”的可能性</a:t>
            </a:r>
            <a:r>
              <a:rPr lang="en-US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,</a:t>
            </a:r>
            <a:r>
              <a:rPr lang="zh-CN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从而使吕蒙无可推辞。</a:t>
            </a:r>
            <a:endParaRPr lang="en-US" sz="2200" b="1" dirty="0">
              <a:solidFill>
                <a:srgbClr val="00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en-US" sz="2200" b="1" dirty="0" smtClean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B</a:t>
            </a:r>
            <a:r>
              <a:rPr lang="en-US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.</a:t>
            </a:r>
            <a:r>
              <a:rPr lang="zh-CN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鲁肃与吕蒙的对话</a:t>
            </a:r>
            <a:r>
              <a:rPr lang="en-US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,</a:t>
            </a:r>
            <a:r>
              <a:rPr lang="zh-CN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既从正面烘托出了孙权劝学的显著成效</a:t>
            </a:r>
            <a:r>
              <a:rPr lang="en-US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,</a:t>
            </a:r>
            <a:r>
              <a:rPr lang="zh-CN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也进一步告诉人们读书学习的重要性。</a:t>
            </a:r>
            <a:endParaRPr lang="en-US" sz="2200" b="1" dirty="0">
              <a:solidFill>
                <a:srgbClr val="00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en-US" sz="2200" b="1" dirty="0" smtClean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C</a:t>
            </a:r>
            <a:r>
              <a:rPr lang="en-US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.</a:t>
            </a:r>
            <a:r>
              <a:rPr lang="zh-CN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鲁肃与吕蒙的对话</a:t>
            </a:r>
            <a:r>
              <a:rPr lang="en-US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,</a:t>
            </a:r>
            <a:r>
              <a:rPr lang="zh-CN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一唱一和</a:t>
            </a:r>
            <a:r>
              <a:rPr lang="en-US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,</a:t>
            </a:r>
            <a:r>
              <a:rPr lang="zh-CN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互相打趣</a:t>
            </a:r>
            <a:r>
              <a:rPr lang="en-US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,</a:t>
            </a:r>
            <a:r>
              <a:rPr lang="zh-CN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显示了二人的真实性情与融洽关系。</a:t>
            </a:r>
            <a:endParaRPr lang="en-US" sz="2200" b="1" dirty="0">
              <a:solidFill>
                <a:srgbClr val="00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>
              <a:lnSpc>
                <a:spcPct val="120000"/>
              </a:lnSpc>
            </a:pPr>
            <a:r>
              <a:rPr lang="en-US" sz="2200" b="1" dirty="0" smtClean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D</a:t>
            </a:r>
            <a:r>
              <a:rPr lang="en-US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.</a:t>
            </a:r>
            <a:r>
              <a:rPr lang="zh-CN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鲁肃与吕蒙“结友而去”</a:t>
            </a:r>
            <a:r>
              <a:rPr lang="en-US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,</a:t>
            </a:r>
            <a:r>
              <a:rPr lang="zh-CN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从侧面表现了孙权劝学的</a:t>
            </a:r>
            <a:r>
              <a:rPr lang="zh-CN" sz="2200" b="1" dirty="0" smtClean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结果及</a:t>
            </a:r>
            <a:r>
              <a:rPr lang="zh-CN" sz="22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吕蒙才略的惊人增长。</a:t>
            </a:r>
            <a:endParaRPr lang="zh-CN" altLang="en-US" sz="2200" b="1" dirty="0">
              <a:solidFill>
                <a:srgbClr val="00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528" y="4241259"/>
            <a:ext cx="7987099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方正书宋_GBK" panose="02000000000000000000" charset="-122"/>
                <a:sym typeface="字魂58号-创中黑" panose="00000500000000000000" pitchFamily="2" charset="-122"/>
              </a:rPr>
              <a:t>【</a:t>
            </a:r>
            <a:r>
              <a:rPr lang="zh-CN" altLang="en-US" sz="20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方正书宋_GBK" panose="02000000000000000000" charset="-122"/>
                <a:sym typeface="字魂58号-创中黑" panose="00000500000000000000" pitchFamily="2" charset="-122"/>
              </a:rPr>
              <a:t>解析</a:t>
            </a:r>
            <a:r>
              <a:rPr lang="en-US" altLang="zh-CN" sz="20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方正书宋_GBK" panose="02000000000000000000" charset="-122"/>
                <a:sym typeface="字魂58号-创中黑" panose="00000500000000000000" pitchFamily="2" charset="-122"/>
              </a:rPr>
              <a:t>】</a:t>
            </a:r>
            <a:r>
              <a:rPr lang="en-US" sz="20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方正书宋_GBK" panose="02000000000000000000" charset="-122"/>
                <a:sym typeface="字魂58号-创中黑" panose="00000500000000000000" pitchFamily="2" charset="-122"/>
              </a:rPr>
              <a:t>B</a:t>
            </a:r>
            <a:r>
              <a:rPr lang="zh-CN" sz="20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方正书宋_GBK" panose="02000000000000000000" charset="-122"/>
                <a:sym typeface="字魂58号-创中黑" panose="00000500000000000000" pitchFamily="2" charset="-122"/>
              </a:rPr>
              <a:t>项</a:t>
            </a:r>
            <a:r>
              <a:rPr lang="en-US" sz="20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方正书宋_GBK" panose="02000000000000000000" charset="-122"/>
                <a:sym typeface="字魂58号-创中黑" panose="00000500000000000000" pitchFamily="2" charset="-122"/>
              </a:rPr>
              <a:t>,</a:t>
            </a:r>
            <a:r>
              <a:rPr lang="zh-CN" sz="20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方正书宋_GBK" panose="02000000000000000000" charset="-122"/>
                <a:sym typeface="字魂58号-创中黑" panose="00000500000000000000" pitchFamily="2" charset="-122"/>
              </a:rPr>
              <a:t>应该是从“侧面烘托出了孙权劝学的显著成效</a:t>
            </a:r>
            <a:r>
              <a:rPr lang="en-US" sz="20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方正书宋_GBK" panose="02000000000000000000" charset="-122"/>
                <a:sym typeface="字魂58号-创中黑" panose="00000500000000000000" pitchFamily="2" charset="-122"/>
              </a:rPr>
              <a:t>,</a:t>
            </a:r>
            <a:r>
              <a:rPr lang="zh-CN" sz="20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方正书宋_GBK" panose="02000000000000000000" charset="-122"/>
                <a:sym typeface="字魂58号-创中黑" panose="00000500000000000000" pitchFamily="2" charset="-122"/>
              </a:rPr>
              <a:t>也进一步告诉人们读书学习的重要性”。</a:t>
            </a:r>
            <a:endParaRPr lang="zh-CN" altLang="en-US" sz="20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方正书宋_GBK" panose="02000000000000000000" charset="-122"/>
              <a:sym typeface="字魂58号-创中黑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44208" y="536362"/>
            <a:ext cx="3706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800" b="1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方正书宋_GBK" panose="02000000000000000000" charset="-122"/>
                <a:sym typeface="字魂58号-创中黑" panose="00000500000000000000" pitchFamily="2" charset="-122"/>
              </a:rPr>
              <a:t>B</a:t>
            </a:r>
            <a:endParaRPr lang="en-US" altLang="en-US" sz="2800" b="1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方正书宋_GBK" panose="02000000000000000000" charset="-122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0552" y="537618"/>
            <a:ext cx="8183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5</a:t>
            </a: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下列对文章内容的分析</a:t>
            </a: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不正确的一项是</a:t>
            </a: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)</a:t>
            </a:r>
            <a:endParaRPr lang="zh-CN" altLang="en-US" sz="2000" b="1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421188" y="-20637"/>
            <a:ext cx="16219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课堂检测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323528" y="0"/>
            <a:ext cx="16219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拓展探究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620395" y="1214120"/>
            <a:ext cx="776795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读书破万卷，下笔如有神。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楷体" panose="02010609060101010101" pitchFamily="49" charset="-122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书到用时方恨少。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楷体" panose="02010609060101010101" pitchFamily="49" charset="-122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学而时习之，不亦说乎</a:t>
            </a:r>
            <a:r>
              <a:rPr lang="zh-CN" altLang="en-US" sz="24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？      </a:t>
            </a:r>
            <a:endParaRPr lang="zh-CN" altLang="en-US" sz="2400" b="1" u="sng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楷体" panose="02010609060101010101" pitchFamily="49" charset="-122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4.</a:t>
            </a: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读万卷书，行万里路。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楷体" panose="02010609060101010101" pitchFamily="49" charset="-122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5.</a:t>
            </a: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知识就是力量。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楷体" panose="02010609060101010101" pitchFamily="49" charset="-122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6.</a:t>
            </a: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书，是人类进步的阶梯。书籍，是全世界的营养品。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楷体" panose="02010609060101010101" pitchFamily="49" charset="-122"/>
              <a:sym typeface="字魂58号-创中黑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0395" y="669925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与读书</a:t>
            </a:r>
            <a:r>
              <a:rPr lang="zh-CN" altLang="en-US" sz="2400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、学习有关的诗句、</a:t>
            </a:r>
            <a:r>
              <a:rPr lang="zh-CN" altLang="en-US" sz="2400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格言。</a:t>
            </a:r>
            <a:endParaRPr lang="zh-CN" altLang="en-US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67234" y="1707654"/>
            <a:ext cx="965200" cy="52197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accent2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孙权</a:t>
            </a:r>
            <a:endParaRPr lang="zh-CN" altLang="en-US" sz="2800" b="1" dirty="0">
              <a:solidFill>
                <a:schemeClr val="accent2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91640" y="1203325"/>
            <a:ext cx="4163695" cy="3322955"/>
          </a:xfrm>
          <a:prstGeom prst="rect">
            <a:avLst/>
          </a:prstGeom>
          <a:ln w="28575" cmpd="sng">
            <a:solidFill>
              <a:srgbClr val="00B050"/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accent2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平易近人，同时对部下要求严格，在劝吕蒙学习的过程中，表现出了对吕蒙的殷切爱护，又有居高临下的王者权威。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384493" y="0"/>
            <a:ext cx="1620520" cy="52292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精读细研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919" y="522922"/>
            <a:ext cx="3396696" cy="4472584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7" name="组合 13"/>
          <p:cNvGrpSpPr/>
          <p:nvPr/>
        </p:nvGrpSpPr>
        <p:grpSpPr>
          <a:xfrm>
            <a:off x="3347864" y="384493"/>
            <a:ext cx="1743075" cy="608115"/>
            <a:chOff x="3333750" y="555625"/>
            <a:chExt cx="1743075" cy="608116"/>
          </a:xfrm>
        </p:grpSpPr>
        <p:sp>
          <p:nvSpPr>
            <p:cNvPr id="17" name="圆角矩形 16"/>
            <p:cNvSpPr/>
            <p:nvPr/>
          </p:nvSpPr>
          <p:spPr>
            <a:xfrm rot="555800">
              <a:off x="4602163" y="673100"/>
              <a:ext cx="442912" cy="41910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0470821">
              <a:off x="4197350" y="679450"/>
              <a:ext cx="442913" cy="42068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 rot="319204">
              <a:off x="3778250" y="679450"/>
              <a:ext cx="441325" cy="42068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21148334">
              <a:off x="3368675" y="687387"/>
              <a:ext cx="441325" cy="42068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67596" name="矩形 1"/>
            <p:cNvSpPr/>
            <p:nvPr/>
          </p:nvSpPr>
          <p:spPr>
            <a:xfrm>
              <a:off x="3333750" y="555625"/>
              <a:ext cx="1743075" cy="6081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杨任东竹石体-Extralight" panose="02000000000000000000" pitchFamily="2" charset="-122"/>
                  <a:sym typeface="字魂58号-创中黑" panose="00000500000000000000" pitchFamily="2" charset="-122"/>
                </a:rPr>
                <a:t>拓展阅读</a:t>
              </a:r>
              <a:endParaRPr lang="zh-CN" altLang="en-US" sz="2800" b="1" dirty="0">
                <a:solidFill>
                  <a:schemeClr val="bg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58775" y="1027430"/>
            <a:ext cx="8597900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师旷劝学  </a:t>
            </a:r>
            <a:r>
              <a:rPr lang="zh-CN" altLang="en-US" b="1" dirty="0">
                <a:solidFill>
                  <a:schemeClr val="tx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刘向</a:t>
            </a:r>
            <a:endParaRPr lang="zh-CN" altLang="en-US" sz="2400" b="1" dirty="0">
              <a:solidFill>
                <a:schemeClr val="tx1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    晋平公问于师旷曰：“吾年七十欲学，恐已暮矣。”师旷曰：“何不炳（点亮）烛乎？”平公曰：“安有为人臣而戏其君乎？师旷曰：“盲</a:t>
            </a:r>
            <a:r>
              <a:rPr lang="zh-CN" altLang="en-US" sz="2400" b="1" dirty="0" smtClean="0">
                <a:solidFill>
                  <a:schemeClr val="tx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臣</a:t>
            </a:r>
            <a:r>
              <a:rPr lang="zh-CN" altLang="en-US" sz="2400" b="1" baseline="30000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①</a:t>
            </a:r>
            <a:r>
              <a:rPr lang="zh-CN" altLang="en-US" sz="2400" b="1" dirty="0" smtClean="0">
                <a:solidFill>
                  <a:schemeClr val="tx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安</a:t>
            </a:r>
            <a:r>
              <a:rPr lang="zh-CN" altLang="en-US" sz="2400" b="1" dirty="0">
                <a:solidFill>
                  <a:schemeClr val="tx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敢戏君乎？臣闻之，少而好学如日出之阳，壮而好学如日中之光，老而好学如炳烛之明。炳烛之明，孰与昧行乎（但总比摸黑强吧）？”平公曰：“善哉！”</a:t>
            </a:r>
            <a:endParaRPr lang="zh-CN" altLang="en-US" sz="2400" b="1" dirty="0">
              <a:solidFill>
                <a:schemeClr val="tx1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   </a:t>
            </a:r>
            <a:r>
              <a:rPr lang="en-US" altLang="zh-CN" sz="1800" b="1" dirty="0">
                <a:solidFill>
                  <a:schemeClr val="tx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【</a:t>
            </a:r>
            <a:r>
              <a:rPr lang="zh-CN" altLang="en-US" sz="1800" b="1" dirty="0">
                <a:solidFill>
                  <a:schemeClr val="tx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注释</a:t>
            </a:r>
            <a:r>
              <a:rPr lang="en-US" altLang="zh-CN" sz="1800" b="1" dirty="0">
                <a:solidFill>
                  <a:schemeClr val="tx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】①</a:t>
            </a:r>
            <a:r>
              <a:rPr lang="zh-CN" altLang="en-US" sz="1800" b="1" dirty="0">
                <a:solidFill>
                  <a:schemeClr val="tx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盲臣：师旷为盲人，故自称为盲臣。 </a:t>
            </a:r>
            <a:r>
              <a:rPr lang="zh-CN" altLang="en-US" sz="2400" b="1" dirty="0">
                <a:solidFill>
                  <a:schemeClr val="tx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 </a:t>
            </a:r>
            <a:endParaRPr lang="zh-CN" altLang="en-US" sz="2400" b="1" dirty="0">
              <a:solidFill>
                <a:schemeClr val="tx1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323528" y="0"/>
            <a:ext cx="16219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拓展探究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987574"/>
            <a:ext cx="7776864" cy="1149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）臣</a:t>
            </a:r>
            <a:r>
              <a:rPr lang="zh-CN" altLang="en-US" sz="2400" b="1" u="sng" dirty="0">
                <a:solidFill>
                  <a:prstClr val="black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闻</a:t>
            </a:r>
            <a:r>
              <a:rPr lang="zh-CN" altLang="en-US" sz="2400" b="1" dirty="0">
                <a:solidFill>
                  <a:prstClr val="black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之，少而好学如日出之阳（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）</a:t>
            </a:r>
            <a:endParaRPr lang="zh-CN" altLang="en-US" sz="2400" b="1" dirty="0">
              <a:solidFill>
                <a:prstClr val="black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）</a:t>
            </a:r>
            <a:r>
              <a:rPr lang="zh-CN" altLang="en-US" sz="2400" b="1" u="sng" dirty="0">
                <a:solidFill>
                  <a:prstClr val="black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安</a:t>
            </a:r>
            <a:r>
              <a:rPr lang="zh-CN" altLang="en-US" sz="2400" b="1" dirty="0">
                <a:solidFill>
                  <a:prstClr val="black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有为人臣而戏其君乎（            ）</a:t>
            </a:r>
            <a:endParaRPr lang="zh-CN" altLang="en-US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5725140" y="1084082"/>
            <a:ext cx="1081087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听说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4934049" y="1679327"/>
            <a:ext cx="1295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哪里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9847" y="503263"/>
            <a:ext cx="31518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b="1" dirty="0" smtClean="0">
                <a:solidFill>
                  <a:prstClr val="black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1.</a:t>
            </a:r>
            <a:r>
              <a:rPr lang="zh-CN" altLang="en-US" sz="2400" b="1" dirty="0" smtClean="0">
                <a:solidFill>
                  <a:prstClr val="black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解释</a:t>
            </a:r>
            <a:r>
              <a:rPr lang="zh-CN" altLang="en-US" sz="2400" b="1" dirty="0">
                <a:solidFill>
                  <a:prstClr val="black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下面划线的</a:t>
            </a:r>
            <a:r>
              <a:rPr lang="zh-CN" altLang="en-US" sz="2400" b="1" dirty="0" smtClean="0">
                <a:solidFill>
                  <a:prstClr val="black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词。</a:t>
            </a:r>
            <a:endParaRPr lang="zh-CN" altLang="en-US" sz="2400" b="1" dirty="0">
              <a:solidFill>
                <a:prstClr val="black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540583" y="2067694"/>
            <a:ext cx="8063865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2.</a:t>
            </a:r>
            <a:r>
              <a:rPr lang="zh-CN" altLang="en-US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翻译句子。</a:t>
            </a:r>
            <a:endParaRPr lang="zh-CN" altLang="en-US" sz="2400" b="1" dirty="0"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（</a:t>
            </a:r>
            <a:r>
              <a:rPr lang="en-US" altLang="zh-CN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1</a:t>
            </a: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） 盲臣安敢戏其君乎？</a:t>
            </a:r>
            <a:endParaRPr lang="zh-CN" altLang="en-US" sz="2400" b="1" dirty="0">
              <a:solidFill>
                <a:schemeClr val="tx1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endParaRPr lang="zh-CN" altLang="en-US" sz="2400" b="1" dirty="0">
              <a:solidFill>
                <a:schemeClr val="tx1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endParaRPr lang="zh-CN" altLang="en-US" sz="2400" b="1" dirty="0"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（</a:t>
            </a:r>
            <a:r>
              <a:rPr lang="en-US" altLang="zh-CN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2</a:t>
            </a: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）吾年七十欲学，恐已暮矣。</a:t>
            </a:r>
            <a:endParaRPr lang="zh-CN" altLang="en-US" sz="2400" b="1" dirty="0">
              <a:solidFill>
                <a:schemeClr val="tx1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endParaRPr lang="zh-CN" altLang="en-US" sz="2400" b="1" dirty="0">
              <a:solidFill>
                <a:schemeClr val="tx1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endParaRPr lang="en-US" altLang="zh-CN" sz="2400" b="1" dirty="0"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1" name="Text Box 9"/>
          <p:cNvSpPr txBox="1"/>
          <p:nvPr/>
        </p:nvSpPr>
        <p:spPr>
          <a:xfrm>
            <a:off x="1007626" y="2927167"/>
            <a:ext cx="4980851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瞎眼的</a:t>
            </a:r>
            <a:r>
              <a:rPr lang="zh-CN" altLang="en-US" sz="24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臣子怎么敢</a:t>
            </a: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戏弄我的君王啊</a:t>
            </a:r>
            <a:r>
              <a:rPr lang="en-US" altLang="zh-CN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!</a:t>
            </a:r>
            <a:endParaRPr lang="en-US" altLang="zh-CN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楷体" panose="02010609060101010101" pitchFamily="49" charset="-122"/>
              <a:sym typeface="字魂58号-创中黑" panose="00000500000000000000" pitchFamily="2" charset="-122"/>
            </a:endParaRPr>
          </a:p>
        </p:txBody>
      </p:sp>
      <p:sp>
        <p:nvSpPr>
          <p:cNvPr id="12" name="Text Box 10"/>
          <p:cNvSpPr txBox="1"/>
          <p:nvPr/>
        </p:nvSpPr>
        <p:spPr>
          <a:xfrm>
            <a:off x="1007626" y="4099059"/>
            <a:ext cx="72009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我</a:t>
            </a:r>
            <a:r>
              <a:rPr lang="en-US" altLang="zh-CN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70</a:t>
            </a: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岁了，想要学习，恐怕时间太晚了吧。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楷体" panose="02010609060101010101" pitchFamily="49" charset="-122"/>
              <a:sym typeface="字魂58号-创中黑" panose="00000500000000000000" pitchFamily="2" charset="-122"/>
            </a:endParaRPr>
          </a:p>
        </p:txBody>
      </p:sp>
      <p:sp>
        <p:nvSpPr>
          <p:cNvPr id="13" name="文本框 6"/>
          <p:cNvSpPr txBox="1"/>
          <p:nvPr/>
        </p:nvSpPr>
        <p:spPr>
          <a:xfrm>
            <a:off x="323528" y="0"/>
            <a:ext cx="16219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拓展探究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52" name="Text Box 12"/>
          <p:cNvSpPr txBox="1"/>
          <p:nvPr/>
        </p:nvSpPr>
        <p:spPr>
          <a:xfrm>
            <a:off x="539552" y="1203598"/>
            <a:ext cx="7917180" cy="102021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孙权劝学是上级对下级，先提要求，后作解释。师</a:t>
            </a:r>
            <a:r>
              <a:rPr lang="zh-CN" altLang="en-US" sz="24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旷劝学是</a:t>
            </a: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下级对上级，是先打比方说理，后让平公选择。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楷体" panose="02010609060101010101" pitchFamily="49" charset="-122"/>
              <a:sym typeface="字魂58号-创中黑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750" y="699542"/>
            <a:ext cx="63365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b="1" dirty="0" smtClean="0">
                <a:solidFill>
                  <a:prstClr val="black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3.</a:t>
            </a:r>
            <a:r>
              <a:rPr lang="zh-CN" altLang="en-US" sz="2400" b="1" dirty="0" smtClean="0">
                <a:solidFill>
                  <a:prstClr val="black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孙权</a:t>
            </a:r>
            <a:r>
              <a:rPr lang="zh-CN" altLang="en-US" sz="2400" b="1" dirty="0">
                <a:solidFill>
                  <a:prstClr val="black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劝学与师旷劝学的方法有什么不同？</a:t>
            </a:r>
            <a:endParaRPr lang="zh-CN" altLang="en-US" sz="2400" b="1" dirty="0">
              <a:solidFill>
                <a:prstClr val="black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541600" y="2554833"/>
            <a:ext cx="7990840" cy="5123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4.</a:t>
            </a:r>
            <a:r>
              <a:rPr lang="zh-CN" altLang="en-US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这个</a:t>
            </a: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故事说明了一个什么道理？</a:t>
            </a:r>
            <a:r>
              <a:rPr lang="zh-CN" altLang="en-US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用简洁</a:t>
            </a: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的话概括。</a:t>
            </a:r>
            <a:endParaRPr lang="zh-CN" altLang="en-US" sz="2400" b="1" dirty="0"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2" name="Text Box 13"/>
          <p:cNvSpPr txBox="1"/>
          <p:nvPr/>
        </p:nvSpPr>
        <p:spPr>
          <a:xfrm>
            <a:off x="1039020" y="3219822"/>
            <a:ext cx="714187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活到老学到</a:t>
            </a:r>
            <a:r>
              <a:rPr lang="zh-CN" altLang="en-US" sz="24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老（只要</a:t>
            </a: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想学习，什么时候都不</a:t>
            </a:r>
            <a:r>
              <a:rPr lang="zh-CN" altLang="en-US" sz="24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晚</a:t>
            </a: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）</a:t>
            </a:r>
            <a:r>
              <a:rPr lang="zh-CN" altLang="en-US" sz="24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323528" y="0"/>
            <a:ext cx="16219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拓展探究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1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1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52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7194" y="746125"/>
            <a:ext cx="8547293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附参考译文：</a:t>
            </a:r>
            <a:endParaRPr lang="zh-CN" altLang="en-US" sz="24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    晋平公</a:t>
            </a:r>
            <a:r>
              <a:rPr lang="zh-CN" altLang="en-US" sz="22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向师旷问道：“我今年七十岁了，想学习，恐怕已经晚了吧</a:t>
            </a:r>
            <a:r>
              <a:rPr lang="en-US" altLang="zh-CN" sz="22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!”</a:t>
            </a:r>
            <a:r>
              <a:rPr lang="zh-CN" altLang="en-US" sz="22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师旷说：“为什么不在晚上点燃火烛呢</a:t>
            </a:r>
            <a:r>
              <a:rPr lang="en-US" altLang="zh-CN" sz="22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?”</a:t>
            </a:r>
            <a:r>
              <a:rPr lang="zh-CN" altLang="en-US" sz="22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晋平公说：“哪有做臣子的戏弄他的君王的呢</a:t>
            </a:r>
            <a:r>
              <a:rPr lang="en-US" altLang="zh-CN" sz="22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?”</a:t>
            </a:r>
            <a:r>
              <a:rPr lang="zh-CN" altLang="en-US" sz="22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师旷说：“愚昧的臣子怎么敢戏弄他的君王啊</a:t>
            </a:r>
            <a:r>
              <a:rPr lang="en-US" altLang="zh-CN" sz="22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!</a:t>
            </a:r>
            <a:r>
              <a:rPr lang="zh-CN" altLang="en-US" sz="22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我听说：‘年少的时候好学，就如同日出时的阳光</a:t>
            </a:r>
            <a:r>
              <a:rPr lang="en-US" altLang="zh-CN" sz="22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;</a:t>
            </a:r>
            <a:r>
              <a:rPr lang="zh-CN" altLang="en-US" sz="22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年轻的时候好学，就如同太阳在中午时的阳光</a:t>
            </a:r>
            <a:r>
              <a:rPr lang="en-US" altLang="zh-CN" sz="22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;</a:t>
            </a:r>
            <a:r>
              <a:rPr lang="zh-CN" altLang="en-US" sz="22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年老的时候好学，就如同点亮火烛时照明的光亮。’点燃火烛照明，和在黑暗中摸索哪个更好呢</a:t>
            </a:r>
            <a:r>
              <a:rPr lang="en-US" altLang="zh-CN" sz="22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?”</a:t>
            </a:r>
            <a:r>
              <a:rPr lang="zh-CN" altLang="en-US" sz="22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晋平公说：“说得好</a:t>
            </a:r>
            <a:r>
              <a:rPr lang="en-US" altLang="zh-CN" sz="22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!”</a:t>
            </a:r>
            <a:endParaRPr lang="zh-CN" altLang="en-US" sz="2200" b="1" dirty="0">
              <a:latin typeface="字魂58号-创中黑" panose="00000500000000000000" pitchFamily="2" charset="-122"/>
              <a:ea typeface="杨任东竹石体-Extralight" panose="02000000000000000000" pitchFamily="2" charset="-122"/>
              <a:cs typeface="楷体" panose="02010609060101010101" pitchFamily="49" charset="-122"/>
              <a:sym typeface="字魂58号-创中黑" panose="00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3528" y="0"/>
            <a:ext cx="16219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拓展探究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39552" y="898019"/>
            <a:ext cx="8099499" cy="152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华文仿宋" panose="02010600040101010101" charset="-122"/>
                <a:sym typeface="字魂58号-创中黑" panose="00000500000000000000" pitchFamily="2" charset="-122"/>
              </a:rPr>
              <a:t>    你</a:t>
            </a:r>
            <a:r>
              <a:rPr lang="zh-CN" altLang="en-US" sz="2400" b="1" dirty="0">
                <a:solidFill>
                  <a:prstClr val="black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华文仿宋" panose="02010600040101010101" charset="-122"/>
                <a:sym typeface="字魂58号-创中黑" panose="00000500000000000000" pitchFamily="2" charset="-122"/>
              </a:rPr>
              <a:t>的同桌张明同学头脑聪明，成绩较好，但最近他沉迷于网络游戏，成绩急剧下滑，班长请你前去劝劝他，你将如何劝导呢？</a:t>
            </a:r>
            <a:endParaRPr lang="zh-CN" altLang="en-US" sz="2400" b="1" dirty="0">
              <a:solidFill>
                <a:prstClr val="black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华文仿宋" panose="02010600040101010101" charset="-122"/>
              <a:sym typeface="字魂58号-创中黑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536" y="2571750"/>
            <a:ext cx="82880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示例：张明</a:t>
            </a: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同学，你是我交往的朋友中最聪明的一个，可我发现你最近经常玩网络游戏，成绩有所下滑。我真诚地希望你能把精力投入到学习中，让你的聪明才智有用武之地。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cs typeface="楷体" panose="02010609060101010101" pitchFamily="49" charset="-122"/>
              <a:sym typeface="字魂58号-创中黑" panose="00000500000000000000" pitchFamily="2" charset="-122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421188" y="-20637"/>
            <a:ext cx="16219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课下作业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73748" y="2731879"/>
            <a:ext cx="824865" cy="4603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鲁肃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1639" y="2965976"/>
            <a:ext cx="7444551" cy="1210945"/>
          </a:xfrm>
          <a:prstGeom prst="rect">
            <a:avLst/>
          </a:prstGeom>
          <a:noFill/>
          <a:ln w="28575" cmpd="sng"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2400" b="1" dirty="0" smtClean="0">
                <a:solidFill>
                  <a:schemeClr val="accent2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 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像一位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忠厚的长者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，对吕蒙的进步，毫不掩饰地加以夸赞，又相当真诚，讲礼节。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2759" y="1031255"/>
            <a:ext cx="824865" cy="4603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吕蒙</a:t>
            </a:r>
            <a:endParaRPr lang="zh-CN" altLang="en-US" sz="2400" b="1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1640" y="1275606"/>
            <a:ext cx="7444551" cy="1210945"/>
          </a:xfrm>
          <a:prstGeom prst="rect">
            <a:avLst/>
          </a:prstGeom>
          <a:noFill/>
          <a:ln w="28575" cmpd="sng">
            <a:solidFill>
              <a:srgbClr val="00B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    胸怀坦荡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，机敏自信，能接受别人的正确建议，使自己得到提高，颇有幽默感。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384493" y="0"/>
            <a:ext cx="1620520" cy="52292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精读细研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4" name="文本框 6"/>
          <p:cNvSpPr txBox="1"/>
          <p:nvPr/>
        </p:nvSpPr>
        <p:spPr>
          <a:xfrm>
            <a:off x="414655" y="-3175"/>
            <a:ext cx="160528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合作探究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94665" y="1563638"/>
            <a:ext cx="836358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accent2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    </a:t>
            </a:r>
            <a:r>
              <a:rPr 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鲁肃之所以主动与吕蒙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结友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，是因为鲁肃被吕蒙的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才略所折服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而愿与之深交，表明鲁肃敬才、爱才，二人志趣相投。这最后的一笔，是鲁肃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与蒙论议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的余韵，从侧面进一步表现了吕蒙才略的惊人长进</a:t>
            </a:r>
            <a:r>
              <a:rPr lang="zh-CN" sz="28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544" y="915566"/>
            <a:ext cx="825944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1.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结合课文内容，说说鲁肃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为什么与吕蒙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结友</a:t>
            </a:r>
            <a:r>
              <a:rPr lang="en-US" altLang="zh-CN" sz="2400" b="1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4645" y="519430"/>
            <a:ext cx="8478520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2</a:t>
            </a:r>
            <a:r>
              <a:rPr lang="en-US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.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学了课文，你从孙权劝学、吕蒙就学、鲁肃赞学中明白了什么道理或</a:t>
            </a:r>
            <a:r>
              <a:rPr lang="zh-CN" altLang="en-US" sz="2800" b="1" dirty="0" smtClean="0"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得到了哪些</a:t>
            </a:r>
            <a:r>
              <a:rPr lang="zh-CN" altLang="en-US" sz="2800" b="1" dirty="0"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启示？</a:t>
            </a:r>
            <a:endParaRPr lang="zh-CN" altLang="en-US" sz="2800" b="1" dirty="0">
              <a:latin typeface="宋体" panose="02010600030101010101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1456055"/>
            <a:ext cx="9130665" cy="3192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①开卷有益。  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②劝人要讲究策略。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③不能找借口轻言放弃。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④要善于听取他人的建议或意见，知错就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改。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⑤不要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以一成不变的态度看待他人，要以开放的眼光看待事物。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⑥不能因事情的繁忙就放弃学习，坚持读书是有益的。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⑦抓紧时间，发奋学习。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414655" y="-3175"/>
            <a:ext cx="160528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合作探究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3419872" y="740309"/>
            <a:ext cx="1435305" cy="608115"/>
            <a:chOff x="389186" y="588864"/>
            <a:chExt cx="1435305" cy="608114"/>
          </a:xfrm>
        </p:grpSpPr>
        <p:sp>
          <p:nvSpPr>
            <p:cNvPr id="4" name="圆角矩形 3"/>
            <p:cNvSpPr/>
            <p:nvPr/>
          </p:nvSpPr>
          <p:spPr>
            <a:xfrm rot="20470821">
              <a:off x="1325563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319204">
              <a:off x="906463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21148334">
              <a:off x="496888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7" name="矩形 1"/>
            <p:cNvSpPr/>
            <p:nvPr/>
          </p:nvSpPr>
          <p:spPr>
            <a:xfrm>
              <a:off x="389186" y="588864"/>
              <a:ext cx="1435305" cy="6081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杨任东竹石体-Extralight" panose="02000000000000000000" pitchFamily="2" charset="-122"/>
                  <a:sym typeface="字魂58号-创中黑" panose="00000500000000000000" pitchFamily="2" charset="-122"/>
                </a:rPr>
                <a:t>语气词</a:t>
              </a:r>
              <a:endParaRPr lang="zh-CN" altLang="en-US" sz="2800" b="1" dirty="0">
                <a:solidFill>
                  <a:schemeClr val="bg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533718" y="1353942"/>
            <a:ext cx="8075613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孤岂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欲卿治经为博士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邪</a:t>
            </a:r>
            <a:r>
              <a:rPr lang="zh-CN" altLang="en-US" sz="2400" b="1" dirty="0"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！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（                        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 marL="0" marR="0" lvl="0" indent="0" algn="l" defTabSz="914400" rtl="0" eaLnBrk="1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但当涉猎，见往事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耳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。（                            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 marL="0" marR="0" lvl="0" indent="0" algn="l" defTabSz="914400" rtl="0" eaLnBrk="1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大兄何见事之晚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乎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！（                              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4211960" y="1607319"/>
            <a:ext cx="4681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邪：表反问语气，可译为“吗”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3851920" y="2327399"/>
            <a:ext cx="52214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耳</a:t>
            </a:r>
            <a:r>
              <a:rPr lang="zh-CN" altLang="en-US" sz="24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：语气词，可译为“罢了”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3635896" y="3075806"/>
            <a:ext cx="4681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乎</a:t>
            </a:r>
            <a:r>
              <a:rPr lang="zh-CN" altLang="en-US" sz="24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：表反问语气，可译为“呢”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6" name="文本框 6"/>
          <p:cNvSpPr txBox="1"/>
          <p:nvPr/>
        </p:nvSpPr>
        <p:spPr>
          <a:xfrm>
            <a:off x="414655" y="-3175"/>
            <a:ext cx="160528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合作探究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>
          <a:xfrm>
            <a:off x="4285060" y="746766"/>
            <a:ext cx="1435305" cy="608115"/>
            <a:chOff x="389186" y="588864"/>
            <a:chExt cx="1435305" cy="608114"/>
          </a:xfrm>
        </p:grpSpPr>
        <p:sp>
          <p:nvSpPr>
            <p:cNvPr id="4" name="圆角矩形 3"/>
            <p:cNvSpPr/>
            <p:nvPr/>
          </p:nvSpPr>
          <p:spPr>
            <a:xfrm rot="20470821">
              <a:off x="1325563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319204">
              <a:off x="906463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21148334">
              <a:off x="496888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7" name="矩形 1"/>
            <p:cNvSpPr/>
            <p:nvPr/>
          </p:nvSpPr>
          <p:spPr>
            <a:xfrm>
              <a:off x="389186" y="588864"/>
              <a:ext cx="1435305" cy="6081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杨任东竹石体-Extralight" panose="02000000000000000000" pitchFamily="2" charset="-122"/>
                  <a:sym typeface="字魂58号-创中黑" panose="00000500000000000000" pitchFamily="2" charset="-122"/>
                </a:rPr>
                <a:t>称谓词</a:t>
              </a:r>
              <a:endParaRPr lang="zh-CN" altLang="en-US" sz="2800" b="1" dirty="0">
                <a:solidFill>
                  <a:schemeClr val="bg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745977" y="1707654"/>
            <a:ext cx="807561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卿</a:t>
            </a:r>
            <a:r>
              <a:rPr lang="zh-CN" altLang="en-US" sz="2400" b="1" dirty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今当涂掌</a:t>
            </a:r>
            <a:r>
              <a:rPr lang="zh-CN" altLang="en-US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事，不可不学！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（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                                         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 marL="0" marR="0" lvl="0" indent="0" algn="l" defTabSz="914400" rtl="0" eaLnBrk="1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孤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常读书，自以为大有所益。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（                                     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 marL="0" marR="0" lvl="0" indent="0" algn="l" defTabSz="914400" rtl="0" eaLnBrk="1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大</a:t>
            </a:r>
            <a:r>
              <a:rPr lang="zh-CN" altLang="en-US" sz="24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兄</a:t>
            </a:r>
            <a:r>
              <a:rPr lang="zh-CN" altLang="en-US" sz="2400" b="1" dirty="0" smtClean="0"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何见事之晚乎！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（                                          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4886376" y="2029132"/>
            <a:ext cx="4681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古代君对臣的爱称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5173073" y="2726987"/>
            <a:ext cx="28816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古代王侯的自称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4166296" y="3490748"/>
            <a:ext cx="27363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对朋友辈的敬称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6" name="文本框 6"/>
          <p:cNvSpPr txBox="1"/>
          <p:nvPr/>
        </p:nvSpPr>
        <p:spPr>
          <a:xfrm>
            <a:off x="414655" y="-3175"/>
            <a:ext cx="160528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合作探究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组合 2"/>
          <p:cNvGrpSpPr/>
          <p:nvPr/>
        </p:nvGrpSpPr>
        <p:grpSpPr>
          <a:xfrm>
            <a:off x="468313" y="565150"/>
            <a:ext cx="1743075" cy="608115"/>
            <a:chOff x="461963" y="598488"/>
            <a:chExt cx="1743075" cy="608114"/>
          </a:xfrm>
        </p:grpSpPr>
        <p:sp>
          <p:nvSpPr>
            <p:cNvPr id="4" name="圆角矩形 3"/>
            <p:cNvSpPr/>
            <p:nvPr/>
          </p:nvSpPr>
          <p:spPr>
            <a:xfrm rot="555800">
              <a:off x="1730375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20470821">
              <a:off x="1325563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319204">
              <a:off x="906463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1148334">
              <a:off x="496888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51216" name="矩形 1"/>
            <p:cNvSpPr/>
            <p:nvPr/>
          </p:nvSpPr>
          <p:spPr>
            <a:xfrm>
              <a:off x="461963" y="598488"/>
              <a:ext cx="1743075" cy="6081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杨任东竹石体-Extralight" panose="02000000000000000000" pitchFamily="2" charset="-122"/>
                  <a:sym typeface="字魂58号-创中黑" panose="00000500000000000000" pitchFamily="2" charset="-122"/>
                </a:rPr>
                <a:t>古今异义</a:t>
              </a:r>
              <a:endParaRPr lang="zh-CN" altLang="en-US" sz="2800" b="1" dirty="0">
                <a:solidFill>
                  <a:schemeClr val="bg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2627014" y="912763"/>
            <a:ext cx="5113338" cy="61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孤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岂欲卿</a:t>
            </a:r>
            <a:r>
              <a:rPr kumimoji="0" lang="zh-CN" altLang="en-US" sz="2800" b="1" i="0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治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经为</a:t>
            </a:r>
            <a:r>
              <a:rPr kumimoji="0" lang="zh-CN" altLang="en-US" sz="2800" b="1" i="0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博士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邪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7865" y="2155056"/>
            <a:ext cx="49404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孤</a:t>
            </a:r>
            <a:endParaRPr lang="zh-CN" altLang="en-US" sz="24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940465" y="1917566"/>
            <a:ext cx="198755" cy="935990"/>
          </a:xfrm>
          <a:prstGeom prst="leftBrace">
            <a:avLst>
              <a:gd name="adj1" fmla="val 45326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39220" y="1690236"/>
            <a:ext cx="4681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古义：古代王侯的自称；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39220" y="2615431"/>
            <a:ext cx="4681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今义：</a:t>
            </a: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孤单，孤苦。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78110" y="2152198"/>
            <a:ext cx="49404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治</a:t>
            </a:r>
            <a:endParaRPr lang="zh-CN" altLang="en-US" sz="24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5560710" y="1914708"/>
            <a:ext cx="198755" cy="935990"/>
          </a:xfrm>
          <a:prstGeom prst="leftBrace">
            <a:avLst>
              <a:gd name="adj1" fmla="val 45326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59465" y="1687378"/>
            <a:ext cx="23409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古义：研究；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59465" y="2612573"/>
            <a:ext cx="23409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今义：治理。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75666" y="3759517"/>
            <a:ext cx="803425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博士</a:t>
            </a:r>
            <a:endParaRPr lang="zh-CN" altLang="en-US" sz="24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2357021" y="3522027"/>
            <a:ext cx="198755" cy="935990"/>
          </a:xfrm>
          <a:prstGeom prst="leftBrace">
            <a:avLst>
              <a:gd name="adj1" fmla="val 45326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55776" y="3294697"/>
            <a:ext cx="4681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古义：</a:t>
            </a: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专掌经学传授的学官；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55776" y="4219892"/>
            <a:ext cx="4681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今义：</a:t>
            </a:r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学位的最高一级。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5" name="文本框 6"/>
          <p:cNvSpPr txBox="1"/>
          <p:nvPr/>
        </p:nvSpPr>
        <p:spPr>
          <a:xfrm>
            <a:off x="414655" y="-3175"/>
            <a:ext cx="160528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合作探究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  <p:bldP spid="11" grpId="0"/>
      <p:bldP spid="12" grpId="0"/>
      <p:bldP spid="13" grpId="0" animBg="1"/>
      <p:bldP spid="14" grpId="0"/>
      <p:bldP spid="15" grpId="0"/>
      <p:bldP spid="16" grpId="0"/>
      <p:bldP spid="17" grpId="0" animBg="1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组合 2"/>
          <p:cNvGrpSpPr/>
          <p:nvPr/>
        </p:nvGrpSpPr>
        <p:grpSpPr>
          <a:xfrm>
            <a:off x="287338" y="746125"/>
            <a:ext cx="1743075" cy="608115"/>
            <a:chOff x="461963" y="598488"/>
            <a:chExt cx="1743075" cy="608114"/>
          </a:xfrm>
        </p:grpSpPr>
        <p:sp>
          <p:nvSpPr>
            <p:cNvPr id="4" name="圆角矩形 3"/>
            <p:cNvSpPr/>
            <p:nvPr/>
          </p:nvSpPr>
          <p:spPr>
            <a:xfrm rot="555800">
              <a:off x="1730375" y="715963"/>
              <a:ext cx="442913" cy="41909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20470821">
              <a:off x="1325563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319204">
              <a:off x="906463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1148334">
              <a:off x="496888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51216" name="矩形 1"/>
            <p:cNvSpPr/>
            <p:nvPr/>
          </p:nvSpPr>
          <p:spPr>
            <a:xfrm>
              <a:off x="461963" y="598488"/>
              <a:ext cx="1743075" cy="6081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dist">
                <a:lnSpc>
                  <a:spcPts val="43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杨任东竹石体-Extralight" panose="02000000000000000000" pitchFamily="2" charset="-122"/>
                  <a:sym typeface="字魂58号-创中黑" panose="00000500000000000000" pitchFamily="2" charset="-122"/>
                </a:rPr>
                <a:t>古今异义</a:t>
              </a:r>
              <a:endParaRPr lang="zh-CN" altLang="en-US" sz="2800" b="1" dirty="0">
                <a:solidFill>
                  <a:schemeClr val="bg1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533718" y="1571467"/>
            <a:ext cx="8075613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但当涉猎，见</a:t>
            </a:r>
            <a:r>
              <a:rPr kumimoji="0" lang="zh-CN" altLang="en-US" sz="2400" b="1" i="0" u="sng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往事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耳（                             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即</a:t>
            </a:r>
            <a:r>
              <a:rPr kumimoji="0" lang="zh-CN" altLang="en-US" sz="24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更</a:t>
            </a:r>
            <a:r>
              <a:rPr kumimoji="0" lang="zh-CN" altLang="en-US" sz="2400" b="1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刮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目相待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字魂58号-创中黑" panose="00000500000000000000" pitchFamily="2" charset="-122"/>
                <a:ea typeface="杨任东竹石体-Extralight" panose="02000000000000000000" pitchFamily="2" charset="-122"/>
                <a:cs typeface="宋体" panose="02010600030101010101" pitchFamily="2" charset="-122"/>
                <a:sym typeface="字魂58号-创中黑" panose="00000500000000000000" pitchFamily="2" charset="-122"/>
              </a:rPr>
              <a:t>（                                    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字魂58号-创中黑" panose="00000500000000000000" pitchFamily="2" charset="-122"/>
              <a:ea typeface="杨任东竹石体-Extralight" panose="02000000000000000000" pitchFamily="2" charset="-122"/>
              <a:cs typeface="宋体" panose="02010600030101010101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3" name="Rectangle 4"/>
          <p:cNvSpPr/>
          <p:nvPr/>
        </p:nvSpPr>
        <p:spPr>
          <a:xfrm>
            <a:off x="3753420" y="1679327"/>
            <a:ext cx="54991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古义：历史； 今义：过去的事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8" name="Rectangle 4"/>
          <p:cNvSpPr/>
          <p:nvPr/>
        </p:nvSpPr>
        <p:spPr>
          <a:xfrm>
            <a:off x="2699792" y="2759447"/>
            <a:ext cx="62071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古义：另，另外；今义：程度副词，更加</a:t>
            </a:r>
            <a:endParaRPr lang="zh-CN" altLang="en-US" sz="2400" b="1" dirty="0">
              <a:solidFill>
                <a:srgbClr val="FF0000"/>
              </a:solidFill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5" name="文本框 6"/>
          <p:cNvSpPr txBox="1"/>
          <p:nvPr/>
        </p:nvSpPr>
        <p:spPr>
          <a:xfrm>
            <a:off x="414655" y="-3175"/>
            <a:ext cx="1605280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字魂58号-创中黑" panose="00000500000000000000" pitchFamily="2" charset="-122"/>
                <a:ea typeface="杨任东竹石体-Extralight" panose="02000000000000000000" pitchFamily="2" charset="-122"/>
                <a:sym typeface="字魂58号-创中黑" panose="00000500000000000000" pitchFamily="2" charset="-122"/>
              </a:rPr>
              <a:t>合作探究</a:t>
            </a:r>
            <a:endParaRPr lang="zh-CN" altLang="en-US" sz="2800" dirty="0">
              <a:latin typeface="字魂58号-创中黑" panose="00000500000000000000" pitchFamily="2" charset="-122"/>
              <a:ea typeface="杨任东竹石体-Extralight" panose="02000000000000000000" pitchFamily="2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8" grpId="0" bldLvl="0"/>
    </p:bldLst>
  </p:timing>
</p:sld>
</file>

<file path=ppt/tags/tag1.xml><?xml version="1.0" encoding="utf-8"?>
<p:tagLst xmlns:p="http://schemas.openxmlformats.org/presentationml/2006/main">
  <p:tag name="KSO_WPP_MARK_KEY" val="97d4c30c-24d7-4eb6-b09a-eb274f9b63be"/>
  <p:tag name="COMMONDATA" val="eyJoZGlkIjoiMTQzMDU4NDYwZWVlNDY2MWJjNTM4YThiZTJiNGY3ZDY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3366</Words>
  <Application>WPS 演示</Application>
  <PresentationFormat>全屏显示(16:9)</PresentationFormat>
  <Paragraphs>308</Paragraphs>
  <Slides>24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Impact</vt:lpstr>
      <vt:lpstr>微软雅黑</vt:lpstr>
      <vt:lpstr>黑体</vt:lpstr>
      <vt:lpstr>字魂58号-创中黑</vt:lpstr>
      <vt:lpstr>杨任东竹石体-Extralight</vt:lpstr>
      <vt:lpstr>楷体</vt:lpstr>
      <vt:lpstr>Arial Unicode MS</vt:lpstr>
      <vt:lpstr>Calibri</vt:lpstr>
      <vt:lpstr>方正书宋_GBK</vt:lpstr>
      <vt:lpstr>华文仿宋</vt:lpstr>
      <vt:lpstr>Times New Roman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WPS_1481891465</cp:lastModifiedBy>
  <cp:revision>786</cp:revision>
  <cp:lastPrinted>2019-02-21T07:56:00Z</cp:lastPrinted>
  <dcterms:created xsi:type="dcterms:W3CDTF">2018-11-06T06:39:00Z</dcterms:created>
  <dcterms:modified xsi:type="dcterms:W3CDTF">2023-04-01T09:12:31Z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KSORubyTemplateID">
    <vt:lpwstr>13</vt:lpwstr>
  </property>
  <property fmtid="{D5CDD505-2E9C-101B-9397-08002B2CF9AE}" pid="4" name="ICV">
    <vt:lpwstr>B38E3EC2C2E9463084FE7938AE2B5608</vt:lpwstr>
  </property>
</Properties>
</file>