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3" r:id="rId6"/>
    <p:sldId id="258" r:id="rId7"/>
    <p:sldId id="261" r:id="rId8"/>
    <p:sldId id="260" r:id="rId9"/>
    <p:sldId id="262" r:id="rId10"/>
    <p:sldId id="269" r:id="rId11"/>
    <p:sldId id="264" r:id="rId12"/>
    <p:sldId id="268" r:id="rId13"/>
    <p:sldId id="267" r:id="rId14"/>
    <p:sldId id="265" r:id="rId15"/>
    <p:sldId id="271" r:id="rId16"/>
    <p:sldId id="273" r:id="rId17"/>
    <p:sldId id="266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5" r:id="rId29"/>
    <p:sldId id="284" r:id="rId30"/>
    <p:sldId id="286" r:id="rId31"/>
    <p:sldId id="287" r:id="rId32"/>
    <p:sldId id="289" r:id="rId33"/>
    <p:sldId id="288" r:id="rId34"/>
    <p:sldId id="293" r:id="rId35"/>
    <p:sldId id="294" r:id="rId36"/>
    <p:sldId id="295" r:id="rId37"/>
    <p:sldId id="296" r:id="rId38"/>
    <p:sldId id="297" r:id="rId39"/>
    <p:sldId id="298" r:id="rId4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" name="图片 8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0510" y="2707005"/>
            <a:ext cx="3184525" cy="31845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65605" y="2982913"/>
            <a:ext cx="9144000" cy="1655762"/>
          </a:xfrm>
        </p:spPr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0543" y="1557020"/>
            <a:ext cx="1631315" cy="45078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285750">
              <a:extrusionClr>
                <a:srgbClr val="A0D0F2"/>
              </a:extrusionClr>
            </a:sp3d>
          </a:bodyPr>
          <a:p>
            <a:pPr algn="ctr"/>
            <a:r>
              <a:rPr lang="en-US" altLang="zh-CN" sz="28700" b="1">
                <a:blipFill>
                  <a:blip r:embed="rId3"/>
                  <a:tile tx="0" ty="0" sx="100000" sy="100000" flip="none" algn="b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z</a:t>
            </a:r>
            <a:endParaRPr lang="en-US" altLang="zh-CN" sz="28700" b="1">
              <a:blipFill>
                <a:blip r:embed="rId3"/>
                <a:tile tx="0" ty="0" sx="100000" sy="100000" flip="none" algn="b"/>
              </a:blip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20261" y="-628650"/>
            <a:ext cx="1708150" cy="45078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285750">
              <a:extrusionClr>
                <a:srgbClr val="A0D0F2"/>
              </a:extrusionClr>
            </a:sp3d>
          </a:bodyPr>
          <a:p>
            <a:pPr algn="ctr"/>
            <a:r>
              <a:rPr lang="en-US" altLang="zh-CN" sz="28700" b="1">
                <a:blipFill>
                  <a:blip r:embed="rId3"/>
                  <a:tile tx="0" ty="0" sx="100000" sy="100000" flip="none" algn="b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</a:t>
            </a:r>
            <a:endParaRPr lang="en-US" altLang="zh-CN" sz="28700" b="1">
              <a:blipFill>
                <a:blip r:embed="rId3"/>
                <a:tile tx="0" ty="0" sx="100000" sy="100000" flip="none" algn="b"/>
              </a:blip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98181" y="1281430"/>
            <a:ext cx="1637030" cy="45078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285750">
              <a:extrusionClr>
                <a:srgbClr val="A0D0F2"/>
              </a:extrusionClr>
            </a:sp3d>
          </a:bodyPr>
          <a:p>
            <a:pPr algn="ctr"/>
            <a:r>
              <a:rPr lang="en-US" altLang="zh-CN" sz="28700" b="1">
                <a:blipFill>
                  <a:blip r:embed="rId3"/>
                  <a:tile tx="0" ty="0" sx="100000" sy="100000" flip="none" algn="b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</a:t>
            </a:r>
            <a:endParaRPr lang="en-US" altLang="zh-CN" sz="28700" b="1">
              <a:blipFill>
                <a:blip r:embed="rId3"/>
                <a:tile tx="0" ty="0" sx="100000" sy="100000" flip="none" algn="b"/>
              </a:blip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4745038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Line 4"/>
          <p:cNvSpPr>
            <a:spLocks noChangeShapeType="1"/>
          </p:cNvSpPr>
          <p:nvPr/>
        </p:nvSpPr>
        <p:spPr bwMode="auto">
          <a:xfrm>
            <a:off x="6816725" y="1773238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6" name="Line 5"/>
          <p:cNvSpPr>
            <a:spLocks noChangeShapeType="1"/>
          </p:cNvSpPr>
          <p:nvPr/>
        </p:nvSpPr>
        <p:spPr bwMode="auto">
          <a:xfrm>
            <a:off x="6816725" y="2781300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Line 6"/>
          <p:cNvSpPr>
            <a:spLocks noChangeShapeType="1"/>
          </p:cNvSpPr>
          <p:nvPr/>
        </p:nvSpPr>
        <p:spPr bwMode="auto">
          <a:xfrm>
            <a:off x="6816725" y="836613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Line 7"/>
          <p:cNvSpPr>
            <a:spLocks noChangeShapeType="1"/>
          </p:cNvSpPr>
          <p:nvPr/>
        </p:nvSpPr>
        <p:spPr bwMode="auto">
          <a:xfrm>
            <a:off x="6816725" y="3716338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656138" y="3644900"/>
            <a:ext cx="5781675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6600">
              <a:solidFill>
                <a:srgbClr val="0033CC"/>
              </a:solidFill>
              <a:ea typeface="华文楷体" pitchFamily="2" charset="-122"/>
            </a:endParaRPr>
          </a:p>
          <a:p>
            <a:pPr eaLnBrk="1" hangingPunct="1"/>
            <a:r>
              <a:rPr lang="zh-CN" altLang="zh-CN" sz="660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像个</a:t>
            </a:r>
            <a:r>
              <a:rPr lang="en-US" altLang="zh-CN" sz="660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 2 </a:t>
            </a:r>
            <a:r>
              <a:rPr lang="zh-CN" altLang="zh-CN" sz="660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字</a:t>
            </a:r>
            <a:r>
              <a:rPr lang="en-US" altLang="zh-CN" sz="6600">
                <a:solidFill>
                  <a:srgbClr val="0033CC"/>
                </a:solidFill>
                <a:ea typeface="华文楷体" pitchFamily="2" charset="-122"/>
              </a:rPr>
              <a:t>z z z</a:t>
            </a:r>
            <a:endParaRPr lang="zh-CN" altLang="en-US" sz="6600">
              <a:solidFill>
                <a:srgbClr val="0033CC"/>
              </a:solidFill>
              <a:ea typeface="华文楷体" pitchFamily="2" charset="-122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287713" y="404813"/>
            <a:ext cx="2519362" cy="1470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500">
                <a:solidFill>
                  <a:srgbClr val="FF0000"/>
                </a:solidFill>
              </a:rPr>
              <a:t>z</a:t>
            </a:r>
            <a:endParaRPr lang="en-US" altLang="zh-CN" sz="145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6 C 0.01649 0.0007 0.02829 0.0007 0.04357 0.00579 C 0.05121 0.01135 0.06093 0.01343 0.07013 0.01574 C 0.07673 0.01991 0.0842 0.02315 0.09114 0.02616 C 0.09774 0.02894 0.09739 0.02686 0.10329 0.0301 C 0.1125 0.03565 0.10451 0.03334 0.11406 0.03611 C 0.11666 0.03727 0.12343 0.0382 0.12656 0.04028 C 0.13003 0.0426 0.1368 0.04838 0.1368 0.04861 C 0.14392 0.06042 0.14965 0.0632 0.16128 0.0669 C 0.16701 0.06829 0.17725 0.07269 0.17725 0.07292 C 0.18524 0.07871 0.1835 0.08218 0.19305 0.08496 C 0.2059 0.09491 0.21475 0.09653 0.23038 0.09931 C 0.23732 0.10486 0.24479 0.10672 0.25329 0.10949 C 0.26267 0.11667 0.25486 0.11204 0.27066 0.11528 C 0.27968 0.11713 0.29704 0.12176 0.29704 0.12199 C 0.30954 0.13102 0.32066 0.12848 0.33611 0.12986 C 0.34739 0.13426 0.35312 0.13426 0.36632 0.13426 " pathEditMode="relative" rAng="0" ptsTypes="ffffffffffffffff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16" y="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  <p:bldP spid="12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85" y="1905"/>
            <a:ext cx="11923395" cy="6716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050" y="19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4388" y="2579370"/>
            <a:ext cx="1240155" cy="31534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99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en-US" altLang="zh-CN" sz="199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14233" y="1852295"/>
            <a:ext cx="1240155" cy="31534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99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en-US" altLang="zh-CN" sz="199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6323" y="2316480"/>
            <a:ext cx="1240155" cy="31534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99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  <a:endParaRPr lang="en-US" altLang="zh-CN" sz="199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3"/>
          <p:cNvSpPr/>
          <p:nvPr/>
        </p:nvSpPr>
        <p:spPr>
          <a:xfrm>
            <a:off x="5781675" y="908050"/>
            <a:ext cx="54006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这是什么？</a:t>
            </a:r>
            <a:endParaRPr lang="zh-CN" altLang="zh-CN" sz="48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Text Box 5"/>
          <p:cNvSpPr txBox="1"/>
          <p:nvPr/>
        </p:nvSpPr>
        <p:spPr>
          <a:xfrm>
            <a:off x="5781358" y="1963103"/>
            <a:ext cx="29895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44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一只小刺猬</a:t>
            </a:r>
            <a:endParaRPr lang="zh-CN" altLang="zh-CN" sz="44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标题 12290"/>
          <p:cNvSpPr>
            <a:spLocks noGrp="1"/>
          </p:cNvSpPr>
          <p:nvPr>
            <p:ph type="title"/>
          </p:nvPr>
        </p:nvSpPr>
        <p:spPr>
          <a:xfrm>
            <a:off x="9396730" y="1741170"/>
            <a:ext cx="1905000" cy="990600"/>
          </a:xfrm>
        </p:spPr>
        <p:txBody>
          <a:bodyPr anchor="ctr">
            <a:normAutofit fontScale="90000"/>
          </a:bodyPr>
          <a:p>
            <a:r>
              <a:rPr lang="en-US" altLang="zh-CN" sz="9600">
                <a:solidFill>
                  <a:schemeClr val="tx1"/>
                </a:solidFill>
              </a:rPr>
              <a:t>c</a:t>
            </a:r>
            <a:endParaRPr lang="en-US" altLang="zh-CN" sz="9600">
              <a:solidFill>
                <a:schemeClr val="tx1"/>
              </a:solidFill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5856605" y="3148330"/>
            <a:ext cx="81165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刺猬刺猬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ccc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56605" y="4413885"/>
            <a:ext cx="40493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半个圆圈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ccc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038860"/>
            <a:ext cx="4379595" cy="4278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2291" grpId="0"/>
      <p:bldP spid="12294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4071938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Line 5"/>
          <p:cNvSpPr>
            <a:spLocks noChangeShapeType="1"/>
          </p:cNvSpPr>
          <p:nvPr/>
        </p:nvSpPr>
        <p:spPr bwMode="auto">
          <a:xfrm>
            <a:off x="6888163" y="1844675"/>
            <a:ext cx="23764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0" name="Line 6"/>
          <p:cNvSpPr>
            <a:spLocks noChangeShapeType="1"/>
          </p:cNvSpPr>
          <p:nvPr/>
        </p:nvSpPr>
        <p:spPr bwMode="auto">
          <a:xfrm>
            <a:off x="6888163" y="2781300"/>
            <a:ext cx="23764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Line 7"/>
          <p:cNvSpPr>
            <a:spLocks noChangeShapeType="1"/>
          </p:cNvSpPr>
          <p:nvPr/>
        </p:nvSpPr>
        <p:spPr bwMode="auto">
          <a:xfrm>
            <a:off x="6888163" y="981075"/>
            <a:ext cx="23764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Line 8"/>
          <p:cNvSpPr>
            <a:spLocks noChangeShapeType="1"/>
          </p:cNvSpPr>
          <p:nvPr/>
        </p:nvSpPr>
        <p:spPr bwMode="auto">
          <a:xfrm>
            <a:off x="6888163" y="3644900"/>
            <a:ext cx="23764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1524000" y="-2259013"/>
            <a:ext cx="1512888" cy="77857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50000" dirty="0">
                <a:solidFill>
                  <a:srgbClr val="FF0000"/>
                </a:solidFill>
                <a:latin typeface="+mn-lt"/>
              </a:rPr>
              <a:t>c</a:t>
            </a:r>
            <a:endParaRPr kumimoji="1" lang="zh-CN" altLang="zh-CN" sz="5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27575" y="4076700"/>
            <a:ext cx="5359400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6600">
              <a:solidFill>
                <a:srgbClr val="0033CC"/>
              </a:solidFill>
              <a:ea typeface="华文楷体" pitchFamily="2" charset="-122"/>
            </a:endParaRPr>
          </a:p>
          <a:p>
            <a:pPr eaLnBrk="1" hangingPunct="1"/>
            <a:r>
              <a:rPr lang="zh-CN" altLang="zh-CN" sz="660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半个圆圈</a:t>
            </a:r>
            <a:r>
              <a:rPr lang="en-US" altLang="zh-CN" sz="6600">
                <a:solidFill>
                  <a:srgbClr val="0033CC"/>
                </a:solidFill>
                <a:ea typeface="华文楷体" pitchFamily="2" charset="-122"/>
              </a:rPr>
              <a:t>c c c</a:t>
            </a:r>
            <a:endParaRPr lang="zh-CN" altLang="en-US" sz="6600">
              <a:solidFill>
                <a:srgbClr val="0033CC"/>
              </a:solidFill>
              <a:ea typeface="华文楷体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08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167 0.04116 C 0.14983 0.04046 0.15851 0.04046 0.16719 0.03931 C 0.17465 0.03861 0.1816 0.03029 0.18941 0.02936 C 0.20139 0.02821 0.22552 0.0252 0.22552 0.02497 C 0.23924 0.01503 0.25764 0.02035 0.26996 0.01919 C 0.28351 0.0141 0.26649 0.02035 0.29305 0.01572 C 0.30035 0.0141 0.30781 0.00925 0.31528 0.00717 C 0.32882 -0.00254 0.31823 0.0037 0.33472 -0.00254 C 0.33559 -0.00324 0.3401 -0.00555 0.34114 -0.00671 C 0.34305 -0.00786 0.3467 -0.01064 0.3467 -0.0111 C 0.35434 -0.00832 0.36233 -0.00208 0.37014 -0.01064 " pathEditMode="relative" rAng="0" ptsTypes="ffffffffffA">
                                      <p:cBhvr>
                                        <p:cTn id="14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24" y="-26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 bldLvl="0" animBg="1"/>
      <p:bldP spid="3081" grpId="1" bldLvl="0" animBg="1"/>
      <p:bldP spid="3081" grpId="2" bldLvl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85" y="1905"/>
            <a:ext cx="11923395" cy="6716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050" y="19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486" y="3415030"/>
            <a:ext cx="1023620" cy="2646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6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endParaRPr lang="en-US" altLang="zh-CN" sz="16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3"/>
          <p:cNvSpPr/>
          <p:nvPr/>
        </p:nvSpPr>
        <p:spPr>
          <a:xfrm>
            <a:off x="5781675" y="908050"/>
            <a:ext cx="54006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这是什么？</a:t>
            </a:r>
            <a:endParaRPr lang="zh-CN" altLang="zh-CN" sz="48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Text Box 5"/>
          <p:cNvSpPr txBox="1"/>
          <p:nvPr/>
        </p:nvSpPr>
        <p:spPr>
          <a:xfrm>
            <a:off x="5781358" y="1963103"/>
            <a:ext cx="46736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44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一条可爱的蚕宝宝</a:t>
            </a:r>
            <a:endParaRPr lang="zh-CN" altLang="zh-CN" sz="44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标题 12290"/>
          <p:cNvSpPr>
            <a:spLocks noGrp="1"/>
          </p:cNvSpPr>
          <p:nvPr>
            <p:ph type="title"/>
          </p:nvPr>
        </p:nvSpPr>
        <p:spPr>
          <a:xfrm>
            <a:off x="10538460" y="1852295"/>
            <a:ext cx="1905000" cy="990600"/>
          </a:xfrm>
        </p:spPr>
        <p:txBody>
          <a:bodyPr anchor="ctr">
            <a:normAutofit fontScale="90000"/>
          </a:bodyPr>
          <a:p>
            <a:r>
              <a:rPr lang="en-US" altLang="zh-CN" sz="9600">
                <a:solidFill>
                  <a:schemeClr val="tx1"/>
                </a:solidFill>
              </a:rPr>
              <a:t>s</a:t>
            </a:r>
            <a:endParaRPr lang="en-US" altLang="zh-CN" sz="9600">
              <a:solidFill>
                <a:schemeClr val="tx1"/>
              </a:solidFill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5856605" y="3148330"/>
            <a:ext cx="81165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蚕宝宝吐丝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sss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56605" y="4413885"/>
            <a:ext cx="40493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半个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sss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2293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735" y="908050"/>
            <a:ext cx="4606290" cy="4500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2291" grpId="0"/>
      <p:bldP spid="12294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08213" y="260350"/>
            <a:ext cx="36512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Line 5"/>
          <p:cNvSpPr>
            <a:spLocks noChangeShapeType="1"/>
          </p:cNvSpPr>
          <p:nvPr/>
        </p:nvSpPr>
        <p:spPr bwMode="auto">
          <a:xfrm>
            <a:off x="7032625" y="1628775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4" name="Line 6"/>
          <p:cNvSpPr>
            <a:spLocks noChangeShapeType="1"/>
          </p:cNvSpPr>
          <p:nvPr/>
        </p:nvSpPr>
        <p:spPr bwMode="auto">
          <a:xfrm>
            <a:off x="7032625" y="2708275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Line 7"/>
          <p:cNvSpPr>
            <a:spLocks noChangeShapeType="1"/>
          </p:cNvSpPr>
          <p:nvPr/>
        </p:nvSpPr>
        <p:spPr bwMode="auto">
          <a:xfrm>
            <a:off x="7032625" y="620713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Line 8"/>
          <p:cNvSpPr>
            <a:spLocks noChangeShapeType="1"/>
          </p:cNvSpPr>
          <p:nvPr/>
        </p:nvSpPr>
        <p:spPr bwMode="auto">
          <a:xfrm>
            <a:off x="7032625" y="3644900"/>
            <a:ext cx="2376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648075" y="3933825"/>
            <a:ext cx="6545263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6600">
              <a:solidFill>
                <a:srgbClr val="0033CC"/>
              </a:solidFill>
              <a:ea typeface="华文楷体" pitchFamily="2" charset="-122"/>
            </a:endParaRPr>
          </a:p>
          <a:p>
            <a:pPr eaLnBrk="1" hangingPunct="1"/>
            <a:r>
              <a:rPr lang="zh-CN" altLang="zh-CN" sz="660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半个</a:t>
            </a:r>
            <a:r>
              <a:rPr lang="en-US" altLang="zh-CN" sz="660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 8 </a:t>
            </a:r>
            <a:r>
              <a:rPr lang="zh-CN" altLang="zh-CN" sz="6600">
                <a:solidFill>
                  <a:srgbClr val="0033CC"/>
                </a:solidFill>
                <a:latin typeface="华文楷体" pitchFamily="2" charset="-122"/>
                <a:ea typeface="华文楷体" pitchFamily="2" charset="-122"/>
              </a:rPr>
              <a:t>字</a:t>
            </a:r>
            <a:r>
              <a:rPr lang="en-US" altLang="zh-CN" sz="6600">
                <a:solidFill>
                  <a:srgbClr val="0033CC"/>
                </a:solidFill>
                <a:ea typeface="华文楷体" pitchFamily="2" charset="-122"/>
              </a:rPr>
              <a:t>s s s</a:t>
            </a:r>
            <a:endParaRPr lang="zh-CN" altLang="en-US" sz="6600">
              <a:solidFill>
                <a:srgbClr val="0033CC"/>
              </a:solidFill>
              <a:ea typeface="华文楷体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432175" y="-458788"/>
            <a:ext cx="1466850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0">
                <a:solidFill>
                  <a:srgbClr val="FF0000"/>
                </a:solidFill>
              </a:rPr>
              <a:t>s</a:t>
            </a:r>
            <a:endParaRPr lang="zh-CN" altLang="en-US" sz="30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6.35838E-7 C 0.0566 -0.00139 0.11163 -0.00647 0.1684 -0.00717 C 0.19896 -0.00925 0.22864 -0.01249 0.25868 -0.01434 C 0.26805 -0.01572 0.27569 -0.01757 0.28507 -0.01827 C 0.29288 -0.02081 0.28819 -0.01942 0.29844 -0.02543 C 0.30035 -0.02728 0.30295 -0.02728 0.30521 -0.02728 C 0.3151 -0.02798 0.325 -0.02798 0.33472 -0.02844 C 0.34826 -0.02728 0.35278 -0.02728 0.34618 -0.02728 " pathEditMode="relative" rAng="0" ptsTypes="fffffff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39" y="-1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3" grpId="1"/>
      <p:bldP spid="13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Text Box 5"/>
          <p:cNvSpPr txBox="1"/>
          <p:nvPr/>
        </p:nvSpPr>
        <p:spPr>
          <a:xfrm>
            <a:off x="1392767" y="1547284"/>
            <a:ext cx="4320117" cy="5019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5335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5335" b="1" dirty="0">
                <a:latin typeface="楷体_GB2312" pitchFamily="49" charset="-122"/>
                <a:ea typeface="楷体_GB2312" pitchFamily="49" charset="-122"/>
              </a:rPr>
              <a:t>妞妞写字</a:t>
            </a:r>
            <a:endParaRPr lang="en-US" altLang="zh-CN" sz="5335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5335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5335" b="1" dirty="0">
                <a:latin typeface="楷体_GB2312" pitchFamily="49" charset="-122"/>
                <a:ea typeface="楷体_GB2312" pitchFamily="49" charset="-122"/>
              </a:rPr>
              <a:t>蚕儿吐丝</a:t>
            </a:r>
            <a:endParaRPr lang="zh-CN" altLang="en-US" sz="5335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5335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5335" b="1" dirty="0">
                <a:latin typeface="楷体_GB2312" pitchFamily="49" charset="-122"/>
                <a:ea typeface="楷体_GB2312" pitchFamily="49" charset="-122"/>
              </a:rPr>
              <a:t>半个</a:t>
            </a:r>
            <a:r>
              <a:rPr lang="en-US" altLang="zh-CN" sz="5335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5335" b="1" dirty="0">
                <a:latin typeface="楷体_GB2312" pitchFamily="49" charset="-122"/>
                <a:ea typeface="楷体_GB2312" pitchFamily="49" charset="-122"/>
              </a:rPr>
              <a:t>字</a:t>
            </a:r>
            <a:endParaRPr lang="zh-CN" altLang="en-US" sz="5335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5335" b="1" dirty="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5335" b="1" dirty="0">
                <a:latin typeface="楷体_GB2312" pitchFamily="49" charset="-122"/>
                <a:ea typeface="楷体_GB2312" pitchFamily="49" charset="-122"/>
              </a:rPr>
              <a:t>一个半圆</a:t>
            </a:r>
            <a:endParaRPr lang="zh-CN" altLang="en-US" sz="5335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5335" b="1" dirty="0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5335" b="1" dirty="0">
                <a:latin typeface="楷体_GB2312" pitchFamily="49" charset="-122"/>
                <a:ea typeface="楷体_GB2312" pitchFamily="49" charset="-122"/>
              </a:rPr>
              <a:t>像个</a:t>
            </a:r>
            <a:r>
              <a:rPr lang="en-US" altLang="zh-CN" sz="5335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5335" b="1" dirty="0">
                <a:latin typeface="楷体_GB2312" pitchFamily="49" charset="-122"/>
                <a:ea typeface="楷体_GB2312" pitchFamily="49" charset="-122"/>
              </a:rPr>
              <a:t>字</a:t>
            </a:r>
            <a:endParaRPr lang="zh-CN" altLang="en-US" sz="5335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417733" y="1259417"/>
            <a:ext cx="2319655" cy="5220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Tx/>
              <a:defRPr/>
            </a:pPr>
            <a:r>
              <a:rPr kumimoji="0" lang="en-US" altLang="zh-CN" sz="666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z </a:t>
            </a:r>
            <a:r>
              <a:rPr kumimoji="0" lang="en-US" altLang="zh-CN" sz="6665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z</a:t>
            </a:r>
            <a:r>
              <a:rPr kumimoji="0" lang="en-US" altLang="zh-CN" sz="6665" b="1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6665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+mn-ea"/>
                <a:cs typeface="+mn-cs"/>
              </a:rPr>
              <a:t>z</a:t>
            </a:r>
            <a:endParaRPr kumimoji="0" lang="en-US" altLang="zh-CN" sz="6665" b="1" kern="1200" cap="none" spc="0" normalizeH="0" baseline="0" noProof="0" dirty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  <a:p>
            <a:pPr marR="0" defTabSz="914400" rtl="0">
              <a:buClrTx/>
              <a:buSzTx/>
              <a:buFontTx/>
              <a:defRPr/>
            </a:pPr>
            <a:r>
              <a:rPr kumimoji="0" lang="en-US" altLang="zh-CN" sz="6665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s </a:t>
            </a:r>
            <a:r>
              <a:rPr kumimoji="0" lang="en-US" altLang="zh-CN" sz="6665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s</a:t>
            </a:r>
            <a:r>
              <a:rPr kumimoji="0" lang="en-US" altLang="zh-CN" sz="6665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6665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s</a:t>
            </a:r>
            <a:endParaRPr kumimoji="0" lang="en-US" altLang="zh-CN" sz="6665" b="1" kern="1200" cap="none" spc="0" normalizeH="0" baseline="0" noProof="0" dirty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rtl="0">
              <a:buClrTx/>
              <a:buSzTx/>
              <a:buFontTx/>
              <a:defRPr/>
            </a:pPr>
            <a:r>
              <a:rPr kumimoji="0" lang="en-US" altLang="zh-CN" sz="6665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s </a:t>
            </a:r>
            <a:r>
              <a:rPr kumimoji="0" lang="en-US" altLang="zh-CN" sz="6665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s</a:t>
            </a:r>
            <a:r>
              <a:rPr kumimoji="0" lang="en-US" altLang="zh-CN" sz="6665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6665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s</a:t>
            </a:r>
            <a:endParaRPr kumimoji="0" lang="en-US" altLang="zh-CN" sz="6665" b="1" kern="1200" cap="none" spc="0" normalizeH="0" baseline="0" noProof="0" dirty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rtl="0">
              <a:buClrTx/>
              <a:buSzTx/>
              <a:buFontTx/>
              <a:defRPr/>
            </a:pPr>
            <a:r>
              <a:rPr kumimoji="0" lang="en-US" altLang="zh-CN" sz="6665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c </a:t>
            </a:r>
            <a:r>
              <a:rPr kumimoji="0" lang="en-US" altLang="zh-CN" sz="6665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c</a:t>
            </a:r>
            <a:r>
              <a:rPr kumimoji="0" lang="en-US" altLang="zh-CN" sz="6665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6665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c</a:t>
            </a:r>
            <a:endParaRPr kumimoji="0" lang="en-US" altLang="zh-CN" sz="6665" b="1" kern="1200" cap="none" spc="0" normalizeH="0" baseline="0" noProof="0" dirty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rtl="0">
              <a:buClrTx/>
              <a:buSzTx/>
              <a:buFontTx/>
              <a:defRPr/>
            </a:pPr>
            <a:r>
              <a:rPr kumimoji="0" lang="en-US" altLang="zh-CN" sz="6665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z </a:t>
            </a:r>
            <a:r>
              <a:rPr kumimoji="0" lang="en-US" altLang="zh-CN" sz="6665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z</a:t>
            </a:r>
            <a:r>
              <a:rPr kumimoji="0" lang="en-US" altLang="zh-CN" sz="6665" b="1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6665" b="1" kern="1200" cap="none" spc="0" normalizeH="0" baseline="0" noProof="0" dirty="0" err="1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z</a:t>
            </a:r>
            <a:endParaRPr kumimoji="0" lang="en-US" altLang="zh-CN" sz="6665" b="1" kern="1200" cap="none" spc="0" normalizeH="0" baseline="0" noProof="0" dirty="0">
              <a:solidFill>
                <a:srgbClr val="FF0000"/>
              </a:solidFill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2946" y="553547"/>
            <a:ext cx="2937510" cy="11988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5400000" scaled="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猜谜语</a:t>
            </a:r>
            <a:endParaRPr kumimoji="0" lang="zh-CN" altLang="en-US" sz="7200" b="1" i="0" u="none" strike="noStrike" kern="1200" cap="none" spc="0" normalizeH="0" baseline="0" noProof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charRg st="24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467928" y="1068388"/>
            <a:ext cx="6551612" cy="528955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你拍</a:t>
            </a:r>
            <a:r>
              <a:rPr lang="en-US" altLang="zh-CN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z</a:t>
            </a: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，我拍</a:t>
            </a:r>
            <a:r>
              <a:rPr lang="en-US" altLang="zh-CN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z</a:t>
            </a: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，小</a:t>
            </a:r>
            <a:r>
              <a:rPr lang="en-US" altLang="zh-CN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</a:t>
            </a:r>
            <a:r>
              <a:rPr lang="en-US" altLang="zh-CN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2zzz</a:t>
            </a: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6000" b="1" dirty="0" smtClean="0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你拍</a:t>
            </a:r>
            <a:r>
              <a:rPr lang="en-US" altLang="zh-CN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，我拍</a:t>
            </a:r>
            <a:r>
              <a:rPr lang="en-US" altLang="zh-CN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，半圆半圆</a:t>
            </a:r>
            <a:r>
              <a:rPr lang="en-US" altLang="zh-CN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ccc</a:t>
            </a: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6000" b="1" dirty="0" smtClean="0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你拍</a:t>
            </a:r>
            <a:r>
              <a:rPr lang="en-US" altLang="zh-CN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</a:t>
            </a: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，我拍</a:t>
            </a:r>
            <a:r>
              <a:rPr lang="en-US" altLang="zh-CN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</a:t>
            </a: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，半个</a:t>
            </a:r>
            <a:r>
              <a:rPr lang="en-US" altLang="zh-CN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字就是</a:t>
            </a:r>
            <a:r>
              <a:rPr lang="en-US" altLang="zh-CN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</a:t>
            </a:r>
            <a:r>
              <a:rPr lang="zh-CN" altLang="en-US" sz="6000" b="1" dirty="0" smtClean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  <a:endParaRPr lang="zh-CN" altLang="en-US" sz="6000" b="1" dirty="0" smtClean="0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2208213" y="836613"/>
            <a:ext cx="1150937" cy="452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/>
              <a:t>zcs</a:t>
            </a:r>
            <a:endParaRPr lang="en-US" altLang="zh-CN" sz="9600"/>
          </a:p>
        </p:txBody>
      </p:sp>
      <p:sp>
        <p:nvSpPr>
          <p:cNvPr id="67602" name="Line 18"/>
          <p:cNvSpPr>
            <a:spLocks noChangeShapeType="1"/>
          </p:cNvSpPr>
          <p:nvPr/>
        </p:nvSpPr>
        <p:spPr bwMode="auto">
          <a:xfrm>
            <a:off x="3000375" y="1844675"/>
            <a:ext cx="574675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3" name="Line 19"/>
          <p:cNvSpPr>
            <a:spLocks noChangeShapeType="1"/>
          </p:cNvSpPr>
          <p:nvPr/>
        </p:nvSpPr>
        <p:spPr bwMode="auto">
          <a:xfrm>
            <a:off x="3071813" y="3213100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4" name="Line 20"/>
          <p:cNvSpPr>
            <a:spLocks noChangeShapeType="1"/>
          </p:cNvSpPr>
          <p:nvPr/>
        </p:nvSpPr>
        <p:spPr bwMode="auto">
          <a:xfrm flipV="1">
            <a:off x="3071813" y="3644900"/>
            <a:ext cx="503237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5" name="Text Box 21"/>
          <p:cNvSpPr txBox="1">
            <a:spLocks noChangeArrowheads="1"/>
          </p:cNvSpPr>
          <p:nvPr/>
        </p:nvSpPr>
        <p:spPr bwMode="auto">
          <a:xfrm>
            <a:off x="3863975" y="2349500"/>
            <a:ext cx="86360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/>
              <a:t>i</a:t>
            </a:r>
            <a:endParaRPr lang="en-US" altLang="zh-CN" sz="9600"/>
          </a:p>
        </p:txBody>
      </p:sp>
      <p:sp>
        <p:nvSpPr>
          <p:cNvPr id="67606" name="Line 22"/>
          <p:cNvSpPr>
            <a:spLocks noChangeShapeType="1"/>
          </p:cNvSpPr>
          <p:nvPr/>
        </p:nvSpPr>
        <p:spPr bwMode="auto">
          <a:xfrm flipV="1">
            <a:off x="4440238" y="2060575"/>
            <a:ext cx="792162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7" name="Line 23"/>
          <p:cNvSpPr>
            <a:spLocks noChangeShapeType="1"/>
          </p:cNvSpPr>
          <p:nvPr/>
        </p:nvSpPr>
        <p:spPr bwMode="auto">
          <a:xfrm>
            <a:off x="4440238" y="3213100"/>
            <a:ext cx="935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8" name="Line 24"/>
          <p:cNvSpPr>
            <a:spLocks noChangeShapeType="1"/>
          </p:cNvSpPr>
          <p:nvPr/>
        </p:nvSpPr>
        <p:spPr bwMode="auto">
          <a:xfrm>
            <a:off x="4367213" y="3500438"/>
            <a:ext cx="936625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9" name="Text Box 25"/>
          <p:cNvSpPr txBox="1">
            <a:spLocks noChangeArrowheads="1"/>
          </p:cNvSpPr>
          <p:nvPr/>
        </p:nvSpPr>
        <p:spPr bwMode="auto">
          <a:xfrm>
            <a:off x="5735638" y="836613"/>
            <a:ext cx="1208087" cy="452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9600"/>
              <a:t>zicisi</a:t>
            </a:r>
            <a:endParaRPr lang="en-US" altLang="zh-CN" sz="9600"/>
          </a:p>
        </p:txBody>
      </p:sp>
      <p:sp>
        <p:nvSpPr>
          <p:cNvPr id="67610" name="Arc 26"/>
          <p:cNvSpPr/>
          <p:nvPr/>
        </p:nvSpPr>
        <p:spPr bwMode="auto">
          <a:xfrm>
            <a:off x="6959600" y="1485900"/>
            <a:ext cx="431800" cy="33940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42408"/>
              <a:gd name="T2" fmla="*/ 5795 w 21600"/>
              <a:gd name="T3" fmla="*/ 42408 h 42408"/>
              <a:gd name="T4" fmla="*/ 0 w 21600"/>
              <a:gd name="T5" fmla="*/ 21600 h 42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2408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1297"/>
                  <a:pt x="15137" y="39806"/>
                  <a:pt x="5795" y="42408"/>
                </a:cubicBezTo>
              </a:path>
              <a:path w="21600" h="42408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1297"/>
                  <a:pt x="15137" y="39806"/>
                  <a:pt x="5795" y="42408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613" name="Text Box 29"/>
          <p:cNvSpPr txBox="1">
            <a:spLocks noChangeArrowheads="1"/>
          </p:cNvSpPr>
          <p:nvPr/>
        </p:nvSpPr>
        <p:spPr bwMode="auto">
          <a:xfrm>
            <a:off x="7391400" y="2133600"/>
            <a:ext cx="1655763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整体</a:t>
            </a:r>
            <a:endParaRPr lang="en-US" altLang="zh-CN" sz="40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认读</a:t>
            </a:r>
            <a:endParaRPr lang="en-US" altLang="zh-CN" sz="40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音节</a:t>
            </a:r>
            <a:endParaRPr lang="zh-CN" altLang="en-US" sz="40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7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7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01" grpId="0" bldLvl="0" animBg="1"/>
      <p:bldP spid="67602" grpId="0" bldLvl="0" animBg="1"/>
      <p:bldP spid="67603" grpId="0" bldLvl="0" animBg="1"/>
      <p:bldP spid="67604" grpId="0" bldLvl="0" animBg="1"/>
      <p:bldP spid="67605" grpId="0" bldLvl="0" animBg="1"/>
      <p:bldP spid="67606" grpId="0" bldLvl="0" animBg="1"/>
      <p:bldP spid="67607" grpId="0" bldLvl="0" animBg="1"/>
      <p:bldP spid="67608" grpId="0" bldLvl="0" animBg="1"/>
      <p:bldP spid="67609" grpId="0" bldLvl="0" animBg="1"/>
      <p:bldP spid="67610" grpId="0" bldLvl="0" animBg="1"/>
      <p:bldP spid="676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2"/>
          <p:cNvGrpSpPr/>
          <p:nvPr/>
        </p:nvGrpSpPr>
        <p:grpSpPr bwMode="auto">
          <a:xfrm>
            <a:off x="1774825" y="0"/>
            <a:ext cx="1139825" cy="3479800"/>
            <a:chOff x="385" y="845"/>
            <a:chExt cx="718" cy="2192"/>
          </a:xfrm>
        </p:grpSpPr>
        <p:sp>
          <p:nvSpPr>
            <p:cNvPr id="52227" name="Freeform 3"/>
            <p:cNvSpPr/>
            <p:nvPr/>
          </p:nvSpPr>
          <p:spPr bwMode="auto">
            <a:xfrm>
              <a:off x="703" y="1933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28" name="Oval 4"/>
            <p:cNvSpPr>
              <a:spLocks noChangeArrowheads="1"/>
            </p:cNvSpPr>
            <p:nvPr/>
          </p:nvSpPr>
          <p:spPr bwMode="auto">
            <a:xfrm>
              <a:off x="385" y="845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2229" name="Text Box 5"/>
            <p:cNvSpPr txBox="1">
              <a:spLocks noChangeArrowheads="1"/>
            </p:cNvSpPr>
            <p:nvPr/>
          </p:nvSpPr>
          <p:spPr bwMode="auto">
            <a:xfrm>
              <a:off x="431" y="890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宋体" panose="02010600030101010101" pitchFamily="2" charset="-122"/>
                </a:rPr>
                <a:t>b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30" name="Group 6"/>
          <p:cNvGrpSpPr/>
          <p:nvPr/>
        </p:nvGrpSpPr>
        <p:grpSpPr bwMode="auto">
          <a:xfrm>
            <a:off x="5375275" y="188913"/>
            <a:ext cx="1139825" cy="3479800"/>
            <a:chOff x="2200" y="1298"/>
            <a:chExt cx="718" cy="2192"/>
          </a:xfrm>
        </p:grpSpPr>
        <p:sp>
          <p:nvSpPr>
            <p:cNvPr id="52231" name="Freeform 7"/>
            <p:cNvSpPr/>
            <p:nvPr/>
          </p:nvSpPr>
          <p:spPr bwMode="auto">
            <a:xfrm>
              <a:off x="2427" y="2386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32" name="Oval 8"/>
            <p:cNvSpPr>
              <a:spLocks noChangeArrowheads="1"/>
            </p:cNvSpPr>
            <p:nvPr/>
          </p:nvSpPr>
          <p:spPr bwMode="auto">
            <a:xfrm>
              <a:off x="2200" y="1298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3" name="Text Box 9"/>
            <p:cNvSpPr txBox="1">
              <a:spLocks noChangeArrowheads="1"/>
            </p:cNvSpPr>
            <p:nvPr/>
          </p:nvSpPr>
          <p:spPr bwMode="auto">
            <a:xfrm>
              <a:off x="2246" y="1298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宋体" panose="02010600030101010101" pitchFamily="2" charset="-122"/>
                </a:rPr>
                <a:t>p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8183563" y="0"/>
            <a:ext cx="1859280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6600">
                <a:solidFill>
                  <a:srgbClr val="FF0000"/>
                </a:solidFill>
              </a:rPr>
              <a:t>声母</a:t>
            </a:r>
            <a:endParaRPr kumimoji="1" lang="zh-CN" altLang="en-US" sz="6600">
              <a:solidFill>
                <a:srgbClr val="FF0000"/>
              </a:solidFill>
            </a:endParaRPr>
          </a:p>
        </p:txBody>
      </p:sp>
      <p:grpSp>
        <p:nvGrpSpPr>
          <p:cNvPr id="52235" name="Group 11"/>
          <p:cNvGrpSpPr/>
          <p:nvPr/>
        </p:nvGrpSpPr>
        <p:grpSpPr bwMode="auto">
          <a:xfrm>
            <a:off x="3071813" y="549275"/>
            <a:ext cx="1139825" cy="3479800"/>
            <a:chOff x="385" y="845"/>
            <a:chExt cx="718" cy="2192"/>
          </a:xfrm>
        </p:grpSpPr>
        <p:sp>
          <p:nvSpPr>
            <p:cNvPr id="52236" name="Freeform 12"/>
            <p:cNvSpPr/>
            <p:nvPr/>
          </p:nvSpPr>
          <p:spPr bwMode="auto">
            <a:xfrm>
              <a:off x="703" y="1933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37" name="Oval 13"/>
            <p:cNvSpPr>
              <a:spLocks noChangeArrowheads="1"/>
            </p:cNvSpPr>
            <p:nvPr/>
          </p:nvSpPr>
          <p:spPr bwMode="auto">
            <a:xfrm>
              <a:off x="385" y="845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8" name="Text Box 14"/>
            <p:cNvSpPr txBox="1">
              <a:spLocks noChangeArrowheads="1"/>
            </p:cNvSpPr>
            <p:nvPr/>
          </p:nvSpPr>
          <p:spPr bwMode="auto">
            <a:xfrm>
              <a:off x="431" y="890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宋体" panose="02010600030101010101" pitchFamily="2" charset="-122"/>
                </a:rPr>
                <a:t>d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39" name="Group 15"/>
          <p:cNvGrpSpPr/>
          <p:nvPr/>
        </p:nvGrpSpPr>
        <p:grpSpPr bwMode="auto">
          <a:xfrm>
            <a:off x="4151313" y="0"/>
            <a:ext cx="1139825" cy="3479800"/>
            <a:chOff x="2200" y="1298"/>
            <a:chExt cx="718" cy="2192"/>
          </a:xfrm>
        </p:grpSpPr>
        <p:sp>
          <p:nvSpPr>
            <p:cNvPr id="52240" name="Freeform 16"/>
            <p:cNvSpPr/>
            <p:nvPr/>
          </p:nvSpPr>
          <p:spPr bwMode="auto">
            <a:xfrm>
              <a:off x="2427" y="2386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41" name="Oval 17"/>
            <p:cNvSpPr>
              <a:spLocks noChangeArrowheads="1"/>
            </p:cNvSpPr>
            <p:nvPr/>
          </p:nvSpPr>
          <p:spPr bwMode="auto">
            <a:xfrm>
              <a:off x="2200" y="1298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2" name="Text Box 18"/>
            <p:cNvSpPr txBox="1">
              <a:spLocks noChangeArrowheads="1"/>
            </p:cNvSpPr>
            <p:nvPr/>
          </p:nvSpPr>
          <p:spPr bwMode="auto">
            <a:xfrm>
              <a:off x="2246" y="1298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宋体" panose="02010600030101010101" pitchFamily="2" charset="-122"/>
                </a:rPr>
                <a:t>q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43" name="Group 19"/>
          <p:cNvGrpSpPr/>
          <p:nvPr/>
        </p:nvGrpSpPr>
        <p:grpSpPr bwMode="auto">
          <a:xfrm>
            <a:off x="7680325" y="908050"/>
            <a:ext cx="1139825" cy="3479800"/>
            <a:chOff x="2200" y="1298"/>
            <a:chExt cx="718" cy="2192"/>
          </a:xfrm>
        </p:grpSpPr>
        <p:sp>
          <p:nvSpPr>
            <p:cNvPr id="52244" name="Freeform 20"/>
            <p:cNvSpPr/>
            <p:nvPr/>
          </p:nvSpPr>
          <p:spPr bwMode="auto">
            <a:xfrm>
              <a:off x="2427" y="2386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45" name="Oval 21"/>
            <p:cNvSpPr>
              <a:spLocks noChangeArrowheads="1"/>
            </p:cNvSpPr>
            <p:nvPr/>
          </p:nvSpPr>
          <p:spPr bwMode="auto">
            <a:xfrm>
              <a:off x="2200" y="1298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6" name="Text Box 22"/>
            <p:cNvSpPr txBox="1">
              <a:spLocks noChangeArrowheads="1"/>
            </p:cNvSpPr>
            <p:nvPr/>
          </p:nvSpPr>
          <p:spPr bwMode="auto">
            <a:xfrm>
              <a:off x="2246" y="1298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宋体" panose="02010600030101010101" pitchFamily="2" charset="-122"/>
                </a:rPr>
                <a:t>t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47" name="Group 23"/>
          <p:cNvGrpSpPr/>
          <p:nvPr/>
        </p:nvGrpSpPr>
        <p:grpSpPr bwMode="auto">
          <a:xfrm>
            <a:off x="9048750" y="1052513"/>
            <a:ext cx="1139825" cy="3551237"/>
            <a:chOff x="2200" y="1298"/>
            <a:chExt cx="718" cy="2192"/>
          </a:xfrm>
        </p:grpSpPr>
        <p:sp>
          <p:nvSpPr>
            <p:cNvPr id="52248" name="Freeform 24"/>
            <p:cNvSpPr/>
            <p:nvPr/>
          </p:nvSpPr>
          <p:spPr bwMode="auto">
            <a:xfrm>
              <a:off x="2427" y="2386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49" name="Oval 25"/>
            <p:cNvSpPr>
              <a:spLocks noChangeArrowheads="1"/>
            </p:cNvSpPr>
            <p:nvPr/>
          </p:nvSpPr>
          <p:spPr bwMode="auto">
            <a:xfrm>
              <a:off x="2200" y="1298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0" name="Text Box 26"/>
            <p:cNvSpPr txBox="1">
              <a:spLocks noChangeArrowheads="1"/>
            </p:cNvSpPr>
            <p:nvPr/>
          </p:nvSpPr>
          <p:spPr bwMode="auto">
            <a:xfrm>
              <a:off x="2246" y="1298"/>
              <a:ext cx="672" cy="9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宋体" panose="02010600030101010101" pitchFamily="2" charset="-122"/>
                </a:rPr>
                <a:t>f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51" name="Group 27"/>
          <p:cNvGrpSpPr/>
          <p:nvPr/>
        </p:nvGrpSpPr>
        <p:grpSpPr bwMode="auto">
          <a:xfrm>
            <a:off x="9191625" y="3573463"/>
            <a:ext cx="1139825" cy="3479800"/>
            <a:chOff x="385" y="845"/>
            <a:chExt cx="718" cy="2192"/>
          </a:xfrm>
        </p:grpSpPr>
        <p:sp>
          <p:nvSpPr>
            <p:cNvPr id="52252" name="Freeform 28"/>
            <p:cNvSpPr/>
            <p:nvPr/>
          </p:nvSpPr>
          <p:spPr bwMode="auto">
            <a:xfrm>
              <a:off x="703" y="1933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53" name="Oval 29"/>
            <p:cNvSpPr>
              <a:spLocks noChangeArrowheads="1"/>
            </p:cNvSpPr>
            <p:nvPr/>
          </p:nvSpPr>
          <p:spPr bwMode="auto">
            <a:xfrm>
              <a:off x="385" y="845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4" name="Text Box 30"/>
            <p:cNvSpPr txBox="1">
              <a:spLocks noChangeArrowheads="1"/>
            </p:cNvSpPr>
            <p:nvPr/>
          </p:nvSpPr>
          <p:spPr bwMode="auto">
            <a:xfrm>
              <a:off x="431" y="890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宋体" panose="02010600030101010101" pitchFamily="2" charset="-122"/>
                </a:rPr>
                <a:t>x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55" name="Group 31"/>
          <p:cNvGrpSpPr/>
          <p:nvPr/>
        </p:nvGrpSpPr>
        <p:grpSpPr bwMode="auto">
          <a:xfrm>
            <a:off x="4295775" y="2420938"/>
            <a:ext cx="1139825" cy="3479800"/>
            <a:chOff x="385" y="845"/>
            <a:chExt cx="718" cy="2192"/>
          </a:xfrm>
        </p:grpSpPr>
        <p:sp>
          <p:nvSpPr>
            <p:cNvPr id="52256" name="Freeform 32"/>
            <p:cNvSpPr/>
            <p:nvPr/>
          </p:nvSpPr>
          <p:spPr bwMode="auto">
            <a:xfrm>
              <a:off x="703" y="1933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57" name="Oval 33"/>
            <p:cNvSpPr>
              <a:spLocks noChangeArrowheads="1"/>
            </p:cNvSpPr>
            <p:nvPr/>
          </p:nvSpPr>
          <p:spPr bwMode="auto">
            <a:xfrm>
              <a:off x="385" y="845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8" name="Text Box 34"/>
            <p:cNvSpPr txBox="1">
              <a:spLocks noChangeArrowheads="1"/>
            </p:cNvSpPr>
            <p:nvPr/>
          </p:nvSpPr>
          <p:spPr bwMode="auto">
            <a:xfrm>
              <a:off x="431" y="890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宋体" panose="02010600030101010101" pitchFamily="2" charset="-122"/>
                </a:rPr>
                <a:t>j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59" name="Group 35"/>
          <p:cNvGrpSpPr/>
          <p:nvPr/>
        </p:nvGrpSpPr>
        <p:grpSpPr bwMode="auto">
          <a:xfrm>
            <a:off x="6888163" y="2852738"/>
            <a:ext cx="1139825" cy="3479800"/>
            <a:chOff x="385" y="845"/>
            <a:chExt cx="718" cy="2192"/>
          </a:xfrm>
        </p:grpSpPr>
        <p:sp>
          <p:nvSpPr>
            <p:cNvPr id="52260" name="Freeform 36"/>
            <p:cNvSpPr/>
            <p:nvPr/>
          </p:nvSpPr>
          <p:spPr bwMode="auto">
            <a:xfrm>
              <a:off x="703" y="1933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61" name="Oval 37"/>
            <p:cNvSpPr>
              <a:spLocks noChangeArrowheads="1"/>
            </p:cNvSpPr>
            <p:nvPr/>
          </p:nvSpPr>
          <p:spPr bwMode="auto">
            <a:xfrm>
              <a:off x="385" y="845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2" name="Text Box 38"/>
            <p:cNvSpPr txBox="1">
              <a:spLocks noChangeArrowheads="1"/>
            </p:cNvSpPr>
            <p:nvPr/>
          </p:nvSpPr>
          <p:spPr bwMode="auto">
            <a:xfrm>
              <a:off x="431" y="890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宋体" panose="02010600030101010101" pitchFamily="2" charset="-122"/>
                </a:rPr>
                <a:t>h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63" name="Group 39"/>
          <p:cNvGrpSpPr/>
          <p:nvPr/>
        </p:nvGrpSpPr>
        <p:grpSpPr bwMode="auto">
          <a:xfrm>
            <a:off x="2782888" y="2852738"/>
            <a:ext cx="1139825" cy="3479800"/>
            <a:chOff x="385" y="845"/>
            <a:chExt cx="718" cy="2192"/>
          </a:xfrm>
        </p:grpSpPr>
        <p:sp>
          <p:nvSpPr>
            <p:cNvPr id="52264" name="Freeform 40"/>
            <p:cNvSpPr/>
            <p:nvPr/>
          </p:nvSpPr>
          <p:spPr bwMode="auto">
            <a:xfrm>
              <a:off x="703" y="1933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65" name="Oval 41"/>
            <p:cNvSpPr>
              <a:spLocks noChangeArrowheads="1"/>
            </p:cNvSpPr>
            <p:nvPr/>
          </p:nvSpPr>
          <p:spPr bwMode="auto">
            <a:xfrm>
              <a:off x="385" y="845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6" name="Text Box 42"/>
            <p:cNvSpPr txBox="1">
              <a:spLocks noChangeArrowheads="1"/>
            </p:cNvSpPr>
            <p:nvPr/>
          </p:nvSpPr>
          <p:spPr bwMode="auto">
            <a:xfrm>
              <a:off x="431" y="890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宋体" panose="02010600030101010101" pitchFamily="2" charset="-122"/>
                </a:rPr>
                <a:t>k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67" name="Group 43"/>
          <p:cNvGrpSpPr/>
          <p:nvPr/>
        </p:nvGrpSpPr>
        <p:grpSpPr bwMode="auto">
          <a:xfrm>
            <a:off x="1524000" y="2492375"/>
            <a:ext cx="1139825" cy="3479800"/>
            <a:chOff x="385" y="845"/>
            <a:chExt cx="718" cy="2192"/>
          </a:xfrm>
        </p:grpSpPr>
        <p:sp>
          <p:nvSpPr>
            <p:cNvPr id="52268" name="Freeform 44"/>
            <p:cNvSpPr/>
            <p:nvPr/>
          </p:nvSpPr>
          <p:spPr bwMode="auto">
            <a:xfrm>
              <a:off x="703" y="1933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69" name="Oval 45"/>
            <p:cNvSpPr>
              <a:spLocks noChangeArrowheads="1"/>
            </p:cNvSpPr>
            <p:nvPr/>
          </p:nvSpPr>
          <p:spPr bwMode="auto">
            <a:xfrm>
              <a:off x="385" y="845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70" name="Text Box 46"/>
            <p:cNvSpPr txBox="1">
              <a:spLocks noChangeArrowheads="1"/>
            </p:cNvSpPr>
            <p:nvPr/>
          </p:nvSpPr>
          <p:spPr bwMode="auto">
            <a:xfrm>
              <a:off x="431" y="890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>
                  <a:solidFill>
                    <a:srgbClr val="3366FF"/>
                  </a:solidFill>
                  <a:ea typeface="仿宋_GB2312" pitchFamily="49" charset="-122"/>
                </a:rPr>
                <a:t>g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71" name="Group 47"/>
          <p:cNvGrpSpPr/>
          <p:nvPr/>
        </p:nvGrpSpPr>
        <p:grpSpPr bwMode="auto">
          <a:xfrm>
            <a:off x="6527800" y="0"/>
            <a:ext cx="1139825" cy="3479800"/>
            <a:chOff x="385" y="845"/>
            <a:chExt cx="718" cy="2192"/>
          </a:xfrm>
        </p:grpSpPr>
        <p:sp>
          <p:nvSpPr>
            <p:cNvPr id="52272" name="Freeform 48"/>
            <p:cNvSpPr/>
            <p:nvPr/>
          </p:nvSpPr>
          <p:spPr bwMode="auto">
            <a:xfrm>
              <a:off x="703" y="1933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73" name="Oval 49"/>
            <p:cNvSpPr>
              <a:spLocks noChangeArrowheads="1"/>
            </p:cNvSpPr>
            <p:nvPr/>
          </p:nvSpPr>
          <p:spPr bwMode="auto">
            <a:xfrm>
              <a:off x="385" y="845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74" name="Text Box 50"/>
            <p:cNvSpPr txBox="1">
              <a:spLocks noChangeArrowheads="1"/>
            </p:cNvSpPr>
            <p:nvPr/>
          </p:nvSpPr>
          <p:spPr bwMode="auto">
            <a:xfrm>
              <a:off x="431" y="890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l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75" name="Group 51"/>
          <p:cNvGrpSpPr/>
          <p:nvPr/>
        </p:nvGrpSpPr>
        <p:grpSpPr bwMode="auto">
          <a:xfrm>
            <a:off x="5735638" y="2349500"/>
            <a:ext cx="1139825" cy="3479800"/>
            <a:chOff x="385" y="845"/>
            <a:chExt cx="718" cy="2192"/>
          </a:xfrm>
        </p:grpSpPr>
        <p:sp>
          <p:nvSpPr>
            <p:cNvPr id="52276" name="Freeform 52"/>
            <p:cNvSpPr/>
            <p:nvPr/>
          </p:nvSpPr>
          <p:spPr bwMode="auto">
            <a:xfrm>
              <a:off x="703" y="1933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77" name="Oval 53"/>
            <p:cNvSpPr>
              <a:spLocks noChangeArrowheads="1"/>
            </p:cNvSpPr>
            <p:nvPr/>
          </p:nvSpPr>
          <p:spPr bwMode="auto">
            <a:xfrm>
              <a:off x="385" y="845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78" name="Text Box 54"/>
            <p:cNvSpPr txBox="1">
              <a:spLocks noChangeArrowheads="1"/>
            </p:cNvSpPr>
            <p:nvPr/>
          </p:nvSpPr>
          <p:spPr bwMode="auto">
            <a:xfrm>
              <a:off x="431" y="890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宋体" panose="02010600030101010101" pitchFamily="2" charset="-122"/>
                </a:rPr>
                <a:t>n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79" name="Group 55"/>
          <p:cNvGrpSpPr/>
          <p:nvPr/>
        </p:nvGrpSpPr>
        <p:grpSpPr bwMode="auto">
          <a:xfrm>
            <a:off x="8112125" y="2781300"/>
            <a:ext cx="1139825" cy="3479800"/>
            <a:chOff x="385" y="845"/>
            <a:chExt cx="718" cy="2192"/>
          </a:xfrm>
        </p:grpSpPr>
        <p:sp>
          <p:nvSpPr>
            <p:cNvPr id="52280" name="Freeform 56"/>
            <p:cNvSpPr/>
            <p:nvPr/>
          </p:nvSpPr>
          <p:spPr bwMode="auto">
            <a:xfrm>
              <a:off x="703" y="1933"/>
              <a:ext cx="312" cy="1104"/>
            </a:xfrm>
            <a:custGeom>
              <a:avLst/>
              <a:gdLst>
                <a:gd name="T0" fmla="*/ 168 w 312"/>
                <a:gd name="T1" fmla="*/ 0 h 1104"/>
                <a:gd name="T2" fmla="*/ 24 w 312"/>
                <a:gd name="T3" fmla="*/ 576 h 1104"/>
                <a:gd name="T4" fmla="*/ 312 w 312"/>
                <a:gd name="T5" fmla="*/ 816 h 1104"/>
                <a:gd name="T6" fmla="*/ 24 w 312"/>
                <a:gd name="T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104">
                  <a:moveTo>
                    <a:pt x="168" y="0"/>
                  </a:moveTo>
                  <a:cubicBezTo>
                    <a:pt x="84" y="220"/>
                    <a:pt x="0" y="440"/>
                    <a:pt x="24" y="576"/>
                  </a:cubicBezTo>
                  <a:cubicBezTo>
                    <a:pt x="48" y="712"/>
                    <a:pt x="312" y="728"/>
                    <a:pt x="312" y="816"/>
                  </a:cubicBezTo>
                  <a:cubicBezTo>
                    <a:pt x="312" y="904"/>
                    <a:pt x="72" y="1056"/>
                    <a:pt x="24" y="110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2281" name="Oval 57"/>
            <p:cNvSpPr>
              <a:spLocks noChangeArrowheads="1"/>
            </p:cNvSpPr>
            <p:nvPr/>
          </p:nvSpPr>
          <p:spPr bwMode="auto">
            <a:xfrm>
              <a:off x="385" y="845"/>
              <a:ext cx="672" cy="1152"/>
            </a:xfrm>
            <a:prstGeom prst="ellipse">
              <a:avLst/>
            </a:prstGeom>
            <a:solidFill>
              <a:srgbClr val="FF9999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82" name="Text Box 58"/>
            <p:cNvSpPr txBox="1">
              <a:spLocks noChangeArrowheads="1"/>
            </p:cNvSpPr>
            <p:nvPr/>
          </p:nvSpPr>
          <p:spPr bwMode="auto">
            <a:xfrm>
              <a:off x="431" y="890"/>
              <a:ext cx="672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9600" b="0">
                  <a:solidFill>
                    <a:srgbClr val="3366FF"/>
                  </a:solidFill>
                  <a:latin typeface="宋体" panose="02010600030101010101" pitchFamily="2" charset="-122"/>
                </a:rPr>
                <a:t>m</a:t>
              </a:r>
              <a:r>
                <a:rPr kumimoji="1" lang="en-US" altLang="zh-CN" sz="9600" b="0">
                  <a:solidFill>
                    <a:srgbClr val="3366FF"/>
                  </a:solidFill>
                  <a:latin typeface="Times New Roman" panose="02020603050405020304" pitchFamily="18" charset="0"/>
                </a:rPr>
                <a:t> </a:t>
              </a:r>
              <a:endParaRPr kumimoji="1" lang="en-US" altLang="zh-CN" sz="9600" b="0">
                <a:solidFill>
                  <a:srgbClr val="3366FF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2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2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47850" y="260350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zh-CN" altLang="en-US" sz="4000" smtClean="0"/>
            </a:br>
            <a:endParaRPr lang="zh-CN" altLang="en-US" sz="4000" smtClean="0"/>
          </a:p>
        </p:txBody>
      </p:sp>
      <p:sp>
        <p:nvSpPr>
          <p:cNvPr id="97283" name="AutoShape 3"/>
          <p:cNvSpPr>
            <a:spLocks noChangeArrowheads="1"/>
          </p:cNvSpPr>
          <p:nvPr/>
        </p:nvSpPr>
        <p:spPr bwMode="auto">
          <a:xfrm>
            <a:off x="1992313" y="1773238"/>
            <a:ext cx="2808287" cy="792162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b="0">
              <a:solidFill>
                <a:schemeClr val="bg1"/>
              </a:solidFill>
            </a:endParaRP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2208213" y="2565400"/>
            <a:ext cx="2447925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6743700" y="2492375"/>
            <a:ext cx="2447925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286" name="AutoShape 6"/>
          <p:cNvSpPr>
            <a:spLocks noChangeArrowheads="1"/>
          </p:cNvSpPr>
          <p:nvPr/>
        </p:nvSpPr>
        <p:spPr bwMode="auto">
          <a:xfrm>
            <a:off x="6527800" y="1700213"/>
            <a:ext cx="2808288" cy="792162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b="0">
              <a:solidFill>
                <a:schemeClr val="bg1"/>
              </a:solidFill>
            </a:endParaRP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2711450" y="1916113"/>
            <a:ext cx="22320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ea typeface="楷体" panose="02010609060101010101" pitchFamily="49" charset="-122"/>
              </a:rPr>
              <a:t>声母</a:t>
            </a:r>
            <a:endParaRPr lang="zh-CN" altLang="en-US" sz="3600">
              <a:solidFill>
                <a:srgbClr val="FF3300"/>
              </a:solidFill>
              <a:ea typeface="楷体" panose="02010609060101010101" pitchFamily="49" charset="-122"/>
            </a:endParaRP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6672263" y="1916113"/>
            <a:ext cx="32400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ea typeface="楷体" panose="02010609060101010101" pitchFamily="49" charset="-122"/>
              </a:rPr>
              <a:t>整体认读音节</a:t>
            </a:r>
            <a:endParaRPr lang="zh-CN" altLang="en-US" sz="2800">
              <a:solidFill>
                <a:srgbClr val="FF3300"/>
              </a:solidFill>
              <a:ea typeface="楷体" panose="02010609060101010101" pitchFamily="49" charset="-122"/>
            </a:endParaRPr>
          </a:p>
        </p:txBody>
      </p:sp>
      <p:sp>
        <p:nvSpPr>
          <p:cNvPr id="97289" name="Text Box 9"/>
          <p:cNvSpPr txBox="1">
            <a:spLocks noChangeArrowheads="1"/>
          </p:cNvSpPr>
          <p:nvPr/>
        </p:nvSpPr>
        <p:spPr bwMode="auto">
          <a:xfrm>
            <a:off x="5159375" y="620713"/>
            <a:ext cx="4381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</a:rPr>
              <a:t>s</a:t>
            </a:r>
            <a:endParaRPr lang="en-US" altLang="zh-CN" sz="4000" b="0">
              <a:solidFill>
                <a:schemeClr val="tx2"/>
              </a:solidFill>
            </a:endParaRPr>
          </a:p>
        </p:txBody>
      </p:sp>
      <p:sp>
        <p:nvSpPr>
          <p:cNvPr id="97290" name="Text Box 10"/>
          <p:cNvSpPr txBox="1">
            <a:spLocks noChangeArrowheads="1"/>
          </p:cNvSpPr>
          <p:nvPr/>
        </p:nvSpPr>
        <p:spPr bwMode="auto">
          <a:xfrm>
            <a:off x="3071813" y="620713"/>
            <a:ext cx="550862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</a:rPr>
              <a:t>ci</a:t>
            </a:r>
            <a:endParaRPr lang="en-US" altLang="zh-CN" sz="4000" b="0">
              <a:solidFill>
                <a:schemeClr val="tx2"/>
              </a:solidFill>
            </a:endParaRPr>
          </a:p>
        </p:txBody>
      </p: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4224338" y="620713"/>
            <a:ext cx="4381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</a:rPr>
              <a:t>c</a:t>
            </a:r>
            <a:endParaRPr lang="en-US" altLang="zh-CN" sz="4000" b="0">
              <a:solidFill>
                <a:schemeClr val="tx2"/>
              </a:solidFill>
            </a:endParaRPr>
          </a:p>
        </p:txBody>
      </p:sp>
      <p:sp>
        <p:nvSpPr>
          <p:cNvPr id="97292" name="Text Box 12"/>
          <p:cNvSpPr txBox="1">
            <a:spLocks noChangeArrowheads="1"/>
          </p:cNvSpPr>
          <p:nvPr/>
        </p:nvSpPr>
        <p:spPr bwMode="auto">
          <a:xfrm>
            <a:off x="7104063" y="692150"/>
            <a:ext cx="4381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</a:rPr>
              <a:t>z</a:t>
            </a:r>
            <a:endParaRPr lang="en-US" altLang="zh-CN" sz="4000" b="0">
              <a:solidFill>
                <a:schemeClr val="tx2"/>
              </a:solidFill>
            </a:endParaRPr>
          </a:p>
        </p:txBody>
      </p:sp>
      <p:sp>
        <p:nvSpPr>
          <p:cNvPr id="97293" name="Text Box 13"/>
          <p:cNvSpPr txBox="1">
            <a:spLocks noChangeArrowheads="1"/>
          </p:cNvSpPr>
          <p:nvPr/>
        </p:nvSpPr>
        <p:spPr bwMode="auto">
          <a:xfrm>
            <a:off x="8112125" y="692150"/>
            <a:ext cx="55086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</a:rPr>
              <a:t>si</a:t>
            </a:r>
            <a:endParaRPr lang="en-US" altLang="zh-CN" sz="4000" b="0">
              <a:solidFill>
                <a:schemeClr val="tx2"/>
              </a:solidFill>
            </a:endParaRPr>
          </a:p>
        </p:txBody>
      </p:sp>
      <p:sp>
        <p:nvSpPr>
          <p:cNvPr id="97294" name="Text Box 14"/>
          <p:cNvSpPr txBox="1">
            <a:spLocks noChangeArrowheads="1"/>
          </p:cNvSpPr>
          <p:nvPr/>
        </p:nvSpPr>
        <p:spPr bwMode="auto">
          <a:xfrm>
            <a:off x="6024563" y="692150"/>
            <a:ext cx="550862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</a:rPr>
              <a:t>zi</a:t>
            </a:r>
            <a:endParaRPr lang="en-US" altLang="zh-CN" sz="4000" b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9729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9729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" fill="hold"/>
                                        <p:tgtEl>
                                          <p:spTgt spid="97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97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2" grpId="0" autoUpdateAnimBg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47850" y="260350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zh-CN" altLang="en-US" sz="4000" smtClean="0"/>
            </a:br>
            <a:endParaRPr lang="zh-CN" altLang="en-US" sz="4000" smtClean="0"/>
          </a:p>
        </p:txBody>
      </p:sp>
      <p:sp>
        <p:nvSpPr>
          <p:cNvPr id="98307" name="AutoShape 3"/>
          <p:cNvSpPr>
            <a:spLocks noChangeArrowheads="1"/>
          </p:cNvSpPr>
          <p:nvPr/>
        </p:nvSpPr>
        <p:spPr bwMode="auto">
          <a:xfrm>
            <a:off x="1992313" y="1773238"/>
            <a:ext cx="2808287" cy="792162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b="0">
              <a:solidFill>
                <a:schemeClr val="bg1"/>
              </a:solidFill>
            </a:endParaRPr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2208213" y="2565400"/>
            <a:ext cx="2447925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6743700" y="2492375"/>
            <a:ext cx="2447925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8310" name="AutoShape 6"/>
          <p:cNvSpPr>
            <a:spLocks noChangeArrowheads="1"/>
          </p:cNvSpPr>
          <p:nvPr/>
        </p:nvSpPr>
        <p:spPr bwMode="auto">
          <a:xfrm>
            <a:off x="6527800" y="1700213"/>
            <a:ext cx="2808288" cy="792162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b="0">
              <a:solidFill>
                <a:schemeClr val="bg1"/>
              </a:solidFill>
            </a:endParaRP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2711450" y="1916113"/>
            <a:ext cx="22320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ea typeface="楷体" panose="02010609060101010101" pitchFamily="49" charset="-122"/>
              </a:rPr>
              <a:t>声母</a:t>
            </a:r>
            <a:endParaRPr lang="zh-CN" altLang="en-US" sz="3600">
              <a:solidFill>
                <a:srgbClr val="FF3300"/>
              </a:solidFill>
              <a:ea typeface="楷体" panose="02010609060101010101" pitchFamily="49" charset="-122"/>
            </a:endParaRPr>
          </a:p>
        </p:txBody>
      </p:sp>
      <p:sp>
        <p:nvSpPr>
          <p:cNvPr id="98312" name="Text Box 8"/>
          <p:cNvSpPr txBox="1">
            <a:spLocks noChangeArrowheads="1"/>
          </p:cNvSpPr>
          <p:nvPr/>
        </p:nvSpPr>
        <p:spPr bwMode="auto">
          <a:xfrm>
            <a:off x="6672263" y="1916113"/>
            <a:ext cx="32400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ea typeface="楷体" panose="02010609060101010101" pitchFamily="49" charset="-122"/>
              </a:rPr>
              <a:t>整体认读音节</a:t>
            </a:r>
            <a:endParaRPr lang="zh-CN" altLang="en-US" sz="2800">
              <a:solidFill>
                <a:srgbClr val="FF3300"/>
              </a:solidFill>
              <a:ea typeface="楷体" panose="02010609060101010101" pitchFamily="49" charset="-122"/>
            </a:endParaRPr>
          </a:p>
        </p:txBody>
      </p:sp>
      <p:sp>
        <p:nvSpPr>
          <p:cNvPr id="98313" name="Text Box 9"/>
          <p:cNvSpPr txBox="1">
            <a:spLocks noChangeArrowheads="1"/>
          </p:cNvSpPr>
          <p:nvPr/>
        </p:nvSpPr>
        <p:spPr bwMode="auto">
          <a:xfrm>
            <a:off x="3000375" y="2708275"/>
            <a:ext cx="4381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</a:rPr>
              <a:t>s</a:t>
            </a:r>
            <a:endParaRPr lang="en-US" altLang="zh-CN" sz="4000" b="0">
              <a:solidFill>
                <a:schemeClr val="tx2"/>
              </a:solidFill>
            </a:endParaRPr>
          </a:p>
        </p:txBody>
      </p:sp>
      <p:sp>
        <p:nvSpPr>
          <p:cNvPr id="98314" name="Text Box 10"/>
          <p:cNvSpPr txBox="1">
            <a:spLocks noChangeArrowheads="1"/>
          </p:cNvSpPr>
          <p:nvPr/>
        </p:nvSpPr>
        <p:spPr bwMode="auto">
          <a:xfrm>
            <a:off x="6816725" y="2565400"/>
            <a:ext cx="55086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</a:rPr>
              <a:t>ci</a:t>
            </a:r>
            <a:endParaRPr lang="en-US" altLang="zh-CN" sz="4000" b="0">
              <a:solidFill>
                <a:schemeClr val="tx2"/>
              </a:solidFill>
            </a:endParaRPr>
          </a:p>
        </p:txBody>
      </p:sp>
      <p:sp>
        <p:nvSpPr>
          <p:cNvPr id="98315" name="Text Box 11"/>
          <p:cNvSpPr txBox="1">
            <a:spLocks noChangeArrowheads="1"/>
          </p:cNvSpPr>
          <p:nvPr/>
        </p:nvSpPr>
        <p:spPr bwMode="auto">
          <a:xfrm>
            <a:off x="2279650" y="2636838"/>
            <a:ext cx="4381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</a:rPr>
              <a:t>c</a:t>
            </a:r>
            <a:endParaRPr lang="en-US" altLang="zh-CN" sz="4000" b="0">
              <a:solidFill>
                <a:schemeClr val="tx2"/>
              </a:solidFill>
            </a:endParaRPr>
          </a:p>
        </p:txBody>
      </p:sp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3792538" y="2708275"/>
            <a:ext cx="43815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</a:rPr>
              <a:t>z</a:t>
            </a:r>
            <a:endParaRPr lang="en-US" altLang="zh-CN" sz="4000" b="0">
              <a:solidFill>
                <a:schemeClr val="tx2"/>
              </a:solidFill>
            </a:endParaRPr>
          </a:p>
        </p:txBody>
      </p:sp>
      <p:sp>
        <p:nvSpPr>
          <p:cNvPr id="98317" name="Text Box 13"/>
          <p:cNvSpPr txBox="1">
            <a:spLocks noChangeArrowheads="1"/>
          </p:cNvSpPr>
          <p:nvPr/>
        </p:nvSpPr>
        <p:spPr bwMode="auto">
          <a:xfrm>
            <a:off x="8183563" y="2565400"/>
            <a:ext cx="550862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</a:rPr>
              <a:t>si</a:t>
            </a:r>
            <a:endParaRPr lang="en-US" altLang="zh-CN" sz="4000" b="0">
              <a:solidFill>
                <a:schemeClr val="tx2"/>
              </a:solidFill>
            </a:endParaRPr>
          </a:p>
        </p:txBody>
      </p:sp>
      <p:sp>
        <p:nvSpPr>
          <p:cNvPr id="98318" name="Text Box 14"/>
          <p:cNvSpPr txBox="1">
            <a:spLocks noChangeArrowheads="1"/>
          </p:cNvSpPr>
          <p:nvPr/>
        </p:nvSpPr>
        <p:spPr bwMode="auto">
          <a:xfrm>
            <a:off x="7464425" y="2565400"/>
            <a:ext cx="55086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0">
                <a:solidFill>
                  <a:schemeClr val="tx2"/>
                </a:solidFill>
              </a:rPr>
              <a:t>zi</a:t>
            </a:r>
            <a:endParaRPr lang="en-US" altLang="zh-CN" sz="4000" b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9831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9831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" fill="hold"/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98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6" grpId="0" autoUpdateAnimBg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2424113" y="-387350"/>
            <a:ext cx="69850" cy="123825"/>
          </a:xfrm>
        </p:spPr>
        <p:txBody>
          <a:bodyPr/>
          <a:lstStyle/>
          <a:p>
            <a:endParaRPr lang="zh-CN" altLang="en-US" sz="4000" smtClean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5913" y="-387350"/>
            <a:ext cx="69850" cy="11271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zh-CN" altLang="en-US" sz="800" smtClean="0"/>
          </a:p>
        </p:txBody>
      </p:sp>
      <p:sp>
        <p:nvSpPr>
          <p:cNvPr id="93188" name="WordArt 4"/>
          <p:cNvSpPr>
            <a:spLocks noChangeArrowheads="1" noChangeShapeType="1" noTextEdit="1"/>
          </p:cNvSpPr>
          <p:nvPr/>
        </p:nvSpPr>
        <p:spPr bwMode="auto">
          <a:xfrm>
            <a:off x="2927350" y="2349500"/>
            <a:ext cx="6264275" cy="14398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80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cī cí cǐ cì</a:t>
            </a:r>
            <a:endParaRPr lang="zh-CN" altLang="en-US" sz="80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89" name="WordArt 5"/>
          <p:cNvSpPr>
            <a:spLocks noChangeArrowheads="1" noChangeShapeType="1" noTextEdit="1"/>
          </p:cNvSpPr>
          <p:nvPr/>
        </p:nvSpPr>
        <p:spPr bwMode="auto">
          <a:xfrm>
            <a:off x="2927350" y="333375"/>
            <a:ext cx="6119813" cy="15113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8000" kern="10">
                <a:ln w="9525">
                  <a:solidFill>
                    <a:srgbClr val="000000"/>
                  </a:solidFill>
                  <a:round/>
                </a:ln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zī zí zǐ zì</a:t>
            </a:r>
            <a:endParaRPr lang="zh-CN" altLang="en-US" sz="8000" kern="10">
              <a:ln w="9525">
                <a:solidFill>
                  <a:srgbClr val="000000"/>
                </a:solidFill>
                <a:round/>
              </a:ln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90" name="WordArt 6"/>
          <p:cNvSpPr>
            <a:spLocks noChangeArrowheads="1" noChangeShapeType="1" noTextEdit="1"/>
          </p:cNvSpPr>
          <p:nvPr/>
        </p:nvSpPr>
        <p:spPr bwMode="auto">
          <a:xfrm>
            <a:off x="2855913" y="4292600"/>
            <a:ext cx="6264275" cy="13493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8000" kern="10">
                <a:ln w="9525">
                  <a:solidFill>
                    <a:srgbClr val="000000"/>
                  </a:solidFill>
                  <a:round/>
                </a:ln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sī sí sǐ sì</a:t>
            </a:r>
            <a:endParaRPr lang="zh-CN" altLang="en-US" sz="8000" kern="10">
              <a:ln w="9525">
                <a:solidFill>
                  <a:srgbClr val="000000"/>
                </a:solidFill>
                <a:round/>
              </a:ln>
              <a:solidFill>
                <a:srgbClr val="CC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 animBg="1"/>
      <p:bldP spid="93189" grpId="0" animBg="1"/>
      <p:bldP spid="9319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3" name="Picture 3" descr="E:\人教版\一年级上册\汉语拼音\汉语拼音 7\媒体素材\图形图像类\《汉语拼音 7》z插图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-242888"/>
            <a:ext cx="2805113" cy="295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4" name="Picture 3" descr="E:\人教版\一年级上册\汉语拼音\汉语拼音 7\媒体素材\图形图像类\《汉语拼音 7》c插图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340000">
            <a:off x="7248525" y="3968750"/>
            <a:ext cx="3119438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5" name="Picture 3" descr="E:\人教版\一年级上册\汉语拼音\汉语拼音 7\媒体素材\图形图像类\《汉语拼音 7》s插图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88163" y="1916113"/>
            <a:ext cx="3382962" cy="270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74825" y="4365625"/>
            <a:ext cx="5292725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atinLnBrk="1">
              <a:defRPr/>
            </a:pPr>
            <a:r>
              <a:rPr lang="zh-CN" altLang="zh-CN" sz="4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</a:t>
            </a:r>
            <a:r>
              <a:rPr lang="en-US" altLang="zh-CN" sz="4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zh-CN" sz="4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猬，长满</a:t>
            </a:r>
            <a:r>
              <a:rPr lang="en-US" altLang="zh-CN" sz="4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zh-CN" sz="4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br>
              <a:rPr lang="en-US" altLang="zh-CN" sz="4800" dirty="0">
                <a:solidFill>
                  <a:srgbClr val="FF0066"/>
                </a:solidFill>
                <a:latin typeface="+mn-lt"/>
                <a:ea typeface="华文楷体" pitchFamily="2" charset="-122"/>
              </a:rPr>
            </a:br>
            <a:r>
              <a:rPr lang="en-US" altLang="zh-CN" sz="4800" dirty="0">
                <a:solidFill>
                  <a:srgbClr val="FF0066"/>
                </a:solidFill>
                <a:latin typeface="+mn-lt"/>
                <a:ea typeface="华文楷体" pitchFamily="2" charset="-122"/>
              </a:rPr>
              <a:t>   </a:t>
            </a:r>
            <a:r>
              <a:rPr lang="zh-CN" altLang="zh-CN" sz="4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个红果回家吃</a:t>
            </a:r>
            <a:r>
              <a:rPr lang="zh-CN" altLang="zh-CN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47850" y="2276475"/>
            <a:ext cx="5481320" cy="17532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atinLnBrk="1">
              <a:defRPr/>
            </a:pPr>
            <a:r>
              <a:rPr lang="zh-CN" altLang="zh-CN" sz="5400" dirty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蚕宝宝，爱吐</a:t>
            </a:r>
            <a:endParaRPr lang="zh-CN" altLang="zh-CN" sz="5400" dirty="0">
              <a:solidFill>
                <a:schemeClr val="accent5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defRPr/>
            </a:pPr>
            <a:r>
              <a:rPr lang="zh-CN" altLang="zh-CN" sz="5400" dirty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半个</a:t>
            </a:r>
            <a:r>
              <a:rPr lang="en-US" altLang="zh-CN" sz="5400" dirty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zh-CN" sz="5400" dirty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字就是 </a:t>
            </a:r>
            <a:r>
              <a:rPr lang="en-US" altLang="zh-CN" sz="5400" dirty="0">
                <a:solidFill>
                  <a:schemeClr val="accent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5400" dirty="0">
                <a:solidFill>
                  <a:schemeClr val="accent5"/>
                </a:solidFill>
                <a:latin typeface="+mn-lt"/>
                <a:ea typeface="华文楷体" pitchFamily="2" charset="-122"/>
              </a:rPr>
              <a:t> </a:t>
            </a:r>
            <a:r>
              <a:rPr lang="zh-CN" altLang="zh-CN" sz="5400" dirty="0">
                <a:solidFill>
                  <a:schemeClr val="accent5"/>
                </a:solidFill>
                <a:latin typeface="+mn-lt"/>
                <a:ea typeface="华文楷体" pitchFamily="2" charset="-122"/>
              </a:rPr>
              <a:t>。</a:t>
            </a:r>
            <a:endParaRPr lang="zh-CN" altLang="zh-CN" sz="5400" dirty="0">
              <a:solidFill>
                <a:schemeClr val="accent5"/>
              </a:solidFill>
              <a:latin typeface="+mn-lt"/>
              <a:ea typeface="华文楷体" pitchFamily="2" charset="-122"/>
            </a:endParaRPr>
          </a:p>
        </p:txBody>
      </p:sp>
      <p:pic>
        <p:nvPicPr>
          <p:cNvPr id="87048" name="Picture 3" descr="C:\Users\Administrator\AppData\Roaming\Tencent\Users\846783936\QQ\WinTemp\RichOle\Y$0PJD9[DGQ8B(~GR_OK_[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12125" y="4292600"/>
            <a:ext cx="3714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9" name="Picture 4" descr="C:\Users\Administrator\AppData\Roaming\Tencent\Users\846783936\QQ\WinTemp\RichOle\Y$0PJD9[DGQ8B(~GR_OK_[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35863" y="4868863"/>
            <a:ext cx="35401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50" name="Picture 5" descr="C:\Users\Administrator\AppData\Roaming\Tencent\Users\846783936\QQ\WinTemp\RichOle\Y$0PJD9[DGQ8B(~GR_OK_[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91400" y="5300663"/>
            <a:ext cx="3714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51" name="Picture 6" descr="C:\Users\Administrator\AppData\Roaming\Tencent\Users\846783936\QQ\WinTemp\RichOle\Y$0PJD9[DGQ8B(~GR_OK_[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80325" y="4508500"/>
            <a:ext cx="3714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52" name="Picture 7" descr="C:\Users\Administrator\AppData\Roaming\Tencent\Users\846783936\QQ\WinTemp\RichOle\Y$0PJD9[DGQ8B(~GR_OK_[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16950" y="4221163"/>
            <a:ext cx="3714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53" name="Picture 8" descr="C:\Users\Administrator\AppData\Roaming\Tencent\Users\846783936\QQ\WinTemp\RichOle\Y$0PJD9[DGQ8B(~GR_OK_[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35863" y="5661025"/>
            <a:ext cx="3714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03388" y="260350"/>
            <a:ext cx="5364480" cy="15684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atinLnBrk="1">
              <a:defRPr/>
            </a:pPr>
            <a:r>
              <a:rPr lang="zh-CN" altLang="zh-CN" sz="4800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好孩</a:t>
            </a:r>
            <a:r>
              <a:rPr lang="en-US" altLang="zh-CN" sz="4800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zh-CN" sz="4800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，爱写</a:t>
            </a:r>
            <a:r>
              <a:rPr lang="en-US" altLang="zh-CN" sz="4800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,</a:t>
            </a:r>
            <a:br>
              <a:rPr lang="en-US" altLang="zh-CN" sz="4800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zh-CN" sz="4800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写个</a:t>
            </a:r>
            <a:r>
              <a:rPr lang="en-US" altLang="zh-CN" sz="4800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zh-CN" sz="4800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字像个</a:t>
            </a:r>
            <a:r>
              <a:rPr lang="en-US" altLang="zh-CN" sz="4800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4800" dirty="0">
                <a:solidFill>
                  <a:srgbClr val="00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4800" dirty="0">
              <a:solidFill>
                <a:srgbClr val="00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00375" y="260350"/>
            <a:ext cx="563245" cy="8299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 err="1">
                <a:solidFill>
                  <a:srgbClr val="009900"/>
                </a:solidFill>
                <a:latin typeface="+mn-lt"/>
              </a:rPr>
              <a:t>zi</a:t>
            </a:r>
            <a:endParaRPr lang="zh-CN" altLang="en-US" sz="4800" dirty="0">
              <a:solidFill>
                <a:srgbClr val="009900"/>
              </a:solidFill>
              <a:latin typeface="+mn-lt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862955" y="260350"/>
            <a:ext cx="6572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 err="1">
                <a:solidFill>
                  <a:srgbClr val="009900"/>
                </a:solidFill>
                <a:ea typeface="华文楷体" pitchFamily="2" charset="-122"/>
              </a:rPr>
              <a:t>zì</a:t>
            </a:r>
            <a:endParaRPr lang="zh-CN" altLang="en-US" sz="4800" b="0" dirty="0">
              <a:solidFill>
                <a:srgbClr val="009900"/>
              </a:solidFill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232400" y="981075"/>
            <a:ext cx="4876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009900"/>
                </a:solidFill>
                <a:ea typeface="华文楷体" pitchFamily="2" charset="-122"/>
              </a:rPr>
              <a:t>z</a:t>
            </a:r>
            <a:endParaRPr lang="zh-CN" altLang="en-US" sz="4800" b="0" dirty="0">
              <a:solidFill>
                <a:srgbClr val="009900"/>
              </a:solidFill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720080" y="3106420"/>
            <a:ext cx="4876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0033CC"/>
                </a:solidFill>
              </a:rPr>
              <a:t>s</a:t>
            </a:r>
            <a:endParaRPr lang="zh-CN" altLang="en-US" sz="4800" dirty="0">
              <a:solidFill>
                <a:srgbClr val="0033CC"/>
              </a:solidFill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447608" y="4399280"/>
            <a:ext cx="7207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 err="1">
                <a:solidFill>
                  <a:srgbClr val="FF0066"/>
                </a:solidFill>
                <a:ea typeface="华文楷体" pitchFamily="2" charset="-122"/>
              </a:rPr>
              <a:t>cì</a:t>
            </a:r>
            <a:r>
              <a:rPr lang="en-US" altLang="zh-CN" dirty="0">
                <a:solidFill>
                  <a:srgbClr val="FF0066"/>
                </a:solidFill>
                <a:ea typeface="华文楷体" pitchFamily="2" charset="-122"/>
              </a:rPr>
              <a:t> </a:t>
            </a:r>
            <a:endParaRPr lang="zh-CN" altLang="en-US" b="0" dirty="0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862955" y="4255135"/>
            <a:ext cx="6572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 err="1">
                <a:solidFill>
                  <a:srgbClr val="FF0066"/>
                </a:solidFill>
                <a:ea typeface="华文楷体" pitchFamily="2" charset="-122"/>
              </a:rPr>
              <a:t>cì</a:t>
            </a:r>
            <a:endParaRPr lang="zh-CN" altLang="en-US" sz="4800" b="0" dirty="0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774825" y="4998403"/>
            <a:ext cx="792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 err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cì</a:t>
            </a:r>
            <a:endParaRPr lang="zh-CN" altLang="en-US" sz="4800" b="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6029643" y="2276475"/>
            <a:ext cx="6572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dirty="0" err="1">
                <a:solidFill>
                  <a:srgbClr val="0033CC"/>
                </a:solidFill>
              </a:rPr>
              <a:t>sī</a:t>
            </a:r>
            <a:endParaRPr lang="en-US" altLang="zh-CN" sz="4800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9" grpId="0"/>
      <p:bldP spid="31" grpId="0"/>
      <p:bldP spid="32" grpId="0"/>
      <p:bldP spid="33" grpId="0"/>
      <p:bldP spid="133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8904288" y="333375"/>
            <a:ext cx="1512887" cy="3527425"/>
          </a:xfrm>
          <a:prstGeom prst="cloudCallout">
            <a:avLst>
              <a:gd name="adj1" fmla="val -61982"/>
              <a:gd name="adj2" fmla="val 7628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我会写</a:t>
            </a:r>
            <a:endParaRPr lang="zh-CN" altLang="en-US" sz="60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12" name="Picture 7" descr="C:\Users\Administrator\AppData\Roaming\Tencent\Users\846783936\QQ\WinTemp\RichOle\KU%KHY]{%HZDC`~O01BY]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7850" y="1628775"/>
            <a:ext cx="194468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8" descr="C:\Users\Administrator\AppData\Roaming\Tencent\Users\846783936\QQ\WinTemp\RichOle\KNW{__)6`M(N}XF6@[X64@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4338" y="1628775"/>
            <a:ext cx="1871662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0" descr="C:\Users\Administrator\AppData\Roaming\Tencent\Users\846783936\QQ\WinTemp\RichOle\(C_~IR%Y@BE((6D$YP00$H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56363" y="1628775"/>
            <a:ext cx="1920875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2073275" y="785495"/>
            <a:ext cx="5550535" cy="1938020"/>
          </a:xfrm>
          <a:prstGeom prst="rect">
            <a:avLst/>
          </a:prstGeom>
          <a:noFill/>
          <a:ln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10000" b="0"/>
              <a:t>z—</a:t>
            </a:r>
            <a:r>
              <a:rPr lang="en-US" altLang="zh-CN" sz="12000"/>
              <a:t>ɑ</a:t>
            </a:r>
            <a:r>
              <a:rPr lang="en-US" altLang="zh-CN" sz="10000" b="0"/>
              <a:t>→z</a:t>
            </a:r>
            <a:r>
              <a:rPr lang="en-US" altLang="zh-CN" sz="12000"/>
              <a:t>ɑ</a:t>
            </a:r>
            <a:endParaRPr lang="en-US" altLang="zh-CN" sz="12000"/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1708785" y="3068955"/>
            <a:ext cx="1370330" cy="1630045"/>
          </a:xfrm>
          <a:prstGeom prst="rect">
            <a:avLst/>
          </a:prstGeom>
          <a:noFill/>
          <a:ln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b="0"/>
              <a:t>ze</a:t>
            </a:r>
            <a:endParaRPr lang="en-US" altLang="zh-CN" sz="10000" b="0"/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3828415" y="3068955"/>
            <a:ext cx="1468120" cy="1630045"/>
          </a:xfrm>
          <a:prstGeom prst="rect">
            <a:avLst/>
          </a:prstGeom>
          <a:noFill/>
          <a:ln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b="0"/>
              <a:t>zu</a:t>
            </a:r>
            <a:endParaRPr lang="en-US" altLang="zh-CN" sz="10000" b="0"/>
          </a:p>
        </p:txBody>
      </p:sp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6158230" y="3068955"/>
            <a:ext cx="2093595" cy="1630045"/>
          </a:xfrm>
          <a:prstGeom prst="rect">
            <a:avLst/>
          </a:prstGeom>
          <a:noFill/>
          <a:ln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b="0"/>
              <a:t>zuo</a:t>
            </a:r>
            <a:endParaRPr lang="en-US" altLang="zh-CN" sz="10000" b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 bldLvl="0" animBg="1"/>
      <p:bldP spid="99334" grpId="0" bldLvl="0" animBg="1"/>
      <p:bldP spid="99335" grpId="0" bldLvl="0" animBg="1"/>
      <p:bldP spid="9933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WordArt 2"/>
          <p:cNvSpPr>
            <a:spLocks noChangeArrowheads="1" noChangeShapeType="1" noTextEdit="1"/>
          </p:cNvSpPr>
          <p:nvPr/>
        </p:nvSpPr>
        <p:spPr bwMode="auto">
          <a:xfrm>
            <a:off x="2782888" y="2854325"/>
            <a:ext cx="50323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z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355" name="WordArt 3"/>
          <p:cNvSpPr>
            <a:spLocks noChangeArrowheads="1" noChangeShapeType="1" noTextEdit="1"/>
          </p:cNvSpPr>
          <p:nvPr/>
        </p:nvSpPr>
        <p:spPr bwMode="auto">
          <a:xfrm>
            <a:off x="4656455" y="4365625"/>
            <a:ext cx="715010" cy="792480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u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356" name="WordArt 4"/>
          <p:cNvSpPr>
            <a:spLocks noChangeArrowheads="1" noChangeShapeType="1" noTextEdit="1"/>
          </p:cNvSpPr>
          <p:nvPr/>
        </p:nvSpPr>
        <p:spPr bwMode="auto">
          <a:xfrm>
            <a:off x="4656455" y="2637155"/>
            <a:ext cx="648970" cy="718820"/>
          </a:xfrm>
          <a:prstGeom prst="rect">
            <a:avLst/>
          </a:prstGeom>
          <a:ln w="57150">
            <a:solidFill>
              <a:srgbClr val="92D050"/>
            </a:solidFill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357" name="Line 5"/>
          <p:cNvSpPr>
            <a:spLocks noChangeShapeType="1"/>
          </p:cNvSpPr>
          <p:nvPr/>
        </p:nvSpPr>
        <p:spPr bwMode="auto">
          <a:xfrm flipV="1">
            <a:off x="3721100" y="1773238"/>
            <a:ext cx="792163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58" name="Line 6"/>
          <p:cNvSpPr>
            <a:spLocks noChangeShapeType="1"/>
          </p:cNvSpPr>
          <p:nvPr/>
        </p:nvSpPr>
        <p:spPr bwMode="auto">
          <a:xfrm flipV="1">
            <a:off x="3721100" y="314166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59" name="Line 7"/>
          <p:cNvSpPr>
            <a:spLocks noChangeShapeType="1"/>
          </p:cNvSpPr>
          <p:nvPr/>
        </p:nvSpPr>
        <p:spPr bwMode="auto">
          <a:xfrm>
            <a:off x="3648075" y="3789363"/>
            <a:ext cx="86360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60" name="Line 8"/>
          <p:cNvSpPr>
            <a:spLocks noChangeShapeType="1"/>
          </p:cNvSpPr>
          <p:nvPr/>
        </p:nvSpPr>
        <p:spPr bwMode="auto">
          <a:xfrm>
            <a:off x="5232400" y="1484313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61" name="Line 9"/>
          <p:cNvSpPr>
            <a:spLocks noChangeShapeType="1"/>
          </p:cNvSpPr>
          <p:nvPr/>
        </p:nvSpPr>
        <p:spPr bwMode="auto">
          <a:xfrm>
            <a:off x="5305425" y="306863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62" name="Line 10"/>
          <p:cNvSpPr>
            <a:spLocks noChangeShapeType="1"/>
          </p:cNvSpPr>
          <p:nvPr/>
        </p:nvSpPr>
        <p:spPr bwMode="auto">
          <a:xfrm>
            <a:off x="5953125" y="4797425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363" name="WordArt 11"/>
          <p:cNvSpPr>
            <a:spLocks noChangeArrowheads="1" noChangeShapeType="1" noTextEdit="1"/>
          </p:cNvSpPr>
          <p:nvPr/>
        </p:nvSpPr>
        <p:spPr bwMode="auto">
          <a:xfrm>
            <a:off x="7323138" y="4294188"/>
            <a:ext cx="129381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zu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364" name="WordArt 12"/>
          <p:cNvSpPr>
            <a:spLocks noChangeArrowheads="1" noChangeShapeType="1" noTextEdit="1"/>
          </p:cNvSpPr>
          <p:nvPr/>
        </p:nvSpPr>
        <p:spPr bwMode="auto">
          <a:xfrm>
            <a:off x="7323138" y="2565400"/>
            <a:ext cx="100488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ze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365" name="WordArt 13"/>
          <p:cNvSpPr>
            <a:spLocks noChangeArrowheads="1" noChangeShapeType="1" noTextEdit="1"/>
          </p:cNvSpPr>
          <p:nvPr/>
        </p:nvSpPr>
        <p:spPr bwMode="auto">
          <a:xfrm>
            <a:off x="4511675" y="1099820"/>
            <a:ext cx="793750" cy="735330"/>
          </a:xfrm>
          <a:prstGeom prst="rect">
            <a:avLst/>
          </a:prstGeom>
          <a:ln w="57150">
            <a:solidFill>
              <a:srgbClr val="92D050"/>
            </a:solidFill>
          </a:ln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/>
              </a:rPr>
              <a:t>a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Comic Sans MS" panose="030F0702030302020204"/>
            </a:endParaRPr>
          </a:p>
        </p:txBody>
      </p:sp>
      <p:sp>
        <p:nvSpPr>
          <p:cNvPr id="100366" name="WordArt 14"/>
          <p:cNvSpPr>
            <a:spLocks noChangeArrowheads="1" noChangeShapeType="1" noTextEdit="1"/>
          </p:cNvSpPr>
          <p:nvPr/>
        </p:nvSpPr>
        <p:spPr bwMode="auto">
          <a:xfrm>
            <a:off x="7104063" y="1196975"/>
            <a:ext cx="11525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/>
              </a:rPr>
              <a:t>za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Comic Sans MS" panose="030F0702030302020204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animBg="1"/>
      <p:bldP spid="100355" grpId="0" bldLvl="0" animBg="1"/>
      <p:bldP spid="100356" grpId="0" bldLvl="0" animBg="1"/>
      <p:bldP spid="100357" grpId="0" bldLvl="0" animBg="1"/>
      <p:bldP spid="100358" grpId="0" bldLvl="0" animBg="1"/>
      <p:bldP spid="100359" grpId="0" bldLvl="0" animBg="1"/>
      <p:bldP spid="100360" grpId="0" bldLvl="0" animBg="1"/>
      <p:bldP spid="100361" grpId="0" bldLvl="0" animBg="1"/>
      <p:bldP spid="100362" grpId="0" bldLvl="0" animBg="1"/>
      <p:bldP spid="100363" grpId="0" animBg="1"/>
      <p:bldP spid="10036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2034858" y="883920"/>
            <a:ext cx="7345362" cy="1938020"/>
          </a:xfrm>
          <a:prstGeom prst="rect">
            <a:avLst/>
          </a:prstGeom>
          <a:noFill/>
          <a:ln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10000" b="0"/>
              <a:t>c—</a:t>
            </a:r>
            <a:r>
              <a:rPr lang="en-US" altLang="zh-CN" sz="12000"/>
              <a:t>ɑ</a:t>
            </a:r>
            <a:r>
              <a:rPr lang="en-US" altLang="zh-CN" sz="10000" b="0"/>
              <a:t>→c</a:t>
            </a:r>
            <a:r>
              <a:rPr lang="en-US" altLang="zh-CN" sz="12000"/>
              <a:t>ɑ</a:t>
            </a:r>
            <a:endParaRPr lang="en-US" altLang="zh-CN" sz="12000"/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2035175" y="3297555"/>
            <a:ext cx="1728788" cy="1630045"/>
          </a:xfrm>
          <a:prstGeom prst="rect">
            <a:avLst/>
          </a:prstGeom>
          <a:noFill/>
          <a:ln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b="0"/>
              <a:t>ce</a:t>
            </a:r>
            <a:endParaRPr lang="en-US" altLang="zh-CN" sz="10000" b="0"/>
          </a:p>
        </p:txBody>
      </p:sp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4578668" y="3297555"/>
            <a:ext cx="1728787" cy="1630045"/>
          </a:xfrm>
          <a:prstGeom prst="rect">
            <a:avLst/>
          </a:prstGeom>
          <a:noFill/>
          <a:ln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b="0"/>
              <a:t>cu</a:t>
            </a:r>
            <a:endParaRPr lang="en-US" altLang="zh-CN" sz="10000" b="0"/>
          </a:p>
        </p:txBody>
      </p:sp>
      <p:sp>
        <p:nvSpPr>
          <p:cNvPr id="101384" name="Text Box 8"/>
          <p:cNvSpPr txBox="1">
            <a:spLocks noChangeArrowheads="1"/>
          </p:cNvSpPr>
          <p:nvPr/>
        </p:nvSpPr>
        <p:spPr bwMode="auto">
          <a:xfrm>
            <a:off x="6932295" y="3297555"/>
            <a:ext cx="2116455" cy="1630045"/>
          </a:xfrm>
          <a:prstGeom prst="rect">
            <a:avLst/>
          </a:prstGeom>
          <a:noFill/>
          <a:ln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b="0"/>
              <a:t>cuo</a:t>
            </a:r>
            <a:endParaRPr lang="en-US" altLang="zh-CN" sz="10000" b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1" grpId="0" bldLvl="0" animBg="1"/>
      <p:bldP spid="101382" grpId="0" bldLvl="0" animBg="1"/>
      <p:bldP spid="101383" grpId="0" bldLvl="0" animBg="1"/>
      <p:bldP spid="10138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WordArt 2"/>
          <p:cNvSpPr>
            <a:spLocks noChangeArrowheads="1" noChangeShapeType="1" noTextEdit="1"/>
          </p:cNvSpPr>
          <p:nvPr/>
        </p:nvSpPr>
        <p:spPr bwMode="auto">
          <a:xfrm>
            <a:off x="2782888" y="2854325"/>
            <a:ext cx="50323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03" name="WordArt 3"/>
          <p:cNvSpPr>
            <a:spLocks noChangeArrowheads="1" noChangeShapeType="1" noTextEdit="1"/>
          </p:cNvSpPr>
          <p:nvPr/>
        </p:nvSpPr>
        <p:spPr bwMode="auto">
          <a:xfrm>
            <a:off x="4656138" y="4365625"/>
            <a:ext cx="6477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u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04" name="WordArt 4"/>
          <p:cNvSpPr>
            <a:spLocks noChangeArrowheads="1" noChangeShapeType="1" noTextEdit="1"/>
          </p:cNvSpPr>
          <p:nvPr/>
        </p:nvSpPr>
        <p:spPr bwMode="auto">
          <a:xfrm>
            <a:off x="4656138" y="2636838"/>
            <a:ext cx="503237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05" name="Line 5"/>
          <p:cNvSpPr>
            <a:spLocks noChangeShapeType="1"/>
          </p:cNvSpPr>
          <p:nvPr/>
        </p:nvSpPr>
        <p:spPr bwMode="auto">
          <a:xfrm flipV="1">
            <a:off x="3721100" y="1773238"/>
            <a:ext cx="792163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06" name="Line 6"/>
          <p:cNvSpPr>
            <a:spLocks noChangeShapeType="1"/>
          </p:cNvSpPr>
          <p:nvPr/>
        </p:nvSpPr>
        <p:spPr bwMode="auto">
          <a:xfrm flipV="1">
            <a:off x="3721100" y="314166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07" name="Line 7"/>
          <p:cNvSpPr>
            <a:spLocks noChangeShapeType="1"/>
          </p:cNvSpPr>
          <p:nvPr/>
        </p:nvSpPr>
        <p:spPr bwMode="auto">
          <a:xfrm>
            <a:off x="3648075" y="3789363"/>
            <a:ext cx="863600" cy="8651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08" name="Line 8"/>
          <p:cNvSpPr>
            <a:spLocks noChangeShapeType="1"/>
          </p:cNvSpPr>
          <p:nvPr/>
        </p:nvSpPr>
        <p:spPr bwMode="auto">
          <a:xfrm>
            <a:off x="5232400" y="1484313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09" name="Line 9"/>
          <p:cNvSpPr>
            <a:spLocks noChangeShapeType="1"/>
          </p:cNvSpPr>
          <p:nvPr/>
        </p:nvSpPr>
        <p:spPr bwMode="auto">
          <a:xfrm>
            <a:off x="5305425" y="3068638"/>
            <a:ext cx="1512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10" name="Line 10"/>
          <p:cNvSpPr>
            <a:spLocks noChangeShapeType="1"/>
          </p:cNvSpPr>
          <p:nvPr/>
        </p:nvSpPr>
        <p:spPr bwMode="auto">
          <a:xfrm>
            <a:off x="5953125" y="4797425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11" name="WordArt 11"/>
          <p:cNvSpPr>
            <a:spLocks noChangeArrowheads="1" noChangeShapeType="1" noTextEdit="1"/>
          </p:cNvSpPr>
          <p:nvPr/>
        </p:nvSpPr>
        <p:spPr bwMode="auto">
          <a:xfrm>
            <a:off x="7323138" y="4294188"/>
            <a:ext cx="122078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cu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12" name="WordArt 12"/>
          <p:cNvSpPr>
            <a:spLocks noChangeArrowheads="1" noChangeShapeType="1" noTextEdit="1"/>
          </p:cNvSpPr>
          <p:nvPr/>
        </p:nvSpPr>
        <p:spPr bwMode="auto">
          <a:xfrm>
            <a:off x="7319963" y="2636838"/>
            <a:ext cx="1004887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ce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13" name="WordArt 13"/>
          <p:cNvSpPr>
            <a:spLocks noChangeArrowheads="1" noChangeShapeType="1" noTextEdit="1"/>
          </p:cNvSpPr>
          <p:nvPr/>
        </p:nvSpPr>
        <p:spPr bwMode="auto">
          <a:xfrm>
            <a:off x="4511675" y="1196975"/>
            <a:ext cx="7905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/>
              </a:rPr>
              <a:t>a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Comic Sans MS" panose="030F0702030302020204"/>
            </a:endParaRPr>
          </a:p>
        </p:txBody>
      </p:sp>
      <p:sp>
        <p:nvSpPr>
          <p:cNvPr id="102414" name="WordArt 14"/>
          <p:cNvSpPr>
            <a:spLocks noChangeArrowheads="1" noChangeShapeType="1" noTextEdit="1"/>
          </p:cNvSpPr>
          <p:nvPr/>
        </p:nvSpPr>
        <p:spPr bwMode="auto">
          <a:xfrm>
            <a:off x="7032625" y="1196975"/>
            <a:ext cx="115093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/>
              </a:rPr>
              <a:t>ca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Comic Sans MS" panose="030F0702030302020204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animBg="1"/>
      <p:bldP spid="102403" grpId="0" animBg="1"/>
      <p:bldP spid="102404" grpId="0" animBg="1"/>
      <p:bldP spid="102405" grpId="0" bldLvl="0" animBg="1"/>
      <p:bldP spid="102406" grpId="0" bldLvl="0" animBg="1"/>
      <p:bldP spid="102407" grpId="0" bldLvl="0" animBg="1"/>
      <p:bldP spid="102408" grpId="0" bldLvl="0" animBg="1"/>
      <p:bldP spid="102409" grpId="0" bldLvl="0" animBg="1"/>
      <p:bldP spid="102410" grpId="0" bldLvl="0" animBg="1"/>
      <p:bldP spid="102411" grpId="0" animBg="1"/>
      <p:bldP spid="1024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1638618" y="699135"/>
            <a:ext cx="7345362" cy="1938020"/>
          </a:xfrm>
          <a:prstGeom prst="rect">
            <a:avLst/>
          </a:prstGeom>
          <a:noFill/>
          <a:ln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10000" b="0"/>
              <a:t>s—</a:t>
            </a:r>
            <a:r>
              <a:rPr lang="en-US" altLang="zh-CN" sz="12000"/>
              <a:t>ɑ</a:t>
            </a:r>
            <a:r>
              <a:rPr lang="en-US" altLang="zh-CN" sz="10000" b="0"/>
              <a:t>→s</a:t>
            </a:r>
            <a:r>
              <a:rPr lang="en-US" altLang="zh-CN" sz="12000"/>
              <a:t>ɑ</a:t>
            </a:r>
            <a:endParaRPr lang="en-US" altLang="zh-CN" sz="12000"/>
          </a:p>
        </p:txBody>
      </p:sp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1513205" y="3186430"/>
            <a:ext cx="1728788" cy="1630045"/>
          </a:xfrm>
          <a:prstGeom prst="rect">
            <a:avLst/>
          </a:prstGeom>
          <a:noFill/>
          <a:ln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b="0"/>
              <a:t>se</a:t>
            </a:r>
            <a:endParaRPr lang="en-US" altLang="zh-CN" sz="10000" b="0"/>
          </a:p>
        </p:txBody>
      </p:sp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3904298" y="3186430"/>
            <a:ext cx="1728787" cy="1630045"/>
          </a:xfrm>
          <a:prstGeom prst="rect">
            <a:avLst/>
          </a:prstGeom>
          <a:noFill/>
          <a:ln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b="0"/>
              <a:t>su</a:t>
            </a:r>
            <a:endParaRPr lang="en-US" altLang="zh-CN" sz="10000" b="0"/>
          </a:p>
        </p:txBody>
      </p:sp>
      <p:sp>
        <p:nvSpPr>
          <p:cNvPr id="103432" name="Text Box 8"/>
          <p:cNvSpPr txBox="1">
            <a:spLocks noChangeArrowheads="1"/>
          </p:cNvSpPr>
          <p:nvPr/>
        </p:nvSpPr>
        <p:spPr bwMode="auto">
          <a:xfrm>
            <a:off x="6528435" y="3186430"/>
            <a:ext cx="2038985" cy="1630045"/>
          </a:xfrm>
          <a:prstGeom prst="rect">
            <a:avLst/>
          </a:prstGeom>
          <a:noFill/>
          <a:ln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0000" b="0"/>
              <a:t>suo</a:t>
            </a:r>
            <a:endParaRPr lang="en-US" altLang="zh-CN" sz="10000" b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9" grpId="0" bldLvl="0" animBg="1"/>
      <p:bldP spid="103430" grpId="0" bldLvl="0" animBg="1"/>
      <p:bldP spid="103431" grpId="0" bldLvl="0" animBg="1"/>
      <p:bldP spid="10343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503711" y="1828800"/>
            <a:ext cx="1081087" cy="2298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模板下载：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www.1ppt.com/moban/     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行业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www.1ppt.com/hangye/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节日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www.1ppt.com/jieri/           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素材下载：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www.1ppt.com/sucai/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背景图片：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www.1ppt.com/beijing/      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图表下载：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www.1ppt.com/tubiao/     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优秀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www.1ppt.com/xiazai/        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www.1ppt.com/powerpoint/     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Word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www.1ppt.com/word/              Excel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教程：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www.1ppt.com/excel/ 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www.1ppt.com/ziliao/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课件下载：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www.1ppt.com/kejian/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www.1ppt.com/fanwen/             </a:t>
            </a: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www.1ppt.com/shiti/ 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ea typeface="华文彩云" pitchFamily="2" charset="-122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www.1ppt.com/jiaoan/  </a:t>
            </a:r>
            <a:endParaRPr lang="en-US" altLang="zh-CN" sz="100" kern="0" dirty="0">
              <a:solidFill>
                <a:sysClr val="window" lastClr="FFFFFF"/>
              </a:solidFill>
              <a:ea typeface="华文彩云" pitchFamily="2" charset="-122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ea typeface="华文彩云" pitchFamily="2" charset="-122"/>
              </a:rPr>
              <a:t> </a:t>
            </a:r>
            <a:endParaRPr lang="zh-CN" altLang="en-US" sz="100" kern="0" dirty="0">
              <a:solidFill>
                <a:sysClr val="window" lastClr="FFFFFF"/>
              </a:solidFill>
              <a:ea typeface="华文彩云" pitchFamily="2" charset="-122"/>
            </a:endParaRPr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4799013" y="1773238"/>
            <a:ext cx="1801812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rgbClr val="1F0076"/>
                </a:solidFill>
              </a:rPr>
              <a:t>b</a:t>
            </a:r>
            <a:endParaRPr lang="en-US" altLang="zh-CN" sz="20000" b="0">
              <a:solidFill>
                <a:srgbClr val="1F0076"/>
              </a:solidFill>
            </a:endParaRP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4872038" y="1773238"/>
            <a:ext cx="1801812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chemeClr val="hlink"/>
                </a:solidFill>
              </a:rPr>
              <a:t>d</a:t>
            </a:r>
            <a:endParaRPr lang="en-US" altLang="zh-CN" sz="20000" b="0">
              <a:solidFill>
                <a:schemeClr val="hlink"/>
              </a:solidFill>
            </a:endParaRP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5087938" y="1700213"/>
            <a:ext cx="1801812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chemeClr val="tx2"/>
                </a:solidFill>
              </a:rPr>
              <a:t>q</a:t>
            </a:r>
            <a:endParaRPr lang="en-US" altLang="zh-CN" sz="20000" b="0">
              <a:solidFill>
                <a:schemeClr val="tx2"/>
              </a:solidFill>
            </a:endParaRP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5087938" y="1916113"/>
            <a:ext cx="1801812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chemeClr val="accent2"/>
                </a:solidFill>
              </a:rPr>
              <a:t>p</a:t>
            </a:r>
            <a:endParaRPr lang="en-US" altLang="zh-CN" sz="20000" b="0">
              <a:solidFill>
                <a:schemeClr val="accent2"/>
              </a:solidFill>
            </a:endParaRP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5303838" y="1989138"/>
            <a:ext cx="1801812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rgbClr val="CC0099"/>
                </a:solidFill>
              </a:rPr>
              <a:t>t</a:t>
            </a:r>
            <a:endParaRPr lang="en-US" altLang="zh-CN" sz="20000" b="0">
              <a:solidFill>
                <a:srgbClr val="CC0099"/>
              </a:solidFill>
            </a:endParaRPr>
          </a:p>
        </p:txBody>
      </p:sp>
      <p:sp>
        <p:nvSpPr>
          <p:cNvPr id="96266" name="Text Box 10"/>
          <p:cNvSpPr txBox="1">
            <a:spLocks noChangeArrowheads="1"/>
          </p:cNvSpPr>
          <p:nvPr/>
        </p:nvSpPr>
        <p:spPr bwMode="auto">
          <a:xfrm>
            <a:off x="5519738" y="2205038"/>
            <a:ext cx="1801812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rgbClr val="FFFF00"/>
                </a:solidFill>
              </a:rPr>
              <a:t>f</a:t>
            </a:r>
            <a:endParaRPr lang="en-US" altLang="zh-CN" sz="20000" b="0">
              <a:solidFill>
                <a:srgbClr val="FFFF00"/>
              </a:solidFill>
            </a:endParaRPr>
          </a:p>
        </p:txBody>
      </p:sp>
      <p:sp>
        <p:nvSpPr>
          <p:cNvPr id="96267" name="Text Box 11"/>
          <p:cNvSpPr txBox="1">
            <a:spLocks noChangeArrowheads="1"/>
          </p:cNvSpPr>
          <p:nvPr/>
        </p:nvSpPr>
        <p:spPr bwMode="auto">
          <a:xfrm>
            <a:off x="5519738" y="2420938"/>
            <a:ext cx="2160587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rgbClr val="FF3300"/>
                </a:solidFill>
              </a:rPr>
              <a:t>m</a:t>
            </a:r>
            <a:endParaRPr lang="en-US" altLang="zh-CN" sz="20000" b="0">
              <a:solidFill>
                <a:srgbClr val="FF3300"/>
              </a:solidFill>
            </a:endParaRPr>
          </a:p>
        </p:txBody>
      </p:sp>
      <p:sp>
        <p:nvSpPr>
          <p:cNvPr id="96268" name="Text Box 12"/>
          <p:cNvSpPr txBox="1">
            <a:spLocks noChangeArrowheads="1"/>
          </p:cNvSpPr>
          <p:nvPr/>
        </p:nvSpPr>
        <p:spPr bwMode="auto">
          <a:xfrm>
            <a:off x="5735638" y="2349500"/>
            <a:ext cx="2160587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rgbClr val="CC0066"/>
                </a:solidFill>
              </a:rPr>
              <a:t>n</a:t>
            </a:r>
            <a:endParaRPr lang="en-US" altLang="zh-CN" sz="20000" b="0">
              <a:solidFill>
                <a:srgbClr val="CC0066"/>
              </a:solidFill>
            </a:endParaRPr>
          </a:p>
        </p:txBody>
      </p:sp>
      <p:sp>
        <p:nvSpPr>
          <p:cNvPr id="96269" name="Text Box 13"/>
          <p:cNvSpPr txBox="1">
            <a:spLocks noChangeArrowheads="1"/>
          </p:cNvSpPr>
          <p:nvPr/>
        </p:nvSpPr>
        <p:spPr bwMode="auto">
          <a:xfrm>
            <a:off x="5519738" y="2060575"/>
            <a:ext cx="2160587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rgbClr val="0066CC"/>
                </a:solidFill>
              </a:rPr>
              <a:t>y</a:t>
            </a:r>
            <a:endParaRPr lang="en-US" altLang="zh-CN" sz="20000" b="0">
              <a:solidFill>
                <a:srgbClr val="0066CC"/>
              </a:solidFill>
            </a:endParaRPr>
          </a:p>
        </p:txBody>
      </p:sp>
      <p:sp>
        <p:nvSpPr>
          <p:cNvPr id="96270" name="Text Box 14"/>
          <p:cNvSpPr txBox="1">
            <a:spLocks noChangeArrowheads="1"/>
          </p:cNvSpPr>
          <p:nvPr/>
        </p:nvSpPr>
        <p:spPr bwMode="auto">
          <a:xfrm>
            <a:off x="5735638" y="2276475"/>
            <a:ext cx="2160587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rgbClr val="003300"/>
                </a:solidFill>
              </a:rPr>
              <a:t>j</a:t>
            </a:r>
            <a:endParaRPr lang="en-US" altLang="zh-CN" sz="20000" b="0">
              <a:solidFill>
                <a:srgbClr val="003300"/>
              </a:solidFill>
            </a:endParaRPr>
          </a:p>
        </p:txBody>
      </p:sp>
      <p:sp>
        <p:nvSpPr>
          <p:cNvPr id="96271" name="Text Box 15"/>
          <p:cNvSpPr txBox="1">
            <a:spLocks noChangeArrowheads="1"/>
          </p:cNvSpPr>
          <p:nvPr/>
        </p:nvSpPr>
        <p:spPr bwMode="auto">
          <a:xfrm>
            <a:off x="5951538" y="2492375"/>
            <a:ext cx="2160587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rgbClr val="00FF00"/>
                </a:solidFill>
              </a:rPr>
              <a:t>l</a:t>
            </a:r>
            <a:endParaRPr lang="en-US" altLang="zh-CN" sz="20000" b="0">
              <a:solidFill>
                <a:srgbClr val="00FF00"/>
              </a:solidFill>
            </a:endParaRPr>
          </a:p>
        </p:txBody>
      </p:sp>
      <p:sp>
        <p:nvSpPr>
          <p:cNvPr id="96272" name="Text Box 16"/>
          <p:cNvSpPr txBox="1">
            <a:spLocks noChangeArrowheads="1"/>
          </p:cNvSpPr>
          <p:nvPr/>
        </p:nvSpPr>
        <p:spPr bwMode="auto">
          <a:xfrm>
            <a:off x="5375275" y="1844675"/>
            <a:ext cx="2160588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rgbClr val="1C1C1C"/>
                </a:solidFill>
              </a:rPr>
              <a:t>g</a:t>
            </a:r>
            <a:endParaRPr lang="en-US" altLang="zh-CN" sz="20000" b="0">
              <a:solidFill>
                <a:srgbClr val="1C1C1C"/>
              </a:solidFill>
            </a:endParaRPr>
          </a:p>
        </p:txBody>
      </p:sp>
      <p:sp>
        <p:nvSpPr>
          <p:cNvPr id="96273" name="Text Box 17"/>
          <p:cNvSpPr txBox="1">
            <a:spLocks noChangeArrowheads="1"/>
          </p:cNvSpPr>
          <p:nvPr/>
        </p:nvSpPr>
        <p:spPr bwMode="auto">
          <a:xfrm>
            <a:off x="5591175" y="2060575"/>
            <a:ext cx="2160588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rgbClr val="800080"/>
                </a:solidFill>
              </a:rPr>
              <a:t>x</a:t>
            </a:r>
            <a:endParaRPr lang="en-US" altLang="zh-CN" sz="20000" b="0">
              <a:solidFill>
                <a:srgbClr val="800080"/>
              </a:solidFill>
            </a:endParaRPr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5807075" y="2276475"/>
            <a:ext cx="2160588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rgbClr val="00FF00"/>
                </a:solidFill>
              </a:rPr>
              <a:t>k</a:t>
            </a:r>
            <a:endParaRPr lang="en-US" altLang="zh-CN" sz="20000" b="0">
              <a:solidFill>
                <a:srgbClr val="00FF00"/>
              </a:solidFill>
            </a:endParaRPr>
          </a:p>
        </p:txBody>
      </p:sp>
      <p:sp>
        <p:nvSpPr>
          <p:cNvPr id="96275" name="Text Box 19"/>
          <p:cNvSpPr txBox="1">
            <a:spLocks noChangeArrowheads="1"/>
          </p:cNvSpPr>
          <p:nvPr/>
        </p:nvSpPr>
        <p:spPr bwMode="auto">
          <a:xfrm>
            <a:off x="6022975" y="2492375"/>
            <a:ext cx="2160588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0" b="0">
                <a:solidFill>
                  <a:srgbClr val="6600FF"/>
                </a:solidFill>
              </a:rPr>
              <a:t>h</a:t>
            </a:r>
            <a:endParaRPr lang="en-US" altLang="zh-CN" sz="20000" b="0">
              <a:solidFill>
                <a:srgbClr val="6600FF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7" dur="20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2" dur="2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7" dur="20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2" dur="20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7" dur="2000"/>
                                        <p:tgtEl>
                                          <p:spTgt spid="96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2" dur="20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7" dur="20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52" dur="2000"/>
                                        <p:tgtEl>
                                          <p:spTgt spid="96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57" dur="2000"/>
                                        <p:tgtEl>
                                          <p:spTgt spid="96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62" dur="2000"/>
                                        <p:tgtEl>
                                          <p:spTgt spid="96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67" dur="2000"/>
                                        <p:tgtEl>
                                          <p:spTgt spid="96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2" dur="2000"/>
                                        <p:tgtEl>
                                          <p:spTgt spid="96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7" dur="2000"/>
                                        <p:tgtEl>
                                          <p:spTgt spid="96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 bldLvl="0" animBg="1"/>
      <p:bldP spid="96262" grpId="0" bldLvl="0" animBg="1"/>
      <p:bldP spid="96263" grpId="0" bldLvl="0" animBg="1"/>
      <p:bldP spid="96264" grpId="0" bldLvl="0" animBg="1"/>
      <p:bldP spid="96265" grpId="0" bldLvl="0" animBg="1"/>
      <p:bldP spid="96266" grpId="0" bldLvl="0" animBg="1"/>
      <p:bldP spid="96267" grpId="0" bldLvl="0" animBg="1"/>
      <p:bldP spid="96268" grpId="0" bldLvl="0" animBg="1"/>
      <p:bldP spid="96269" grpId="0" bldLvl="0" animBg="1"/>
      <p:bldP spid="96270" grpId="0" bldLvl="0" animBg="1"/>
      <p:bldP spid="96271" grpId="0" bldLvl="0" animBg="1"/>
      <p:bldP spid="96272" grpId="0" bldLvl="0" animBg="1"/>
      <p:bldP spid="96273" grpId="0" bldLvl="0" animBg="1"/>
      <p:bldP spid="96274" grpId="0" bldLvl="0" animBg="1"/>
      <p:bldP spid="9627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WordArt 2"/>
          <p:cNvSpPr>
            <a:spLocks noChangeArrowheads="1" noChangeShapeType="1" noTextEdit="1"/>
          </p:cNvSpPr>
          <p:nvPr/>
        </p:nvSpPr>
        <p:spPr bwMode="auto">
          <a:xfrm>
            <a:off x="2208213" y="981075"/>
            <a:ext cx="50323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z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5" name="Line 3"/>
          <p:cNvSpPr>
            <a:spLocks noChangeShapeType="1"/>
          </p:cNvSpPr>
          <p:nvPr/>
        </p:nvSpPr>
        <p:spPr bwMode="auto">
          <a:xfrm flipV="1">
            <a:off x="3143250" y="1412875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76" name="Line 4"/>
          <p:cNvSpPr>
            <a:spLocks noChangeShapeType="1"/>
          </p:cNvSpPr>
          <p:nvPr/>
        </p:nvSpPr>
        <p:spPr bwMode="auto">
          <a:xfrm>
            <a:off x="6600825" y="1341438"/>
            <a:ext cx="122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77" name="WordArt 5"/>
          <p:cNvSpPr>
            <a:spLocks noChangeArrowheads="1" noChangeShapeType="1" noTextEdit="1"/>
          </p:cNvSpPr>
          <p:nvPr/>
        </p:nvSpPr>
        <p:spPr bwMode="auto">
          <a:xfrm>
            <a:off x="8328025" y="981075"/>
            <a:ext cx="1512888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zuo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8" name="WordArt 6"/>
          <p:cNvSpPr>
            <a:spLocks noChangeArrowheads="1" noChangeShapeType="1" noTextEdit="1"/>
          </p:cNvSpPr>
          <p:nvPr/>
        </p:nvSpPr>
        <p:spPr bwMode="auto">
          <a:xfrm>
            <a:off x="2208213" y="2492375"/>
            <a:ext cx="50323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79" name="Line 7"/>
          <p:cNvSpPr>
            <a:spLocks noChangeShapeType="1"/>
          </p:cNvSpPr>
          <p:nvPr/>
        </p:nvSpPr>
        <p:spPr bwMode="auto">
          <a:xfrm flipV="1">
            <a:off x="3071813" y="2924175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80" name="Line 8"/>
          <p:cNvSpPr>
            <a:spLocks noChangeShapeType="1"/>
          </p:cNvSpPr>
          <p:nvPr/>
        </p:nvSpPr>
        <p:spPr bwMode="auto">
          <a:xfrm>
            <a:off x="6743700" y="2997200"/>
            <a:ext cx="122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81" name="WordArt 9"/>
          <p:cNvSpPr>
            <a:spLocks noChangeArrowheads="1" noChangeShapeType="1" noTextEdit="1"/>
          </p:cNvSpPr>
          <p:nvPr/>
        </p:nvSpPr>
        <p:spPr bwMode="auto">
          <a:xfrm>
            <a:off x="8472488" y="2565400"/>
            <a:ext cx="151288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cuo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82" name="WordArt 10"/>
          <p:cNvSpPr>
            <a:spLocks noChangeArrowheads="1" noChangeShapeType="1" noTextEdit="1"/>
          </p:cNvSpPr>
          <p:nvPr/>
        </p:nvSpPr>
        <p:spPr bwMode="auto">
          <a:xfrm>
            <a:off x="2208213" y="4365625"/>
            <a:ext cx="50323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s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83" name="Line 11"/>
          <p:cNvSpPr>
            <a:spLocks noChangeShapeType="1"/>
          </p:cNvSpPr>
          <p:nvPr/>
        </p:nvSpPr>
        <p:spPr bwMode="auto">
          <a:xfrm flipV="1">
            <a:off x="3071813" y="4724400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84" name="Line 12"/>
          <p:cNvSpPr>
            <a:spLocks noChangeShapeType="1"/>
          </p:cNvSpPr>
          <p:nvPr/>
        </p:nvSpPr>
        <p:spPr bwMode="auto">
          <a:xfrm>
            <a:off x="6816725" y="4724400"/>
            <a:ext cx="122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85" name="WordArt 13"/>
          <p:cNvSpPr>
            <a:spLocks noChangeArrowheads="1" noChangeShapeType="1" noTextEdit="1"/>
          </p:cNvSpPr>
          <p:nvPr/>
        </p:nvSpPr>
        <p:spPr bwMode="auto">
          <a:xfrm>
            <a:off x="8472488" y="4292600"/>
            <a:ext cx="1512887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suo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5486" name="WordArt 14"/>
          <p:cNvSpPr>
            <a:spLocks noChangeArrowheads="1" noChangeShapeType="1" noTextEdit="1"/>
          </p:cNvSpPr>
          <p:nvPr/>
        </p:nvSpPr>
        <p:spPr bwMode="auto">
          <a:xfrm>
            <a:off x="3935413" y="908050"/>
            <a:ext cx="72072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87" name="WordArt 15"/>
          <p:cNvSpPr>
            <a:spLocks noChangeArrowheads="1" noChangeShapeType="1" noTextEdit="1"/>
          </p:cNvSpPr>
          <p:nvPr/>
        </p:nvSpPr>
        <p:spPr bwMode="auto">
          <a:xfrm>
            <a:off x="5808663" y="836613"/>
            <a:ext cx="792162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88" name="WordArt 16"/>
          <p:cNvSpPr>
            <a:spLocks noChangeArrowheads="1" noChangeShapeType="1" noTextEdit="1"/>
          </p:cNvSpPr>
          <p:nvPr/>
        </p:nvSpPr>
        <p:spPr bwMode="auto">
          <a:xfrm>
            <a:off x="4008438" y="2420938"/>
            <a:ext cx="6477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89" name="WordArt 17"/>
          <p:cNvSpPr>
            <a:spLocks noChangeArrowheads="1" noChangeShapeType="1" noTextEdit="1"/>
          </p:cNvSpPr>
          <p:nvPr/>
        </p:nvSpPr>
        <p:spPr bwMode="auto">
          <a:xfrm>
            <a:off x="3935413" y="4221163"/>
            <a:ext cx="720725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90" name="WordArt 18"/>
          <p:cNvSpPr>
            <a:spLocks noChangeArrowheads="1" noChangeShapeType="1" noTextEdit="1"/>
          </p:cNvSpPr>
          <p:nvPr/>
        </p:nvSpPr>
        <p:spPr bwMode="auto">
          <a:xfrm>
            <a:off x="6024563" y="4221163"/>
            <a:ext cx="719137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91" name="WordArt 19"/>
          <p:cNvSpPr>
            <a:spLocks noChangeArrowheads="1" noChangeShapeType="1" noTextEdit="1"/>
          </p:cNvSpPr>
          <p:nvPr/>
        </p:nvSpPr>
        <p:spPr bwMode="auto">
          <a:xfrm>
            <a:off x="5880100" y="2492375"/>
            <a:ext cx="719138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92" name="Line 20"/>
          <p:cNvSpPr>
            <a:spLocks noChangeShapeType="1"/>
          </p:cNvSpPr>
          <p:nvPr/>
        </p:nvSpPr>
        <p:spPr bwMode="auto">
          <a:xfrm flipV="1">
            <a:off x="4872038" y="1341438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93" name="Line 21"/>
          <p:cNvSpPr>
            <a:spLocks noChangeShapeType="1"/>
          </p:cNvSpPr>
          <p:nvPr/>
        </p:nvSpPr>
        <p:spPr bwMode="auto">
          <a:xfrm flipV="1">
            <a:off x="4943475" y="2924175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94" name="Line 22"/>
          <p:cNvSpPr>
            <a:spLocks noChangeShapeType="1"/>
          </p:cNvSpPr>
          <p:nvPr/>
        </p:nvSpPr>
        <p:spPr bwMode="auto">
          <a:xfrm flipV="1">
            <a:off x="4943475" y="4724400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495" name="WordArt 23"/>
          <p:cNvSpPr>
            <a:spLocks noChangeArrowheads="1" noChangeShapeType="1" noTextEdit="1"/>
          </p:cNvSpPr>
          <p:nvPr/>
        </p:nvSpPr>
        <p:spPr bwMode="auto">
          <a:xfrm>
            <a:off x="1847850" y="5805488"/>
            <a:ext cx="2232025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993366"/>
                  </a:solidFill>
                  <a:round/>
                </a:ln>
                <a:solidFill>
                  <a:srgbClr val="99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三拼音节</a:t>
            </a:r>
            <a:endParaRPr lang="zh-CN" altLang="en-US" sz="3600" kern="10">
              <a:ln w="9525">
                <a:solidFill>
                  <a:srgbClr val="993366"/>
                </a:solidFill>
                <a:round/>
              </a:ln>
              <a:solidFill>
                <a:srgbClr val="9933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5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 animBg="1"/>
      <p:bldP spid="105481" grpId="0" animBg="1"/>
      <p:bldP spid="10548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2905" y="1241425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字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5410" y="282956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词语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74000" y="431609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句子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52395" y="1447800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3480" y="266890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学生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98930" y="402844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我是小学生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内容占位符 13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0115" y="1201420"/>
            <a:ext cx="6808470" cy="445579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1524000" y="549275"/>
            <a:ext cx="164909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ea typeface="黑体" panose="02010609060101010101" pitchFamily="2" charset="-122"/>
              </a:rPr>
              <a:t>zuò</a:t>
            </a:r>
            <a:endParaRPr lang="en-US" altLang="zh-CN" sz="80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12643" name="Rectangle 3"/>
          <p:cNvSpPr>
            <a:spLocks noChangeArrowheads="1"/>
          </p:cNvSpPr>
          <p:nvPr/>
        </p:nvSpPr>
        <p:spPr bwMode="auto">
          <a:xfrm>
            <a:off x="1919288" y="1916113"/>
            <a:ext cx="1198880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0">
                <a:ea typeface="黑体" panose="02010609060101010101" pitchFamily="2" charset="-122"/>
              </a:rPr>
              <a:t>做</a:t>
            </a:r>
            <a:endParaRPr lang="zh-CN" altLang="en-US" sz="8000" b="0">
              <a:ea typeface="黑体" panose="02010609060101010101" pitchFamily="2" charset="-122"/>
            </a:endParaRP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2424113" y="1052513"/>
            <a:ext cx="1938337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8000">
              <a:ea typeface="黑体" panose="02010609060101010101" pitchFamily="2" charset="-122"/>
            </a:endParaRPr>
          </a:p>
          <a:p>
            <a:endParaRPr lang="zh-CN" altLang="en-US" sz="8000">
              <a:ea typeface="黑体" panose="02010609060101010101" pitchFamily="2" charset="-122"/>
            </a:endParaRPr>
          </a:p>
          <a:p>
            <a:r>
              <a:rPr lang="zh-CN" altLang="en-US" sz="8000">
                <a:ea typeface="黑体" panose="02010609060101010101" pitchFamily="2" charset="-122"/>
              </a:rPr>
              <a:t>ɡuò</a:t>
            </a:r>
            <a:endParaRPr lang="en-US" altLang="zh-CN" sz="8000">
              <a:ea typeface="黑体" panose="02010609060101010101" pitchFamily="2" charset="-122"/>
            </a:endParaRPr>
          </a:p>
        </p:txBody>
      </p: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2640013" y="4868863"/>
            <a:ext cx="1150937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8000">
                <a:ea typeface="黑体" panose="02010609060101010101" pitchFamily="2" charset="-122"/>
              </a:rPr>
              <a:t>过</a:t>
            </a:r>
            <a:endParaRPr lang="zh-CN" altLang="en-US" sz="8000">
              <a:ea typeface="黑体" panose="02010609060101010101" pitchFamily="2" charset="-122"/>
            </a:endParaRP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4800600" y="1989138"/>
            <a:ext cx="1204913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8000">
                <a:ea typeface="黑体" panose="02010609060101010101" pitchFamily="2" charset="-122"/>
              </a:rPr>
              <a:t>了</a:t>
            </a:r>
            <a:endParaRPr lang="zh-CN" altLang="en-US" sz="8000">
              <a:ea typeface="黑体" panose="02010609060101010101" pitchFamily="2" charset="-122"/>
            </a:endParaRPr>
          </a:p>
        </p:txBody>
      </p:sp>
      <p:sp>
        <p:nvSpPr>
          <p:cNvPr id="112647" name="Rectangle 7"/>
          <p:cNvSpPr>
            <a:spLocks noChangeArrowheads="1"/>
          </p:cNvSpPr>
          <p:nvPr/>
        </p:nvSpPr>
        <p:spPr bwMode="auto">
          <a:xfrm>
            <a:off x="5087938" y="549275"/>
            <a:ext cx="92138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>
                <a:ea typeface="黑体" panose="02010609060101010101" pitchFamily="2" charset="-122"/>
              </a:rPr>
              <a:t>le</a:t>
            </a:r>
            <a:endParaRPr lang="en-US" altLang="zh-CN" sz="8000">
              <a:ea typeface="黑体" panose="02010609060101010101" pitchFamily="2" charset="-122"/>
            </a:endParaRPr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7751763" y="549275"/>
            <a:ext cx="142557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8000">
                <a:ea typeface="黑体" panose="02010609060101010101" pitchFamily="2" charset="-122"/>
              </a:rPr>
              <a:t>bù</a:t>
            </a:r>
            <a:endParaRPr lang="en-US" altLang="zh-CN" sz="8000">
              <a:ea typeface="黑体" panose="02010609060101010101" pitchFamily="2" charset="-122"/>
            </a:endParaRPr>
          </a:p>
        </p:txBody>
      </p:sp>
      <p:sp>
        <p:nvSpPr>
          <p:cNvPr id="112649" name="Rectangle 9"/>
          <p:cNvSpPr>
            <a:spLocks noChangeArrowheads="1"/>
          </p:cNvSpPr>
          <p:nvPr/>
        </p:nvSpPr>
        <p:spPr bwMode="auto">
          <a:xfrm>
            <a:off x="8040688" y="2060575"/>
            <a:ext cx="1204912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8000">
                <a:ea typeface="黑体" panose="02010609060101010101" pitchFamily="2" charset="-122"/>
              </a:rPr>
              <a:t>不</a:t>
            </a:r>
            <a:endParaRPr lang="zh-CN" altLang="en-US" sz="8000">
              <a:ea typeface="黑体" panose="02010609060101010101" pitchFamily="2" charset="-122"/>
            </a:endParaRPr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8112125" y="3357563"/>
            <a:ext cx="103187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8000">
                <a:ea typeface="黑体" panose="02010609060101010101" pitchFamily="2" charset="-122"/>
              </a:rPr>
              <a:t>lè</a:t>
            </a:r>
            <a:endParaRPr lang="en-US" altLang="zh-CN" sz="8000">
              <a:ea typeface="黑体" panose="02010609060101010101" pitchFamily="2" charset="-122"/>
            </a:endParaRPr>
          </a:p>
        </p:txBody>
      </p:sp>
      <p:sp>
        <p:nvSpPr>
          <p:cNvPr id="112651" name="Rectangle 11"/>
          <p:cNvSpPr>
            <a:spLocks noChangeArrowheads="1"/>
          </p:cNvSpPr>
          <p:nvPr/>
        </p:nvSpPr>
        <p:spPr bwMode="auto">
          <a:xfrm>
            <a:off x="8183563" y="5013325"/>
            <a:ext cx="1198880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>
                <a:ea typeface="黑体" panose="02010609060101010101" pitchFamily="2" charset="-122"/>
              </a:rPr>
              <a:t>乐</a:t>
            </a:r>
            <a:endParaRPr lang="zh-CN" altLang="en-US" sz="8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4008438" y="485775"/>
            <a:ext cx="2381885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0">
                <a:solidFill>
                  <a:srgbClr val="FF0000"/>
                </a:solidFill>
                <a:ea typeface="黑体" panose="02010609060101010101" pitchFamily="2" charset="-122"/>
              </a:rPr>
              <a:t>zuò</a:t>
            </a:r>
            <a:endParaRPr lang="en-US" altLang="zh-CN" sz="120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3575050" y="2133600"/>
            <a:ext cx="4751388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 b="0">
                <a:ea typeface="黑体" panose="02010609060101010101" pitchFamily="2" charset="-122"/>
              </a:rPr>
              <a:t>做</a:t>
            </a:r>
            <a:endParaRPr lang="zh-CN" altLang="en-US" sz="25000" b="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ChangeArrowheads="1"/>
          </p:cNvSpPr>
          <p:nvPr/>
        </p:nvSpPr>
        <p:spPr bwMode="auto">
          <a:xfrm>
            <a:off x="4440238" y="1557338"/>
            <a:ext cx="2951162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>
                <a:ea typeface="黑体" panose="02010609060101010101" pitchFamily="2" charset="-122"/>
              </a:rPr>
              <a:t>了</a:t>
            </a:r>
            <a:endParaRPr lang="zh-CN" altLang="en-US" sz="25000">
              <a:ea typeface="黑体" panose="02010609060101010101" pitchFamily="2" charset="-122"/>
            </a:endParaRPr>
          </a:p>
        </p:txBody>
      </p:sp>
      <p:sp>
        <p:nvSpPr>
          <p:cNvPr id="114691" name="Rectangle 3"/>
          <p:cNvSpPr>
            <a:spLocks noChangeArrowheads="1"/>
          </p:cNvSpPr>
          <p:nvPr/>
        </p:nvSpPr>
        <p:spPr bwMode="auto">
          <a:xfrm>
            <a:off x="5087938" y="53975"/>
            <a:ext cx="1290955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0">
                <a:ea typeface="黑体" panose="02010609060101010101" pitchFamily="2" charset="-122"/>
              </a:rPr>
              <a:t>le</a:t>
            </a:r>
            <a:endParaRPr lang="en-US" altLang="zh-CN" sz="12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4583113" y="333375"/>
            <a:ext cx="4233862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2000">
                <a:ea typeface="黑体" panose="02010609060101010101" pitchFamily="2" charset="-122"/>
              </a:rPr>
              <a:t>bù</a:t>
            </a:r>
            <a:endParaRPr lang="en-US" altLang="zh-CN" sz="12000">
              <a:ea typeface="黑体" panose="02010609060101010101" pitchFamily="2" charset="-122"/>
            </a:endParaRPr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3935413" y="1989138"/>
            <a:ext cx="4086225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>
                <a:ea typeface="黑体" panose="02010609060101010101" pitchFamily="2" charset="-122"/>
              </a:rPr>
              <a:t>不</a:t>
            </a:r>
            <a:endParaRPr lang="zh-CN" altLang="en-US" sz="25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4727575" y="-1108075"/>
            <a:ext cx="4824413" cy="316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8000">
              <a:ea typeface="黑体" panose="02010609060101010101" pitchFamily="2" charset="-122"/>
            </a:endParaRPr>
          </a:p>
          <a:p>
            <a:r>
              <a:rPr lang="en-US" altLang="zh-CN" sz="12000">
                <a:ea typeface="黑体" panose="02010609060101010101" pitchFamily="2" charset="-122"/>
              </a:rPr>
              <a:t>g</a:t>
            </a:r>
            <a:r>
              <a:rPr lang="zh-CN" altLang="en-US" sz="12000">
                <a:ea typeface="黑体" panose="02010609060101010101" pitchFamily="2" charset="-122"/>
              </a:rPr>
              <a:t>uò</a:t>
            </a:r>
            <a:endParaRPr lang="en-US" altLang="zh-CN" sz="12000">
              <a:ea typeface="黑体" panose="02010609060101010101" pitchFamily="2" charset="-122"/>
            </a:endParaRPr>
          </a:p>
        </p:txBody>
      </p:sp>
      <p:sp>
        <p:nvSpPr>
          <p:cNvPr id="116739" name="Rectangle 3"/>
          <p:cNvSpPr>
            <a:spLocks noChangeArrowheads="1"/>
          </p:cNvSpPr>
          <p:nvPr/>
        </p:nvSpPr>
        <p:spPr bwMode="auto">
          <a:xfrm>
            <a:off x="4583113" y="1557338"/>
            <a:ext cx="4608512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5000">
                <a:ea typeface="黑体" panose="02010609060101010101" pitchFamily="2" charset="-122"/>
              </a:rPr>
              <a:t>过</a:t>
            </a:r>
            <a:endParaRPr lang="zh-CN" altLang="en-US" sz="25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ChangeArrowheads="1"/>
          </p:cNvSpPr>
          <p:nvPr/>
        </p:nvSpPr>
        <p:spPr bwMode="auto">
          <a:xfrm>
            <a:off x="5016500" y="333375"/>
            <a:ext cx="4176713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2000">
                <a:ea typeface="黑体" panose="02010609060101010101" pitchFamily="2" charset="-122"/>
              </a:rPr>
              <a:t>lè</a:t>
            </a:r>
            <a:endParaRPr lang="en-US" altLang="zh-CN" sz="12000">
              <a:ea typeface="黑体" panose="02010609060101010101" pitchFamily="2" charset="-122"/>
            </a:endParaRPr>
          </a:p>
        </p:txBody>
      </p:sp>
      <p:sp>
        <p:nvSpPr>
          <p:cNvPr id="117763" name="Rectangle 3"/>
          <p:cNvSpPr>
            <a:spLocks noChangeArrowheads="1"/>
          </p:cNvSpPr>
          <p:nvPr/>
        </p:nvSpPr>
        <p:spPr bwMode="auto">
          <a:xfrm>
            <a:off x="4295775" y="2276475"/>
            <a:ext cx="3357880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5000">
                <a:ea typeface="黑体" panose="02010609060101010101" pitchFamily="2" charset="-122"/>
              </a:rPr>
              <a:t>乐</a:t>
            </a:r>
            <a:endParaRPr lang="zh-CN" altLang="en-US" sz="25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16500" y="836613"/>
            <a:ext cx="183388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0">
                <a:solidFill>
                  <a:srgbClr val="FF0066"/>
                </a:solidFill>
              </a:rPr>
              <a:t>yi</a:t>
            </a:r>
            <a:endParaRPr lang="zh-CN" altLang="en-US" sz="18000">
              <a:solidFill>
                <a:srgbClr val="FF0066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24338" y="1196975"/>
            <a:ext cx="310515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0">
                <a:solidFill>
                  <a:srgbClr val="FFC000"/>
                </a:solidFill>
              </a:rPr>
              <a:t>wu</a:t>
            </a:r>
            <a:endParaRPr lang="zh-CN" altLang="en-US" sz="1800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40238" y="1196975"/>
            <a:ext cx="259715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0">
                <a:solidFill>
                  <a:srgbClr val="00B050"/>
                </a:solidFill>
              </a:rPr>
              <a:t>yu</a:t>
            </a:r>
            <a:endParaRPr lang="zh-CN" altLang="en-US" sz="1800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03613" y="2133600"/>
            <a:ext cx="470090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000" b="0"/>
              <a:t>yi   wu  yu</a:t>
            </a:r>
            <a:endParaRPr lang="zh-CN" altLang="en-US" sz="8000" b="0"/>
          </a:p>
        </p:txBody>
      </p:sp>
      <p:sp>
        <p:nvSpPr>
          <p:cNvPr id="8" name="圆角矩形 7"/>
          <p:cNvSpPr/>
          <p:nvPr/>
        </p:nvSpPr>
        <p:spPr>
          <a:xfrm>
            <a:off x="4079875" y="4149725"/>
            <a:ext cx="3960813" cy="7921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800" b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整体认读音</a:t>
            </a:r>
            <a:r>
              <a:rPr lang="zh-CN" altLang="en-US" sz="4800" b="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节</a:t>
            </a:r>
            <a:endParaRPr lang="zh-CN" altLang="en-US" sz="4800" b="0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Text Box 4"/>
          <p:cNvSpPr txBox="1"/>
          <p:nvPr/>
        </p:nvSpPr>
        <p:spPr>
          <a:xfrm>
            <a:off x="5241713" y="724959"/>
            <a:ext cx="3860800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586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  d  d</a:t>
            </a:r>
            <a:endParaRPr lang="zh-CN" altLang="zh-CN" sz="5865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5319607" y="1579457"/>
            <a:ext cx="3835400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586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  b </a:t>
            </a:r>
            <a:r>
              <a:rPr lang="en-US" altLang="zh-CN" sz="586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586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zh-CN" sz="5865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5362998" y="2411307"/>
            <a:ext cx="3594100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586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  m  m</a:t>
            </a:r>
            <a:endParaRPr lang="zh-CN" altLang="zh-CN" sz="5865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7"/>
          <p:cNvSpPr txBox="1"/>
          <p:nvPr/>
        </p:nvSpPr>
        <p:spPr>
          <a:xfrm>
            <a:off x="5334212" y="3332269"/>
            <a:ext cx="3570816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586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  n  n</a:t>
            </a:r>
            <a:endParaRPr lang="zh-CN" altLang="zh-CN" sz="5865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Box 8"/>
          <p:cNvSpPr txBox="1"/>
          <p:nvPr/>
        </p:nvSpPr>
        <p:spPr>
          <a:xfrm>
            <a:off x="5386917" y="4115435"/>
            <a:ext cx="3570816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86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  ɡ  ɡ</a:t>
            </a:r>
            <a:endParaRPr lang="zh-CN" altLang="zh-CN" sz="5865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Box 9"/>
          <p:cNvSpPr txBox="1"/>
          <p:nvPr/>
        </p:nvSpPr>
        <p:spPr>
          <a:xfrm>
            <a:off x="5403851" y="5109210"/>
            <a:ext cx="3431116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586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  k  k</a:t>
            </a:r>
            <a:endParaRPr lang="zh-CN" altLang="zh-CN" sz="5865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2150" y="725171"/>
            <a:ext cx="3234267" cy="54082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zh-CN" sz="4800" b="1" dirty="0">
                <a:latin typeface="楷体_GB2312" pitchFamily="49" charset="-122"/>
                <a:ea typeface="楷体_GB2312" pitchFamily="49" charset="-122"/>
              </a:rPr>
              <a:t>左下半圆</a:t>
            </a:r>
            <a:endParaRPr lang="zh-CN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4800" b="1" dirty="0">
                <a:latin typeface="楷体_GB2312" pitchFamily="49" charset="-122"/>
                <a:ea typeface="楷体_GB2312" pitchFamily="49" charset="-122"/>
              </a:rPr>
              <a:t>右下半圆</a:t>
            </a:r>
            <a:endParaRPr lang="zh-CN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4800" b="1" dirty="0">
                <a:latin typeface="楷体_GB2312" pitchFamily="49" charset="-122"/>
                <a:ea typeface="楷体_GB2312" pitchFamily="49" charset="-122"/>
              </a:rPr>
              <a:t>两个门洞</a:t>
            </a:r>
            <a:endParaRPr lang="zh-CN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4800" b="1" dirty="0">
                <a:latin typeface="楷体_GB2312" pitchFamily="49" charset="-122"/>
                <a:ea typeface="楷体_GB2312" pitchFamily="49" charset="-122"/>
              </a:rPr>
              <a:t>一个门洞</a:t>
            </a:r>
            <a:endParaRPr lang="zh-CN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4800" b="1" dirty="0">
                <a:latin typeface="楷体_GB2312" pitchFamily="49" charset="-122"/>
                <a:ea typeface="楷体_GB2312" pitchFamily="49" charset="-122"/>
              </a:rPr>
              <a:t>9字拐弯</a:t>
            </a:r>
            <a:endParaRPr lang="zh-CN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4800" b="1" dirty="0">
                <a:latin typeface="楷体_GB2312" pitchFamily="49" charset="-122"/>
                <a:ea typeface="楷体_GB2312" pitchFamily="49" charset="-122"/>
              </a:rPr>
              <a:t>像挺机枪</a:t>
            </a:r>
            <a:endParaRPr lang="zh-CN" altLang="zh-CN" sz="4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charRg st="2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charRg st="25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160" y="70485"/>
            <a:ext cx="11923395" cy="6716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050" y="19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Rectangle 2"/>
          <p:cNvSpPr txBox="1">
            <a:spLocks noRot="1"/>
          </p:cNvSpPr>
          <p:nvPr/>
        </p:nvSpPr>
        <p:spPr>
          <a:xfrm>
            <a:off x="1471084" y="853017"/>
            <a:ext cx="3490383" cy="539326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zh-CN" altLang="zh-CN" sz="4800" b="1" dirty="0">
                <a:latin typeface="楷体_GB2312" pitchFamily="49" charset="-122"/>
                <a:ea typeface="楷体_GB2312" pitchFamily="49" charset="-122"/>
              </a:rPr>
              <a:t>一把椅子</a:t>
            </a:r>
            <a:endParaRPr lang="zh-CN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b="1" dirty="0">
                <a:latin typeface="楷体_GB2312" pitchFamily="49" charset="-122"/>
                <a:ea typeface="楷体_GB2312" pitchFamily="49" charset="-122"/>
              </a:rPr>
              <a:t>竖弯加点</a:t>
            </a:r>
            <a:endParaRPr lang="zh-CN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b="1" dirty="0">
                <a:latin typeface="楷体_GB2312" pitchFamily="49" charset="-122"/>
                <a:ea typeface="楷体_GB2312" pitchFamily="49" charset="-122"/>
              </a:rPr>
              <a:t>像个9字</a:t>
            </a:r>
            <a:endParaRPr lang="zh-CN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b="1" dirty="0">
                <a:latin typeface="楷体_GB2312" pitchFamily="49" charset="-122"/>
                <a:ea typeface="楷体_GB2312" pitchFamily="49" charset="-122"/>
              </a:rPr>
              <a:t>9字相反</a:t>
            </a:r>
            <a:endParaRPr lang="zh-CN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4800" b="1" dirty="0">
                <a:latin typeface="楷体_GB2312" pitchFamily="49" charset="-122"/>
                <a:ea typeface="楷体_GB2312" pitchFamily="49" charset="-122"/>
              </a:rPr>
              <a:t>像个叉叉</a:t>
            </a:r>
            <a:endParaRPr lang="zh-CN" altLang="zh-CN" sz="4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5700184" y="908051"/>
            <a:ext cx="4607983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5865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    h    h</a:t>
            </a:r>
            <a:endParaRPr lang="zh-CN" altLang="zh-CN" sz="5865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717117" y="1962151"/>
            <a:ext cx="4032249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5865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     j     j</a:t>
            </a:r>
            <a:endParaRPr lang="zh-CN" altLang="zh-CN" sz="5865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5598584" y="2916767"/>
            <a:ext cx="3456516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6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    q   q</a:t>
            </a:r>
            <a:endParaRPr lang="zh-CN" altLang="zh-CN" sz="6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5638800" y="4023784"/>
            <a:ext cx="35517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6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   </a:t>
            </a:r>
            <a:r>
              <a:rPr lang="en-US" altLang="zh-CN" sz="6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6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   p</a:t>
            </a:r>
            <a:endParaRPr lang="zh-CN" altLang="zh-CN" sz="6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5621867" y="5126567"/>
            <a:ext cx="35687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7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   x   x</a:t>
            </a:r>
            <a:endParaRPr lang="zh-CN" altLang="zh-CN" sz="7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charRg st="2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160" y="70485"/>
            <a:ext cx="11923395" cy="6716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050" y="1905"/>
            <a:ext cx="293751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找一找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33708" y="1056640"/>
            <a:ext cx="667385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9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</a:t>
            </a:r>
            <a:endParaRPr lang="en-US" altLang="zh-CN" sz="9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3"/>
          <p:cNvSpPr/>
          <p:nvPr/>
        </p:nvSpPr>
        <p:spPr>
          <a:xfrm>
            <a:off x="5781675" y="908050"/>
            <a:ext cx="54006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zh-CN" sz="48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你观察到什么了？</a:t>
            </a:r>
            <a:endParaRPr lang="zh-CN" altLang="zh-CN" sz="48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Text Box 5"/>
          <p:cNvSpPr txBox="1"/>
          <p:nvPr/>
        </p:nvSpPr>
        <p:spPr>
          <a:xfrm>
            <a:off x="5781358" y="1963103"/>
            <a:ext cx="41122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4400" b="1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小熊老师在教书</a:t>
            </a:r>
            <a:endParaRPr lang="zh-CN" altLang="zh-CN" sz="4400" b="1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1" name="标题 12290"/>
          <p:cNvSpPr>
            <a:spLocks noGrp="1"/>
          </p:cNvSpPr>
          <p:nvPr>
            <p:ph type="title"/>
          </p:nvPr>
        </p:nvSpPr>
        <p:spPr>
          <a:xfrm>
            <a:off x="10299700" y="1852295"/>
            <a:ext cx="1905000" cy="990600"/>
          </a:xfrm>
        </p:spPr>
        <p:txBody>
          <a:bodyPr anchor="ctr">
            <a:normAutofit fontScale="90000"/>
          </a:bodyPr>
          <a:p>
            <a:r>
              <a:rPr lang="en-US" altLang="zh-CN" sz="9600">
                <a:solidFill>
                  <a:schemeClr val="tx1"/>
                </a:solidFill>
              </a:rPr>
              <a:t>z</a:t>
            </a:r>
            <a:endParaRPr lang="en-US" altLang="zh-CN" sz="9600">
              <a:solidFill>
                <a:schemeClr val="tx1"/>
              </a:solidFill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5856605" y="3148330"/>
            <a:ext cx="81165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像个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zzz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30265" y="4250690"/>
            <a:ext cx="40493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写字写字</a:t>
            </a:r>
            <a:r>
              <a:rPr lang="en-US" altLang="zh-CN" sz="44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zzz</a:t>
            </a:r>
            <a:endParaRPr lang="en-US" altLang="zh-CN" sz="44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9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730" y="1737995"/>
            <a:ext cx="3111500" cy="2754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2291" grpId="0"/>
      <p:bldP spid="12294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1249</Words>
  <Application>WPS 演示</Application>
  <PresentationFormat>宽屏</PresentationFormat>
  <Paragraphs>407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Arial</vt:lpstr>
      <vt:lpstr>宋体</vt:lpstr>
      <vt:lpstr>Wingdings</vt:lpstr>
      <vt:lpstr>Times New Roman</vt:lpstr>
      <vt:lpstr>仿宋_GB2312</vt:lpstr>
      <vt:lpstr>黑体</vt:lpstr>
      <vt:lpstr>华文彩云</vt:lpstr>
      <vt:lpstr>楷体_GB2312</vt:lpstr>
      <vt:lpstr>华文楷体</vt:lpstr>
      <vt:lpstr>Calibri Light</vt:lpstr>
      <vt:lpstr>Calibri</vt:lpstr>
      <vt:lpstr>微软雅黑</vt:lpstr>
      <vt:lpstr>楷体</vt:lpstr>
      <vt:lpstr>Comic Sans MS</vt:lpstr>
      <vt:lpstr>新宋体</vt:lpstr>
      <vt:lpstr>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z</vt:lpstr>
      <vt:lpstr>PowerPoint 演示文稿</vt:lpstr>
      <vt:lpstr>PowerPoint 演示文稿</vt:lpstr>
      <vt:lpstr>c</vt:lpstr>
      <vt:lpstr>PowerPoint 演示文稿</vt:lpstr>
      <vt:lpstr>PowerPoint 演示文稿</vt:lpstr>
      <vt:lpstr>s</vt:lpstr>
      <vt:lpstr>PowerPoint 演示文稿</vt:lpstr>
      <vt:lpstr>PowerPoint 演示文稿</vt:lpstr>
      <vt:lpstr>PowerPoint 演示文稿</vt:lpstr>
      <vt:lpstr>PowerPoint 演示文稿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19</cp:revision>
  <dcterms:created xsi:type="dcterms:W3CDTF">2017-05-31T00:37:00Z</dcterms:created>
  <dcterms:modified xsi:type="dcterms:W3CDTF">2017-05-31T07:42:55Z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