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9" r:id="rId2"/>
    <p:sldId id="278" r:id="rId3"/>
    <p:sldId id="257" r:id="rId4"/>
    <p:sldId id="258" r:id="rId5"/>
    <p:sldId id="266" r:id="rId6"/>
    <p:sldId id="301" r:id="rId7"/>
    <p:sldId id="268" r:id="rId8"/>
    <p:sldId id="269" r:id="rId9"/>
    <p:sldId id="270" r:id="rId10"/>
    <p:sldId id="272" r:id="rId11"/>
    <p:sldId id="274" r:id="rId12"/>
    <p:sldId id="277" r:id="rId13"/>
    <p:sldId id="310" r:id="rId14"/>
    <p:sldId id="259" r:id="rId15"/>
    <p:sldId id="306" r:id="rId16"/>
    <p:sldId id="261" r:id="rId17"/>
    <p:sldId id="311" r:id="rId18"/>
    <p:sldId id="304" r:id="rId19"/>
    <p:sldId id="262" r:id="rId20"/>
    <p:sldId id="264" r:id="rId21"/>
    <p:sldId id="307" r:id="rId22"/>
    <p:sldId id="312" r:id="rId23"/>
    <p:sldId id="308" r:id="rId24"/>
    <p:sldId id="289" r:id="rId25"/>
    <p:sldId id="290" r:id="rId26"/>
    <p:sldId id="294" r:id="rId27"/>
    <p:sldId id="314" r:id="rId28"/>
    <p:sldId id="315" r:id="rId29"/>
    <p:sldId id="313" r:id="rId30"/>
    <p:sldId id="296" r:id="rId31"/>
    <p:sldId id="309" r:id="rId32"/>
    <p:sldId id="300" r:id="rId33"/>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02" autoAdjust="0"/>
    <p:restoredTop sz="94660"/>
  </p:normalViewPr>
  <p:slideViewPr>
    <p:cSldViewPr>
      <p:cViewPr>
        <p:scale>
          <a:sx n="100" d="100"/>
          <a:sy n="100" d="100"/>
        </p:scale>
        <p:origin x="1848" y="58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10</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slide" Target="slide19.xml"/></Relationships>
</file>

<file path=ppt/slides/_rels/slide30.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2350790" y="2368724"/>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五</a:t>
            </a:r>
            <a:r>
              <a:rPr lang="zh-CN" altLang="en-US" sz="1600" i="1" dirty="0" smtClean="0">
                <a:solidFill>
                  <a:schemeClr val="accent6">
                    <a:lumMod val="75000"/>
                  </a:schemeClr>
                </a:solidFill>
                <a:latin typeface="微软雅黑" pitchFamily="34" charset="-122"/>
                <a:ea typeface="微软雅黑" pitchFamily="34" charset="-122"/>
              </a:rPr>
              <a:t>单元</a:t>
            </a:r>
            <a:r>
              <a:rPr lang="zh-CN" altLang="en-US" sz="1600" i="1" dirty="0">
                <a:solidFill>
                  <a:schemeClr val="accent6">
                    <a:lumMod val="75000"/>
                  </a:schemeClr>
                </a:solidFill>
                <a:latin typeface="微软雅黑" pitchFamily="34" charset="-122"/>
                <a:ea typeface="微软雅黑" pitchFamily="34" charset="-122"/>
              </a:rPr>
              <a:t>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12" name="TextBox 11"/>
          <p:cNvSpPr txBox="1"/>
          <p:nvPr/>
        </p:nvSpPr>
        <p:spPr>
          <a:xfrm>
            <a:off x="2350790" y="2792939"/>
            <a:ext cx="8359785" cy="1015663"/>
          </a:xfrm>
          <a:prstGeom prst="rect">
            <a:avLst/>
          </a:prstGeom>
          <a:noFill/>
        </p:spPr>
        <p:txBody>
          <a:bodyPr wrap="square" rtlCol="0">
            <a:spAutoFit/>
          </a:bodyPr>
          <a:lstStyle/>
          <a:p>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17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原</a:t>
            </a: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毁</a:t>
            </a:r>
            <a:endPar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Picture 2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8118031" y="-9525"/>
            <a:ext cx="4072382" cy="254317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写作背景</a:t>
            </a:r>
            <a:endParaRPr lang="zh-CN" altLang="en-US" sz="2400" kern="0" dirty="0">
              <a:solidFill>
                <a:sysClr val="window" lastClr="FFFFFF"/>
              </a:solidFill>
              <a:effectLst/>
              <a:latin typeface="微软雅黑" pitchFamily="34" charset="-122"/>
              <a:ea typeface="微软雅黑"/>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二</a:t>
            </a:r>
            <a:endParaRPr lang="zh-CN" altLang="en-US" sz="2400" kern="0" dirty="0">
              <a:solidFill>
                <a:sysClr val="window" lastClr="FFFFFF"/>
              </a:solidFill>
              <a:latin typeface="微软雅黑" pitchFamily="34" charset="-122"/>
              <a:ea typeface="微软雅黑"/>
            </a:endParaRPr>
          </a:p>
        </p:txBody>
      </p:sp>
      <p:sp>
        <p:nvSpPr>
          <p:cNvPr id="5" name="TextBox 4"/>
          <p:cNvSpPr txBox="1"/>
          <p:nvPr/>
        </p:nvSpPr>
        <p:spPr>
          <a:xfrm>
            <a:off x="487417" y="984108"/>
            <a:ext cx="11080397" cy="4245092"/>
          </a:xfrm>
          <a:prstGeom prst="rect">
            <a:avLst/>
          </a:prstGeom>
          <a:noFill/>
        </p:spPr>
        <p:txBody>
          <a:bodyPr wrap="square" rtlCol="0">
            <a:spAutoFit/>
          </a:bodyPr>
          <a:lstStyle/>
          <a:p>
            <a:pPr indent="711200" algn="just">
              <a:lnSpc>
                <a:spcPts val="5300"/>
              </a:lnSpc>
              <a:spcAft>
                <a:spcPts val="0"/>
              </a:spcAft>
              <a:tabLst>
                <a:tab pos="2250440" algn="l"/>
              </a:tabLst>
            </a:pPr>
            <a:r>
              <a:rPr lang="zh-CN" altLang="zh-CN" sz="2800" kern="100" dirty="0">
                <a:latin typeface="Times New Roman"/>
                <a:ea typeface="华文细黑"/>
                <a:cs typeface="Times New Roman"/>
              </a:rPr>
              <a:t>韩愈所生活的中唐时代，在封建士大夫中滋生了一种嫉贤妒能的恶劣风气，于人求全责备，于己则务求宽容，即所谓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其责人也详，其待己也廉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。为正视听，引起当权者注意，并采取措施纠正这股歪风邪气，韩愈奋笔写下这篇《原毁》。本文与《原道》、《原性》、《原人》、《原鬼》合称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，是韩愈较系统全面地阐述自己思想观点的纲领性论文。</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06574" y="1117711"/>
            <a:ext cx="11344407" cy="2031325"/>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通假字</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恐恐然惟</a:t>
            </a:r>
            <a:r>
              <a:rPr lang="en-US" altLang="zh-CN" sz="2800" kern="100" dirty="0">
                <a:latin typeface="宋体"/>
                <a:ea typeface="华文细黑"/>
                <a:cs typeface="Courier New"/>
              </a:rPr>
              <a:t>  </a:t>
            </a:r>
            <a:r>
              <a:rPr lang="zh-CN" altLang="zh-CN" sz="2800" kern="100" dirty="0">
                <a:latin typeface="宋体"/>
                <a:ea typeface="华文细黑"/>
                <a:cs typeface="Courier New"/>
              </a:rPr>
              <a:t>其人之有闻也</a:t>
            </a:r>
            <a:r>
              <a:rPr lang="en-US" altLang="zh-CN" sz="2800" kern="100" dirty="0">
                <a:latin typeface="宋体"/>
                <a:ea typeface="华文细黑"/>
                <a:cs typeface="Courier New"/>
              </a:rPr>
              <a:t>	</a:t>
            </a:r>
            <a:r>
              <a:rPr lang="en-US" altLang="zh-CN" sz="2800" kern="100" dirty="0" smtClean="0">
                <a:latin typeface="宋体"/>
                <a:ea typeface="华文细黑"/>
                <a:cs typeface="Courier New"/>
              </a:rPr>
              <a:t>	</a:t>
            </a:r>
            <a:r>
              <a:rPr lang="zh-CN" altLang="zh-CN" sz="2800" kern="100" dirty="0" smtClean="0">
                <a:latin typeface="Times New Roman"/>
                <a:ea typeface="华文细黑"/>
                <a:cs typeface="Times New Roman"/>
              </a:rPr>
              <a:t>通</a:t>
            </a:r>
            <a:r>
              <a:rPr lang="en-US" altLang="zh-CN" sz="2800" kern="100" dirty="0">
                <a:latin typeface="Times New Roman"/>
                <a:ea typeface="华文细黑"/>
                <a:cs typeface="Courier New"/>
              </a:rPr>
              <a:t>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强者必</a:t>
            </a:r>
            <a:r>
              <a:rPr lang="zh-CN" altLang="zh-CN" sz="2800" kern="100" dirty="0">
                <a:solidFill>
                  <a:srgbClr val="FF0000"/>
                </a:solidFill>
                <a:latin typeface="Times New Roman"/>
                <a:ea typeface="华文细黑"/>
                <a:cs typeface="Times New Roman"/>
              </a:rPr>
              <a:t>说</a:t>
            </a:r>
            <a:r>
              <a:rPr lang="zh-CN" altLang="zh-CN" sz="2800" kern="100" dirty="0">
                <a:latin typeface="Times New Roman"/>
                <a:ea typeface="华文细黑"/>
                <a:cs typeface="Times New Roman"/>
              </a:rPr>
              <a:t>于言</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同</a:t>
            </a:r>
            <a:r>
              <a:rPr lang="en-US" altLang="zh-CN" sz="2800" kern="100" dirty="0">
                <a:latin typeface="Times New Roman"/>
                <a:ea typeface="华文细黑"/>
                <a:cs typeface="Courier New"/>
              </a:rPr>
              <a:t>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itchFamily="34" charset="-122"/>
                <a:ea typeface="微软雅黑"/>
              </a:rPr>
              <a:t>基础梳理</a:t>
            </a:r>
            <a:endParaRPr lang="zh-CN" altLang="en-US" sz="2400" kern="0" dirty="0">
              <a:solidFill>
                <a:sysClr val="window" lastClr="FFFFFF"/>
              </a:solidFill>
              <a:latin typeface="微软雅黑" pitchFamily="34" charset="-122"/>
              <a:ea typeface="微软雅黑"/>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三</a:t>
            </a:r>
            <a:endParaRPr lang="zh-CN" altLang="en-US" sz="2400" kern="0" dirty="0">
              <a:solidFill>
                <a:sysClr val="window" lastClr="FFFFFF"/>
              </a:solidFill>
              <a:latin typeface="微软雅黑" pitchFamily="34" charset="-122"/>
              <a:ea typeface="微软雅黑"/>
            </a:endParaRPr>
          </a:p>
        </p:txBody>
      </p:sp>
      <p:sp>
        <p:nvSpPr>
          <p:cNvPr id="21" name="圆角矩形 2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6148" name="图片 1"/>
          <p:cNvPicPr>
            <a:picLocks noChangeAspect="1" noChangeArrowheads="1"/>
          </p:cNvPicPr>
          <p:nvPr/>
        </p:nvPicPr>
        <p:blipFill rotWithShape="1">
          <a:blip r:embed="rId2">
            <a:duotone>
              <a:schemeClr val="accent2">
                <a:shade val="45000"/>
                <a:satMod val="135000"/>
              </a:schemeClr>
              <a:prstClr val="white"/>
            </a:duotone>
            <a:extLst>
              <a:ext uri="{28A0092B-C50C-407E-A947-70E740481C1C}">
                <a14:useLocalDpi xmlns="" xmlns:a14="http://schemas.microsoft.com/office/drawing/2010/main" val="0"/>
              </a:ext>
            </a:extLst>
          </a:blip>
          <a:srcRect t="1" r="6676" b="29018"/>
          <a:stretch/>
        </p:blipFill>
        <p:spPr bwMode="auto">
          <a:xfrm>
            <a:off x="2318958" y="1959045"/>
            <a:ext cx="366120" cy="4103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矩形 6"/>
          <p:cNvSpPr/>
          <p:nvPr/>
        </p:nvSpPr>
        <p:spPr>
          <a:xfrm>
            <a:off x="6256978" y="1853702"/>
            <a:ext cx="1261884" cy="523220"/>
          </a:xfrm>
          <a:prstGeom prst="rect">
            <a:avLst/>
          </a:prstGeom>
        </p:spPr>
        <p:txBody>
          <a:bodyPr wrap="none">
            <a:spAutoFit/>
          </a:bodyPr>
          <a:lstStyle/>
          <a:p>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惧</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8" name="矩形 7"/>
          <p:cNvSpPr/>
          <p:nvPr/>
        </p:nvSpPr>
        <p:spPr>
          <a:xfrm>
            <a:off x="7865569" y="1844824"/>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恐惧</a:t>
            </a:r>
            <a:endParaRPr lang="zh-CN" altLang="en-US" sz="2800" kern="100" dirty="0">
              <a:solidFill>
                <a:srgbClr val="3333FF"/>
              </a:solidFill>
              <a:latin typeface="宋体"/>
              <a:ea typeface="华文细黑"/>
              <a:cs typeface="Times New Roman"/>
            </a:endParaRPr>
          </a:p>
        </p:txBody>
      </p:sp>
      <p:sp>
        <p:nvSpPr>
          <p:cNvPr id="10" name="矩形 9"/>
          <p:cNvSpPr/>
          <p:nvPr/>
        </p:nvSpPr>
        <p:spPr>
          <a:xfrm>
            <a:off x="6256978" y="2482610"/>
            <a:ext cx="1261884" cy="523220"/>
          </a:xfrm>
          <a:prstGeom prst="rect">
            <a:avLst/>
          </a:prstGeom>
        </p:spPr>
        <p:txBody>
          <a:bodyPr wrap="none">
            <a:spAutoFit/>
          </a:bodyPr>
          <a:lstStyle/>
          <a:p>
            <a:r>
              <a:rPr lang="en-US" altLang="zh-CN" sz="2800" kern="10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悦</a:t>
            </a:r>
            <a:r>
              <a:rPr lang="en-US" altLang="zh-CN" sz="2800" kern="100" dirty="0">
                <a:solidFill>
                  <a:srgbClr val="3333FF"/>
                </a:solidFill>
                <a:latin typeface="宋体"/>
                <a:ea typeface="华文细黑"/>
                <a:cs typeface="Times New Roman"/>
              </a:rPr>
              <a:t>”</a:t>
            </a:r>
            <a:endParaRPr lang="zh-CN" altLang="en-US" sz="2800" dirty="0">
              <a:solidFill>
                <a:srgbClr val="3333FF"/>
              </a:solidFill>
            </a:endParaRPr>
          </a:p>
        </p:txBody>
      </p:sp>
      <p:sp>
        <p:nvSpPr>
          <p:cNvPr id="11" name="矩形 10"/>
          <p:cNvSpPr/>
          <p:nvPr/>
        </p:nvSpPr>
        <p:spPr>
          <a:xfrm>
            <a:off x="7865569" y="2473732"/>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高兴</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10737815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500"/>
                                        <p:tgtEl>
                                          <p:spTgt spid="1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7" grpId="0"/>
      <p:bldP spid="7" grpId="1"/>
      <p:bldP spid="8" grpId="0"/>
      <p:bldP spid="8" grpId="1"/>
      <p:bldP spid="10" grpId="0"/>
      <p:bldP spid="10" grpId="1"/>
      <p:bldP spid="11" grpId="0"/>
      <p:bldP spid="1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62380"/>
            <a:ext cx="11572430" cy="6555641"/>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古今异义</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夫是之谓不以</a:t>
            </a:r>
            <a:r>
              <a:rPr lang="zh-CN" altLang="zh-CN" sz="2800" kern="100" dirty="0">
                <a:solidFill>
                  <a:srgbClr val="FF0000"/>
                </a:solidFill>
                <a:latin typeface="Times New Roman"/>
                <a:ea typeface="华文细黑"/>
                <a:cs typeface="Times New Roman"/>
              </a:rPr>
              <a:t>众人</a:t>
            </a:r>
            <a:r>
              <a:rPr lang="zh-CN" altLang="zh-CN" sz="2800" kern="100" dirty="0">
                <a:latin typeface="Times New Roman"/>
                <a:ea typeface="华文细黑"/>
                <a:cs typeface="Times New Roman"/>
              </a:rPr>
              <a:t>待其身。</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solidFill>
                  <a:srgbClr val="FF0000"/>
                </a:solidFill>
                <a:latin typeface="Times New Roman"/>
                <a:ea typeface="华文细黑"/>
                <a:cs typeface="Times New Roman"/>
              </a:rPr>
              <a:t>虽然</a:t>
            </a:r>
            <a:r>
              <a:rPr lang="zh-CN" altLang="zh-CN" sz="2800" kern="100" dirty="0">
                <a:latin typeface="Times New Roman"/>
                <a:ea typeface="华文细黑"/>
                <a:cs typeface="Times New Roman"/>
              </a:rPr>
              <a:t>，为是者有本有原。</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吾</a:t>
            </a:r>
            <a:r>
              <a:rPr lang="zh-CN" altLang="zh-CN" sz="2800" kern="100" dirty="0">
                <a:solidFill>
                  <a:srgbClr val="FF0000"/>
                </a:solidFill>
                <a:latin typeface="Times New Roman"/>
                <a:ea typeface="华文细黑"/>
                <a:cs typeface="Times New Roman"/>
              </a:rPr>
              <a:t>尝试</a:t>
            </a:r>
            <a:r>
              <a:rPr lang="zh-CN" altLang="zh-CN" sz="2800" kern="100" dirty="0">
                <a:latin typeface="Times New Roman"/>
                <a:ea typeface="华文细黑"/>
                <a:cs typeface="Times New Roman"/>
              </a:rPr>
              <a:t>之矣，尝试语于众曰。</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1342678" y="1427916"/>
            <a:ext cx="3057247" cy="528452"/>
          </a:xfrm>
          <a:prstGeom prst="rect">
            <a:avLst/>
          </a:prstGeom>
        </p:spPr>
        <p:txBody>
          <a:bodyPr wrap="none">
            <a:spAutoFit/>
          </a:bodyPr>
          <a:lstStyle/>
          <a:p>
            <a:r>
              <a:rPr lang="zh-CN" altLang="zh-CN" sz="2800" kern="100" spc="-100" dirty="0">
                <a:solidFill>
                  <a:srgbClr val="3333FF"/>
                </a:solidFill>
                <a:latin typeface="宋体"/>
                <a:ea typeface="华文细黑"/>
                <a:cs typeface="Times New Roman"/>
              </a:rPr>
              <a:t>一般人、普通人。</a:t>
            </a:r>
            <a:endParaRPr lang="zh-CN" altLang="en-US" sz="2800" kern="100" spc="-100" dirty="0">
              <a:solidFill>
                <a:srgbClr val="3333FF"/>
              </a:solidFill>
              <a:latin typeface="宋体"/>
              <a:ea typeface="华文细黑"/>
              <a:cs typeface="Times New Roman"/>
            </a:endParaRPr>
          </a:p>
        </p:txBody>
      </p:sp>
      <p:sp>
        <p:nvSpPr>
          <p:cNvPr id="8" name="矩形 7"/>
          <p:cNvSpPr/>
          <p:nvPr/>
        </p:nvSpPr>
        <p:spPr>
          <a:xfrm>
            <a:off x="1342678" y="2049566"/>
            <a:ext cx="2698175" cy="581297"/>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大家，许多人。</a:t>
            </a:r>
            <a:endParaRPr lang="zh-CN" altLang="en-US" sz="2800" kern="100" dirty="0">
              <a:solidFill>
                <a:srgbClr val="3333FF"/>
              </a:solidFill>
              <a:latin typeface="宋体"/>
              <a:ea typeface="华文细黑"/>
              <a:cs typeface="Times New Roman"/>
            </a:endParaRPr>
          </a:p>
        </p:txBody>
      </p:sp>
      <p:sp>
        <p:nvSpPr>
          <p:cNvPr id="17" name="矩形 16"/>
          <p:cNvSpPr/>
          <p:nvPr/>
        </p:nvSpPr>
        <p:spPr>
          <a:xfrm>
            <a:off x="1385358" y="3315761"/>
            <a:ext cx="3628078" cy="461666"/>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虽然这样，即便这样。</a:t>
            </a:r>
            <a:endParaRPr lang="zh-CN" altLang="en-US" sz="2800" kern="100" dirty="0">
              <a:solidFill>
                <a:srgbClr val="3333FF"/>
              </a:solidFill>
              <a:latin typeface="宋体"/>
              <a:ea typeface="华文细黑"/>
              <a:cs typeface="Times New Roman"/>
            </a:endParaRPr>
          </a:p>
        </p:txBody>
      </p:sp>
      <p:sp>
        <p:nvSpPr>
          <p:cNvPr id="24" name="矩形 23"/>
          <p:cNvSpPr/>
          <p:nvPr/>
        </p:nvSpPr>
        <p:spPr>
          <a:xfrm>
            <a:off x="1380807" y="3996659"/>
            <a:ext cx="2698175" cy="575542"/>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表转折的连词。</a:t>
            </a:r>
            <a:endParaRPr lang="zh-CN" altLang="en-US" sz="2800" kern="100" dirty="0">
              <a:solidFill>
                <a:srgbClr val="3333FF"/>
              </a:solidFill>
              <a:latin typeface="宋体"/>
              <a:ea typeface="华文细黑"/>
              <a:cs typeface="Times New Roman"/>
            </a:endParaRPr>
          </a:p>
        </p:txBody>
      </p:sp>
      <p:sp>
        <p:nvSpPr>
          <p:cNvPr id="25" name="矩形 24"/>
          <p:cNvSpPr/>
          <p:nvPr/>
        </p:nvSpPr>
        <p:spPr>
          <a:xfrm>
            <a:off x="1331857" y="5273639"/>
            <a:ext cx="1980029" cy="575542"/>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曾经试着。</a:t>
            </a:r>
            <a:endParaRPr lang="zh-CN" altLang="en-US" sz="2800" kern="100" dirty="0">
              <a:solidFill>
                <a:srgbClr val="3333FF"/>
              </a:solidFill>
              <a:latin typeface="宋体"/>
              <a:ea typeface="华文细黑"/>
              <a:cs typeface="Times New Roman"/>
            </a:endParaRPr>
          </a:p>
        </p:txBody>
      </p:sp>
      <p:sp>
        <p:nvSpPr>
          <p:cNvPr id="26" name="矩形 25"/>
          <p:cNvSpPr/>
          <p:nvPr/>
        </p:nvSpPr>
        <p:spPr>
          <a:xfrm>
            <a:off x="1358015" y="5902498"/>
            <a:ext cx="1980029" cy="523220"/>
          </a:xfrm>
          <a:prstGeom prst="rect">
            <a:avLst/>
          </a:prstGeom>
        </p:spPr>
        <p:txBody>
          <a:bodyPr wrap="none">
            <a:spAutoFit/>
          </a:bodyPr>
          <a:lstStyle/>
          <a:p>
            <a:r>
              <a:rPr lang="zh-CN" altLang="zh-CN" sz="2800" kern="100">
                <a:solidFill>
                  <a:srgbClr val="3333FF"/>
                </a:solidFill>
                <a:latin typeface="宋体"/>
                <a:ea typeface="华文细黑"/>
                <a:cs typeface="Times New Roman"/>
              </a:rPr>
              <a:t>试验，试。</a:t>
            </a:r>
            <a:endParaRPr lang="zh-CN" altLang="en-US" sz="2800" kern="10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19254040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linds(horizontal)">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linds(horizontal)">
                                      <p:cBhvr>
                                        <p:cTn id="23" dur="500"/>
                                        <p:tgtEl>
                                          <p:spTgt spid="2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linds(horizontal)">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4"/>
                                        </p:tgtEl>
                                      </p:cBhvr>
                                    </p:animEffect>
                                    <p:set>
                                      <p:cBhvr>
                                        <p:cTn id="40" dur="1" fill="hold">
                                          <p:stCondLst>
                                            <p:cond delay="499"/>
                                          </p:stCondLst>
                                        </p:cTn>
                                        <p:tgtEl>
                                          <p:spTgt spid="24"/>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25"/>
                                        </p:tgtEl>
                                      </p:cBhvr>
                                    </p:animEffect>
                                    <p:set>
                                      <p:cBhvr>
                                        <p:cTn id="43" dur="1" fill="hold">
                                          <p:stCondLst>
                                            <p:cond delay="499"/>
                                          </p:stCondLst>
                                        </p:cTn>
                                        <p:tgtEl>
                                          <p:spTgt spid="2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6"/>
                                        </p:tgtEl>
                                      </p:cBhvr>
                                    </p:animEffect>
                                    <p:set>
                                      <p:cBhvr>
                                        <p:cTn id="46"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P spid="8" grpId="0"/>
      <p:bldP spid="8" grpId="1"/>
      <p:bldP spid="17" grpId="0"/>
      <p:bldP spid="17" grpId="1"/>
      <p:bldP spid="24" grpId="0"/>
      <p:bldP spid="24" grpId="1"/>
      <p:bldP spid="25" grpId="0"/>
      <p:bldP spid="25" grpId="1"/>
      <p:bldP spid="26" grpId="0"/>
      <p:bldP spid="2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8582" y="239720"/>
            <a:ext cx="11572430" cy="2677656"/>
          </a:xfrm>
          <a:prstGeom prst="rect">
            <a:avLst/>
          </a:prstGeom>
        </p:spPr>
        <p:txBody>
          <a:bodyPr>
            <a:spAutoFit/>
          </a:bodyPr>
          <a:lstStyle/>
          <a:p>
            <a:pPr algn="just">
              <a:lnSpc>
                <a:spcPct val="20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多才与</a:t>
            </a:r>
            <a:r>
              <a:rPr lang="zh-CN" altLang="zh-CN" sz="2800" kern="100" dirty="0">
                <a:solidFill>
                  <a:srgbClr val="FF0000"/>
                </a:solidFill>
                <a:latin typeface="Times New Roman"/>
                <a:ea typeface="华文细黑"/>
                <a:cs typeface="Times New Roman"/>
              </a:rPr>
              <a:t>艺人</a:t>
            </a:r>
            <a:r>
              <a:rPr lang="zh-CN" altLang="zh-CN" sz="2800" kern="100" dirty="0">
                <a:latin typeface="Times New Roman"/>
                <a:ea typeface="华文细黑"/>
                <a:cs typeface="Times New Roman"/>
              </a:rPr>
              <a:t>也。</a:t>
            </a:r>
            <a:endParaRPr lang="zh-CN" altLang="zh-CN" sz="1050" kern="100" dirty="0">
              <a:latin typeface="宋体"/>
              <a:cs typeface="Courier New"/>
            </a:endParaRPr>
          </a:p>
          <a:p>
            <a:pPr algn="just">
              <a:lnSpc>
                <a:spcPct val="200000"/>
              </a:lnSpc>
              <a:spcAft>
                <a:spcPts val="0"/>
              </a:spcAft>
              <a:tabLst>
                <a:tab pos="2250440" algn="l"/>
              </a:tabLst>
            </a:pPr>
            <a:r>
              <a:rPr lang="zh-CN" altLang="zh-CN" sz="2800" kern="100" dirty="0">
                <a:latin typeface="Times New Roman"/>
                <a:ea typeface="华文细黑"/>
                <a:cs typeface="Times New Roman"/>
              </a:rPr>
              <a:t>古义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200000"/>
              </a:lnSpc>
              <a:spcAft>
                <a:spcPts val="0"/>
              </a:spcAft>
              <a:tabLst>
                <a:tab pos="2250440" algn="l"/>
              </a:tabLst>
            </a:pPr>
            <a:r>
              <a:rPr lang="zh-CN" altLang="zh-CN" sz="2800" kern="100" dirty="0">
                <a:latin typeface="Times New Roman"/>
                <a:ea typeface="华文细黑"/>
                <a:cs typeface="Times New Roman"/>
              </a:rPr>
              <a:t>今义</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1630710" y="1319840"/>
            <a:ext cx="2339102"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有技能的人。</a:t>
            </a:r>
            <a:endParaRPr lang="zh-CN" altLang="en-US" sz="2800" kern="100" dirty="0">
              <a:solidFill>
                <a:srgbClr val="3333FF"/>
              </a:solidFill>
              <a:latin typeface="宋体"/>
              <a:ea typeface="华文细黑"/>
              <a:cs typeface="Times New Roman"/>
            </a:endParaRPr>
          </a:p>
        </p:txBody>
      </p:sp>
      <p:sp>
        <p:nvSpPr>
          <p:cNvPr id="4" name="矩形 3"/>
          <p:cNvSpPr/>
          <p:nvPr/>
        </p:nvSpPr>
        <p:spPr>
          <a:xfrm>
            <a:off x="1601668" y="2175107"/>
            <a:ext cx="4493538" cy="575542"/>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戏曲、曲艺、杂技等演员。</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20595971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2"/>
                                        </p:tgtEl>
                                      </p:cBhvr>
                                    </p:animEffect>
                                    <p:set>
                                      <p:cBhvr>
                                        <p:cTn id="15" dur="1" fill="hold">
                                          <p:stCondLst>
                                            <p:cond delay="499"/>
                                          </p:stCondLst>
                                        </p:cTn>
                                        <p:tgtEl>
                                          <p:spTgt spid="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548680"/>
            <a:ext cx="11232086" cy="656077"/>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一词多义</a:t>
            </a:r>
            <a:endParaRPr lang="zh-CN" altLang="zh-CN" sz="1050" kern="100" dirty="0">
              <a:effectLst/>
              <a:latin typeface="宋体"/>
              <a:cs typeface="Courier New"/>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916832"/>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病</a:t>
            </a:r>
            <a:endParaRPr lang="zh-CN" altLang="zh-CN" sz="1050" kern="100" dirty="0">
              <a:effectLst/>
              <a:latin typeface="宋体"/>
              <a:cs typeface="Courier New"/>
            </a:endParaRPr>
          </a:p>
        </p:txBody>
      </p:sp>
      <p:sp>
        <p:nvSpPr>
          <p:cNvPr id="4" name="左大括号 3"/>
          <p:cNvSpPr/>
          <p:nvPr/>
        </p:nvSpPr>
        <p:spPr>
          <a:xfrm>
            <a:off x="1342678" y="1476779"/>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1260755"/>
            <a:ext cx="9926569"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不如舜，不如周公，吾之</a:t>
            </a:r>
            <a:r>
              <a:rPr lang="zh-CN" altLang="zh-CN" sz="2800" kern="100" dirty="0">
                <a:solidFill>
                  <a:srgbClr val="FF0000"/>
                </a:solidFill>
                <a:latin typeface="Times New Roman"/>
                <a:ea typeface="华文细黑"/>
                <a:cs typeface="Times New Roman"/>
              </a:rPr>
              <a:t>病</a:t>
            </a:r>
            <a:r>
              <a:rPr lang="zh-CN" altLang="zh-CN" sz="2800" kern="100" dirty="0" smtClean="0">
                <a:latin typeface="Times New Roman"/>
                <a:ea typeface="华文细黑"/>
                <a:cs typeface="Times New Roman"/>
              </a:rPr>
              <a:t>也</a:t>
            </a:r>
            <a:r>
              <a:rPr lang="en-US" altLang="zh-CN" sz="2800" kern="100" dirty="0" smtClean="0">
                <a:latin typeface="Times New Roman"/>
                <a:ea typeface="华文细黑"/>
                <a:cs typeface="Times New Roman"/>
              </a:rPr>
              <a:t>______</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亮</a:t>
            </a:r>
            <a:r>
              <a:rPr lang="zh-CN" altLang="zh-CN" sz="2800" kern="100" dirty="0">
                <a:latin typeface="Times New Roman"/>
                <a:ea typeface="华文细黑"/>
                <a:cs typeface="Times New Roman"/>
              </a:rPr>
              <a:t>疾</a:t>
            </a:r>
            <a:r>
              <a:rPr lang="zh-CN" altLang="zh-CN" sz="2800" kern="100" dirty="0">
                <a:solidFill>
                  <a:srgbClr val="FF0000"/>
                </a:solidFill>
                <a:latin typeface="Times New Roman"/>
                <a:ea typeface="华文细黑"/>
                <a:cs typeface="Times New Roman"/>
              </a:rPr>
              <a:t>病</a:t>
            </a:r>
            <a:r>
              <a:rPr lang="zh-CN" altLang="zh-CN" sz="2800" kern="100" dirty="0">
                <a:latin typeface="Times New Roman"/>
                <a:ea typeface="华文细黑"/>
                <a:cs typeface="Times New Roman"/>
              </a:rPr>
              <a:t>，卒于</a:t>
            </a:r>
            <a:r>
              <a:rPr lang="zh-CN" altLang="zh-CN" sz="2800" kern="100" dirty="0" smtClean="0">
                <a:latin typeface="Times New Roman"/>
                <a:ea typeface="华文细黑"/>
                <a:cs typeface="Times New Roman"/>
              </a:rPr>
              <a:t>年</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君子</a:t>
            </a:r>
            <a:r>
              <a:rPr lang="zh-CN" altLang="zh-CN" sz="2800" kern="100" dirty="0">
                <a:solidFill>
                  <a:srgbClr val="FF0000"/>
                </a:solidFill>
                <a:latin typeface="Times New Roman"/>
                <a:ea typeface="华文细黑"/>
                <a:cs typeface="Times New Roman"/>
              </a:rPr>
              <a:t>病</a:t>
            </a:r>
            <a:r>
              <a:rPr lang="zh-CN" altLang="zh-CN" sz="2800" kern="100" dirty="0">
                <a:latin typeface="Times New Roman"/>
                <a:ea typeface="华文细黑"/>
                <a:cs typeface="Times New Roman"/>
              </a:rPr>
              <a:t>无能焉，不病人之不己知</a:t>
            </a:r>
            <a:r>
              <a:rPr lang="zh-CN" altLang="zh-CN" sz="2800" kern="100" dirty="0" smtClean="0">
                <a:latin typeface="Times New Roman"/>
                <a:ea typeface="华文细黑"/>
                <a:cs typeface="Times New Roman"/>
              </a:rPr>
              <a:t>也</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3" name="矩形 12"/>
          <p:cNvSpPr/>
          <p:nvPr/>
        </p:nvSpPr>
        <p:spPr>
          <a:xfrm>
            <a:off x="334566" y="4069976"/>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善</a:t>
            </a:r>
            <a:endParaRPr lang="zh-CN" altLang="zh-CN" sz="1050" kern="100" dirty="0">
              <a:effectLst/>
              <a:latin typeface="宋体"/>
              <a:cs typeface="Courier New"/>
            </a:endParaRPr>
          </a:p>
        </p:txBody>
      </p:sp>
      <p:sp>
        <p:nvSpPr>
          <p:cNvPr id="14" name="左大括号 13"/>
          <p:cNvSpPr/>
          <p:nvPr/>
        </p:nvSpPr>
        <p:spPr>
          <a:xfrm>
            <a:off x="1342678" y="3629923"/>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1785261" y="3413899"/>
            <a:ext cx="8198377" cy="203132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能</a:t>
            </a:r>
            <a:r>
              <a:rPr lang="zh-CN" altLang="zh-CN" sz="2800" kern="100" dirty="0">
                <a:solidFill>
                  <a:srgbClr val="FF0000"/>
                </a:solidFill>
                <a:latin typeface="Times New Roman"/>
                <a:ea typeface="华文细黑"/>
                <a:cs typeface="Times New Roman"/>
              </a:rPr>
              <a:t>善</a:t>
            </a:r>
            <a:r>
              <a:rPr lang="zh-CN" altLang="zh-CN" sz="2800" kern="100" dirty="0">
                <a:latin typeface="Times New Roman"/>
                <a:ea typeface="华文细黑"/>
                <a:cs typeface="Times New Roman"/>
              </a:rPr>
              <a:t>是，是足为艺人</a:t>
            </a:r>
            <a:r>
              <a:rPr lang="zh-CN" altLang="zh-CN" sz="2800" kern="100" dirty="0" smtClean="0">
                <a:latin typeface="Times New Roman"/>
                <a:ea typeface="华文细黑"/>
                <a:cs typeface="Times New Roman"/>
              </a:rPr>
              <a:t>矣</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恐</a:t>
            </a:r>
            <a:r>
              <a:rPr lang="zh-CN" altLang="zh-CN" sz="2800" kern="100" dirty="0">
                <a:latin typeface="Times New Roman"/>
                <a:ea typeface="华文细黑"/>
                <a:cs typeface="Times New Roman"/>
              </a:rPr>
              <a:t>恐然惟其人之不得为</a:t>
            </a:r>
            <a:r>
              <a:rPr lang="zh-CN" altLang="zh-CN" sz="2800" kern="100" dirty="0">
                <a:solidFill>
                  <a:srgbClr val="FF0000"/>
                </a:solidFill>
                <a:latin typeface="Times New Roman"/>
                <a:ea typeface="华文细黑"/>
                <a:cs typeface="Times New Roman"/>
              </a:rPr>
              <a:t>善</a:t>
            </a:r>
            <a:r>
              <a:rPr lang="zh-CN" altLang="zh-CN" sz="2800" kern="100" dirty="0">
                <a:latin typeface="Times New Roman"/>
                <a:ea typeface="华文细黑"/>
                <a:cs typeface="Times New Roman"/>
              </a:rPr>
              <a:t>之</a:t>
            </a:r>
            <a:r>
              <a:rPr lang="zh-CN" altLang="zh-CN" sz="2800" kern="100" dirty="0" smtClean="0">
                <a:latin typeface="Times New Roman"/>
                <a:ea typeface="华文细黑"/>
                <a:cs typeface="Times New Roman"/>
              </a:rPr>
              <a:t>利</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素</a:t>
            </a:r>
            <a:r>
              <a:rPr lang="zh-CN" altLang="zh-CN" sz="2800" kern="100" dirty="0">
                <a:solidFill>
                  <a:srgbClr val="FF0000"/>
                </a:solidFill>
                <a:latin typeface="Times New Roman"/>
                <a:ea typeface="华文细黑"/>
                <a:cs typeface="Times New Roman"/>
              </a:rPr>
              <a:t>善</a:t>
            </a:r>
            <a:r>
              <a:rPr lang="zh-CN" altLang="zh-CN" sz="2800" kern="100" dirty="0">
                <a:latin typeface="Times New Roman"/>
                <a:ea typeface="华文细黑"/>
                <a:cs typeface="Times New Roman"/>
              </a:rPr>
              <a:t>留侯</a:t>
            </a:r>
            <a:r>
              <a:rPr lang="zh-CN" altLang="zh-CN" sz="2800" kern="100" dirty="0" smtClean="0">
                <a:latin typeface="Times New Roman"/>
                <a:ea typeface="华文细黑"/>
                <a:cs typeface="Times New Roman"/>
              </a:rPr>
              <a:t>张良</a:t>
            </a:r>
            <a:r>
              <a:rPr lang="en-US" altLang="zh-CN" sz="2800" kern="100" dirty="0" smtClean="0">
                <a:latin typeface="Times New Roman"/>
                <a:ea typeface="华文细黑"/>
                <a:cs typeface="Times New Roman"/>
              </a:rPr>
              <a:t>______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2" name="矩形 1"/>
          <p:cNvSpPr/>
          <p:nvPr/>
        </p:nvSpPr>
        <p:spPr>
          <a:xfrm>
            <a:off x="6527254" y="1340768"/>
            <a:ext cx="902811" cy="523220"/>
          </a:xfrm>
          <a:prstGeom prst="rect">
            <a:avLst/>
          </a:prstGeom>
        </p:spPr>
        <p:txBody>
          <a:bodyPr wrap="none">
            <a:spAutoFit/>
          </a:bodyPr>
          <a:lstStyle/>
          <a:p>
            <a:r>
              <a:rPr lang="zh-CN" altLang="zh-CN" sz="2800" kern="100">
                <a:solidFill>
                  <a:srgbClr val="3333FF"/>
                </a:solidFill>
                <a:latin typeface="宋体"/>
                <a:ea typeface="华文细黑"/>
                <a:cs typeface="Times New Roman"/>
              </a:rPr>
              <a:t>缺点</a:t>
            </a:r>
            <a:endParaRPr lang="zh-CN" altLang="en-US" sz="2800" kern="100">
              <a:solidFill>
                <a:srgbClr val="3333FF"/>
              </a:solidFill>
              <a:latin typeface="宋体"/>
              <a:ea typeface="华文细黑"/>
              <a:cs typeface="Times New Roman"/>
            </a:endParaRPr>
          </a:p>
        </p:txBody>
      </p:sp>
      <p:sp>
        <p:nvSpPr>
          <p:cNvPr id="6" name="矩形 5"/>
          <p:cNvSpPr/>
          <p:nvPr/>
        </p:nvSpPr>
        <p:spPr>
          <a:xfrm>
            <a:off x="4328299" y="1988840"/>
            <a:ext cx="902811" cy="523220"/>
          </a:xfrm>
          <a:prstGeom prst="rect">
            <a:avLst/>
          </a:prstGeom>
        </p:spPr>
        <p:txBody>
          <a:bodyPr wrap="none">
            <a:spAutoFit/>
          </a:bodyPr>
          <a:lstStyle/>
          <a:p>
            <a:r>
              <a:rPr lang="zh-CN" altLang="zh-CN" sz="2800" kern="100">
                <a:solidFill>
                  <a:srgbClr val="3333FF"/>
                </a:solidFill>
                <a:latin typeface="宋体"/>
                <a:ea typeface="华文细黑"/>
                <a:cs typeface="Times New Roman"/>
              </a:rPr>
              <a:t>患病</a:t>
            </a:r>
            <a:endParaRPr lang="zh-CN" altLang="en-US" sz="2800" kern="100">
              <a:solidFill>
                <a:srgbClr val="3333FF"/>
              </a:solidFill>
              <a:latin typeface="宋体"/>
              <a:ea typeface="华文细黑"/>
              <a:cs typeface="Times New Roman"/>
            </a:endParaRPr>
          </a:p>
        </p:txBody>
      </p:sp>
      <p:sp>
        <p:nvSpPr>
          <p:cNvPr id="7" name="矩形 6"/>
          <p:cNvSpPr/>
          <p:nvPr/>
        </p:nvSpPr>
        <p:spPr>
          <a:xfrm>
            <a:off x="7136611" y="2636912"/>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担心</a:t>
            </a:r>
            <a:endParaRPr lang="zh-CN" altLang="en-US" sz="2800" kern="100" dirty="0">
              <a:solidFill>
                <a:srgbClr val="3333FF"/>
              </a:solidFill>
              <a:latin typeface="宋体"/>
              <a:ea typeface="华文细黑"/>
              <a:cs typeface="Times New Roman"/>
            </a:endParaRPr>
          </a:p>
        </p:txBody>
      </p:sp>
      <p:sp>
        <p:nvSpPr>
          <p:cNvPr id="8" name="矩形 7"/>
          <p:cNvSpPr/>
          <p:nvPr/>
        </p:nvSpPr>
        <p:spPr>
          <a:xfrm>
            <a:off x="5336411" y="3501008"/>
            <a:ext cx="902811" cy="523220"/>
          </a:xfrm>
          <a:prstGeom prst="rect">
            <a:avLst/>
          </a:prstGeom>
        </p:spPr>
        <p:txBody>
          <a:bodyPr wrap="none">
            <a:spAutoFit/>
          </a:bodyPr>
          <a:lstStyle/>
          <a:p>
            <a:r>
              <a:rPr lang="zh-CN" altLang="zh-CN" sz="2800" kern="100">
                <a:solidFill>
                  <a:srgbClr val="3333FF"/>
                </a:solidFill>
                <a:latin typeface="宋体"/>
                <a:ea typeface="华文细黑"/>
                <a:cs typeface="Times New Roman"/>
              </a:rPr>
              <a:t>擅长</a:t>
            </a:r>
            <a:endParaRPr lang="zh-CN" altLang="en-US" sz="2800" kern="100">
              <a:solidFill>
                <a:srgbClr val="3333FF"/>
              </a:solidFill>
              <a:latin typeface="宋体"/>
              <a:ea typeface="华文细黑"/>
              <a:cs typeface="Times New Roman"/>
            </a:endParaRPr>
          </a:p>
        </p:txBody>
      </p:sp>
      <p:sp>
        <p:nvSpPr>
          <p:cNvPr id="21" name="矩形 20"/>
          <p:cNvSpPr/>
          <p:nvPr/>
        </p:nvSpPr>
        <p:spPr>
          <a:xfrm>
            <a:off x="6416531" y="4153699"/>
            <a:ext cx="902811" cy="47565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好事</a:t>
            </a:r>
            <a:endParaRPr lang="zh-CN" altLang="en-US" sz="2800" kern="100" dirty="0">
              <a:solidFill>
                <a:srgbClr val="3333FF"/>
              </a:solidFill>
              <a:latin typeface="宋体"/>
              <a:ea typeface="华文细黑"/>
              <a:cs typeface="Times New Roman"/>
            </a:endParaRPr>
          </a:p>
        </p:txBody>
      </p:sp>
      <p:sp>
        <p:nvSpPr>
          <p:cNvPr id="22" name="矩形 21"/>
          <p:cNvSpPr/>
          <p:nvPr/>
        </p:nvSpPr>
        <p:spPr>
          <a:xfrm>
            <a:off x="3968259" y="4797152"/>
            <a:ext cx="902811"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交好</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275710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blinds(horizontal)">
                                      <p:cBhvr>
                                        <p:cTn id="21" dur="500"/>
                                        <p:tgtEl>
                                          <p:spTgt spid="2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blinds(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21"/>
                                        </p:tgtEl>
                                      </p:cBhvr>
                                    </p:animEffect>
                                    <p:set>
                                      <p:cBhvr>
                                        <p:cTn id="41" dur="1" fill="hold">
                                          <p:stCondLst>
                                            <p:cond delay="499"/>
                                          </p:stCondLst>
                                        </p:cTn>
                                        <p:tgtEl>
                                          <p:spTgt spid="2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2"/>
                                        </p:tgtEl>
                                      </p:cBhvr>
                                    </p:animEffect>
                                    <p:set>
                                      <p:cBhvr>
                                        <p:cTn id="44"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2" grpId="0"/>
      <p:bldP spid="2" grpId="1"/>
      <p:bldP spid="6" grpId="0"/>
      <p:bldP spid="6" grpId="1"/>
      <p:bldP spid="7" grpId="0"/>
      <p:bldP spid="7" grpId="1"/>
      <p:bldP spid="8" grpId="0"/>
      <p:bldP spid="8" grpId="1"/>
      <p:bldP spid="21" grpId="0"/>
      <p:bldP spid="21" grpId="1"/>
      <p:bldP spid="22" grpId="0"/>
      <p:bldP spid="2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1701780"/>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(3)</a:t>
            </a:r>
            <a:r>
              <a:rPr lang="zh-CN" altLang="zh-CN" sz="2800" kern="100" dirty="0">
                <a:latin typeface="Times New Roman"/>
                <a:ea typeface="华文细黑"/>
                <a:cs typeface="Times New Roman"/>
              </a:rPr>
              <a:t>乃</a:t>
            </a:r>
            <a:endParaRPr lang="zh-CN" altLang="zh-CN" sz="1050" kern="100" dirty="0">
              <a:effectLst/>
              <a:latin typeface="宋体"/>
              <a:cs typeface="Courier New"/>
            </a:endParaRPr>
          </a:p>
        </p:txBody>
      </p:sp>
      <p:sp>
        <p:nvSpPr>
          <p:cNvPr id="4" name="左大括号 3"/>
          <p:cNvSpPr/>
          <p:nvPr/>
        </p:nvSpPr>
        <p:spPr>
          <a:xfrm>
            <a:off x="1342678" y="1261727"/>
            <a:ext cx="360040" cy="173619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785261" y="1045703"/>
            <a:ext cx="6974241" cy="2031325"/>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彼能是，而我</a:t>
            </a:r>
            <a:r>
              <a:rPr lang="zh-CN" altLang="zh-CN" sz="2800" kern="100" dirty="0">
                <a:solidFill>
                  <a:srgbClr val="FF0000"/>
                </a:solidFill>
                <a:latin typeface="Times New Roman"/>
                <a:ea typeface="华文细黑"/>
                <a:cs typeface="Times New Roman"/>
              </a:rPr>
              <a:t>乃</a:t>
            </a:r>
            <a:r>
              <a:rPr lang="zh-CN" altLang="zh-CN" sz="2800" kern="100" dirty="0">
                <a:latin typeface="Times New Roman"/>
                <a:ea typeface="华文细黑"/>
                <a:cs typeface="Times New Roman"/>
              </a:rPr>
              <a:t>不能</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圣</a:t>
            </a:r>
            <a:r>
              <a:rPr lang="zh-CN" altLang="zh-CN" sz="2800" kern="100" dirty="0">
                <a:latin typeface="Times New Roman"/>
                <a:ea typeface="华文细黑"/>
                <a:cs typeface="Times New Roman"/>
              </a:rPr>
              <a:t>主</a:t>
            </a:r>
            <a:r>
              <a:rPr lang="zh-CN" altLang="zh-CN" sz="2800" kern="100" dirty="0">
                <a:solidFill>
                  <a:srgbClr val="FF0000"/>
                </a:solidFill>
                <a:latin typeface="Times New Roman"/>
                <a:ea typeface="华文细黑"/>
                <a:cs typeface="Times New Roman"/>
              </a:rPr>
              <a:t>乃</a:t>
            </a:r>
            <a:r>
              <a:rPr lang="zh-CN" altLang="zh-CN" sz="2800" kern="100" dirty="0">
                <a:latin typeface="Times New Roman"/>
                <a:ea typeface="华文细黑"/>
                <a:cs typeface="Times New Roman"/>
              </a:rPr>
              <a:t>吾辈共事之</a:t>
            </a:r>
            <a:r>
              <a:rPr lang="zh-CN" altLang="zh-CN" sz="2800" kern="100" dirty="0" smtClean="0">
                <a:latin typeface="Times New Roman"/>
                <a:ea typeface="华文细黑"/>
                <a:cs typeface="Times New Roman"/>
              </a:rPr>
              <a:t>主</a:t>
            </a:r>
            <a:r>
              <a:rPr lang="en-US" altLang="zh-CN" sz="2800" kern="100" dirty="0" smtClean="0">
                <a:latin typeface="Times New Roman"/>
                <a:ea typeface="华文细黑"/>
                <a:cs typeface="Times New Roman"/>
              </a:rPr>
              <a:t>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家祭</a:t>
            </a:r>
            <a:r>
              <a:rPr lang="zh-CN" altLang="zh-CN" sz="2800" kern="100" dirty="0">
                <a:latin typeface="Times New Roman"/>
                <a:ea typeface="华文细黑"/>
                <a:cs typeface="Times New Roman"/>
              </a:rPr>
              <a:t>无忘告</a:t>
            </a:r>
            <a:r>
              <a:rPr lang="zh-CN" altLang="zh-CN" sz="2800" kern="100" dirty="0">
                <a:solidFill>
                  <a:srgbClr val="FF0000"/>
                </a:solidFill>
                <a:latin typeface="Times New Roman"/>
                <a:ea typeface="华文细黑"/>
                <a:cs typeface="Times New Roman"/>
              </a:rPr>
              <a:t>乃</a:t>
            </a:r>
            <a:r>
              <a:rPr lang="zh-CN" altLang="zh-CN" sz="2800" kern="100" dirty="0" smtClean="0">
                <a:latin typeface="Times New Roman"/>
                <a:ea typeface="华文细黑"/>
                <a:cs typeface="Times New Roman"/>
              </a:rPr>
              <a:t>翁</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19" name="矩形 18"/>
          <p:cNvSpPr/>
          <p:nvPr/>
        </p:nvSpPr>
        <p:spPr>
          <a:xfrm>
            <a:off x="334566" y="3501071"/>
            <a:ext cx="1140343" cy="656077"/>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(4)</a:t>
            </a:r>
            <a:r>
              <a:rPr lang="zh-CN" altLang="zh-CN" sz="2800" kern="100" dirty="0">
                <a:latin typeface="Times New Roman"/>
                <a:ea typeface="华文细黑"/>
                <a:cs typeface="Times New Roman"/>
              </a:rPr>
              <a:t>其</a:t>
            </a:r>
            <a:endParaRPr lang="zh-CN" altLang="zh-CN" sz="1050" kern="100" dirty="0">
              <a:effectLst/>
              <a:latin typeface="宋体"/>
              <a:cs typeface="Courier New"/>
            </a:endParaRPr>
          </a:p>
        </p:txBody>
      </p:sp>
      <p:sp>
        <p:nvSpPr>
          <p:cNvPr id="20" name="左大括号 19"/>
          <p:cNvSpPr/>
          <p:nvPr/>
        </p:nvSpPr>
        <p:spPr>
          <a:xfrm>
            <a:off x="1342678" y="3393134"/>
            <a:ext cx="360040" cy="98003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1785261" y="3133935"/>
            <a:ext cx="8558417" cy="138499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古之君子，</a:t>
            </a:r>
            <a:r>
              <a:rPr lang="zh-CN" altLang="zh-CN" sz="2800" kern="100" dirty="0">
                <a:solidFill>
                  <a:srgbClr val="FF0000"/>
                </a:solidFill>
                <a:latin typeface="Times New Roman"/>
                <a:ea typeface="华文细黑"/>
                <a:cs typeface="Times New Roman"/>
              </a:rPr>
              <a:t>其</a:t>
            </a:r>
            <a:r>
              <a:rPr lang="zh-CN" altLang="zh-CN" sz="2800" kern="100" dirty="0">
                <a:latin typeface="Times New Roman"/>
                <a:ea typeface="华文细黑"/>
                <a:cs typeface="Times New Roman"/>
              </a:rPr>
              <a:t>责己也重以</a:t>
            </a:r>
            <a:r>
              <a:rPr lang="zh-CN" altLang="zh-CN" sz="2800" kern="100" dirty="0" smtClean="0">
                <a:latin typeface="Times New Roman"/>
                <a:ea typeface="华文细黑"/>
                <a:cs typeface="Times New Roman"/>
              </a:rPr>
              <a:t>周</a:t>
            </a:r>
            <a:r>
              <a:rPr lang="en-US" altLang="zh-CN" sz="2800" kern="100" dirty="0" smtClean="0">
                <a:latin typeface="Times New Roman"/>
                <a:ea typeface="华文细黑"/>
                <a:cs typeface="Times New Roman"/>
              </a:rPr>
              <a:t>___ </a:t>
            </a:r>
            <a:r>
              <a:rPr lang="zh-CN" altLang="zh-CN" sz="2800" u="sng" kern="100" dirty="0">
                <a:latin typeface="Times New Roman"/>
                <a:ea typeface="华文细黑"/>
                <a:cs typeface="Times New Roman"/>
              </a:rPr>
              <a:t>　　　　　　　　　</a:t>
            </a:r>
            <a:endParaRPr lang="en-US" altLang="zh-CN" sz="2800" u="sng"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去</a:t>
            </a:r>
            <a:r>
              <a:rPr lang="zh-CN" altLang="zh-CN" sz="2800" kern="100" dirty="0">
                <a:solidFill>
                  <a:srgbClr val="FF0000"/>
                </a:solidFill>
                <a:latin typeface="Times New Roman"/>
                <a:ea typeface="华文细黑"/>
                <a:cs typeface="Times New Roman"/>
              </a:rPr>
              <a:t>其</a:t>
            </a:r>
            <a:r>
              <a:rPr lang="zh-CN" altLang="zh-CN" sz="2800" kern="100" dirty="0">
                <a:latin typeface="Times New Roman"/>
                <a:ea typeface="华文细黑"/>
                <a:cs typeface="Times New Roman"/>
              </a:rPr>
              <a:t>不如周公</a:t>
            </a:r>
            <a:r>
              <a:rPr lang="zh-CN" altLang="zh-CN" sz="2800" kern="100" dirty="0" smtClean="0">
                <a:latin typeface="Times New Roman"/>
                <a:ea typeface="华文细黑"/>
                <a:cs typeface="Times New Roman"/>
              </a:rPr>
              <a:t>者</a:t>
            </a:r>
            <a:r>
              <a:rPr lang="en-US" altLang="zh-CN" sz="2800" kern="100" dirty="0" smtClean="0">
                <a:latin typeface="Times New Roman"/>
                <a:ea typeface="华文细黑"/>
                <a:cs typeface="Times New Roman"/>
              </a:rPr>
              <a:t>_____ </a:t>
            </a:r>
            <a:r>
              <a:rPr lang="zh-CN" altLang="zh-CN" sz="2800" u="sng" kern="100" dirty="0">
                <a:latin typeface="Times New Roman"/>
                <a:ea typeface="华文细黑"/>
                <a:cs typeface="Times New Roman"/>
              </a:rPr>
              <a:t>　　　　　　　　　</a:t>
            </a:r>
            <a:endParaRPr lang="zh-CN" altLang="zh-CN" sz="1050" kern="100" dirty="0">
              <a:effectLst/>
              <a:latin typeface="宋体"/>
              <a:cs typeface="Courier New"/>
            </a:endParaRPr>
          </a:p>
        </p:txBody>
      </p:sp>
      <p:sp>
        <p:nvSpPr>
          <p:cNvPr id="3" name="矩形 2"/>
          <p:cNvSpPr/>
          <p:nvPr/>
        </p:nvSpPr>
        <p:spPr>
          <a:xfrm>
            <a:off x="5425207" y="1152362"/>
            <a:ext cx="543739"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却</a:t>
            </a:r>
            <a:endParaRPr lang="zh-CN" altLang="en-US" sz="2800" kern="100" dirty="0">
              <a:solidFill>
                <a:srgbClr val="3333FF"/>
              </a:solidFill>
              <a:latin typeface="宋体"/>
              <a:ea typeface="华文细黑"/>
              <a:cs typeface="Times New Roman"/>
            </a:endParaRPr>
          </a:p>
        </p:txBody>
      </p:sp>
      <p:sp>
        <p:nvSpPr>
          <p:cNvPr id="26" name="矩形 25"/>
          <p:cNvSpPr/>
          <p:nvPr/>
        </p:nvSpPr>
        <p:spPr>
          <a:xfrm>
            <a:off x="5083907" y="1799026"/>
            <a:ext cx="543739" cy="523220"/>
          </a:xfrm>
          <a:prstGeom prst="rect">
            <a:avLst/>
          </a:prstGeom>
        </p:spPr>
        <p:txBody>
          <a:bodyPr wrap="none">
            <a:spAutoFit/>
          </a:bodyPr>
          <a:lstStyle/>
          <a:p>
            <a:r>
              <a:rPr lang="zh-CN" altLang="zh-CN" sz="2800" kern="100">
                <a:solidFill>
                  <a:srgbClr val="3333FF"/>
                </a:solidFill>
                <a:latin typeface="宋体"/>
                <a:ea typeface="华文细黑"/>
                <a:cs typeface="Times New Roman"/>
              </a:rPr>
              <a:t>是</a:t>
            </a:r>
            <a:endParaRPr lang="zh-CN" altLang="en-US" sz="2800" kern="100">
              <a:solidFill>
                <a:srgbClr val="3333FF"/>
              </a:solidFill>
              <a:latin typeface="宋体"/>
              <a:ea typeface="华文细黑"/>
              <a:cs typeface="Times New Roman"/>
            </a:endParaRPr>
          </a:p>
        </p:txBody>
      </p:sp>
      <p:sp>
        <p:nvSpPr>
          <p:cNvPr id="27" name="矩形 26"/>
          <p:cNvSpPr/>
          <p:nvPr/>
        </p:nvSpPr>
        <p:spPr>
          <a:xfrm>
            <a:off x="4367014" y="2412010"/>
            <a:ext cx="902811" cy="523220"/>
          </a:xfrm>
          <a:prstGeom prst="rect">
            <a:avLst/>
          </a:prstGeom>
        </p:spPr>
        <p:txBody>
          <a:bodyPr wrap="none">
            <a:spAutoFit/>
          </a:bodyPr>
          <a:lstStyle/>
          <a:p>
            <a:r>
              <a:rPr lang="zh-CN" altLang="zh-CN" sz="2800" kern="100">
                <a:solidFill>
                  <a:srgbClr val="3333FF"/>
                </a:solidFill>
                <a:latin typeface="宋体"/>
                <a:ea typeface="华文细黑"/>
                <a:cs typeface="Times New Roman"/>
              </a:rPr>
              <a:t>你的</a:t>
            </a:r>
            <a:endParaRPr lang="zh-CN" altLang="en-US" sz="2800" kern="100">
              <a:solidFill>
                <a:srgbClr val="3333FF"/>
              </a:solidFill>
              <a:latin typeface="宋体"/>
              <a:ea typeface="华文细黑"/>
              <a:cs typeface="Times New Roman"/>
            </a:endParaRPr>
          </a:p>
        </p:txBody>
      </p:sp>
      <p:sp>
        <p:nvSpPr>
          <p:cNvPr id="28" name="矩形 27"/>
          <p:cNvSpPr/>
          <p:nvPr/>
        </p:nvSpPr>
        <p:spPr>
          <a:xfrm>
            <a:off x="6130718" y="3221854"/>
            <a:ext cx="543739" cy="523220"/>
          </a:xfrm>
          <a:prstGeom prst="rect">
            <a:avLst/>
          </a:prstGeom>
        </p:spPr>
        <p:txBody>
          <a:bodyPr wrap="none">
            <a:spAutoFit/>
          </a:bodyPr>
          <a:lstStyle/>
          <a:p>
            <a:r>
              <a:rPr lang="zh-CN" altLang="zh-CN" sz="2800" kern="100">
                <a:solidFill>
                  <a:srgbClr val="3333FF"/>
                </a:solidFill>
                <a:latin typeface="宋体"/>
                <a:ea typeface="华文细黑"/>
                <a:cs typeface="Times New Roman"/>
              </a:rPr>
              <a:t>他</a:t>
            </a:r>
            <a:endParaRPr lang="zh-CN" altLang="en-US" sz="2800" kern="100">
              <a:solidFill>
                <a:srgbClr val="3333FF"/>
              </a:solidFill>
              <a:latin typeface="宋体"/>
              <a:ea typeface="华文细黑"/>
              <a:cs typeface="Times New Roman"/>
            </a:endParaRPr>
          </a:p>
        </p:txBody>
      </p:sp>
      <p:sp>
        <p:nvSpPr>
          <p:cNvPr id="29" name="矩形 28"/>
          <p:cNvSpPr/>
          <p:nvPr/>
        </p:nvSpPr>
        <p:spPr>
          <a:xfrm>
            <a:off x="4319421" y="3878804"/>
            <a:ext cx="902811" cy="523220"/>
          </a:xfrm>
          <a:prstGeom prst="rect">
            <a:avLst/>
          </a:prstGeom>
        </p:spPr>
        <p:txBody>
          <a:bodyPr wrap="none">
            <a:spAutoFit/>
          </a:bodyPr>
          <a:lstStyle/>
          <a:p>
            <a:r>
              <a:rPr lang="zh-CN" altLang="zh-CN" sz="2800" kern="100">
                <a:solidFill>
                  <a:srgbClr val="3333FF"/>
                </a:solidFill>
                <a:latin typeface="宋体"/>
                <a:ea typeface="华文细黑"/>
                <a:cs typeface="Times New Roman"/>
              </a:rPr>
              <a:t>那些</a:t>
            </a:r>
            <a:endParaRPr lang="zh-CN" altLang="en-US" sz="2800" kern="10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39442165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linds(horizontal)">
                                      <p:cBhvr>
                                        <p:cTn id="18" dur="500"/>
                                        <p:tgtEl>
                                          <p:spTgt spid="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linds(horizontal)">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26"/>
                                        </p:tgtEl>
                                      </p:cBhvr>
                                    </p:animEffect>
                                    <p:set>
                                      <p:cBhvr>
                                        <p:cTn id="29" dur="1" fill="hold">
                                          <p:stCondLst>
                                            <p:cond delay="499"/>
                                          </p:stCondLst>
                                        </p:cTn>
                                        <p:tgtEl>
                                          <p:spTgt spid="26"/>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27"/>
                                        </p:tgtEl>
                                      </p:cBhvr>
                                    </p:animEffect>
                                    <p:set>
                                      <p:cBhvr>
                                        <p:cTn id="32" dur="1" fill="hold">
                                          <p:stCondLst>
                                            <p:cond delay="499"/>
                                          </p:stCondLst>
                                        </p:cTn>
                                        <p:tgtEl>
                                          <p:spTgt spid="2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28"/>
                                        </p:tgtEl>
                                      </p:cBhvr>
                                    </p:animEffect>
                                    <p:set>
                                      <p:cBhvr>
                                        <p:cTn id="35" dur="1" fill="hold">
                                          <p:stCondLst>
                                            <p:cond delay="499"/>
                                          </p:stCondLst>
                                        </p:cTn>
                                        <p:tgtEl>
                                          <p:spTgt spid="2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29"/>
                                        </p:tgtEl>
                                      </p:cBhvr>
                                    </p:animEffect>
                                    <p:set>
                                      <p:cBhvr>
                                        <p:cTn id="38"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3" grpId="0"/>
      <p:bldP spid="3" grpId="1"/>
      <p:bldP spid="26" grpId="0"/>
      <p:bldP spid="26" grpId="1"/>
      <p:bldP spid="27" grpId="0"/>
      <p:bldP spid="27" grpId="1"/>
      <p:bldP spid="28" grpId="0"/>
      <p:bldP spid="28" grpId="1"/>
      <p:bldP spid="29" grpId="0"/>
      <p:bldP spid="2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4616648"/>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词类活用</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形容词作名词</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故人乐为</a:t>
            </a:r>
            <a:r>
              <a:rPr lang="zh-CN" altLang="zh-CN" sz="2800" kern="100" dirty="0">
                <a:solidFill>
                  <a:srgbClr val="FF0000"/>
                </a:solidFill>
                <a:latin typeface="Times New Roman"/>
                <a:ea typeface="华文细黑"/>
                <a:cs typeface="Times New Roman"/>
              </a:rPr>
              <a:t>善</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详，故人难于为</a:t>
            </a:r>
            <a:r>
              <a:rPr lang="zh-CN" altLang="zh-CN" sz="2800" kern="100" dirty="0">
                <a:solidFill>
                  <a:srgbClr val="FF0000"/>
                </a:solidFill>
                <a:latin typeface="Times New Roman"/>
                <a:ea typeface="华文细黑"/>
                <a:cs typeface="Times New Roman"/>
              </a:rPr>
              <a:t>善</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恐恐然惟</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其</a:t>
            </a:r>
            <a:r>
              <a:rPr lang="zh-CN" altLang="zh-CN" sz="2800" kern="100" dirty="0">
                <a:latin typeface="Times New Roman"/>
                <a:ea typeface="华文细黑"/>
                <a:cs typeface="Times New Roman"/>
              </a:rPr>
              <a:t>人之不得为</a:t>
            </a:r>
            <a:r>
              <a:rPr lang="zh-CN" altLang="zh-CN" sz="2800" kern="100" dirty="0">
                <a:solidFill>
                  <a:srgbClr val="FF0000"/>
                </a:solidFill>
                <a:latin typeface="Times New Roman"/>
                <a:ea typeface="华文细黑"/>
                <a:cs typeface="Times New Roman"/>
              </a:rPr>
              <a:t>善</a:t>
            </a:r>
            <a:r>
              <a:rPr lang="zh-CN" altLang="zh-CN" sz="2800" kern="100" dirty="0">
                <a:latin typeface="Times New Roman"/>
                <a:ea typeface="华文细黑"/>
                <a:cs typeface="Times New Roman"/>
              </a:rPr>
              <a:t>之利</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己未有</a:t>
            </a:r>
            <a:r>
              <a:rPr lang="zh-CN" altLang="zh-CN" sz="2800" kern="100" dirty="0">
                <a:solidFill>
                  <a:srgbClr val="FF0000"/>
                </a:solidFill>
                <a:latin typeface="Times New Roman"/>
                <a:ea typeface="华文细黑"/>
                <a:cs typeface="Times New Roman"/>
              </a:rPr>
              <a:t>善</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即其</a:t>
            </a:r>
            <a:r>
              <a:rPr lang="zh-CN" altLang="zh-CN" sz="2800" kern="100" dirty="0">
                <a:solidFill>
                  <a:srgbClr val="FF0000"/>
                </a:solidFill>
                <a:latin typeface="Times New Roman"/>
                <a:ea typeface="华文细黑"/>
                <a:cs typeface="Times New Roman"/>
              </a:rPr>
              <a:t>新</a:t>
            </a:r>
            <a:r>
              <a:rPr lang="zh-CN" altLang="zh-CN" sz="2800" kern="100" dirty="0">
                <a:latin typeface="Times New Roman"/>
                <a:ea typeface="华文细黑"/>
                <a:cs typeface="Times New Roman"/>
              </a:rPr>
              <a:t>不究其</a:t>
            </a:r>
            <a:r>
              <a:rPr lang="zh-CN" altLang="zh-CN" sz="2800" kern="100" dirty="0">
                <a:solidFill>
                  <a:srgbClr val="FF0000"/>
                </a:solidFill>
                <a:latin typeface="Times New Roman"/>
                <a:ea typeface="华文细黑"/>
                <a:cs typeface="Times New Roman"/>
              </a:rPr>
              <a:t>旧</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effectLst/>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7170" name="Picture 2" descr="瞿S"/>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316271" y="3501008"/>
            <a:ext cx="361715" cy="328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矩形 6"/>
          <p:cNvSpPr/>
          <p:nvPr/>
        </p:nvSpPr>
        <p:spPr>
          <a:xfrm>
            <a:off x="6198928" y="3330831"/>
            <a:ext cx="1261884" cy="575542"/>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好事。</a:t>
            </a:r>
            <a:endParaRPr lang="zh-CN" altLang="en-US" sz="2800" kern="100" dirty="0">
              <a:solidFill>
                <a:srgbClr val="3333FF"/>
              </a:solidFill>
              <a:latin typeface="宋体"/>
              <a:ea typeface="华文细黑"/>
              <a:cs typeface="Times New Roman"/>
            </a:endParaRPr>
          </a:p>
        </p:txBody>
      </p:sp>
      <p:sp>
        <p:nvSpPr>
          <p:cNvPr id="8" name="矩形 7"/>
          <p:cNvSpPr/>
          <p:nvPr/>
        </p:nvSpPr>
        <p:spPr>
          <a:xfrm>
            <a:off x="3033122" y="2024401"/>
            <a:ext cx="1261884" cy="575542"/>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好事</a:t>
            </a:r>
            <a:r>
              <a:rPr lang="zh-CN" altLang="zh-CN" sz="2800" kern="100" dirty="0" smtClean="0">
                <a:solidFill>
                  <a:srgbClr val="3333FF"/>
                </a:solidFill>
                <a:latin typeface="宋体"/>
                <a:ea typeface="华文细黑"/>
                <a:cs typeface="Times New Roman"/>
              </a:rPr>
              <a:t>。</a:t>
            </a:r>
            <a:endParaRPr lang="zh-CN" altLang="en-US" sz="2800" kern="100" dirty="0">
              <a:solidFill>
                <a:srgbClr val="3333FF"/>
              </a:solidFill>
              <a:latin typeface="宋体"/>
              <a:ea typeface="华文细黑"/>
              <a:cs typeface="Times New Roman"/>
            </a:endParaRPr>
          </a:p>
        </p:txBody>
      </p:sp>
      <p:sp>
        <p:nvSpPr>
          <p:cNvPr id="17" name="矩形 16"/>
          <p:cNvSpPr/>
          <p:nvPr/>
        </p:nvSpPr>
        <p:spPr>
          <a:xfrm>
            <a:off x="4113242" y="2682759"/>
            <a:ext cx="1261884" cy="575542"/>
          </a:xfrm>
          <a:prstGeom prst="rect">
            <a:avLst/>
          </a:prstGeom>
        </p:spPr>
        <p:txBody>
          <a:bodyPr wrap="none">
            <a:spAutoFit/>
          </a:bodyPr>
          <a:lstStyle/>
          <a:p>
            <a:r>
              <a:rPr lang="zh-CN" altLang="zh-CN" sz="2800" kern="100">
                <a:solidFill>
                  <a:srgbClr val="3333FF"/>
                </a:solidFill>
                <a:latin typeface="宋体"/>
                <a:ea typeface="华文细黑"/>
                <a:cs typeface="Times New Roman"/>
              </a:rPr>
              <a:t>好事。</a:t>
            </a:r>
            <a:endParaRPr lang="zh-CN" altLang="en-US" sz="2800" kern="100">
              <a:solidFill>
                <a:srgbClr val="3333FF"/>
              </a:solidFill>
              <a:latin typeface="宋体"/>
              <a:ea typeface="华文细黑"/>
              <a:cs typeface="Times New Roman"/>
            </a:endParaRPr>
          </a:p>
        </p:txBody>
      </p:sp>
      <p:sp>
        <p:nvSpPr>
          <p:cNvPr id="18" name="矩形 17"/>
          <p:cNvSpPr/>
          <p:nvPr/>
        </p:nvSpPr>
        <p:spPr>
          <a:xfrm>
            <a:off x="2601074" y="3968873"/>
            <a:ext cx="1261884" cy="47565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长处。</a:t>
            </a:r>
            <a:endParaRPr lang="zh-CN" altLang="en-US" sz="2800" kern="100" dirty="0">
              <a:solidFill>
                <a:srgbClr val="3333FF"/>
              </a:solidFill>
              <a:latin typeface="宋体"/>
              <a:ea typeface="华文细黑"/>
              <a:cs typeface="Times New Roman"/>
            </a:endParaRPr>
          </a:p>
        </p:txBody>
      </p:sp>
      <p:sp>
        <p:nvSpPr>
          <p:cNvPr id="23" name="矩形 22"/>
          <p:cNvSpPr/>
          <p:nvPr/>
        </p:nvSpPr>
        <p:spPr>
          <a:xfrm>
            <a:off x="3684096" y="4604911"/>
            <a:ext cx="2339102" cy="47565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现在；过去。</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2684350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8"/>
                                        </p:tgtEl>
                                      </p:cBhvr>
                                    </p:animEffect>
                                    <p:set>
                                      <p:cBhvr>
                                        <p:cTn id="41" dur="1" fill="hold">
                                          <p:stCondLst>
                                            <p:cond delay="499"/>
                                          </p:stCondLst>
                                        </p:cTn>
                                        <p:tgtEl>
                                          <p:spTgt spid="1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3"/>
                                        </p:tgtEl>
                                      </p:cBhvr>
                                    </p:animEffect>
                                    <p:set>
                                      <p:cBhvr>
                                        <p:cTn id="44"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7" grpId="0"/>
      <p:bldP spid="7" grpId="1"/>
      <p:bldP spid="8" grpId="0"/>
      <p:bldP spid="8" grpId="1"/>
      <p:bldP spid="17" grpId="0"/>
      <p:bldP spid="17" grpId="1"/>
      <p:bldP spid="18" grpId="0"/>
      <p:bldP spid="18" grpId="1"/>
      <p:bldP spid="23" grpId="0"/>
      <p:bldP spid="2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3970318"/>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形容词作动词</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能</a:t>
            </a:r>
            <a:r>
              <a:rPr lang="zh-CN" altLang="zh-CN" sz="2800" kern="100" dirty="0">
                <a:solidFill>
                  <a:srgbClr val="FF0000"/>
                </a:solidFill>
                <a:latin typeface="Times New Roman"/>
                <a:ea typeface="华文细黑"/>
                <a:cs typeface="Times New Roman"/>
              </a:rPr>
              <a:t>善</a:t>
            </a:r>
            <a:r>
              <a:rPr lang="zh-CN" altLang="zh-CN" sz="2800" kern="100" dirty="0">
                <a:latin typeface="Times New Roman"/>
                <a:ea typeface="华文细黑"/>
                <a:cs typeface="Times New Roman"/>
              </a:rPr>
              <a:t>是，是足为艺人矣</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彼虽</a:t>
            </a:r>
            <a:r>
              <a:rPr lang="zh-CN" altLang="zh-CN" sz="2800" kern="100" dirty="0">
                <a:solidFill>
                  <a:srgbClr val="FF0000"/>
                </a:solidFill>
                <a:latin typeface="Times New Roman"/>
                <a:ea typeface="华文细黑"/>
                <a:cs typeface="Times New Roman"/>
              </a:rPr>
              <a:t>善</a:t>
            </a:r>
            <a:r>
              <a:rPr lang="zh-CN" altLang="zh-CN" sz="2800" kern="100" dirty="0">
                <a:latin typeface="Times New Roman"/>
                <a:ea typeface="华文细黑"/>
                <a:cs typeface="Times New Roman"/>
              </a:rPr>
              <a:t>是，其用不足称也</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名词作状语</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①</a:t>
            </a:r>
            <a:r>
              <a:rPr lang="zh-CN" altLang="zh-CN" sz="2800" kern="100" dirty="0">
                <a:solidFill>
                  <a:srgbClr val="FF0000"/>
                </a:solidFill>
                <a:latin typeface="Times New Roman"/>
                <a:ea typeface="华文细黑"/>
                <a:cs typeface="Times New Roman"/>
              </a:rPr>
              <a:t>早夜</a:t>
            </a:r>
            <a:r>
              <a:rPr lang="zh-CN" altLang="zh-CN" sz="2800" kern="100" dirty="0">
                <a:latin typeface="Times New Roman"/>
                <a:ea typeface="华文细黑"/>
                <a:cs typeface="Times New Roman"/>
              </a:rPr>
              <a:t>以思</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②</a:t>
            </a:r>
            <a:r>
              <a:rPr lang="zh-CN" altLang="zh-CN" sz="2800" kern="100" dirty="0">
                <a:solidFill>
                  <a:srgbClr val="FF0000"/>
                </a:solidFill>
                <a:latin typeface="Times New Roman"/>
                <a:ea typeface="华文细黑"/>
                <a:cs typeface="Times New Roman"/>
              </a:rPr>
              <a:t>外</a:t>
            </a:r>
            <a:r>
              <a:rPr lang="zh-CN" altLang="zh-CN" sz="2800" kern="100" dirty="0">
                <a:latin typeface="Times New Roman"/>
                <a:ea typeface="华文细黑"/>
                <a:cs typeface="Times New Roman"/>
              </a:rPr>
              <a:t>以欺于人，</a:t>
            </a:r>
            <a:r>
              <a:rPr lang="zh-CN" altLang="zh-CN" sz="2800" kern="100" dirty="0">
                <a:solidFill>
                  <a:srgbClr val="FF0000"/>
                </a:solidFill>
                <a:latin typeface="Times New Roman"/>
                <a:ea typeface="华文细黑"/>
                <a:cs typeface="Times New Roman"/>
              </a:rPr>
              <a:t>内</a:t>
            </a:r>
            <a:r>
              <a:rPr lang="zh-CN" altLang="zh-CN" sz="2800" kern="100" dirty="0">
                <a:latin typeface="Times New Roman"/>
                <a:ea typeface="华文细黑"/>
                <a:cs typeface="Times New Roman"/>
              </a:rPr>
              <a:t>以欺于心</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a:t>
            </a:r>
            <a:endParaRPr lang="zh-CN" altLang="zh-CN" sz="1050" kern="100" dirty="0">
              <a:effectLst/>
              <a:latin typeface="宋体"/>
              <a:cs typeface="Courier New"/>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4833322" y="1402490"/>
            <a:ext cx="1261884" cy="523220"/>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擅长。</a:t>
            </a:r>
            <a:endParaRPr lang="zh-CN" altLang="en-US" sz="2800" kern="100" dirty="0">
              <a:solidFill>
                <a:srgbClr val="3333FF"/>
              </a:solidFill>
              <a:latin typeface="宋体"/>
              <a:ea typeface="华文细黑"/>
              <a:cs typeface="Times New Roman"/>
            </a:endParaRPr>
          </a:p>
        </p:txBody>
      </p:sp>
      <p:sp>
        <p:nvSpPr>
          <p:cNvPr id="4" name="矩形 3"/>
          <p:cNvSpPr/>
          <p:nvPr/>
        </p:nvSpPr>
        <p:spPr>
          <a:xfrm>
            <a:off x="5089068" y="2034687"/>
            <a:ext cx="1401952" cy="575542"/>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擅长。</a:t>
            </a:r>
            <a:endParaRPr lang="zh-CN" altLang="en-US" sz="2800" kern="100" dirty="0">
              <a:solidFill>
                <a:srgbClr val="3333FF"/>
              </a:solidFill>
              <a:latin typeface="宋体"/>
              <a:ea typeface="华文细黑"/>
              <a:cs typeface="Times New Roman"/>
            </a:endParaRPr>
          </a:p>
        </p:txBody>
      </p:sp>
      <p:sp>
        <p:nvSpPr>
          <p:cNvPr id="8" name="矩形 7"/>
          <p:cNvSpPr/>
          <p:nvPr/>
        </p:nvSpPr>
        <p:spPr>
          <a:xfrm>
            <a:off x="2604943" y="3308767"/>
            <a:ext cx="2698175" cy="475655"/>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从早晨到夜里。</a:t>
            </a:r>
            <a:endParaRPr lang="zh-CN" altLang="en-US" sz="2800" kern="100" dirty="0">
              <a:solidFill>
                <a:srgbClr val="3333FF"/>
              </a:solidFill>
              <a:latin typeface="宋体"/>
              <a:ea typeface="华文细黑"/>
              <a:cs typeface="Times New Roman"/>
            </a:endParaRPr>
          </a:p>
        </p:txBody>
      </p:sp>
      <p:sp>
        <p:nvSpPr>
          <p:cNvPr id="17" name="矩形 16"/>
          <p:cNvSpPr/>
          <p:nvPr/>
        </p:nvSpPr>
        <p:spPr>
          <a:xfrm>
            <a:off x="5124256" y="3978459"/>
            <a:ext cx="2339102" cy="432414"/>
          </a:xfrm>
          <a:prstGeom prst="rect">
            <a:avLst/>
          </a:prstGeom>
        </p:spPr>
        <p:txBody>
          <a:bodyPr wrap="none">
            <a:spAutoFit/>
          </a:bodyPr>
          <a:lstStyle/>
          <a:p>
            <a:r>
              <a:rPr lang="zh-CN" altLang="zh-CN" sz="2800" kern="100" dirty="0">
                <a:solidFill>
                  <a:srgbClr val="3333FF"/>
                </a:solidFill>
                <a:latin typeface="宋体"/>
                <a:ea typeface="华文细黑"/>
                <a:cs typeface="Times New Roman"/>
              </a:rPr>
              <a:t>对外；对内</a:t>
            </a:r>
            <a:r>
              <a:rPr lang="zh-CN" altLang="zh-CN" sz="2800" kern="100" dirty="0" smtClean="0">
                <a:solidFill>
                  <a:srgbClr val="3333FF"/>
                </a:solidFill>
                <a:latin typeface="宋体"/>
                <a:ea typeface="华文细黑"/>
                <a:cs typeface="Times New Roman"/>
              </a:rPr>
              <a:t>。</a:t>
            </a:r>
            <a:endParaRPr lang="zh-CN" altLang="en-US" sz="2800" kern="100" dirty="0">
              <a:solidFill>
                <a:srgbClr val="3333FF"/>
              </a:solidFill>
              <a:latin typeface="宋体"/>
              <a:ea typeface="华文细黑"/>
              <a:cs typeface="Times New Roman"/>
            </a:endParaRPr>
          </a:p>
        </p:txBody>
      </p:sp>
    </p:spTree>
    <p:extLst>
      <p:ext uri="{BB962C8B-B14F-4D97-AF65-F5344CB8AC3E}">
        <p14:creationId xmlns="" xmlns:p14="http://schemas.microsoft.com/office/powerpoint/2010/main" val="6215306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P spid="8" grpId="0"/>
      <p:bldP spid="8" grpId="1"/>
      <p:bldP spid="17" grpId="0"/>
      <p:bldP spid="1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3970318"/>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文言句式</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外以欺于人</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闻古之人有舜者，其为人也，仁义人也</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懦者必说于色矣</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而以圣人望于人</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某良士，某良士</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宋体"/>
                <a:ea typeface="Times New Roman"/>
                <a:cs typeface="Courier New"/>
              </a:rPr>
              <a:t> </a:t>
            </a:r>
            <a:endParaRPr lang="zh-CN" altLang="zh-CN" sz="1050" kern="100" dirty="0">
              <a:effectLst/>
              <a:latin typeface="宋体"/>
              <a:cs typeface="Courier New"/>
            </a:endParaRPr>
          </a:p>
        </p:txBody>
      </p:sp>
      <p:sp>
        <p:nvSpPr>
          <p:cNvPr id="10" name="圆角矩形 9"/>
          <p:cNvSpPr/>
          <p:nvPr/>
        </p:nvSpPr>
        <p:spPr>
          <a:xfrm>
            <a:off x="10415686"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3039893" y="1412776"/>
            <a:ext cx="3775393"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状语后置句，被动句。</a:t>
            </a:r>
          </a:p>
        </p:txBody>
      </p:sp>
      <p:sp>
        <p:nvSpPr>
          <p:cNvPr id="4" name="矩形 3"/>
          <p:cNvSpPr/>
          <p:nvPr/>
        </p:nvSpPr>
        <p:spPr>
          <a:xfrm>
            <a:off x="7282561" y="2060848"/>
            <a:ext cx="1620957" cy="523220"/>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判断句。</a:t>
            </a:r>
          </a:p>
        </p:txBody>
      </p:sp>
      <p:sp>
        <p:nvSpPr>
          <p:cNvPr id="8" name="矩形 7"/>
          <p:cNvSpPr/>
          <p:nvPr/>
        </p:nvSpPr>
        <p:spPr>
          <a:xfrm>
            <a:off x="3790950" y="2682759"/>
            <a:ext cx="2339102" cy="575542"/>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状语后置句。</a:t>
            </a:r>
          </a:p>
        </p:txBody>
      </p:sp>
      <p:sp>
        <p:nvSpPr>
          <p:cNvPr id="14" name="圆角矩形 13">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5" name="矩形 14"/>
          <p:cNvSpPr/>
          <p:nvPr/>
        </p:nvSpPr>
        <p:spPr>
          <a:xfrm>
            <a:off x="3756104" y="3308767"/>
            <a:ext cx="2339102" cy="475655"/>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状语后置句。</a:t>
            </a:r>
          </a:p>
        </p:txBody>
      </p:sp>
      <p:sp>
        <p:nvSpPr>
          <p:cNvPr id="16" name="矩形 15"/>
          <p:cNvSpPr/>
          <p:nvPr/>
        </p:nvSpPr>
        <p:spPr>
          <a:xfrm>
            <a:off x="3790950" y="3938211"/>
            <a:ext cx="1620957" cy="512911"/>
          </a:xfrm>
          <a:prstGeom prst="rect">
            <a:avLst/>
          </a:prstGeom>
        </p:spPr>
        <p:txBody>
          <a:bodyPr wrap="none">
            <a:spAutoFit/>
          </a:bodyPr>
          <a:lstStyle/>
          <a:p>
            <a:r>
              <a:rPr lang="zh-CN" altLang="en-US" sz="2800" kern="100" dirty="0">
                <a:solidFill>
                  <a:srgbClr val="3333FF"/>
                </a:solidFill>
                <a:latin typeface="宋体"/>
                <a:ea typeface="华文细黑"/>
                <a:cs typeface="Times New Roman"/>
              </a:rPr>
              <a:t>判断句。</a:t>
            </a:r>
          </a:p>
        </p:txBody>
      </p:sp>
    </p:spTree>
    <p:extLst>
      <p:ext uri="{BB962C8B-B14F-4D97-AF65-F5344CB8AC3E}">
        <p14:creationId xmlns="" xmlns:p14="http://schemas.microsoft.com/office/powerpoint/2010/main" val="7777494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4" grpId="0"/>
      <p:bldP spid="4" grpId="1"/>
      <p:bldP spid="8" grpId="0"/>
      <p:bldP spid="8" grpId="1"/>
      <p:bldP spid="15" grpId="0"/>
      <p:bldP spid="15" grpId="1"/>
      <p:bldP spid="16" grpId="0"/>
      <p:bldP spid="1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3" name="TextBox 12"/>
          <p:cNvSpPr txBox="1"/>
          <p:nvPr/>
        </p:nvSpPr>
        <p:spPr>
          <a:xfrm>
            <a:off x="118542" y="908720"/>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一 、结构</a:t>
            </a:r>
            <a:r>
              <a:rPr lang="zh-CN" altLang="en-US" sz="2800" b="1" dirty="0">
                <a:solidFill>
                  <a:srgbClr val="0066FF"/>
                </a:solidFill>
                <a:latin typeface="微软雅黑" pitchFamily="34" charset="-122"/>
                <a:ea typeface="微软雅黑" pitchFamily="34" charset="-122"/>
              </a:rPr>
              <a:t>图示</a:t>
            </a:r>
          </a:p>
        </p:txBody>
      </p:sp>
      <p:graphicFrame>
        <p:nvGraphicFramePr>
          <p:cNvPr id="2" name="对象 1"/>
          <p:cNvGraphicFramePr>
            <a:graphicFrameLocks noChangeAspect="1"/>
          </p:cNvGraphicFramePr>
          <p:nvPr>
            <p:extLst>
              <p:ext uri="{D42A27DB-BD31-4B8C-83A1-F6EECF244321}">
                <p14:modId xmlns="" xmlns:p14="http://schemas.microsoft.com/office/powerpoint/2010/main" val="348268805"/>
              </p:ext>
            </p:extLst>
          </p:nvPr>
        </p:nvGraphicFramePr>
        <p:xfrm>
          <a:off x="384447" y="1628800"/>
          <a:ext cx="11255375" cy="5005387"/>
        </p:xfrm>
        <a:graphic>
          <a:graphicData uri="http://schemas.openxmlformats.org/presentationml/2006/ole">
            <p:oleObj spid="_x0000_s5156" name="文档" r:id="rId3" imgW="11255227" imgH="5012616" progId="Word.Document.12">
              <p:embed/>
            </p:oleObj>
          </a:graphicData>
        </a:graphic>
      </p:graphicFrame>
    </p:spTree>
    <p:extLst>
      <p:ext uri="{BB962C8B-B14F-4D97-AF65-F5344CB8AC3E}">
        <p14:creationId xmlns="" xmlns:p14="http://schemas.microsoft.com/office/powerpoint/2010/main" val="957105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39144" y="1408253"/>
            <a:ext cx="11312125" cy="1948739"/>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《原毁》通过对比古今君子责己待人的不同态度，批判了当时社会普遍存在的毁谤风气，并明确指出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怠与忌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就是产生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的根源。</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4115626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83674" y="978158"/>
            <a:ext cx="11328156" cy="3458954"/>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古之君子，其责己也重以周，其待人也轻以约。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这句话的意思是什么？有什么作用？</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这句话肯定了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古之君子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责己</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和</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待人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的原则</a:t>
            </a:r>
            <a:r>
              <a:rPr lang="en-US" altLang="zh-CN" sz="2800" kern="100" dirty="0">
                <a:solidFill>
                  <a:srgbClr val="3333FF"/>
                </a:solidFill>
                <a:latin typeface="Times New Roman"/>
                <a:ea typeface="华文细黑"/>
                <a:cs typeface="Courier New"/>
              </a:rPr>
              <a:t>——</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重以周</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和</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轻以约</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。强调做人要严于律己，宽以待人，文章开篇点出此句，为后面的论述作了有力的铺垫。</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9" name="TextBox 18"/>
          <p:cNvSpPr txBox="1"/>
          <p:nvPr/>
        </p:nvSpPr>
        <p:spPr>
          <a:xfrm>
            <a:off x="383674" y="404664"/>
            <a:ext cx="2880321" cy="523220"/>
          </a:xfrm>
          <a:prstGeom prst="rect">
            <a:avLst/>
          </a:prstGeom>
          <a:noFill/>
        </p:spPr>
        <p:txBody>
          <a:bodyPr wrap="square" rtlCol="0">
            <a:spAutoFit/>
          </a:bodyPr>
          <a:lstStyle/>
          <a:p>
            <a:r>
              <a:rPr lang="zh-CN" altLang="en-US" sz="2800" b="1" dirty="0" smtClean="0">
                <a:solidFill>
                  <a:srgbClr val="0066FF"/>
                </a:solidFill>
                <a:latin typeface="微软雅黑" pitchFamily="34" charset="-122"/>
                <a:ea typeface="微软雅黑" pitchFamily="34" charset="-122"/>
              </a:rPr>
              <a:t>二、重点突破</a:t>
            </a:r>
            <a:endParaRPr lang="zh-CN" altLang="en-US" sz="2800" b="1" dirty="0">
              <a:solidFill>
                <a:srgbClr val="0066FF"/>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21085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281608" y="169590"/>
            <a:ext cx="11671411" cy="4203061"/>
          </a:xfrm>
          <a:prstGeom prst="rect">
            <a:avLst/>
          </a:prstGeom>
        </p:spPr>
        <p:txBody>
          <a:bodyPr wrap="square">
            <a:spAutoFit/>
          </a:bodyPr>
          <a:lstStyle/>
          <a:p>
            <a:pPr algn="just">
              <a:lnSpc>
                <a:spcPts val="5300"/>
              </a:lnSpc>
              <a:spcAft>
                <a:spcPts val="0"/>
              </a:spcAft>
              <a:tabLst>
                <a:tab pos="2250440" algn="l"/>
              </a:tabLst>
            </a:pPr>
            <a:r>
              <a:rPr lang="zh-CN" altLang="zh-CN" sz="2800" kern="100" dirty="0">
                <a:latin typeface="Times New Roman"/>
                <a:ea typeface="华文细黑"/>
                <a:cs typeface="Times New Roman"/>
              </a:rPr>
              <a:t>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今之君子则不然，其责人也详，其待己也廉。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这句话有什么作用？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则不然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此处何意？</a:t>
            </a:r>
            <a:endParaRPr lang="zh-CN" altLang="zh-CN" sz="1050" kern="100" dirty="0">
              <a:latin typeface="宋体"/>
              <a:cs typeface="Courier New"/>
            </a:endParaRPr>
          </a:p>
          <a:p>
            <a:pPr algn="just">
              <a:lnSpc>
                <a:spcPts val="53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这句话揭示了现在的君子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毁谤</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的具体表现：要求别人全面，要求自己却很少。谴责了嫉贤妒能的恶劣行径，与第一段的第一句话形成鲜明对比。</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则不然</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揭示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今之君子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的嘴脸，</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责人</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待己</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恰与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古之君子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相反。</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531811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416099" y="188640"/>
            <a:ext cx="11441438" cy="4245893"/>
          </a:xfrm>
          <a:prstGeom prst="rect">
            <a:avLst/>
          </a:prstGeom>
        </p:spPr>
        <p:txBody>
          <a:bodyPr wrap="square">
            <a:spAutoFit/>
          </a:bodyPr>
          <a:lstStyle/>
          <a:p>
            <a:pPr algn="just">
              <a:lnSpc>
                <a:spcPts val="5300"/>
              </a:lnSpc>
              <a:spcAft>
                <a:spcPts val="0"/>
              </a:spcAft>
              <a:tabLst>
                <a:tab pos="2250440" algn="l"/>
              </a:tabLst>
            </a:pPr>
            <a:r>
              <a:rPr lang="zh-CN" altLang="zh-CN" sz="2800" kern="100" dirty="0">
                <a:latin typeface="Times New Roman"/>
                <a:ea typeface="华文细黑"/>
                <a:cs typeface="Times New Roman"/>
              </a:rPr>
              <a:t>三、文中所举两次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语于众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的例子旨在说明什么问题？这一问题所造成的后果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危害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是什么？</a:t>
            </a:r>
            <a:endParaRPr lang="zh-CN" altLang="zh-CN" sz="1050" kern="100" dirty="0">
              <a:latin typeface="宋体"/>
              <a:cs typeface="Courier New"/>
            </a:endParaRPr>
          </a:p>
          <a:p>
            <a:pPr algn="just">
              <a:lnSpc>
                <a:spcPts val="53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当你称赞或批评一个人时，人们不是以这一称赞或批评的正确与否作出反应，而是按照与某一个人的关系而定。应者</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要好的人、无利害冲突的人、畏惧他的人</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与不应者表现不一样。由此形成恶劣的社会风气</a:t>
            </a:r>
            <a:r>
              <a:rPr lang="en-US" altLang="zh-CN" sz="2800" kern="100" dirty="0">
                <a:solidFill>
                  <a:srgbClr val="3333FF"/>
                </a:solidFill>
                <a:latin typeface="Times New Roman"/>
                <a:ea typeface="华文细黑"/>
                <a:cs typeface="Courier New"/>
              </a:rPr>
              <a:t>——</a:t>
            </a:r>
            <a:r>
              <a:rPr lang="zh-CN" altLang="zh-CN" sz="2800" kern="100" dirty="0">
                <a:solidFill>
                  <a:srgbClr val="3333FF"/>
                </a:solidFill>
                <a:latin typeface="Times New Roman"/>
                <a:ea typeface="华文细黑"/>
                <a:cs typeface="Times New Roman"/>
              </a:rPr>
              <a:t>事修而谤兴，德高而毁来。</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6352667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385833" y="201622"/>
            <a:ext cx="11441438" cy="4398556"/>
          </a:xfrm>
          <a:prstGeom prst="rect">
            <a:avLst/>
          </a:prstGeom>
        </p:spPr>
        <p:txBody>
          <a:bodyPr wrap="square">
            <a:spAutoFit/>
          </a:bodyPr>
          <a:lstStyle/>
          <a:p>
            <a:pPr algn="just">
              <a:lnSpc>
                <a:spcPts val="5500"/>
              </a:lnSpc>
              <a:spcAft>
                <a:spcPts val="0"/>
              </a:spcAft>
              <a:tabLst>
                <a:tab pos="2250440" algn="l"/>
              </a:tabLst>
            </a:pPr>
            <a:r>
              <a:rPr lang="zh-CN" altLang="zh-CN" sz="2800" kern="100" dirty="0">
                <a:latin typeface="Times New Roman"/>
                <a:ea typeface="华文细黑"/>
                <a:cs typeface="Times New Roman"/>
              </a:rPr>
              <a:t>四、文章最后一段中说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其国家可几而理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，对表现主题有何作用？</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最后一段阐明了作者的写作意图，把杜绝毁谤提高到治国之道的高度来认识：韩愈把希望寄托在</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将有作于上者</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，即统治集团中有所作为的领导者身上，要他们破除世俗的偏见，不以社会的毁誉取人。这表达了韩愈个人的愿望，也表达了以他为代表的依靠自己的努力而奋斗进取的下层知识分子的愿望。</a:t>
            </a:r>
            <a:endParaRPr lang="zh-CN" altLang="zh-CN" sz="1050" kern="100" dirty="0">
              <a:solidFill>
                <a:srgbClr val="3333FF"/>
              </a:solidFill>
              <a:effectLst/>
              <a:latin typeface="宋体"/>
              <a:cs typeface="Courier New"/>
            </a:endParaRPr>
          </a:p>
        </p:txBody>
      </p:sp>
      <p:sp>
        <p:nvSpPr>
          <p:cNvPr id="13" name="圆角矩形 12"/>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9519310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1" end="1"/>
                                            </p:txEl>
                                          </p:spTgt>
                                        </p:tgtEl>
                                      </p:cBhvr>
                                    </p:animEffect>
                                    <p:set>
                                      <p:cBhvr>
                                        <p:cTn id="12"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9" name="圆角矩形 8"/>
          <p:cNvSpPr/>
          <p:nvPr/>
        </p:nvSpPr>
        <p:spPr>
          <a:xfrm>
            <a:off x="10415774"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0" name="矩形 9"/>
          <p:cNvSpPr/>
          <p:nvPr/>
        </p:nvSpPr>
        <p:spPr>
          <a:xfrm>
            <a:off x="334566" y="220716"/>
            <a:ext cx="11441438" cy="5603598"/>
          </a:xfrm>
          <a:prstGeom prst="rect">
            <a:avLst/>
          </a:prstGeom>
        </p:spPr>
        <p:txBody>
          <a:bodyPr wrap="square">
            <a:spAutoFit/>
          </a:bodyPr>
          <a:lstStyle/>
          <a:p>
            <a:pPr algn="just">
              <a:lnSpc>
                <a:spcPts val="5300"/>
              </a:lnSpc>
              <a:spcAft>
                <a:spcPts val="0"/>
              </a:spcAft>
              <a:tabLst>
                <a:tab pos="2250440" algn="l"/>
              </a:tabLst>
            </a:pPr>
            <a:r>
              <a:rPr lang="zh-CN" altLang="zh-CN" sz="2800" kern="100" dirty="0">
                <a:latin typeface="Times New Roman"/>
                <a:ea typeface="华文细黑"/>
                <a:cs typeface="Times New Roman"/>
              </a:rPr>
              <a:t>五、本文的中心论点是在第三段，那么，文章为什么要从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古之君子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说起，它与中心论点又有什么内在关联？</a:t>
            </a:r>
            <a:endParaRPr lang="zh-CN" altLang="zh-CN" sz="1050" kern="100" dirty="0">
              <a:latin typeface="宋体"/>
              <a:cs typeface="Courier New"/>
            </a:endParaRPr>
          </a:p>
          <a:p>
            <a:pPr algn="just">
              <a:lnSpc>
                <a:spcPts val="5300"/>
              </a:lnSpc>
              <a:spcAft>
                <a:spcPts val="0"/>
              </a:spcAft>
              <a:tabLst>
                <a:tab pos="2250440" algn="l"/>
              </a:tabLst>
            </a:pPr>
            <a:r>
              <a:rPr lang="zh-CN" altLang="zh-CN" sz="2800" b="1" kern="100" dirty="0">
                <a:solidFill>
                  <a:srgbClr val="C00000"/>
                </a:solidFill>
                <a:latin typeface="Times New Roman"/>
                <a:ea typeface="黑体"/>
                <a:cs typeface="Times New Roman"/>
              </a:rPr>
              <a:t>答案</a:t>
            </a:r>
            <a:r>
              <a:rPr lang="zh-CN" altLang="zh-CN" sz="2800" b="1" kern="100" dirty="0">
                <a:solidFill>
                  <a:srgbClr val="3333FF"/>
                </a:solidFill>
                <a:latin typeface="Times New Roman"/>
                <a:ea typeface="黑体"/>
                <a:cs typeface="Times New Roman"/>
              </a:rPr>
              <a:t>　</a:t>
            </a:r>
            <a:r>
              <a:rPr lang="zh-CN" altLang="zh-CN" sz="2800" kern="100" dirty="0">
                <a:solidFill>
                  <a:srgbClr val="3333FF"/>
                </a:solidFill>
                <a:latin typeface="Times New Roman"/>
                <a:ea typeface="华文细黑"/>
                <a:cs typeface="Times New Roman"/>
              </a:rPr>
              <a:t>先从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古之君子</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谈起，远远写来，却又处处暗示古之</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毁</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不兴的缘由。第二段</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今之君子则不然</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仍未涉及</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毁</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，但在对他们言论的描摹上，字字句句扣在</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原毁</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的轨迹上。前两段准备好了箭与靶，第三段水到渠成，引矢破的，点明了</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毁</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字。先提出中心论点，</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毁</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根源在于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怠</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忌</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，又从众人对</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良士</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非良士</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的反映来透视世风，证明当时</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毁风</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的猖獗。</a:t>
            </a:r>
            <a:endParaRPr lang="zh-CN" altLang="zh-CN" sz="1050" kern="100" dirty="0">
              <a:solidFill>
                <a:srgbClr val="3333FF"/>
              </a:solidFill>
              <a:effectLst/>
              <a:latin typeface="宋体"/>
              <a:cs typeface="Courier New"/>
            </a:endParaRPr>
          </a:p>
        </p:txBody>
      </p:sp>
    </p:spTree>
    <p:extLst>
      <p:ext uri="{BB962C8B-B14F-4D97-AF65-F5344CB8AC3E}">
        <p14:creationId xmlns="" xmlns:p14="http://schemas.microsoft.com/office/powerpoint/2010/main" val="6916715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0">
                                            <p:txEl>
                                              <p:pRg st="1" end="1"/>
                                            </p:txEl>
                                          </p:spTgt>
                                        </p:tgtEl>
                                      </p:cBhvr>
                                    </p:animEffect>
                                    <p:set>
                                      <p:cBhvr>
                                        <p:cTn id="12"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172844" y="520105"/>
            <a:ext cx="11805036" cy="612475"/>
          </a:xfrm>
          <a:prstGeom prst="rect">
            <a:avLst/>
          </a:prstGeom>
        </p:spPr>
        <p:txBody>
          <a:bodyPr>
            <a:spAutoFit/>
          </a:bodyPr>
          <a:lstStyle/>
          <a:p>
            <a:pPr lvl="0">
              <a:lnSpc>
                <a:spcPct val="130000"/>
              </a:lnSpc>
              <a:spcBef>
                <a:spcPts val="600"/>
              </a:spcBef>
              <a:tabLst>
                <a:tab pos="2430780" algn="l"/>
              </a:tabLst>
            </a:pPr>
            <a:r>
              <a:rPr lang="zh-CN" altLang="en-US" sz="2600" b="1" dirty="0" smtClean="0">
                <a:solidFill>
                  <a:srgbClr val="3333FF"/>
                </a:solidFill>
                <a:latin typeface="微软雅黑" pitchFamily="34" charset="-122"/>
                <a:ea typeface="微软雅黑" pitchFamily="34" charset="-122"/>
              </a:rPr>
              <a:t>一、技法赏析</a:t>
            </a:r>
            <a:endParaRPr lang="zh-CN" altLang="zh-CN" sz="2600" b="1" dirty="0">
              <a:solidFill>
                <a:srgbClr val="3333FF"/>
              </a:solidFill>
              <a:latin typeface="微软雅黑" pitchFamily="34" charset="-122"/>
              <a:ea typeface="微软雅黑"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p>
        </p:txBody>
      </p:sp>
      <p:sp>
        <p:nvSpPr>
          <p:cNvPr id="6" name="矩形 5"/>
          <p:cNvSpPr/>
          <p:nvPr/>
        </p:nvSpPr>
        <p:spPr>
          <a:xfrm>
            <a:off x="172844" y="899195"/>
            <a:ext cx="11805036" cy="5909310"/>
          </a:xfrm>
          <a:prstGeom prst="rect">
            <a:avLst/>
          </a:prstGeom>
        </p:spPr>
        <p:txBody>
          <a:bodyPr>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《原毁》与其他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正言垂教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文从字顺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的议论文体。立论鲜明，论证有力，说理透彻，举例精当，平易而不浅露，朴实而不枯淡，展现了韩文格调的又一风貌。具体地说，有如下几方面的特色。</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古今对比，褒贬鲜明</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原毁》歌颂古之君子对人对己的正确态度，批判今之君子待人待己的错误做法。是非曲直，褒贬抑扬，不取含蓄委婉的措辞，而以直接的、明显的方式表达，旗帜十分鲜明，还运用鲜明对照的手法来强化这种褒贬态度。对比成为说理的主要方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古之君子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今之君子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构成贯串全篇的对比。古之君子，责备自己很严格很周全，要求很高，对待别人很宽容</a:t>
            </a:r>
            <a:r>
              <a:rPr lang="zh-CN" altLang="zh-CN" sz="2800" kern="100" dirty="0" smtClean="0">
                <a:latin typeface="Times New Roman"/>
                <a:ea typeface="华文细黑"/>
                <a:cs typeface="Times New Roman"/>
              </a:rPr>
              <a:t>很</a:t>
            </a:r>
            <a:endParaRPr lang="en-US" altLang="zh-CN" sz="2800" kern="100" dirty="0" smtClean="0">
              <a:latin typeface="Times New Roman"/>
              <a:ea typeface="华文细黑"/>
              <a:cs typeface="Times New Roman"/>
            </a:endParaRPr>
          </a:p>
        </p:txBody>
      </p:sp>
    </p:spTree>
    <p:extLst>
      <p:ext uri="{BB962C8B-B14F-4D97-AF65-F5344CB8AC3E}">
        <p14:creationId xmlns="" xmlns:p14="http://schemas.microsoft.com/office/powerpoint/2010/main" val="28784502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188640"/>
            <a:ext cx="11688154" cy="6555641"/>
          </a:xfrm>
          <a:prstGeom prst="rect">
            <a:avLst/>
          </a:prstGeom>
        </p:spPr>
        <p:txBody>
          <a:bodyPr>
            <a:spAutoFit/>
          </a:bodyPr>
          <a:lstStyle/>
          <a:p>
            <a:pPr lvl="0" algn="just">
              <a:lnSpc>
                <a:spcPct val="150000"/>
              </a:lnSpc>
              <a:tabLst>
                <a:tab pos="2250440" algn="l"/>
              </a:tabLst>
            </a:pPr>
            <a:r>
              <a:rPr lang="zh-CN" altLang="zh-CN" sz="2800" kern="100" dirty="0">
                <a:solidFill>
                  <a:prstClr val="black"/>
                </a:solidFill>
                <a:latin typeface="Times New Roman"/>
                <a:ea typeface="华文细黑"/>
                <a:cs typeface="Times New Roman"/>
              </a:rPr>
              <a:t>随和，毫不苛求；今之君子要求自己很低，要求别人却很苛刻。段与段、层与层都采用对比写法。古之君子责己</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重以周</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而待人</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轻以约</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，今之君子则相反。古今君子的具体行为，</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责己</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待人</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责人</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待己</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重</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轻</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周</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与</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约</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都构成具体的对比。逐项对比，使问题的正反两面都得到淋漓尽致的阐发，作者的爱憎褒贬之情也愈益强烈</a:t>
            </a:r>
            <a:r>
              <a:rPr lang="zh-CN" altLang="zh-CN" sz="2800" kern="100" dirty="0" smtClean="0">
                <a:solidFill>
                  <a:prstClr val="black"/>
                </a:solidFill>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形象勾画，生动有力。</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为了增强论证的说服力，文章还用了形象勾画的方法。如在第一段说理分析中，穿插古之君子责于己的话：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彼，人也；予，人也。彼能是，而我乃不能是！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这是着眼于语言的描述。还有行为的粗线勾勒，如：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早</a:t>
            </a:r>
            <a:r>
              <a:rPr lang="zh-CN" altLang="zh-CN" sz="2800" kern="100" dirty="0" smtClean="0">
                <a:latin typeface="Times New Roman"/>
                <a:ea typeface="华文细黑"/>
                <a:cs typeface="Times New Roman"/>
              </a:rPr>
              <a:t>夜</a:t>
            </a:r>
            <a:endParaRPr lang="en-US" altLang="zh-CN" sz="2800" kern="100" dirty="0" smtClean="0">
              <a:solidFill>
                <a:prstClr val="black"/>
              </a:solidFill>
              <a:latin typeface="Times New Roman"/>
              <a:ea typeface="华文细黑"/>
              <a:cs typeface="Times New Roman"/>
            </a:endParaRPr>
          </a:p>
        </p:txBody>
      </p:sp>
    </p:spTree>
    <p:extLst>
      <p:ext uri="{BB962C8B-B14F-4D97-AF65-F5344CB8AC3E}">
        <p14:creationId xmlns="" xmlns:p14="http://schemas.microsoft.com/office/powerpoint/2010/main" val="12956253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404664"/>
            <a:ext cx="11688154" cy="5909310"/>
          </a:xfrm>
          <a:prstGeom prst="rect">
            <a:avLst/>
          </a:prstGeom>
        </p:spPr>
        <p:txBody>
          <a:bodyPr>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以思，去其不如周公者，就其如周公者。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有对情景的生动描摹，写作者当着众人之面评论某人为良士或非良士，众人或表态或不表态，其心情都是忌妒，文章对此作了生动的心理分析。由于寓理于形，把理论性同形象性结合起来，论证显得更为严密有力</a:t>
            </a:r>
            <a:r>
              <a:rPr lang="zh-CN" altLang="zh-CN" sz="2800" kern="100" dirty="0" smtClean="0">
                <a:latin typeface="Times New Roman"/>
                <a:ea typeface="华文细黑"/>
                <a:cs typeface="Times New Roman"/>
              </a:rPr>
              <a:t>。</a:t>
            </a:r>
            <a:endParaRPr lang="en-US" altLang="zh-CN" sz="2800" kern="100" dirty="0" smtClean="0">
              <a:solidFill>
                <a:prstClr val="black"/>
              </a:solidFill>
              <a:latin typeface="Times New Roman"/>
              <a:ea typeface="华文细黑"/>
              <a:cs typeface="Times New Roman"/>
            </a:endParaRPr>
          </a:p>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善用排偶，舒卷自如。</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文中有的是工整的对偶句，如，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其责己也重以周，其待人也轻以约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；有的是略有变化的对偶句式，如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重以周，故不怠；轻以约，故人乐为善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。全篇几乎都用对偶、排比句式敷衍而成。不仅用对偶、排比，排比中还包含对偶。如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吾尝试之矣，尝试语于众曰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为常见的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单行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句式</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30681444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834" y="691656"/>
            <a:ext cx="11688154" cy="3241400"/>
          </a:xfrm>
          <a:prstGeom prst="rect">
            <a:avLst/>
          </a:prstGeom>
        </p:spPr>
        <p:txBody>
          <a:bodyPr>
            <a:spAutoFit/>
          </a:bodyPr>
          <a:lstStyle/>
          <a:p>
            <a:pPr algn="just">
              <a:lnSpc>
                <a:spcPct val="150000"/>
              </a:lnSpc>
              <a:spcAft>
                <a:spcPts val="0"/>
              </a:spcAft>
              <a:tabLst>
                <a:tab pos="225044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某良士，某良士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为反复句式，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其应者，必其人之与也；不然，则其所疏远不与同其利者也；不然，则其畏也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为排比句，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强者必怒于言，懦者必怒于色矣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为对偶句。这样错综配合，庄重中露活泼，统一中见多样，一致中呈变化，避免了平板呆滞，富于语言的魅力，也增强了说理的力量。</a:t>
            </a:r>
            <a:endParaRPr lang="zh-CN" altLang="zh-CN" sz="1050" kern="100" dirty="0">
              <a:latin typeface="宋体"/>
              <a:cs typeface="Courier New"/>
            </a:endParaRPr>
          </a:p>
        </p:txBody>
      </p:sp>
    </p:spTree>
    <p:extLst>
      <p:ext uri="{BB962C8B-B14F-4D97-AF65-F5344CB8AC3E}">
        <p14:creationId xmlns="" xmlns:p14="http://schemas.microsoft.com/office/powerpoint/2010/main" val="25513256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323131"/>
            <a:ext cx="11688154" cy="612475"/>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itchFamily="34" charset="-122"/>
                <a:ea typeface="微软雅黑" pitchFamily="34" charset="-122"/>
              </a:rPr>
              <a:t>二、</a:t>
            </a:r>
            <a:r>
              <a:rPr lang="zh-CN" altLang="zh-CN" sz="2600" b="1" dirty="0" smtClean="0">
                <a:solidFill>
                  <a:srgbClr val="3333FF"/>
                </a:solidFill>
                <a:latin typeface="微软雅黑" pitchFamily="34" charset="-122"/>
                <a:ea typeface="微软雅黑" pitchFamily="34" charset="-122"/>
              </a:rPr>
              <a:t>写</a:t>
            </a:r>
            <a:r>
              <a:rPr lang="zh-CN" altLang="en-US" sz="2600" b="1" dirty="0" smtClean="0">
                <a:solidFill>
                  <a:srgbClr val="3333FF"/>
                </a:solidFill>
                <a:latin typeface="微软雅黑" pitchFamily="34" charset="-122"/>
                <a:ea typeface="微软雅黑" pitchFamily="34" charset="-122"/>
              </a:rPr>
              <a:t>作</a:t>
            </a:r>
            <a:r>
              <a:rPr lang="zh-CN" altLang="zh-CN" sz="2600" b="1" dirty="0" smtClean="0">
                <a:solidFill>
                  <a:srgbClr val="3333FF"/>
                </a:solidFill>
                <a:latin typeface="微软雅黑" pitchFamily="34" charset="-122"/>
                <a:ea typeface="微软雅黑" pitchFamily="34" charset="-122"/>
              </a:rPr>
              <a:t>迁移</a:t>
            </a:r>
            <a:endParaRPr lang="zh-CN" altLang="zh-CN" sz="2600" b="1" dirty="0">
              <a:solidFill>
                <a:srgbClr val="3333FF"/>
              </a:solidFill>
              <a:latin typeface="微软雅黑" pitchFamily="34" charset="-122"/>
              <a:ea typeface="微软雅黑" pitchFamily="34" charset="-122"/>
            </a:endParaRPr>
          </a:p>
        </p:txBody>
      </p:sp>
      <p:sp>
        <p:nvSpPr>
          <p:cNvPr id="4" name="矩形 3"/>
          <p:cNvSpPr/>
          <p:nvPr/>
        </p:nvSpPr>
        <p:spPr>
          <a:xfrm>
            <a:off x="334566" y="865037"/>
            <a:ext cx="11010769" cy="2122390"/>
          </a:xfrm>
          <a:prstGeom prst="rect">
            <a:avLst/>
          </a:prstGeom>
        </p:spPr>
        <p:txBody>
          <a:bodyPr wrap="square">
            <a:spAutoFit/>
          </a:bodyPr>
          <a:lstStyle/>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角度</a:t>
            </a:r>
            <a:r>
              <a:rPr lang="zh-CN" altLang="zh-CN" sz="2800" kern="100" dirty="0">
                <a:latin typeface="Times New Roman"/>
                <a:ea typeface="华文细黑"/>
                <a:cs typeface="Times New Roman"/>
              </a:rPr>
              <a:t>　《原毁》的积极意义</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题目：韩愈的《原毁》无论是在过去还是在现在都有着积极的意义，请你结合现实谈谈自己的理解。</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a:hlinkClick r:id="rId3"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39203639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温馨晨读           </a:t>
            </a:r>
            <a:r>
              <a:rPr lang="zh-CN" altLang="en-US" sz="2600" dirty="0" smtClean="0">
                <a:solidFill>
                  <a:schemeClr val="accent6">
                    <a:lumMod val="75000"/>
                  </a:schemeClr>
                </a:solidFill>
                <a:latin typeface="微软雅黑" pitchFamily="34" charset="-122"/>
                <a:ea typeface="微软雅黑" pitchFamily="34" charset="-122"/>
              </a:rPr>
              <a:t>鸡</a:t>
            </a:r>
            <a:r>
              <a:rPr lang="zh-CN" altLang="en-US" sz="2600" dirty="0">
                <a:solidFill>
                  <a:schemeClr val="accent6">
                    <a:lumMod val="75000"/>
                  </a:schemeClr>
                </a:solidFill>
                <a:latin typeface="微软雅黑" pitchFamily="34" charset="-122"/>
                <a:ea typeface="微软雅黑" pitchFamily="34" charset="-122"/>
              </a:rPr>
              <a:t>声茅店月，人迹板桥霜</a:t>
            </a:r>
          </a:p>
        </p:txBody>
      </p:sp>
      <p:sp>
        <p:nvSpPr>
          <p:cNvPr id="24" name="TextBox 23">
            <a:hlinkClick r:id="rId3"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自主积累           </a:t>
            </a:r>
            <a:r>
              <a:rPr lang="zh-CN" altLang="en-US" sz="2600" dirty="0" smtClean="0">
                <a:solidFill>
                  <a:schemeClr val="accent6">
                    <a:lumMod val="75000"/>
                  </a:schemeClr>
                </a:solidFill>
                <a:latin typeface="微软雅黑" pitchFamily="34" charset="-122"/>
                <a:ea typeface="微软雅黑" pitchFamily="34" charset="-122"/>
              </a:rPr>
              <a:t>博</a:t>
            </a:r>
            <a:r>
              <a:rPr lang="zh-CN" altLang="en-US" sz="2600" dirty="0">
                <a:solidFill>
                  <a:schemeClr val="accent6">
                    <a:lumMod val="75000"/>
                  </a:schemeClr>
                </a:solidFill>
                <a:latin typeface="微软雅黑" pitchFamily="34" charset="-122"/>
                <a:ea typeface="微软雅黑" pitchFamily="34" charset="-122"/>
              </a:rPr>
              <a:t>观而约取，厚积而薄发</a:t>
            </a:r>
          </a:p>
        </p:txBody>
      </p:sp>
      <p:sp>
        <p:nvSpPr>
          <p:cNvPr id="25" name="TextBox 24">
            <a:hlinkClick r:id="rId4"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合作探究</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奇文</a:t>
            </a:r>
            <a:r>
              <a:rPr lang="zh-CN" altLang="en-US" sz="2600" dirty="0">
                <a:solidFill>
                  <a:schemeClr val="accent6">
                    <a:lumMod val="75000"/>
                  </a:schemeClr>
                </a:solidFill>
                <a:latin typeface="微软雅黑" pitchFamily="34" charset="-122"/>
                <a:ea typeface="微软雅黑" pitchFamily="34" charset="-122"/>
              </a:rPr>
              <a:t>共欣赏，疑义相与</a:t>
            </a:r>
            <a:r>
              <a:rPr lang="zh-CN" altLang="en-US" sz="2600" dirty="0" smtClean="0">
                <a:solidFill>
                  <a:schemeClr val="accent6">
                    <a:lumMod val="75000"/>
                  </a:schemeClr>
                </a:solidFill>
                <a:latin typeface="微软雅黑" pitchFamily="34" charset="-122"/>
                <a:ea typeface="微软雅黑" pitchFamily="34" charset="-122"/>
              </a:rPr>
              <a:t>析 </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5"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itchFamily="34" charset="-122"/>
                <a:ea typeface="微软雅黑" pitchFamily="34" charset="-122"/>
              </a:rPr>
              <a:t>文本拓展</a:t>
            </a:r>
            <a:r>
              <a:rPr lang="zh-CN" altLang="en-US" sz="4000" b="1" kern="0" dirty="0">
                <a:solidFill>
                  <a:schemeClr val="tx1">
                    <a:lumMod val="65000"/>
                    <a:lumOff val="35000"/>
                  </a:schemeClr>
                </a:solidFill>
                <a:latin typeface="微软雅黑" pitchFamily="34" charset="-122"/>
                <a:ea typeface="微软雅黑" pitchFamily="34" charset="-122"/>
              </a:rPr>
              <a:t>　　</a:t>
            </a:r>
            <a:r>
              <a:rPr lang="zh-CN" altLang="en-US" sz="4000" b="1" kern="0" dirty="0" smtClean="0">
                <a:solidFill>
                  <a:schemeClr val="tx1">
                    <a:lumMod val="65000"/>
                    <a:lumOff val="3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掬</a:t>
            </a:r>
            <a:r>
              <a:rPr lang="zh-CN" altLang="en-US" sz="2600" dirty="0">
                <a:solidFill>
                  <a:schemeClr val="accent6">
                    <a:lumMod val="75000"/>
                  </a:schemeClr>
                </a:solidFill>
                <a:latin typeface="微软雅黑" pitchFamily="34" charset="-122"/>
                <a:ea typeface="微软雅黑" pitchFamily="34" charset="-122"/>
              </a:rPr>
              <a:t>水月在手，弄花香满衣</a:t>
            </a: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45037" y="255994"/>
            <a:ext cx="11457851" cy="5909310"/>
          </a:xfrm>
          <a:prstGeom prst="rect">
            <a:avLst/>
          </a:prstGeom>
        </p:spPr>
        <p:txBody>
          <a:bodyPr>
            <a:spAutoFit/>
          </a:bodyPr>
          <a:lstStyle/>
          <a:p>
            <a:pPr indent="711200" algn="just">
              <a:lnSpc>
                <a:spcPct val="150000"/>
              </a:lnSpc>
              <a:spcAft>
                <a:spcPts val="0"/>
              </a:spcAft>
              <a:tabLst>
                <a:tab pos="2250440" algn="l"/>
              </a:tabLst>
            </a:pPr>
            <a:r>
              <a:rPr lang="en-US" altLang="zh-CN" sz="2800" kern="100" dirty="0" smtClean="0">
                <a:solidFill>
                  <a:srgbClr val="0000FF"/>
                </a:solidFill>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一千多年</a:t>
            </a:r>
            <a:r>
              <a:rPr lang="zh-CN" altLang="zh-CN" sz="2800" kern="100" dirty="0">
                <a:solidFill>
                  <a:srgbClr val="0000FF"/>
                </a:solidFill>
                <a:latin typeface="Times New Roman"/>
                <a:ea typeface="华文细黑"/>
                <a:cs typeface="Times New Roman"/>
              </a:rPr>
              <a:t>过去了，韩愈所反对的那种宽以待己、严于律人、求全责备的为人处事观点，在当前仍然大有市场。现在，有很多人无论什么事，时时处处用自身的好恶、个人立场、个人的观点去评价社会、评价某些事物和别人，而不是客观地、辩证地、发展地去认识事物、看待他人。</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spc="-100" dirty="0">
                <a:solidFill>
                  <a:srgbClr val="0000FF"/>
                </a:solidFill>
                <a:latin typeface="Times New Roman"/>
                <a:ea typeface="华文细黑"/>
                <a:cs typeface="Times New Roman"/>
              </a:rPr>
              <a:t>韩愈提出的观点实际上就是全面看问题，这是认识事物最根本的要求，以偏概全，一叶障目，就会犯主观主义错误。这样的道理古人早就明白了，</a:t>
            </a:r>
            <a:r>
              <a:rPr lang="zh-CN" altLang="zh-CN" sz="2800" kern="100" dirty="0">
                <a:solidFill>
                  <a:srgbClr val="0000FF"/>
                </a:solidFill>
                <a:latin typeface="Times New Roman"/>
                <a:ea typeface="华文细黑"/>
                <a:cs typeface="Times New Roman"/>
              </a:rPr>
              <a:t>而现在居然还有人死死地抱着不放，在我看来，有些人并不是不懂这个道理，而是一种阴暗的心理在作祟，按时下某些国人的话说，就是：我不舒服，你也别想舒服；我不快乐，你也别想快乐</a:t>
            </a:r>
            <a:r>
              <a:rPr lang="zh-CN" altLang="zh-CN" sz="2800" kern="100" dirty="0" smtClean="0">
                <a:solidFill>
                  <a:srgbClr val="0000FF"/>
                </a:solidFill>
                <a:latin typeface="Times New Roman"/>
                <a:ea typeface="华文细黑"/>
                <a:cs typeface="Times New Roman"/>
              </a:rPr>
              <a:t>。</a:t>
            </a:r>
            <a:r>
              <a:rPr lang="en-US" altLang="zh-CN" sz="2800" kern="100" dirty="0" smtClean="0">
                <a:solidFill>
                  <a:srgbClr val="0000FF"/>
                </a:solidFill>
                <a:latin typeface="Times New Roman"/>
                <a:ea typeface="华文细黑"/>
                <a:cs typeface="Times New Roman"/>
              </a:rPr>
              <a:t>  </a:t>
            </a:r>
            <a:endParaRPr lang="zh-CN" altLang="zh-CN" sz="1050" kern="100" dirty="0">
              <a:effectLst/>
              <a:latin typeface="宋体"/>
              <a:cs typeface="Courier New"/>
            </a:endParaRPr>
          </a:p>
        </p:txBody>
      </p:sp>
      <p:sp>
        <p:nvSpPr>
          <p:cNvPr id="5" name="矩形 4"/>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345037" y="414189"/>
            <a:ext cx="906017" cy="523220"/>
          </a:xfrm>
          <a:prstGeom prst="rect">
            <a:avLst/>
          </a:prstGeom>
        </p:spPr>
        <p:txBody>
          <a:bodyPr wrap="none">
            <a:spAutoFit/>
          </a:bodyPr>
          <a:lstStyle/>
          <a:p>
            <a:r>
              <a:rPr lang="zh-CN" altLang="zh-CN" sz="2800" b="1" kern="100" dirty="0">
                <a:solidFill>
                  <a:srgbClr val="C00000"/>
                </a:solidFill>
                <a:latin typeface="Times New Roman"/>
                <a:ea typeface="黑体"/>
                <a:cs typeface="Times New Roman"/>
              </a:rPr>
              <a:t>示例</a:t>
            </a:r>
            <a:endParaRPr lang="zh-CN" altLang="en-US" dirty="0"/>
          </a:p>
        </p:txBody>
      </p:sp>
    </p:spTree>
    <p:extLst>
      <p:ext uri="{BB962C8B-B14F-4D97-AF65-F5344CB8AC3E}">
        <p14:creationId xmlns="" xmlns:p14="http://schemas.microsoft.com/office/powerpoint/2010/main" val="21080860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750"/>
                                        <p:tgtEl>
                                          <p:spTgt spid="3">
                                            <p:txEl>
                                              <p:pRg st="0" end="0"/>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linds(horizontal)">
                                      <p:cBhvr>
                                        <p:cTn id="14"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52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262558" y="181093"/>
            <a:ext cx="11572430" cy="4203061"/>
          </a:xfrm>
          <a:prstGeom prst="rect">
            <a:avLst/>
          </a:prstGeom>
        </p:spPr>
        <p:txBody>
          <a:bodyPr>
            <a:spAutoFit/>
          </a:bodyPr>
          <a:lstStyle/>
          <a:p>
            <a:pPr indent="711200" algn="just">
              <a:lnSpc>
                <a:spcPts val="5300"/>
              </a:lnSpc>
              <a:spcAft>
                <a:spcPts val="0"/>
              </a:spcAft>
              <a:tabLst>
                <a:tab pos="2250440" algn="l"/>
              </a:tabLst>
            </a:pPr>
            <a:r>
              <a:rPr lang="zh-CN" altLang="zh-CN" sz="2800" kern="100" dirty="0">
                <a:solidFill>
                  <a:srgbClr val="0000FF"/>
                </a:solidFill>
                <a:latin typeface="Times New Roman"/>
                <a:ea typeface="华文细黑"/>
                <a:cs typeface="Times New Roman"/>
              </a:rPr>
              <a:t>金无足赤，人无完人，每个人都有缺点和不足，正因为如此，我们这个社会才显得精彩，让人觉得可爱。纵观历史上一个个伟人，没有哪个是完美无缺的。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夫是之谓不以众人待其身，而以圣人望于人，吾未见其尊己也。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记住韩愈这句话，让自己的大脑稍稍清醒一点，严于律己，宽以待人，常省视自己的不足，多发现别人的长处，不但是尊敬别人，也是在尊敬自己，这才是君子之道。</a:t>
            </a:r>
            <a:endParaRPr lang="zh-CN" altLang="zh-CN" sz="1050" kern="100" dirty="0">
              <a:effectLst/>
              <a:latin typeface="宋体"/>
              <a:cs typeface="Courier New"/>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240889704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5" name="Picture 23"/>
          <p:cNvPicPr>
            <a:picLocks noChangeAspect="1" noChangeArrowheads="1"/>
          </p:cNvPicPr>
          <p:nvPr/>
        </p:nvPicPr>
        <p:blipFill>
          <a:blip r:embed="rId2">
            <a:extLst>
              <a:ext uri="{28A0092B-C50C-407E-A947-70E740481C1C}">
                <a14:useLocalDpi xmlns="" xmlns:a14="http://schemas.microsoft.com/office/drawing/2010/main" val="0"/>
              </a:ext>
            </a:extLst>
          </a:blip>
          <a:stretch>
            <a:fillRect/>
          </a:stretch>
        </p:blipFill>
        <p:spPr bwMode="auto">
          <a:xfrm>
            <a:off x="8118031" y="-9525"/>
            <a:ext cx="4072382" cy="254317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5352"/>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p>
        </p:txBody>
      </p:sp>
      <p:sp>
        <p:nvSpPr>
          <p:cNvPr id="5" name="矩形 4"/>
          <p:cNvSpPr/>
          <p:nvPr/>
        </p:nvSpPr>
        <p:spPr>
          <a:xfrm>
            <a:off x="55412" y="1089232"/>
            <a:ext cx="12005350" cy="5548117"/>
          </a:xfrm>
          <a:prstGeom prst="rect">
            <a:avLst/>
          </a:prstGeom>
        </p:spPr>
        <p:txBody>
          <a:bodyPr wrap="square">
            <a:spAutoFit/>
          </a:bodyPr>
          <a:lstStyle/>
          <a:p>
            <a:pPr algn="ctr">
              <a:lnSpc>
                <a:spcPts val="5300"/>
              </a:lnSpc>
              <a:spcAft>
                <a:spcPts val="0"/>
              </a:spcAft>
              <a:tabLst>
                <a:tab pos="2250440" algn="l"/>
              </a:tabLst>
            </a:pPr>
            <a:r>
              <a:rPr lang="zh-CN" altLang="zh-CN" sz="2800" b="1" kern="100" dirty="0">
                <a:solidFill>
                  <a:srgbClr val="C00000"/>
                </a:solidFill>
                <a:latin typeface="Times New Roman"/>
                <a:ea typeface="华文细黑"/>
                <a:cs typeface="Times New Roman"/>
              </a:rPr>
              <a:t>自己就是一个起点</a:t>
            </a:r>
            <a:endParaRPr lang="zh-CN"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latin typeface="Times New Roman"/>
                <a:ea typeface="华文细黑"/>
                <a:cs typeface="Times New Roman"/>
              </a:rPr>
              <a:t>我们每个人，都是一片有待开垦的新大陆。</a:t>
            </a:r>
            <a:endParaRPr lang="zh-CN"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latin typeface="Times New Roman"/>
                <a:ea typeface="华文细黑"/>
                <a:cs typeface="Times New Roman"/>
              </a:rPr>
              <a:t>前提是，你要信任你自己，你要在自己身上安顿下来，发现人也可以活在自己身上，依赖自己，从自身汲取力量。你不能因为痛恨这个环境而痛恨自己，你不能因为别人否定你，你就一而再、再而三否定自己；你也不能因为没有从别人那里得到更多吸纳和肯定，于是就自我排斥，自我贬低。</a:t>
            </a:r>
            <a:endParaRPr lang="zh-CN" altLang="zh-CN" sz="1050" kern="100" dirty="0">
              <a:latin typeface="宋体"/>
              <a:cs typeface="Courier New"/>
            </a:endParaRPr>
          </a:p>
          <a:p>
            <a:pPr indent="711200" algn="just">
              <a:lnSpc>
                <a:spcPts val="5300"/>
              </a:lnSpc>
              <a:spcAft>
                <a:spcPts val="0"/>
              </a:spcAft>
              <a:tabLst>
                <a:tab pos="2250440" algn="l"/>
              </a:tabLst>
            </a:pPr>
            <a:r>
              <a:rPr lang="zh-CN" altLang="zh-CN" sz="2800" kern="100" dirty="0">
                <a:latin typeface="Times New Roman"/>
                <a:ea typeface="华文细黑"/>
                <a:cs typeface="Times New Roman"/>
              </a:rPr>
              <a:t>你不必感到重要的事情正在你身外发生，重要的东西正在离你越来越远。对于你来说，没有比你存在于这儿更加重要的事情了，没有比你</a:t>
            </a:r>
            <a:r>
              <a:rPr lang="zh-CN" altLang="zh-CN" sz="2800" kern="100" dirty="0" smtClean="0">
                <a:latin typeface="Times New Roman"/>
                <a:ea typeface="华文细黑"/>
                <a:cs typeface="Times New Roman"/>
              </a:rPr>
              <a:t>自己</a:t>
            </a:r>
            <a:r>
              <a:rPr lang="zh-CN" altLang="zh-CN" sz="2800" kern="100" dirty="0" smtClean="0">
                <a:solidFill>
                  <a:prstClr val="black"/>
                </a:solidFill>
                <a:latin typeface="Times New Roman"/>
                <a:ea typeface="华文细黑"/>
                <a:cs typeface="Times New Roman"/>
              </a:rPr>
              <a:t>已经</a:t>
            </a:r>
            <a:r>
              <a:rPr lang="zh-CN" altLang="zh-CN" sz="2800" kern="100" dirty="0">
                <a:solidFill>
                  <a:prstClr val="black"/>
                </a:solidFill>
                <a:latin typeface="Times New Roman"/>
                <a:ea typeface="华文细黑"/>
                <a:cs typeface="Times New Roman"/>
              </a:rPr>
              <a:t>拥</a:t>
            </a:r>
            <a:endParaRPr lang="zh-CN" altLang="zh-CN" sz="1050" kern="100" dirty="0">
              <a:effectLst/>
              <a:latin typeface="宋体"/>
              <a:cs typeface="Courier New"/>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哲思品悟</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8831" y="157195"/>
            <a:ext cx="11711031" cy="6555641"/>
          </a:xfrm>
          <a:prstGeom prst="rect">
            <a:avLst/>
          </a:prstGeom>
          <a:noFill/>
        </p:spPr>
        <p:txBody>
          <a:bodyPr wrap="square" rtlCol="0">
            <a:spAutoFit/>
          </a:bodyPr>
          <a:lstStyle/>
          <a:p>
            <a:pPr algn="just">
              <a:lnSpc>
                <a:spcPct val="150000"/>
              </a:lnSpc>
              <a:spcAft>
                <a:spcPts val="0"/>
              </a:spcAft>
              <a:tabLst>
                <a:tab pos="2250440" algn="l"/>
              </a:tabLst>
            </a:pPr>
            <a:r>
              <a:rPr lang="zh-CN" altLang="zh-CN" sz="2800" kern="100" smtClean="0">
                <a:latin typeface="Times New Roman"/>
                <a:ea typeface="华文细黑"/>
                <a:cs typeface="Times New Roman"/>
              </a:rPr>
              <a:t>有</a:t>
            </a:r>
            <a:r>
              <a:rPr lang="zh-CN" altLang="zh-CN" sz="2800" kern="100" dirty="0">
                <a:latin typeface="Times New Roman"/>
                <a:ea typeface="华文细黑"/>
                <a:cs typeface="Times New Roman"/>
              </a:rPr>
              <a:t>的东西更加重要的了。你无须将自己嫁接在别人身上，寄生于别人篱下，从别人那里寻找起点和力量。你原来也是有力量的，你是你自己的起点，也是这个世界的有力起点之一。</a:t>
            </a:r>
            <a:r>
              <a:rPr lang="en-US" altLang="zh-CN" sz="2800" kern="100" dirty="0">
                <a:latin typeface="Times New Roman"/>
                <a:ea typeface="华文细黑"/>
                <a:cs typeface="Times New Roman"/>
              </a:rPr>
              <a:t> </a:t>
            </a:r>
            <a:endParaRPr lang="en-US"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不要恐惧自己身上的力量突然丧失，担心哪一天自己身上的河水干涸，自己的大地枯萎，种子不能发芽，灵感不知去向。你的根基正是在你自己身上，你心灵中肥沃的土壤正有待开发。</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于是，大作家托马斯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曼在流亡瑞士期间，为自己列了一个清单，其中包括：让自己深入内心地沉静工作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在动乱、政变、威胁之中，平静和坚持不懈地从事自己的创造性工作；在没有其他路标时，自己做自己的路标，保持勇敢与耐心。</a:t>
            </a:r>
            <a:r>
              <a:rPr lang="en-US" altLang="zh-CN" sz="2800" kern="100" dirty="0">
                <a:latin typeface="Times New Roman"/>
                <a:ea typeface="华文细黑"/>
                <a:cs typeface="Courier New"/>
              </a:rPr>
              <a:t>    </a:t>
            </a:r>
            <a:endParaRPr lang="zh-CN" altLang="zh-CN" sz="1050" kern="100" dirty="0">
              <a:latin typeface="宋体"/>
              <a:cs typeface="Courier New"/>
            </a:endParaRPr>
          </a:p>
        </p:txBody>
      </p:sp>
    </p:spTree>
    <p:extLst>
      <p:ext uri="{BB962C8B-B14F-4D97-AF65-F5344CB8AC3E}">
        <p14:creationId xmlns="" xmlns:p14="http://schemas.microsoft.com/office/powerpoint/2010/main" val="23478245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8831" y="832189"/>
            <a:ext cx="11711031" cy="3323987"/>
          </a:xfrm>
          <a:prstGeom prst="rect">
            <a:avLst/>
          </a:prstGeom>
          <a:noFill/>
        </p:spPr>
        <p:txBody>
          <a:bodyPr wrap="square" rtlCol="0">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假如你没有力量，这个世界上便没有力量；假如你退缩，这个世界便没有前进。当一个人体验自己，体验到自己身上的好东西，他才能体验到别人身上的好东西。他将自己当作宝贝，他也能够将别人当作宝贝。</a:t>
            </a:r>
            <a:endParaRPr lang="zh-CN" altLang="zh-CN" sz="1050" kern="100" dirty="0">
              <a:latin typeface="宋体"/>
              <a:cs typeface="Courier New"/>
            </a:endParaRPr>
          </a:p>
          <a:p>
            <a:pPr indent="457200">
              <a:lnSpc>
                <a:spcPct val="150000"/>
              </a:lnSpc>
            </a:pPr>
            <a:r>
              <a:rPr lang="zh-CN" altLang="zh-CN" sz="2800" kern="100" dirty="0">
                <a:latin typeface="Times New Roman"/>
                <a:ea typeface="华文细黑"/>
                <a:cs typeface="Times New Roman"/>
              </a:rPr>
              <a:t>相反，他若是习惯于践踏自己，自暴自弃，那他就会倾向于践踏他人，无视他人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778876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5688" y="1103699"/>
            <a:ext cx="11401027" cy="5086787"/>
          </a:xfrm>
          <a:prstGeom prst="rect">
            <a:avLst/>
          </a:prstGeom>
          <a:noFill/>
        </p:spPr>
        <p:txBody>
          <a:bodyPr wrap="square" rtlCol="0">
            <a:spAutoFit/>
          </a:bodyPr>
          <a:lstStyle/>
          <a:p>
            <a:pPr algn="just">
              <a:lnSpc>
                <a:spcPts val="5500"/>
              </a:lnSpc>
              <a:spcAft>
                <a:spcPts val="0"/>
              </a:spcAft>
              <a:tabLst>
                <a:tab pos="2250440" algn="l"/>
              </a:tabLst>
            </a:pPr>
            <a:r>
              <a:rPr lang="zh-CN" altLang="zh-CN" sz="2800" kern="100" dirty="0">
                <a:latin typeface="Times New Roman"/>
                <a:ea typeface="华文细黑"/>
                <a:cs typeface="Times New Roman"/>
              </a:rPr>
              <a:t>先行其言，而后从之，君子耻其言而过其行。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《论语</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宪问》</a:t>
            </a:r>
            <a:r>
              <a:rPr lang="zh-CN" altLang="zh-CN" sz="2800" kern="100" dirty="0">
                <a:latin typeface="宋体"/>
                <a:ea typeface="Times New Roman"/>
                <a:cs typeface="Courier New"/>
              </a:rPr>
              <a:t> </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a:solidFill>
                  <a:srgbClr val="00B050"/>
                </a:solidFill>
                <a:latin typeface="Times New Roman"/>
                <a:ea typeface="华文细黑"/>
                <a:cs typeface="Times New Roman"/>
              </a:rPr>
              <a:t>赏读：</a:t>
            </a:r>
            <a:r>
              <a:rPr lang="zh-CN" altLang="zh-CN" sz="2800" kern="100" dirty="0">
                <a:latin typeface="Times New Roman"/>
                <a:ea typeface="华文细黑"/>
                <a:cs typeface="Times New Roman"/>
              </a:rPr>
              <a:t>先去实践想要说的话，等到做到了然后才把它说出来。君子对说大话做小事或者说空话不做事的行为感到羞耻。</a:t>
            </a:r>
            <a:endParaRPr lang="zh-CN" altLang="zh-CN" sz="1050" kern="100" dirty="0">
              <a:latin typeface="宋体"/>
              <a:cs typeface="Courier New"/>
            </a:endParaRPr>
          </a:p>
          <a:p>
            <a:pPr algn="just">
              <a:lnSpc>
                <a:spcPts val="5500"/>
              </a:lnSpc>
              <a:spcAft>
                <a:spcPts val="0"/>
              </a:spcAft>
              <a:tabLst>
                <a:tab pos="2250440" algn="l"/>
              </a:tabLst>
            </a:pPr>
            <a:r>
              <a:rPr lang="zh-CN" altLang="zh-CN" sz="2800" kern="100" dirty="0">
                <a:latin typeface="Times New Roman"/>
                <a:ea typeface="华文细黑"/>
                <a:cs typeface="Times New Roman"/>
              </a:rPr>
              <a:t>士虽有学，而行为本焉。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《墨子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修身》</a:t>
            </a:r>
            <a:endParaRPr lang="zh-CN" altLang="zh-CN" sz="1050" kern="100" dirty="0">
              <a:latin typeface="宋体"/>
              <a:cs typeface="Courier New"/>
            </a:endParaRPr>
          </a:p>
          <a:p>
            <a:pPr algn="just">
              <a:lnSpc>
                <a:spcPts val="5500"/>
              </a:lnSpc>
              <a:spcAft>
                <a:spcPts val="0"/>
              </a:spcAft>
              <a:tabLst>
                <a:tab pos="2250440" algn="l"/>
              </a:tabLst>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读书人虽然有学问，但是亲身实践才是根本</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ts val="5500"/>
              </a:lnSpc>
              <a:spcAft>
                <a:spcPts val="0"/>
              </a:spcAft>
              <a:tabLst>
                <a:tab pos="2250440" algn="l"/>
              </a:tabLst>
            </a:pPr>
            <a:r>
              <a:rPr lang="zh-CN" altLang="zh-CN" sz="2800" kern="100" dirty="0">
                <a:latin typeface="Times New Roman"/>
                <a:ea typeface="华文细黑"/>
                <a:cs typeface="Times New Roman"/>
              </a:rPr>
              <a:t>道虽迩，不行不至；事虽小，不为不成。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《荀子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修身》</a:t>
            </a:r>
            <a:endParaRPr lang="zh-CN" altLang="zh-CN" sz="1050" kern="100" dirty="0">
              <a:latin typeface="宋体"/>
              <a:cs typeface="Courier New"/>
            </a:endParaRPr>
          </a:p>
          <a:p>
            <a:pPr>
              <a:lnSpc>
                <a:spcPts val="5500"/>
              </a:lnSpc>
            </a:pPr>
            <a:r>
              <a:rPr lang="zh-CN" altLang="zh-CN" sz="2800" b="1" kern="100" dirty="0" smtClean="0">
                <a:solidFill>
                  <a:srgbClr val="00B050"/>
                </a:solidFill>
                <a:latin typeface="Times New Roman"/>
                <a:ea typeface="华文细黑"/>
                <a:cs typeface="Times New Roman"/>
              </a:rPr>
              <a:t>赏</a:t>
            </a:r>
            <a:r>
              <a:rPr lang="zh-CN" altLang="zh-CN" sz="2800" b="1" kern="100" dirty="0">
                <a:solidFill>
                  <a:srgbClr val="00B050"/>
                </a:solidFill>
                <a:latin typeface="Times New Roman"/>
                <a:ea typeface="华文细黑"/>
                <a:cs typeface="Times New Roman"/>
              </a:rPr>
              <a:t>读：</a:t>
            </a:r>
            <a:r>
              <a:rPr lang="zh-CN" altLang="zh-CN" sz="2800" kern="100" dirty="0">
                <a:latin typeface="Times New Roman"/>
                <a:ea typeface="华文细黑"/>
                <a:cs typeface="Times New Roman"/>
              </a:rPr>
              <a:t>路程虽近，不走就达不到目的地；事情虽小，不做就成功不了</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endParaRPr lang="en-US" altLang="zh-CN" sz="2800" kern="100" dirty="0">
              <a:latin typeface="Times New Roman"/>
              <a:ea typeface="华文细黑"/>
              <a:cs typeface="Times New Roman"/>
            </a:endParaRPr>
          </a:p>
        </p:txBody>
      </p:sp>
      <p:sp>
        <p:nvSpPr>
          <p:cNvPr id="8" name="圆角矩形 7"/>
          <p:cNvSpPr/>
          <p:nvPr/>
        </p:nvSpPr>
        <p:spPr>
          <a:xfrm>
            <a:off x="14664" y="420237"/>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404664"/>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itchFamily="34" charset="-122"/>
                <a:ea typeface="微软雅黑" pitchFamily="34" charset="-122"/>
              </a:rPr>
              <a:t>佳句咀华</a:t>
            </a:r>
            <a:endParaRPr lang="en-US" altLang="zh-CN" sz="2600" b="1" dirty="0" smtClean="0">
              <a:solidFill>
                <a:schemeClr val="bg1">
                  <a:lumMod val="50000"/>
                </a:scheme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98607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34566" y="250776"/>
            <a:ext cx="11436924" cy="2314128"/>
          </a:xfrm>
          <a:prstGeom prst="rect">
            <a:avLst/>
          </a:prstGeom>
          <a:noFill/>
        </p:spPr>
        <p:txBody>
          <a:bodyPr wrap="square" rtlCol="0">
            <a:spAutoFit/>
          </a:bodyPr>
          <a:lstStyle/>
          <a:p>
            <a:pPr lvl="0" algn="just">
              <a:lnSpc>
                <a:spcPts val="5500"/>
              </a:lnSpc>
              <a:tabLst>
                <a:tab pos="2250440" algn="l"/>
              </a:tabLst>
            </a:pPr>
            <a:r>
              <a:rPr lang="zh-CN" altLang="zh-CN" sz="2800" kern="100" dirty="0">
                <a:solidFill>
                  <a:prstClr val="black"/>
                </a:solidFill>
                <a:latin typeface="Times New Roman"/>
                <a:ea typeface="华文细黑"/>
                <a:cs typeface="Times New Roman"/>
              </a:rPr>
              <a:t>己欲立而立人，己欲达而达人。</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《论语</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雍也》</a:t>
            </a:r>
            <a:endParaRPr lang="zh-CN" altLang="zh-CN" sz="1050" kern="100" dirty="0">
              <a:solidFill>
                <a:prstClr val="black"/>
              </a:solidFill>
              <a:latin typeface="宋体"/>
              <a:cs typeface="Courier New"/>
            </a:endParaRPr>
          </a:p>
          <a:p>
            <a:pPr lvl="0">
              <a:lnSpc>
                <a:spcPts val="5500"/>
              </a:lnSpc>
            </a:pPr>
            <a:r>
              <a:rPr lang="zh-CN" altLang="zh-CN" sz="2800" b="1" kern="100" dirty="0">
                <a:solidFill>
                  <a:srgbClr val="00B050"/>
                </a:solidFill>
                <a:latin typeface="Times New Roman"/>
                <a:ea typeface="华文细黑"/>
                <a:cs typeface="Times New Roman"/>
              </a:rPr>
              <a:t>赏读：</a:t>
            </a:r>
            <a:r>
              <a:rPr lang="zh-CN" altLang="zh-CN" sz="2800" kern="100" dirty="0">
                <a:solidFill>
                  <a:prstClr val="black"/>
                </a:solidFill>
                <a:latin typeface="Times New Roman"/>
                <a:ea typeface="华文细黑"/>
                <a:cs typeface="Times New Roman"/>
              </a:rPr>
              <a:t>自己要站得住脚，也要设法让别人站得住脚；自己要事事行得通，也要设法让别人事事行得通。</a:t>
            </a:r>
            <a:r>
              <a:rPr lang="en-US" altLang="zh-CN" sz="2800" kern="100" dirty="0">
                <a:solidFill>
                  <a:prstClr val="black"/>
                </a:solidFill>
                <a:latin typeface="Times New Roman"/>
                <a:ea typeface="华文细黑"/>
                <a:cs typeface="Times New Roman"/>
              </a:rPr>
              <a:t> </a:t>
            </a:r>
          </a:p>
        </p:txBody>
      </p:sp>
      <p:sp>
        <p:nvSpPr>
          <p:cNvPr id="5" name="圆角矩形 4">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15741476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70567" y="602932"/>
            <a:ext cx="11929295" cy="6245108"/>
          </a:xfrm>
          <a:prstGeom prst="rect">
            <a:avLst/>
          </a:prstGeom>
        </p:spPr>
        <p:txBody>
          <a:bodyPr>
            <a:spAutoFit/>
          </a:bodyPr>
          <a:lstStyle/>
          <a:p>
            <a:pPr algn="ctr">
              <a:lnSpc>
                <a:spcPct val="150000"/>
              </a:lnSpc>
              <a:spcAft>
                <a:spcPts val="0"/>
              </a:spcAft>
              <a:tabLst>
                <a:tab pos="2250440" algn="l"/>
              </a:tabLst>
            </a:pPr>
            <a:r>
              <a:rPr lang="zh-CN" altLang="zh-CN" sz="2700" b="1" kern="100" dirty="0">
                <a:solidFill>
                  <a:srgbClr val="C00000"/>
                </a:solidFill>
                <a:latin typeface="Times New Roman"/>
                <a:ea typeface="华文细黑"/>
                <a:cs typeface="Times New Roman"/>
              </a:rPr>
              <a:t>文起八代之衰，道济天下之溺</a:t>
            </a:r>
            <a:endParaRPr lang="zh-CN" altLang="zh-CN" sz="2700" kern="100" dirty="0">
              <a:latin typeface="宋体"/>
              <a:cs typeface="Courier New"/>
            </a:endParaRPr>
          </a:p>
          <a:p>
            <a:pPr indent="711200" algn="just">
              <a:lnSpc>
                <a:spcPct val="150000"/>
              </a:lnSpc>
              <a:spcAft>
                <a:spcPts val="0"/>
              </a:spcAft>
              <a:tabLst>
                <a:tab pos="2250440" algn="l"/>
              </a:tabLst>
            </a:pPr>
            <a:r>
              <a:rPr lang="zh-CN" altLang="zh-CN" sz="2700" kern="100" dirty="0">
                <a:latin typeface="Times New Roman"/>
                <a:ea typeface="华文细黑"/>
                <a:cs typeface="Times New Roman"/>
              </a:rPr>
              <a:t>唐朝中期，文坛上出现一场声势浩大的古文运动，像巨浪一样摧毁了骈文的沙堡，这个运动的领袖就是韩愈。</a:t>
            </a:r>
            <a:endParaRPr lang="zh-CN" altLang="zh-CN" sz="2700" kern="100" dirty="0">
              <a:latin typeface="宋体"/>
              <a:cs typeface="Courier New"/>
            </a:endParaRPr>
          </a:p>
          <a:p>
            <a:pPr indent="711200" algn="just">
              <a:lnSpc>
                <a:spcPct val="150000"/>
              </a:lnSpc>
              <a:spcAft>
                <a:spcPts val="0"/>
              </a:spcAft>
              <a:tabLst>
                <a:tab pos="2250440" algn="l"/>
              </a:tabLst>
            </a:pPr>
            <a:r>
              <a:rPr lang="zh-CN" altLang="zh-CN" sz="2700" kern="100" dirty="0">
                <a:latin typeface="Times New Roman"/>
                <a:ea typeface="华文细黑"/>
                <a:cs typeface="Times New Roman"/>
              </a:rPr>
              <a:t>在科举路上，他曾当了三次重考生，在当官的生涯里，他廉洁、耿直、敢讲真话的优点，而使他数度被贬至鸟不生蛋的地方，有次更险些被皇上杀头。</a:t>
            </a:r>
            <a:endParaRPr lang="zh-CN" altLang="zh-CN" sz="2700" kern="100" dirty="0">
              <a:latin typeface="宋体"/>
              <a:cs typeface="Courier New"/>
            </a:endParaRPr>
          </a:p>
          <a:p>
            <a:pPr indent="711200" algn="just">
              <a:lnSpc>
                <a:spcPct val="150000"/>
              </a:lnSpc>
              <a:spcAft>
                <a:spcPts val="0"/>
              </a:spcAft>
              <a:tabLst>
                <a:tab pos="2250440" algn="l"/>
              </a:tabLst>
            </a:pPr>
            <a:r>
              <a:rPr lang="zh-CN" altLang="zh-CN" sz="2700" kern="100" dirty="0">
                <a:latin typeface="Times New Roman"/>
                <a:ea typeface="华文细黑"/>
                <a:cs typeface="Times New Roman"/>
              </a:rPr>
              <a:t>虽然他是如此倒霉，但在文学的领域里，他却委实有着重大的贡献</a:t>
            </a:r>
            <a:r>
              <a:rPr lang="zh-CN" altLang="zh-CN" sz="2700" kern="100" dirty="0" smtClean="0">
                <a:latin typeface="Times New Roman"/>
                <a:ea typeface="华文细黑"/>
                <a:cs typeface="Times New Roman"/>
              </a:rPr>
              <a:t>。</a:t>
            </a:r>
            <a:r>
              <a:rPr lang="en-US" altLang="zh-CN" sz="2700" kern="100" dirty="0" smtClean="0">
                <a:latin typeface="Times New Roman"/>
                <a:ea typeface="华文细黑"/>
                <a:cs typeface="Times New Roman"/>
              </a:rPr>
              <a:t> </a:t>
            </a:r>
            <a:endParaRPr lang="en-US" altLang="zh-CN" sz="2700" kern="100" dirty="0" smtClean="0">
              <a:latin typeface="宋体"/>
              <a:cs typeface="Courier New"/>
            </a:endParaRPr>
          </a:p>
          <a:p>
            <a:pPr lvl="0" indent="711200" algn="just">
              <a:lnSpc>
                <a:spcPct val="150000"/>
              </a:lnSpc>
              <a:tabLst>
                <a:tab pos="2250440" algn="l"/>
              </a:tabLst>
            </a:pPr>
            <a:r>
              <a:rPr lang="zh-CN" altLang="zh-CN" sz="2700" kern="100" dirty="0">
                <a:solidFill>
                  <a:prstClr val="black"/>
                </a:solidFill>
                <a:latin typeface="Times New Roman"/>
                <a:ea typeface="华文细黑"/>
                <a:cs typeface="Times New Roman"/>
              </a:rPr>
              <a:t>他是中国知识分子的典型代表，以国为任，以民为本，不违心，不费时，不浪费生命。他既立业又立言，大力倡导古文运动，领导了一场文章革命，他要求</a:t>
            </a:r>
            <a:r>
              <a:rPr lang="en-US" altLang="zh-CN" sz="2700" kern="100" dirty="0">
                <a:solidFill>
                  <a:prstClr val="black"/>
                </a:solidFill>
                <a:latin typeface="宋体"/>
                <a:ea typeface="华文细黑"/>
                <a:cs typeface="Times New Roman"/>
              </a:rPr>
              <a:t>“</a:t>
            </a:r>
            <a:r>
              <a:rPr lang="zh-CN" altLang="zh-CN" sz="2700" kern="100" dirty="0">
                <a:solidFill>
                  <a:prstClr val="black"/>
                </a:solidFill>
                <a:latin typeface="Times New Roman"/>
                <a:ea typeface="华文细黑"/>
                <a:cs typeface="Times New Roman"/>
              </a:rPr>
              <a:t>文以载道</a:t>
            </a:r>
            <a:r>
              <a:rPr lang="en-US" altLang="zh-CN" sz="2700" kern="100" dirty="0">
                <a:solidFill>
                  <a:prstClr val="black"/>
                </a:solidFill>
                <a:latin typeface="宋体"/>
                <a:ea typeface="华文细黑"/>
                <a:cs typeface="Times New Roman"/>
              </a:rPr>
              <a:t>”“</a:t>
            </a:r>
            <a:r>
              <a:rPr lang="zh-CN" altLang="zh-CN" sz="2700" kern="100" dirty="0">
                <a:solidFill>
                  <a:prstClr val="black"/>
                </a:solidFill>
                <a:latin typeface="Times New Roman"/>
                <a:ea typeface="华文细黑"/>
                <a:cs typeface="Times New Roman"/>
              </a:rPr>
              <a:t>陈言务去</a:t>
            </a:r>
            <a:r>
              <a:rPr lang="en-US" altLang="zh-CN" sz="2700" kern="100" dirty="0">
                <a:solidFill>
                  <a:prstClr val="black"/>
                </a:solidFill>
                <a:latin typeface="宋体"/>
                <a:ea typeface="华文细黑"/>
                <a:cs typeface="Times New Roman"/>
              </a:rPr>
              <a:t>”</a:t>
            </a:r>
            <a:r>
              <a:rPr lang="zh-CN" altLang="zh-CN" sz="2700" kern="100" dirty="0">
                <a:solidFill>
                  <a:prstClr val="black"/>
                </a:solidFill>
                <a:latin typeface="Times New Roman"/>
                <a:ea typeface="华文细黑"/>
                <a:cs typeface="Times New Roman"/>
              </a:rPr>
              <a:t>，开一代文章先河，功绩光耀千古。这个人，就是韩愈</a:t>
            </a:r>
            <a:r>
              <a:rPr lang="zh-CN" altLang="zh-CN" sz="2700" kern="100" dirty="0" smtClean="0">
                <a:solidFill>
                  <a:prstClr val="black"/>
                </a:solidFill>
                <a:latin typeface="Times New Roman"/>
                <a:ea typeface="华文细黑"/>
                <a:cs typeface="Times New Roman"/>
              </a:rPr>
              <a:t>。</a:t>
            </a:r>
            <a:endParaRPr lang="zh-CN" altLang="zh-CN" sz="2700" kern="100" dirty="0">
              <a:solidFill>
                <a:prstClr val="black"/>
              </a:solidFill>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764704"/>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itchFamily="34" charset="-122"/>
                <a:ea typeface="微软雅黑"/>
              </a:rPr>
              <a:t>作者视窗</a:t>
            </a:r>
            <a:endParaRPr lang="zh-CN" altLang="en-US" sz="2400" kern="0" dirty="0">
              <a:solidFill>
                <a:sysClr val="window" lastClr="FFFFFF"/>
              </a:solidFill>
              <a:effectLst/>
              <a:latin typeface="微软雅黑" pitchFamily="34" charset="-122"/>
              <a:ea typeface="微软雅黑"/>
            </a:endParaRPr>
          </a:p>
        </p:txBody>
      </p:sp>
      <p:sp>
        <p:nvSpPr>
          <p:cNvPr id="13" name="矩形 12"/>
          <p:cNvSpPr/>
          <p:nvPr/>
        </p:nvSpPr>
        <p:spPr>
          <a:xfrm>
            <a:off x="-2526" y="764704"/>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itchFamily="34" charset="-122"/>
                <a:ea typeface="微软雅黑"/>
              </a:rPr>
              <a:t>一</a:t>
            </a:r>
            <a:endParaRPr lang="zh-CN" altLang="en-US" sz="2400" kern="0" dirty="0">
              <a:solidFill>
                <a:sysClr val="window" lastClr="FFFFFF"/>
              </a:solidFill>
              <a:latin typeface="微软雅黑" pitchFamily="34" charset="-122"/>
              <a:ea typeface="微软雅黑"/>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672</TotalTime>
  <Words>2405</Words>
  <Application>Microsoft Office PowerPoint</Application>
  <PresentationFormat>自定义</PresentationFormat>
  <Paragraphs>183</Paragraphs>
  <Slides>32</Slides>
  <Notes>1</Notes>
  <HiddenSlides>2</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Office 主题​​</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2018-06-05T03:48:06Z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