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63" r:id="rId3"/>
    <p:sldId id="264" r:id="rId4"/>
    <p:sldId id="353" r:id="rId5"/>
    <p:sldId id="267" r:id="rId6"/>
    <p:sldId id="354" r:id="rId7"/>
    <p:sldId id="355" r:id="rId8"/>
    <p:sldId id="356" r:id="rId9"/>
    <p:sldId id="357" r:id="rId10"/>
    <p:sldId id="358" r:id="rId11"/>
    <p:sldId id="352" r:id="rId12"/>
    <p:sldId id="359" r:id="rId13"/>
    <p:sldId id="360" r:id="rId14"/>
    <p:sldId id="361" r:id="rId15"/>
    <p:sldId id="265" r:id="rId16"/>
    <p:sldId id="362" r:id="rId17"/>
    <p:sldId id="363" r:id="rId18"/>
    <p:sldId id="364" r:id="rId19"/>
    <p:sldId id="266" r:id="rId20"/>
    <p:sldId id="365" r:id="rId21"/>
    <p:sldId id="366" r:id="rId22"/>
    <p:sldId id="36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齐桓晋文之事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0363883"/>
              </p:ext>
            </p:extLst>
          </p:nvPr>
        </p:nvGraphicFramePr>
        <p:xfrm>
          <a:off x="476230" y="1412776"/>
          <a:ext cx="7889875" cy="5697537"/>
        </p:xfrm>
        <a:graphic>
          <a:graphicData uri="http://schemas.openxmlformats.org/presentationml/2006/ole">
            <p:oleObj spid="_x0000_s6165" name="文档" r:id="rId6" imgW="6226556" imgH="45096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416078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4315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迂回曲折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气势浩然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本文是孟子的代表作品之一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颇能反映孟子散文结构严谨、中心突出、论点明确、说理充分、感情激越、气势磅礴的基本特色。孟子要在与齐宣王的对话中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使他接受自己的政治主张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就必须揣摩对方的心理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诱使对方顺着自己的思路来谈话。因此本文在写作上曲折委婉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而且说理既逻辑严密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又注意形象生动。具体表现在如下几点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迂回曲折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跌宕起伏。论述问题先从侧面、远处、外围入手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逐渐引向主旨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形成了迂回曲折、波澜起伏的论辩风格。本文意在宣扬王道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却不直言王道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而以齐宣王问齐桓晋文之事发端。这个开头既避免了平铺直叙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使文章产生了顿挫之感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又使文章形成驳辩的局面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引出孟子的一段立场鲜明的谈话。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6323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孟子的答语既表明了对霸道的态度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又机智委婉地把谈话引向王道。但下文又不正面谈王道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以羊易牛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的事例肯定齐宣王有不忍之心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具备行王道的基本条件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借此打开话题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鼓起齐宣王行王道、施仁政的信心和兴趣。接着又宕开一笔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百姓皆以王为爱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再为齐宣王辩解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使谈话的气氛趋向缓和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进入谈话情境。再以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牛羊何择焉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话锋一转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为百姓辩解。齐宣王只好无可奈何地自我解嘲。然后孟子好言安慰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免使齐宣王失去对王道的兴趣。于是齐宣王赞孟子善察人心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悉心向孟子请教。百姓的揣度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齐宣王的辩解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孟子的分说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交错间杂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颇有意趣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最终把齐宣王对齐桓晋文之事的注意转到对仁的注意上。孟子仍不直说自己的仁政学说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而是以一系列比喻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说明齐宣王不行仁政非不能而是不为。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70710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289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要使齐宣王真正倾心王道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必须根除他心中以霸道得天下的大欲。对此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孟子明知齐宣王的大欲是什么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却故意不直说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欲擒故纵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先说五种不足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才引出大欲。然后以缘木求鱼和邹与楚战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说明齐宣王之大欲的行不通和危害。至此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气势充沛地引出了自己的正面观点。行文真是千回百转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摇曳生姿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7569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429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逻辑严谨。本文铺张扬厉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各段之间又联系紧密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一气呵成。孟子散文的气势源于他坚毅的人格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他对自己的主张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坚定不移的信念和广博的学问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气盛则言宜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所以谈起话来理直气壮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刚柔相济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词锋犀利。但本文不仅波澜起伏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而且逻辑上十分严密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一环扣一环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表面上散漫无纪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实则始终围绕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层次清晰地步步深入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由齐宣王的不忍之心推出他有行王道的基础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进而论述不行王道是不为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而非不能。不为王道是因其心存霸欲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所以又力论霸道的不可行及其危害。至此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孟子才展开仁政蓝图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令齐宣王心动目眩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迫切希望实行王道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于是孟子又向齐宣王说出了实行王道的具体措施。全文如滔滔江河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顺理成章。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8837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875480"/>
              </p:ext>
            </p:extLst>
          </p:nvPr>
        </p:nvGraphicFramePr>
        <p:xfrm>
          <a:off x="-108520" y="1317659"/>
          <a:ext cx="9141619" cy="8808085"/>
        </p:xfrm>
        <a:graphic>
          <a:graphicData uri="http://schemas.openxmlformats.org/presentationml/2006/ole">
            <p:oleObj spid="_x0000_s7190" name="文档" r:id="rId5" imgW="7183713" imgH="69406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6803719"/>
              </p:ext>
            </p:extLst>
          </p:nvPr>
        </p:nvGraphicFramePr>
        <p:xfrm>
          <a:off x="527050" y="1336675"/>
          <a:ext cx="7959725" cy="5708650"/>
        </p:xfrm>
        <a:graphic>
          <a:graphicData uri="http://schemas.openxmlformats.org/presentationml/2006/ole">
            <p:oleObj spid="_x0000_s8213" name="文档" r:id="rId5" imgW="5262922" imgH="39952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5877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4329499"/>
              </p:ext>
            </p:extLst>
          </p:nvPr>
        </p:nvGraphicFramePr>
        <p:xfrm>
          <a:off x="539552" y="1347379"/>
          <a:ext cx="7389091" cy="5845540"/>
        </p:xfrm>
        <a:graphic>
          <a:graphicData uri="http://schemas.openxmlformats.org/presentationml/2006/ole">
            <p:oleObj spid="_x0000_s9237" name="文档" r:id="rId5" imgW="3998108" imgH="31630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48187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7185106"/>
              </p:ext>
            </p:extLst>
          </p:nvPr>
        </p:nvGraphicFramePr>
        <p:xfrm>
          <a:off x="550863" y="1336675"/>
          <a:ext cx="7900987" cy="5721350"/>
        </p:xfrm>
        <a:graphic>
          <a:graphicData uri="http://schemas.openxmlformats.org/presentationml/2006/ole">
            <p:oleObj spid="_x0000_s11283" name="文档" r:id="rId5" imgW="6231594" imgH="45244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2696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古人在实践中积累了识人、用人的五则经验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归纳起来为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居而视其所亲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富而视其所为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达而视其所举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窘而视其所为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贫而视其所取。请根据示例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任选两则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做出合理解释。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居而视其所亲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注意观察一个人平时跟谁在一起。如与贤人相近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若与小人为伍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就要当心。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富而视其所为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看他如何支配自己的财富。如果只满足私欲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大肆挥霍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贪图享乐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则不可重用。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达而视其所举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如已处于显赫之位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需要观察他如何选部属。若能任人唯贤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量才录用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自然是胸襟坦荡、秉公办事的有为之士。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分钟辩论小题目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电脑智力最终会超过人类</a:t>
            </a:r>
            <a:r>
              <a:rPr lang="en-US" altLang="zh-CN" sz="2400" dirty="0"/>
              <a:t>”</a:t>
            </a:r>
            <a:r>
              <a:rPr lang="zh-CN" altLang="zh-CN" sz="2400" dirty="0"/>
              <a:t>或</a:t>
            </a:r>
            <a:r>
              <a:rPr lang="en-US" altLang="zh-CN" sz="2400" dirty="0"/>
              <a:t>“</a:t>
            </a:r>
            <a:r>
              <a:rPr lang="zh-CN" altLang="zh-CN" sz="2400" dirty="0"/>
              <a:t>电脑智力最终不会超过人类</a:t>
            </a:r>
            <a:r>
              <a:rPr lang="en-US" altLang="zh-CN" sz="2400" dirty="0"/>
              <a:t>”</a:t>
            </a:r>
            <a:r>
              <a:rPr lang="zh-CN" altLang="zh-CN" sz="2400" dirty="0"/>
              <a:t>为辩题</a:t>
            </a:r>
            <a:r>
              <a:rPr lang="en-US" altLang="zh-CN" sz="2400" dirty="0"/>
              <a:t>,</a:t>
            </a:r>
            <a:r>
              <a:rPr lang="zh-CN" altLang="zh-CN" sz="2400" dirty="0"/>
              <a:t>与同桌分为正反方</a:t>
            </a:r>
            <a:r>
              <a:rPr lang="en-US" altLang="zh-CN" sz="2400" dirty="0"/>
              <a:t>,</a:t>
            </a:r>
            <a:r>
              <a:rPr lang="zh-CN" altLang="zh-CN" sz="2400" dirty="0"/>
              <a:t>准备材料</a:t>
            </a:r>
            <a:r>
              <a:rPr lang="en-US" altLang="zh-CN" sz="2400" dirty="0"/>
              <a:t>,</a:t>
            </a:r>
            <a:r>
              <a:rPr lang="zh-CN" altLang="zh-CN" sz="2400" dirty="0"/>
              <a:t>在本课开始前做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分钟辩论。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窘而视其所为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对处于困境的人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可以视其操守如何。身处困境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却不做任何苟且之事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这样的人就可以放心地委以重任。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贫而视其所取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看一个人在贫困潦倒之时的行为。不取不义之财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甘守清贫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则品行高洁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若见钱眼开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如蝇逐臭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就万不可重用。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54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我们学习古典诗歌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我们徜徉在诗歌长廊中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感受魏晋风骨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领略大唐气象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我们仰视历史天空灿烂的诗星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我们鉴赏诗歌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解读人品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体验真情。请以古代诗歌为内容仿照例句续写两个句子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与例句构成排比。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白居易在琵琶声的呜咽里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泪湿青衫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用真情感悟了迁谪的无奈。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本题考查仿用句式和正确使用常见的修辞手法的能力。题目要求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仿照例句续写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以古代诗歌为内容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考生就要先分析例句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找到例句中的关键点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琵琶和青衫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。然后选取两个自己熟悉的诗人进行仿写。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670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3737252"/>
              </p:ext>
            </p:extLst>
          </p:nvPr>
        </p:nvGraphicFramePr>
        <p:xfrm>
          <a:off x="467544" y="1628800"/>
          <a:ext cx="8128000" cy="4578727"/>
        </p:xfrm>
        <a:graphic>
          <a:graphicData uri="http://schemas.openxmlformats.org/presentationml/2006/ole">
            <p:oleObj spid="_x0000_s10262" name="文档" r:id="rId5" imgW="3836183" imgH="21611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107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5279"/>
            <a:ext cx="8128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两千多年前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中国的思想领域曾经历过一个辉煌的时代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产生过驰骋其想象、自由其意识、生发其学说、论辩其观念的诸子百家。孟子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以其思想的博大、政治的精通、现实精神的坚强和滔滔的雄辩口才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使儒学得以发展。孟子曾说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予岂好辩哉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予不得已也。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我哪里是喜欢辩论呢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当邪说异端损害到正道时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我不能不起来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阐述自己的主张罢了。而战国正是这样一个时期。当时列强纷争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以征伐为能事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各国诸侯国君都是野心勃勃地追求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莅中国而抚四夷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的霸主地位。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5279"/>
            <a:ext cx="8128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对外连年征战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对内盘剥人民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争地以战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争城以战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的惨烈局面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致使广大人民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仰不足以事父母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俯不足以畜妻子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乐岁终身苦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凶年不免于死亡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。而齐国在东方诸侯中又号称强国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齐宣王子承父业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野心勃勃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在稷下扩置学宫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招揽学士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任其讲学议论。孟子这时也以客卿的身份在齐宣王身边供职。于是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孟子便在一次齐宣王问有关齐桓晋文称霸之事的时候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针对当时的社会现实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阐发了他的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主张。这就是著名的《齐桓晋文之事》。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2543370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2297277"/>
              </p:ext>
            </p:extLst>
          </p:nvPr>
        </p:nvGraphicFramePr>
        <p:xfrm>
          <a:off x="246063" y="1419225"/>
          <a:ext cx="8358187" cy="5216525"/>
        </p:xfrm>
        <a:graphic>
          <a:graphicData uri="http://schemas.openxmlformats.org/presentationml/2006/ole">
            <p:oleObj spid="_x0000_s1045" name="文档" r:id="rId6" imgW="4159314" imgH="31216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0220255"/>
              </p:ext>
            </p:extLst>
          </p:nvPr>
        </p:nvGraphicFramePr>
        <p:xfrm>
          <a:off x="481013" y="1628775"/>
          <a:ext cx="8112125" cy="4935538"/>
        </p:xfrm>
        <a:graphic>
          <a:graphicData uri="http://schemas.openxmlformats.org/presentationml/2006/ole">
            <p:oleObj spid="_x0000_s2069" name="文档" r:id="rId6" imgW="3998108" imgH="24305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558035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0922625"/>
              </p:ext>
            </p:extLst>
          </p:nvPr>
        </p:nvGraphicFramePr>
        <p:xfrm>
          <a:off x="476230" y="1340768"/>
          <a:ext cx="7724775" cy="5734050"/>
        </p:xfrm>
        <a:graphic>
          <a:graphicData uri="http://schemas.openxmlformats.org/presentationml/2006/ole">
            <p:oleObj spid="_x0000_s3093" name="文档" r:id="rId6" imgW="4906328" imgH="36398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095494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644386"/>
              </p:ext>
            </p:extLst>
          </p:nvPr>
        </p:nvGraphicFramePr>
        <p:xfrm>
          <a:off x="611560" y="1340768"/>
          <a:ext cx="7972425" cy="5708650"/>
        </p:xfrm>
        <a:graphic>
          <a:graphicData uri="http://schemas.openxmlformats.org/presentationml/2006/ole">
            <p:oleObj spid="_x0000_s4117" name="文档" r:id="rId6" imgW="5315818" imgH="41686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1079557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8247419"/>
              </p:ext>
            </p:extLst>
          </p:nvPr>
        </p:nvGraphicFramePr>
        <p:xfrm>
          <a:off x="497934" y="1484784"/>
          <a:ext cx="7783512" cy="5708650"/>
        </p:xfrm>
        <a:graphic>
          <a:graphicData uri="http://schemas.openxmlformats.org/presentationml/2006/ole">
            <p:oleObj spid="_x0000_s5141" name="文档" r:id="rId6" imgW="5145617" imgH="37764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917839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290</TotalTime>
  <Words>1361</Words>
  <Application>Microsoft Office PowerPoint</Application>
  <PresentationFormat>全屏显示(4:3)</PresentationFormat>
  <Paragraphs>76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齐桓晋文之事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