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3"/>
    <p:sldId id="271" r:id="rId14"/>
    <p:sldId id="272" r:id="rId15"/>
    <p:sldId id="273" r:id="rId16"/>
    <p:sldId id="274" r:id="rId17"/>
    <p:sldId id="275" r:id="rId18"/>
    <p:sldId id="277" r:id="rId19"/>
    <p:sldId id="257" r:id="rId20"/>
    <p:sldId id="278" r:id="rId21"/>
    <p:sldId id="258" r:id="rId22"/>
    <p:sldId id="279" r:id="rId23"/>
    <p:sldId id="259" r:id="rId24"/>
    <p:sldId id="260" r:id="rId25"/>
    <p:sldId id="280" r:id="rId26"/>
    <p:sldId id="276" r:id="rId27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1945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1945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150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150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355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560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4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7650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29698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9699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5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31746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31747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b"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png"/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2130" y="2231390"/>
            <a:ext cx="6047740" cy="18611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11500" b="1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大小多少</a:t>
            </a:r>
            <a:endParaRPr lang="zh-CN" altLang="en-US" sz="11500" b="1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0481" name="组合 4"/>
          <p:cNvGrpSpPr/>
          <p:nvPr/>
        </p:nvGrpSpPr>
        <p:grpSpPr>
          <a:xfrm>
            <a:off x="2379133" y="1864784"/>
            <a:ext cx="2535767" cy="2626783"/>
            <a:chOff x="317986" y="1665630"/>
            <a:chExt cx="1902056" cy="1970088"/>
          </a:xfrm>
        </p:grpSpPr>
        <p:pic>
          <p:nvPicPr>
            <p:cNvPr id="2048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483" name="TextBox 4"/>
            <p:cNvSpPr txBox="1"/>
            <p:nvPr/>
          </p:nvSpPr>
          <p:spPr>
            <a:xfrm>
              <a:off x="3817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猫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891367" y="867833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māo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0117" y="4514851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xiǎo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māo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小  猫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0117" y="1195917"/>
            <a:ext cx="2656416" cy="3295649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2529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2253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1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边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686051" y="867833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biān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0117" y="4514851"/>
            <a:ext cx="3337984" cy="14046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huā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biān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花  边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2884" y="482600"/>
            <a:ext cx="2578100" cy="38904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4577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2457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579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鸭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098800" y="867833"/>
            <a:ext cx="100203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yā</a:t>
            </a:r>
            <a:endParaRPr kumimoji="0" lang="zh-CN" altLang="en-US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190317" y="4495800"/>
            <a:ext cx="1826684" cy="14046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yā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zi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鸭 子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4133" y="571500"/>
            <a:ext cx="2459567" cy="38777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6625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2662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627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苹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544233" y="867833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pínɡ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60117" y="4514851"/>
            <a:ext cx="237236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pínɡ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ɡuǒ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苹  果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74367" y="491067"/>
            <a:ext cx="3022600" cy="4023784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8673" name="组合 4"/>
          <p:cNvGrpSpPr/>
          <p:nvPr/>
        </p:nvGrpSpPr>
        <p:grpSpPr>
          <a:xfrm>
            <a:off x="2379133" y="1864784"/>
            <a:ext cx="2535767" cy="2626783"/>
            <a:chOff x="317986" y="1665630"/>
            <a:chExt cx="1902056" cy="1970088"/>
          </a:xfrm>
        </p:grpSpPr>
        <p:pic>
          <p:nvPicPr>
            <p:cNvPr id="2867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8675" name="TextBox 4"/>
            <p:cNvSpPr txBox="1"/>
            <p:nvPr/>
          </p:nvSpPr>
          <p:spPr>
            <a:xfrm>
              <a:off x="3817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杏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736851" y="872067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xìnɡ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64867" y="4442884"/>
            <a:ext cx="2098675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xìnɡ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zi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杏  子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3433" y="1394884"/>
            <a:ext cx="3098800" cy="32914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30721" name="组合 4"/>
          <p:cNvGrpSpPr/>
          <p:nvPr/>
        </p:nvGrpSpPr>
        <p:grpSpPr>
          <a:xfrm>
            <a:off x="2379133" y="1864784"/>
            <a:ext cx="2535767" cy="2626783"/>
            <a:chOff x="317986" y="1665630"/>
            <a:chExt cx="1902056" cy="1970088"/>
          </a:xfrm>
        </p:grpSpPr>
        <p:pic>
          <p:nvPicPr>
            <p:cNvPr id="30722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0723" name="TextBox 4"/>
            <p:cNvSpPr txBox="1"/>
            <p:nvPr/>
          </p:nvSpPr>
          <p:spPr>
            <a:xfrm>
              <a:off x="3817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_GB2312" pitchFamily="49" charset="-122"/>
                  <a:ea typeface="楷体_GB2312" pitchFamily="49" charset="-122"/>
                </a:rPr>
                <a:t>桃</a:t>
              </a:r>
              <a:endParaRPr lang="zh-CN" altLang="en-US" sz="160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736851" y="872067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táo</a:t>
            </a:r>
            <a:endParaRPr kumimoji="0" lang="en-US" altLang="zh-CN" sz="64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64867" y="4442884"/>
            <a:ext cx="182499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táo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zi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桃 子</a:t>
            </a:r>
            <a:endParaRPr kumimoji="0" lang="zh-CN" altLang="en-US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29300" y="901700"/>
            <a:ext cx="3572933" cy="377825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0560" y="1193165"/>
            <a:ext cx="6004560" cy="3959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1940" y="1971675"/>
            <a:ext cx="2555875" cy="255587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432300" y="5245735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大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58355" y="5245735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小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630" y="1510665"/>
            <a:ext cx="6412865" cy="4344035"/>
          </a:xfrm>
          <a:prstGeom prst="rect">
            <a:avLst/>
          </a:prstGeom>
        </p:spPr>
      </p:pic>
      <p:sp>
        <p:nvSpPr>
          <p:cNvPr id="4100" name="文本框 6"/>
          <p:cNvSpPr txBox="1"/>
          <p:nvPr/>
        </p:nvSpPr>
        <p:spPr>
          <a:xfrm>
            <a:off x="6384925" y="2959100"/>
            <a:ext cx="56108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eaLnBrk="1" hangingPunct="1"/>
            <a:r>
              <a:rPr lang="zh-CN" altLang="en-US" sz="5400" b="1" dirty="0">
                <a:latin typeface="黑体" panose="02010609060101010101" charset="-122"/>
                <a:ea typeface="黑体" panose="02010609060101010101" charset="-122"/>
              </a:rPr>
              <a:t>一个大，一个小，</a:t>
            </a:r>
            <a:br>
              <a:rPr lang="zh-CN" altLang="en-US" sz="5400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5400" b="1" dirty="0">
                <a:latin typeface="黑体" panose="02010609060101010101" charset="-122"/>
                <a:ea typeface="黑体" panose="02010609060101010101" charset="-122"/>
              </a:rPr>
              <a:t>一头黄牛一只猫。</a:t>
            </a:r>
            <a:endParaRPr lang="zh-CN" altLang="en-US" sz="54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9220" y="542290"/>
            <a:ext cx="6310630" cy="4197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0835" y="1144905"/>
            <a:ext cx="5316220" cy="29927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32300" y="5245735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多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52360" y="4970145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少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819910" y="1170305"/>
            <a:ext cx="8248015" cy="3961765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/>
        </p:nvSpPr>
        <p:spPr>
          <a:xfrm>
            <a:off x="1219835" y="513175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rtlCol="0" anchor="ctr"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一边多，一边少，</a:t>
            </a:r>
            <a:b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  <a:t>一群鸭子一只鸟。</a:t>
            </a:r>
            <a:br>
              <a:rPr lang="zh-CN" altLang="en-US" sz="4800" b="1" dirty="0"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4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4129829" y="2000250"/>
            <a:ext cx="2516716" cy="2626784"/>
            <a:chOff x="317986" y="1665630"/>
            <a:chExt cx="1887537" cy="1970088"/>
          </a:xfrm>
        </p:grpSpPr>
        <p:pic>
          <p:nvPicPr>
            <p:cNvPr id="10245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6" name="TextBox 4"/>
            <p:cNvSpPr txBox="1"/>
            <p:nvPr/>
          </p:nvSpPr>
          <p:spPr>
            <a:xfrm>
              <a:off x="343617" y="1665630"/>
              <a:ext cx="1838325" cy="19150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小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4381924" y="1033568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xiǎo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38184" y="74084"/>
            <a:ext cx="2777067" cy="9124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335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我会写</a:t>
            </a:r>
            <a:endParaRPr lang="zh-CN" altLang="en-US" sz="5335" b="1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364" name="Picture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8513" y="5242137"/>
            <a:ext cx="3238500" cy="444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344930" y="1112520"/>
            <a:ext cx="4428490" cy="4178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8235" y="2476500"/>
            <a:ext cx="2324100" cy="1905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32300" y="5245735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大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81240" y="5039360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小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58720" y="874395"/>
            <a:ext cx="6452870" cy="459613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5605145" y="4718368"/>
            <a:ext cx="4572000" cy="1722120"/>
          </a:xfrm>
          <a:prstGeom prst="rect">
            <a:avLst/>
          </a:prstGeom>
        </p:spPr>
        <p:txBody>
          <a:bodyPr>
            <a:spAutoFit/>
          </a:bodyPr>
          <a:p>
            <a:pPr eaLnBrk="1" hangingPunct="1"/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</a:rPr>
              <a:t>一个大，一个小，</a:t>
            </a:r>
            <a: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  <a:t> </a:t>
            </a:r>
            <a:br>
              <a:rPr lang="en-US" altLang="zh-CN" sz="4400" b="1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4400" b="1" dirty="0">
                <a:latin typeface="黑体" panose="02010609060101010101" charset="-122"/>
                <a:ea typeface="黑体" panose="02010609060101010101" charset="-122"/>
              </a:rPr>
              <a:t>一个苹果一颗枣</a:t>
            </a:r>
            <a:br>
              <a:rPr lang="en-US" altLang="zh-CN" b="1">
                <a:latin typeface="黑体" panose="02010609060101010101" charset="-122"/>
                <a:ea typeface="黑体" panose="02010609060101010101" charset="-122"/>
              </a:rPr>
            </a:br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77745" y="708025"/>
            <a:ext cx="7101840" cy="33832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71775" y="4581525"/>
            <a:ext cx="4572000" cy="1845310"/>
          </a:xfrm>
          <a:prstGeom prst="rect">
            <a:avLst/>
          </a:prstGeom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一边多，一边少，</a:t>
            </a:r>
            <a:b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</a:b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一堆杏子一个桃。</a:t>
            </a:r>
            <a:b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</a:b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923925" y="365125"/>
            <a:ext cx="5777865" cy="4622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62215" y="1917065"/>
            <a:ext cx="3009265" cy="29895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32300" y="5245735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多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89290" y="5122545"/>
            <a:ext cx="948055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少</a:t>
            </a:r>
            <a:endParaRPr lang="zh-CN" altLang="en-US" sz="60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内容占位符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4580" y="3495040"/>
            <a:ext cx="5829300" cy="2776855"/>
          </a:xfrm>
          <a:prstGeom prst="rect">
            <a:avLst/>
          </a:prstGeom>
        </p:spPr>
      </p:pic>
      <p:pic>
        <p:nvPicPr>
          <p:cNvPr id="4" name="内容占位符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" y="3495040"/>
            <a:ext cx="4559935" cy="3248025"/>
          </a:xfrm>
          <a:prstGeom prst="rect">
            <a:avLst/>
          </a:prstGeom>
        </p:spPr>
      </p:pic>
      <p:pic>
        <p:nvPicPr>
          <p:cNvPr id="6" name="内容占位符 5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106795" y="277495"/>
            <a:ext cx="5734685" cy="27546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080" y="31115"/>
            <a:ext cx="5412740" cy="3666490"/>
          </a:xfrm>
          <a:prstGeom prst="rect">
            <a:avLst/>
          </a:prstGeom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763963" y="125413"/>
            <a:ext cx="8229600" cy="5962650"/>
          </a:xfrm>
        </p:spPr>
        <p:txBody>
          <a:bodyPr vert="horz" lIns="91440" tIns="45720" rIns="91440" bIns="45720" rtlCol="0" anchor="ctr">
            <a:normAutofit fontScale="90000"/>
          </a:bodyPr>
          <a:p>
            <a:pPr>
              <a:lnSpc>
                <a:spcPct val="150000"/>
              </a:lnSpc>
            </a:pPr>
            <a:br>
              <a:rPr lang="zh-CN" altLang="en-US" sz="3000" dirty="0">
                <a:latin typeface="MS Mincho" pitchFamily="49" charset="-128"/>
                <a:ea typeface="MS Mincho" pitchFamily="49" charset="-128"/>
              </a:rPr>
            </a:br>
            <a:r>
              <a:rPr lang="zh-CN" altLang="en-US" sz="3000" dirty="0">
                <a:latin typeface="MS Mincho" pitchFamily="49" charset="-128"/>
                <a:ea typeface="MS Mincho" pitchFamily="49" charset="-128"/>
              </a:rPr>
              <a:t>  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600" b="1" dirty="0">
                <a:solidFill>
                  <a:srgbClr val="FF0066"/>
                </a:solidFill>
                <a:latin typeface="黑体" panose="02010609060101010101" charset="-122"/>
                <a:ea typeface="黑体" panose="02010609060101010101" charset="-122"/>
              </a:rPr>
              <a:t>大小多少</a:t>
            </a:r>
            <a:b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一个大，一个小，</a:t>
            </a:r>
            <a:b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一头黄牛一只猫。</a:t>
            </a:r>
            <a:b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一边多，一边少，</a:t>
            </a:r>
            <a:b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一群鸭子一只鸟。</a:t>
            </a:r>
            <a:b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一个大，一个小，</a:t>
            </a:r>
            <a: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  <a:t> </a:t>
            </a:r>
            <a:b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一个苹果一颗枣</a:t>
            </a:r>
            <a:b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一边多，一边少，</a:t>
            </a:r>
            <a:br>
              <a:rPr lang="en-US" altLang="zh-CN" sz="3600" b="1" dirty="0">
                <a:latin typeface="黑体" panose="02010609060101010101" charset="-122"/>
                <a:ea typeface="黑体" panose="02010609060101010101" charset="-122"/>
              </a:rPr>
            </a:b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一堆杏子一个桃。</a:t>
            </a:r>
            <a:b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</a:b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5303944" y="1911986"/>
            <a:ext cx="2548467" cy="2677583"/>
            <a:chOff x="317986" y="1627530"/>
            <a:chExt cx="1911581" cy="2008188"/>
          </a:xfrm>
        </p:grpSpPr>
        <p:pic>
          <p:nvPicPr>
            <p:cNvPr id="1126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267" name="TextBox 4"/>
            <p:cNvSpPr txBox="1"/>
            <p:nvPr/>
          </p:nvSpPr>
          <p:spPr>
            <a:xfrm>
              <a:off x="391242" y="16275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少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5586730" y="581660"/>
            <a:ext cx="18211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shǎo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5370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434" y="5143712"/>
            <a:ext cx="4165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2106084" y="1064684"/>
            <a:ext cx="2516716" cy="2626783"/>
            <a:chOff x="317986" y="1665630"/>
            <a:chExt cx="1887537" cy="1970088"/>
          </a:xfrm>
        </p:grpSpPr>
        <p:pic>
          <p:nvPicPr>
            <p:cNvPr id="1229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1" name="TextBox 4"/>
            <p:cNvSpPr txBox="1"/>
            <p:nvPr/>
          </p:nvSpPr>
          <p:spPr>
            <a:xfrm>
              <a:off x="343600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牛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618317" y="67733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niú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6394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084" y="4013200"/>
            <a:ext cx="3949700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983317" y="1149351"/>
            <a:ext cx="2535767" cy="2626783"/>
            <a:chOff x="317986" y="1665630"/>
            <a:chExt cx="1902056" cy="1970088"/>
          </a:xfrm>
        </p:grpSpPr>
        <p:pic>
          <p:nvPicPr>
            <p:cNvPr id="1331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315" name="TextBox 4"/>
            <p:cNvSpPr txBox="1"/>
            <p:nvPr/>
          </p:nvSpPr>
          <p:spPr>
            <a:xfrm>
              <a:off x="3817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果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495551" y="152400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ɡuǒ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17418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151" y="4229100"/>
            <a:ext cx="6337300" cy="48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953684" y="1111251"/>
            <a:ext cx="2546349" cy="2664883"/>
            <a:chOff x="295992" y="1637055"/>
            <a:chExt cx="1909531" cy="1998663"/>
          </a:xfrm>
        </p:grpSpPr>
        <p:pic>
          <p:nvPicPr>
            <p:cNvPr id="14338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339" name="TextBox 4"/>
            <p:cNvSpPr txBox="1"/>
            <p:nvPr/>
          </p:nvSpPr>
          <p:spPr>
            <a:xfrm>
              <a:off x="295992" y="1637055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鸟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288117" y="152400"/>
            <a:ext cx="2227580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niǎo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59394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4146551"/>
            <a:ext cx="4216400" cy="495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6385" name="组合 4"/>
          <p:cNvGrpSpPr/>
          <p:nvPr/>
        </p:nvGrpSpPr>
        <p:grpSpPr>
          <a:xfrm>
            <a:off x="2379133" y="1864784"/>
            <a:ext cx="2561167" cy="2626783"/>
            <a:chOff x="317986" y="1665630"/>
            <a:chExt cx="1921106" cy="1970088"/>
          </a:xfrm>
        </p:grpSpPr>
        <p:pic>
          <p:nvPicPr>
            <p:cNvPr id="16386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87" name="TextBox 4"/>
            <p:cNvSpPr txBox="1"/>
            <p:nvPr/>
          </p:nvSpPr>
          <p:spPr>
            <a:xfrm>
              <a:off x="40076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多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901951" y="833967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duō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16390" name="TextBox 10"/>
          <p:cNvSpPr txBox="1"/>
          <p:nvPr/>
        </p:nvSpPr>
        <p:spPr>
          <a:xfrm>
            <a:off x="4739217" y="319617"/>
            <a:ext cx="2777067" cy="91249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5335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我会认</a:t>
            </a:r>
            <a:endParaRPr lang="zh-CN" altLang="en-US" sz="5335" b="1" dirty="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7409" name="组合 4"/>
          <p:cNvGrpSpPr/>
          <p:nvPr/>
        </p:nvGrpSpPr>
        <p:grpSpPr>
          <a:xfrm>
            <a:off x="2379133" y="1788584"/>
            <a:ext cx="2516717" cy="2702983"/>
            <a:chOff x="317986" y="1608480"/>
            <a:chExt cx="1887537" cy="2027238"/>
          </a:xfrm>
        </p:grpSpPr>
        <p:pic>
          <p:nvPicPr>
            <p:cNvPr id="17410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411" name="TextBox 4"/>
            <p:cNvSpPr txBox="1"/>
            <p:nvPr/>
          </p:nvSpPr>
          <p:spPr>
            <a:xfrm>
              <a:off x="353142" y="160848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黄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491317" y="867833"/>
            <a:ext cx="22307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huá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n</a:t>
            </a: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ɡ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8433" name="组合 4"/>
          <p:cNvGrpSpPr/>
          <p:nvPr/>
        </p:nvGrpSpPr>
        <p:grpSpPr>
          <a:xfrm>
            <a:off x="2379133" y="1864784"/>
            <a:ext cx="2516717" cy="2626783"/>
            <a:chOff x="317986" y="1665630"/>
            <a:chExt cx="1887537" cy="1970088"/>
          </a:xfrm>
        </p:grpSpPr>
        <p:pic>
          <p:nvPicPr>
            <p:cNvPr id="18434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7986" y="1748180"/>
              <a:ext cx="1887537" cy="188753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5" name="TextBox 4"/>
            <p:cNvSpPr txBox="1"/>
            <p:nvPr/>
          </p:nvSpPr>
          <p:spPr>
            <a:xfrm>
              <a:off x="343617" y="1665630"/>
              <a:ext cx="1838325" cy="191500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1">
              <a:spAutoFit/>
            </a:bodyPr>
            <a:p>
              <a:r>
                <a:rPr lang="zh-CN" altLang="en-US" sz="16000" b="1" dirty="0">
                  <a:latin typeface="楷体" panose="02010609060101010101" charset="-122"/>
                  <a:ea typeface="楷体" panose="02010609060101010101" charset="-122"/>
                </a:rPr>
                <a:t>只</a:t>
              </a:r>
              <a:endParaRPr lang="zh-CN" altLang="en-US" sz="160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2893484" y="867833"/>
            <a:ext cx="141160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6400" b="1" i="0" u="none" strike="noStrike" kern="1200" cap="none" spc="0" normalizeH="0" baseline="0" noProof="0" dirty="0" err="1">
                <a:ln>
                  <a:noFill/>
                </a:ln>
                <a:solidFill>
                  <a:schemeClr val="accent5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zhī</a:t>
            </a:r>
            <a:endParaRPr kumimoji="0" lang="en-US" altLang="zh-CN" sz="6400" b="1" i="0" u="none" strike="noStrike" kern="1200" cap="none" spc="0" normalizeH="0" baseline="0" noProof="0" dirty="0" err="1">
              <a:ln>
                <a:noFill/>
              </a:ln>
              <a:solidFill>
                <a:schemeClr val="accent5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06217" y="4417484"/>
            <a:ext cx="1824990" cy="1404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yì</a:t>
            </a:r>
            <a:r>
              <a:rPr kumimoji="0" lang="en-US" altLang="zh-CN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4265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zhī</a:t>
            </a:r>
            <a:endParaRPr kumimoji="0" lang="en-US" altLang="zh-CN" sz="4265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65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一 只</a:t>
            </a:r>
            <a:endParaRPr kumimoji="0" lang="zh-CN" alt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</Words>
  <Application>WPS 演示</Application>
  <PresentationFormat>宽屏</PresentationFormat>
  <Paragraphs>109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9" baseType="lpstr">
      <vt:lpstr>Arial</vt:lpstr>
      <vt:lpstr>宋体</vt:lpstr>
      <vt:lpstr>Wingdings</vt:lpstr>
      <vt:lpstr>Calibri Light</vt:lpstr>
      <vt:lpstr>Calibri</vt:lpstr>
      <vt:lpstr>微软雅黑</vt:lpstr>
      <vt:lpstr>黑体</vt:lpstr>
      <vt:lpstr>MS Mincho</vt:lpstr>
      <vt:lpstr>Yu Gothic</vt:lpstr>
      <vt:lpstr>楷体_GB2312</vt:lpstr>
      <vt:lpstr>新宋体</vt:lpstr>
      <vt:lpstr>华文琥珀</vt:lpstr>
      <vt:lpstr>华文行楷</vt:lpstr>
      <vt:lpstr>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一边多，一边少， 一群鸭子一只鸟。 </vt:lpstr>
      <vt:lpstr>PowerPoint 演示文稿</vt:lpstr>
      <vt:lpstr>PowerPoint 演示文稿</vt:lpstr>
      <vt:lpstr>PowerPoint 演示文稿</vt:lpstr>
      <vt:lpstr>PowerPoint 演示文稿</vt:lpstr>
      <vt:lpstr>    大小多少 一个大，一个小， 一头黄牛一只猫。 一边多，一边少， 一群鸭子一只鸟。 一个大，一个小，  一个苹果一颗枣 一边多，一边少， 一堆杏子一个桃。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HRY</dc:creator>
  <cp:lastModifiedBy>HRY</cp:lastModifiedBy>
  <cp:revision>6</cp:revision>
  <dcterms:created xsi:type="dcterms:W3CDTF">2017-06-04T05:54:10Z</dcterms:created>
  <dcterms:modified xsi:type="dcterms:W3CDTF">2017-06-04T06:19:42Z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