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4029" r:id="rId1"/>
  </p:sldMasterIdLst>
  <p:sldIdLst>
    <p:sldId id="256" r:id="rId2"/>
    <p:sldId id="271" r:id="rId3"/>
    <p:sldId id="258" r:id="rId4"/>
    <p:sldId id="259" r:id="rId5"/>
    <p:sldId id="260" r:id="rId6"/>
    <p:sldId id="262" r:id="rId7"/>
    <p:sldId id="264" r:id="rId8"/>
    <p:sldId id="266" r:id="rId9"/>
    <p:sldId id="267" r:id="rId10"/>
    <p:sldId id="268" r:id="rId11"/>
    <p:sldId id="269" r:id="rId12"/>
    <p:sldId id="270" r:id="rId13"/>
    <p:sldId id="273" r:id="rId14"/>
    <p:sldId id="272" r:id="rId15"/>
    <p:sldId id="274" r:id="rId16"/>
    <p:sldId id="276" r:id="rId17"/>
    <p:sldId id="275" r:id="rId18"/>
    <p:sldId id="277" r:id="rId19"/>
    <p:sldId id="278" r:id="rId20"/>
    <p:sldId id="279" r:id="rId21"/>
    <p:sldId id="280" r:id="rId22"/>
    <p:sldId id="281" r:id="rId23"/>
    <p:sldId id="291" r:id="rId24"/>
    <p:sldId id="292" r:id="rId25"/>
    <p:sldId id="282" r:id="rId26"/>
    <p:sldId id="283" r:id="rId27"/>
    <p:sldId id="284" r:id="rId28"/>
    <p:sldId id="285" r:id="rId29"/>
    <p:sldId id="286" r:id="rId30"/>
    <p:sldId id="287" r:id="rId31"/>
    <p:sldId id="289" r:id="rId32"/>
    <p:sldId id="290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49" autoAdjust="0"/>
  </p:normalViewPr>
  <p:slideViewPr>
    <p:cSldViewPr snapToGrid="0">
      <p:cViewPr varScale="1">
        <p:scale>
          <a:sx n="68" d="100"/>
          <a:sy n="68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058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238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0392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991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83286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635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13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554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221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533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698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44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88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546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109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084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86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  <p:sldLayoutId id="2147484041" r:id="rId12"/>
    <p:sldLayoutId id="2147484042" r:id="rId13"/>
    <p:sldLayoutId id="2147484043" r:id="rId14"/>
    <p:sldLayoutId id="2147484044" r:id="rId15"/>
    <p:sldLayoutId id="214748404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mailto:hux@pep.com.cn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A23ABB-97E7-4FFB-B4AF-B1507D08C1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7951" y="591256"/>
            <a:ext cx="9436661" cy="2580652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统编初中语文教科书</a:t>
            </a:r>
            <a:br>
              <a:rPr lang="en-US" altLang="zh-CN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en-US" altLang="zh-CN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</a:t>
            </a:r>
            <a:r>
              <a:rPr lang="zh-CN" altLang="en-US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九年级下册设计思路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AC75517-7E34-4AB3-9150-32C5AA19F4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683" y="4895105"/>
            <a:ext cx="8681899" cy="1126283"/>
          </a:xfrm>
          <a:noFill/>
        </p:spPr>
        <p:txBody>
          <a:bodyPr>
            <a:normAutofit/>
          </a:bodyPr>
          <a:lstStyle/>
          <a:p>
            <a:r>
              <a:rPr lang="zh-CN" altLang="en-US" sz="2800" dirty="0"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                          </a:t>
            </a:r>
            <a:r>
              <a:rPr lang="zh-CN" altLang="en-US" sz="2800" dirty="0">
                <a:solidFill>
                  <a:schemeClr val="tx1"/>
                </a:solidFill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人民教育出版社  中语室    胡晓</a:t>
            </a:r>
            <a:endParaRPr lang="en-US" altLang="zh-CN" sz="2800" dirty="0">
              <a:solidFill>
                <a:schemeClr val="tx1"/>
              </a:solidFill>
              <a:latin typeface="Microsoft YaHei Light" panose="020B0503020204020204" pitchFamily="34" charset="-122"/>
              <a:ea typeface="Microsoft YaHei Light" panose="020B0503020204020204" pitchFamily="34" charset="-122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                                     hux@pep.com.cn</a:t>
            </a:r>
            <a:endParaRPr lang="zh-CN" altLang="en-US" sz="2800" dirty="0">
              <a:solidFill>
                <a:schemeClr val="tx1"/>
              </a:solidFill>
              <a:latin typeface="Microsoft YaHei Light" panose="020B0503020204020204" pitchFamily="34" charset="-122"/>
              <a:ea typeface="Microsoft YaHei Light" panose="020B0503020204020204" pitchFamily="34" charset="-122"/>
            </a:endParaRPr>
          </a:p>
        </p:txBody>
      </p:sp>
      <p:pic>
        <p:nvPicPr>
          <p:cNvPr id="5" name="Picture 8" descr="C:\Users\hux\Desktop\印.jpg">
            <a:extLst>
              <a:ext uri="{FF2B5EF4-FFF2-40B4-BE49-F238E27FC236}">
                <a16:creationId xmlns:a16="http://schemas.microsoft.com/office/drawing/2014/main" id="{CA404743-0949-445C-9CB3-F1122E6FD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72" y="5184777"/>
            <a:ext cx="1673223" cy="167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02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684D8B-2D5A-4AFD-8AE0-F978F74C875A}"/>
              </a:ext>
            </a:extLst>
          </p:cNvPr>
          <p:cNvSpPr txBox="1"/>
          <p:nvPr/>
        </p:nvSpPr>
        <p:spPr>
          <a:xfrm>
            <a:off x="748441" y="460715"/>
            <a:ext cx="78717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在全套教材中把握九下的整体框架和特点</a:t>
            </a:r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335D27-9B88-41A8-9B8F-C3ED3AB30E97}"/>
              </a:ext>
            </a:extLst>
          </p:cNvPr>
          <p:cNvSpPr txBox="1"/>
          <p:nvPr/>
        </p:nvSpPr>
        <p:spPr>
          <a:xfrm>
            <a:off x="1733588" y="984738"/>
            <a:ext cx="9501809" cy="2332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dirty="0"/>
          </a:p>
          <a:p>
            <a:pPr lvl="0">
              <a:lnSpc>
                <a:spcPct val="150000"/>
              </a:lnSpc>
            </a:pPr>
            <a:r>
              <a:rPr lang="zh-CN" altLang="en-US" sz="2400" dirty="0"/>
              <a:t>► ►    </a:t>
            </a:r>
            <a:r>
              <a:rPr lang="zh-CN" altLang="en-US" sz="2800" dirty="0"/>
              <a:t>注重基本写作方法的引导。一课一得。增强指导性。</a:t>
            </a:r>
            <a:endParaRPr lang="en-US" altLang="zh-CN" sz="2800" dirty="0"/>
          </a:p>
          <a:p>
            <a:pPr lvl="0">
              <a:lnSpc>
                <a:spcPct val="150000"/>
              </a:lnSpc>
            </a:pPr>
            <a:r>
              <a:rPr lang="en-US" altLang="zh-CN" sz="2400" dirty="0"/>
              <a:t>    </a:t>
            </a:r>
          </a:p>
          <a:p>
            <a:pPr lvl="0">
              <a:lnSpc>
                <a:spcPct val="150000"/>
              </a:lnSpc>
            </a:pPr>
            <a:r>
              <a:rPr lang="en-US" altLang="zh-CN" sz="2400" dirty="0"/>
              <a:t>        </a:t>
            </a:r>
            <a:r>
              <a:rPr lang="zh-CN" altLang="en-US" sz="2400" dirty="0"/>
              <a:t>   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E5E12F6-C96B-4593-9E5E-065843F4EB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444624"/>
              </p:ext>
            </p:extLst>
          </p:nvPr>
        </p:nvGraphicFramePr>
        <p:xfrm>
          <a:off x="1328885" y="2323925"/>
          <a:ext cx="10502044" cy="44025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4234">
                  <a:extLst>
                    <a:ext uri="{9D8B030D-6E8A-4147-A177-3AD203B41FA5}">
                      <a16:colId xmlns:a16="http://schemas.microsoft.com/office/drawing/2014/main" val="105903986"/>
                    </a:ext>
                  </a:extLst>
                </a:gridCol>
                <a:gridCol w="1602758">
                  <a:extLst>
                    <a:ext uri="{9D8B030D-6E8A-4147-A177-3AD203B41FA5}">
                      <a16:colId xmlns:a16="http://schemas.microsoft.com/office/drawing/2014/main" val="2179301986"/>
                    </a:ext>
                  </a:extLst>
                </a:gridCol>
                <a:gridCol w="1602758">
                  <a:extLst>
                    <a:ext uri="{9D8B030D-6E8A-4147-A177-3AD203B41FA5}">
                      <a16:colId xmlns:a16="http://schemas.microsoft.com/office/drawing/2014/main" val="654759616"/>
                    </a:ext>
                  </a:extLst>
                </a:gridCol>
                <a:gridCol w="1602758">
                  <a:extLst>
                    <a:ext uri="{9D8B030D-6E8A-4147-A177-3AD203B41FA5}">
                      <a16:colId xmlns:a16="http://schemas.microsoft.com/office/drawing/2014/main" val="34600803"/>
                    </a:ext>
                  </a:extLst>
                </a:gridCol>
                <a:gridCol w="1602758">
                  <a:extLst>
                    <a:ext uri="{9D8B030D-6E8A-4147-A177-3AD203B41FA5}">
                      <a16:colId xmlns:a16="http://schemas.microsoft.com/office/drawing/2014/main" val="416355970"/>
                    </a:ext>
                  </a:extLst>
                </a:gridCol>
                <a:gridCol w="1602758">
                  <a:extLst>
                    <a:ext uri="{9D8B030D-6E8A-4147-A177-3AD203B41FA5}">
                      <a16:colId xmlns:a16="http://schemas.microsoft.com/office/drawing/2014/main" val="409743503"/>
                    </a:ext>
                  </a:extLst>
                </a:gridCol>
                <a:gridCol w="1604020">
                  <a:extLst>
                    <a:ext uri="{9D8B030D-6E8A-4147-A177-3AD203B41FA5}">
                      <a16:colId xmlns:a16="http://schemas.microsoft.com/office/drawing/2014/main" val="4125796378"/>
                    </a:ext>
                  </a:extLst>
                </a:gridCol>
              </a:tblGrid>
              <a:tr h="5819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册次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第一单元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第二单元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第三单元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第四单元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第五单元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第六单元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extLst>
                  <a:ext uri="{0D108BD9-81ED-4DB2-BD59-A6C34878D82A}">
                    <a16:rowId xmlns:a16="http://schemas.microsoft.com/office/drawing/2014/main" val="2756162387"/>
                  </a:ext>
                </a:extLst>
              </a:tr>
              <a:tr h="7462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七上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热爱生活，热爱写作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学会记事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写人要抓住特点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思路要清晰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如何突出中心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发挥联想和想象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extLst>
                  <a:ext uri="{0D108BD9-81ED-4DB2-BD59-A6C34878D82A}">
                    <a16:rowId xmlns:a16="http://schemas.microsoft.com/office/drawing/2014/main" val="3380818612"/>
                  </a:ext>
                </a:extLst>
              </a:tr>
              <a:tr h="5819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七下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写出人物的精神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学习抒情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抓住细节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怎样选材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文从自顺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语言简明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extLst>
                  <a:ext uri="{0D108BD9-81ED-4DB2-BD59-A6C34878D82A}">
                    <a16:rowId xmlns:a16="http://schemas.microsoft.com/office/drawing/2014/main" val="3795516983"/>
                  </a:ext>
                </a:extLst>
              </a:tr>
              <a:tr h="7462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八上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新闻写作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学习传记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学习描写景物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语言要连贯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说明事物要抓住特征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表达要得体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extLst>
                  <a:ext uri="{0D108BD9-81ED-4DB2-BD59-A6C34878D82A}">
                    <a16:rowId xmlns:a16="http://schemas.microsoft.com/office/drawing/2014/main" val="90217575"/>
                  </a:ext>
                </a:extLst>
              </a:tr>
              <a:tr h="5819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八下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学习仿写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说明的顺序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学写读后感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撰写演讲稿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学写游记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学写故事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extLst>
                  <a:ext uri="{0D108BD9-81ED-4DB2-BD59-A6C34878D82A}">
                    <a16:rowId xmlns:a16="http://schemas.microsoft.com/office/drawing/2014/main" val="680810977"/>
                  </a:ext>
                </a:extLst>
              </a:tr>
              <a:tr h="5819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九上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学</a:t>
                      </a:r>
                      <a:r>
                        <a:rPr lang="zh-CN" altLang="en-US" sz="1600" kern="100" dirty="0">
                          <a:effectLst/>
                        </a:rPr>
                        <a:t>写</a:t>
                      </a:r>
                      <a:r>
                        <a:rPr lang="zh-CN" sz="1600" kern="100" dirty="0">
                          <a:effectLst/>
                        </a:rPr>
                        <a:t>诗歌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观点要明确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议论要言之有据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学习缩写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论证要合理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学习改写</a:t>
                      </a:r>
                      <a:endParaRPr lang="zh-CN" sz="16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extLst>
                  <a:ext uri="{0D108BD9-81ED-4DB2-BD59-A6C34878D82A}">
                    <a16:rowId xmlns:a16="http://schemas.microsoft.com/office/drawing/2014/main" val="2933926028"/>
                  </a:ext>
                </a:extLst>
              </a:tr>
              <a:tr h="5819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九下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highlight>
                            <a:srgbClr val="FFFF00"/>
                          </a:highlight>
                        </a:rPr>
                        <a:t>学习扩写</a:t>
                      </a:r>
                      <a:endParaRPr lang="zh-CN" sz="1600" kern="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highlight>
                            <a:srgbClr val="FFFF00"/>
                          </a:highlight>
                        </a:rPr>
                        <a:t>审题立意</a:t>
                      </a:r>
                      <a:endParaRPr lang="zh-CN" sz="1600" kern="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highlight>
                            <a:srgbClr val="FFFF00"/>
                          </a:highlight>
                        </a:rPr>
                        <a:t>布局谋篇</a:t>
                      </a:r>
                      <a:endParaRPr lang="zh-CN" sz="1600" kern="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highlight>
                            <a:srgbClr val="FFFF00"/>
                          </a:highlight>
                        </a:rPr>
                        <a:t>修改润色</a:t>
                      </a:r>
                      <a:endParaRPr lang="zh-CN" sz="1600" kern="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highlight>
                            <a:srgbClr val="FFFF00"/>
                          </a:highlight>
                        </a:rPr>
                        <a:t>文艺性小随笔</a:t>
                      </a:r>
                      <a:endParaRPr lang="zh-CN" sz="1600" kern="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highlight>
                            <a:srgbClr val="FFFF00"/>
                          </a:highlight>
                        </a:rPr>
                        <a:t>有创意地表达</a:t>
                      </a:r>
                      <a:endParaRPr lang="zh-CN" sz="1600" kern="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220" marR="5522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01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0983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684D8B-2D5A-4AFD-8AE0-F978F74C875A}"/>
              </a:ext>
            </a:extLst>
          </p:cNvPr>
          <p:cNvSpPr txBox="1"/>
          <p:nvPr/>
        </p:nvSpPr>
        <p:spPr>
          <a:xfrm>
            <a:off x="653883" y="388555"/>
            <a:ext cx="78717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在全套教材中把握九下的整体框架和特点</a:t>
            </a:r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335D27-9B88-41A8-9B8F-C3ED3AB30E97}"/>
              </a:ext>
            </a:extLst>
          </p:cNvPr>
          <p:cNvSpPr txBox="1"/>
          <p:nvPr/>
        </p:nvSpPr>
        <p:spPr>
          <a:xfrm>
            <a:off x="1119300" y="1151303"/>
            <a:ext cx="9501809" cy="278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► ►  </a:t>
            </a:r>
            <a:r>
              <a:rPr lang="zh-CN" altLang="en-US" sz="3200" dirty="0"/>
              <a:t>综合性学习强调活动的整合，突出活动步骤，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      </a:t>
            </a:r>
            <a:r>
              <a:rPr lang="zh-CN" altLang="en-US" sz="3200" dirty="0"/>
              <a:t>加强可操作性</a:t>
            </a:r>
            <a:endParaRPr lang="en-US" altLang="zh-CN" sz="3200" dirty="0"/>
          </a:p>
          <a:p>
            <a:pPr lvl="0">
              <a:lnSpc>
                <a:spcPct val="150000"/>
              </a:lnSpc>
            </a:pPr>
            <a:r>
              <a:rPr lang="en-US" altLang="zh-CN" sz="2800" dirty="0"/>
              <a:t>                     </a:t>
            </a:r>
            <a:r>
              <a:rPr lang="en-US" altLang="zh-CN" sz="2400" dirty="0"/>
              <a:t>        </a:t>
            </a:r>
            <a:r>
              <a:rPr lang="zh-CN" altLang="en-US" sz="2400" dirty="0"/>
              <a:t>   </a:t>
            </a:r>
            <a:endParaRPr lang="zh-CN" altLang="en-US" dirty="0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49BC3345-3650-41A8-B8C2-3C3DE1B3F294}"/>
              </a:ext>
            </a:extLst>
          </p:cNvPr>
          <p:cNvGrpSpPr>
            <a:grpSpLocks/>
          </p:cNvGrpSpPr>
          <p:nvPr/>
        </p:nvGrpSpPr>
        <p:grpSpPr bwMode="auto">
          <a:xfrm>
            <a:off x="3032909" y="3429000"/>
            <a:ext cx="7588200" cy="2352658"/>
            <a:chOff x="60" y="1356"/>
            <a:chExt cx="5508" cy="2776"/>
          </a:xfrm>
        </p:grpSpPr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39747519-7D9B-416D-8DAB-74BF5D03715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0" y="3835"/>
              <a:ext cx="5508" cy="181"/>
            </a:xfrm>
            <a:prstGeom prst="rect">
              <a:avLst/>
            </a:prstGeom>
            <a:solidFill>
              <a:srgbClr val="EAEAEA"/>
            </a:solidFill>
            <a:ln w="9525">
              <a:miter lim="800000"/>
              <a:headEnd/>
              <a:tailEnd/>
            </a:ln>
            <a:scene3d>
              <a:camera prst="legacyPerspectiveTop">
                <a:rot lat="600000" lon="0" rev="0"/>
              </a:camera>
              <a:lightRig rig="legacyFlat3" dir="r"/>
            </a:scene3d>
            <a:sp3d extrusionH="3783000" prstMaterial="legacyMatte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endParaRPr lang="zh-CN" altLang="zh-CN" b="1"/>
            </a:p>
          </p:txBody>
        </p:sp>
        <p:sp>
          <p:nvSpPr>
            <p:cNvPr id="6" name="AutoShape 6">
              <a:extLst>
                <a:ext uri="{FF2B5EF4-FFF2-40B4-BE49-F238E27FC236}">
                  <a16:creationId xmlns:a16="http://schemas.microsoft.com/office/drawing/2014/main" id="{DCEA1E37-55DE-4114-A706-D48C05C081F6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3747" y="1356"/>
              <a:ext cx="1546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7" name="AutoShape 7">
              <a:extLst>
                <a:ext uri="{FF2B5EF4-FFF2-40B4-BE49-F238E27FC236}">
                  <a16:creationId xmlns:a16="http://schemas.microsoft.com/office/drawing/2014/main" id="{D23AF4D9-96E4-431E-94D4-522593DAF3D5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440" y="1356"/>
              <a:ext cx="1542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pic>
          <p:nvPicPr>
            <p:cNvPr id="8" name="Picture 9" descr="light_shadow">
              <a:extLst>
                <a:ext uri="{FF2B5EF4-FFF2-40B4-BE49-F238E27FC236}">
                  <a16:creationId xmlns:a16="http://schemas.microsoft.com/office/drawing/2014/main" id="{54E27578-8033-4730-AEA9-4A8A284404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32" y="3480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0" descr="light_shadow">
              <a:extLst>
                <a:ext uri="{FF2B5EF4-FFF2-40B4-BE49-F238E27FC236}">
                  <a16:creationId xmlns:a16="http://schemas.microsoft.com/office/drawing/2014/main" id="{86475BA8-6D24-4A3F-B516-2597D9F2A9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lum bright="-90000" contrast="-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093" y="3486"/>
              <a:ext cx="922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AutoShape 11">
              <a:extLst>
                <a:ext uri="{FF2B5EF4-FFF2-40B4-BE49-F238E27FC236}">
                  <a16:creationId xmlns:a16="http://schemas.microsoft.com/office/drawing/2014/main" id="{A22F51A3-A8F8-489A-B5D0-3DDFECD931F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70" y="1392"/>
              <a:ext cx="148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1" name="Text Box 12">
              <a:extLst>
                <a:ext uri="{FF2B5EF4-FFF2-40B4-BE49-F238E27FC236}">
                  <a16:creationId xmlns:a16="http://schemas.microsoft.com/office/drawing/2014/main" id="{F40274BA-B8C7-4A61-83E8-F0ACF85145B4}"/>
                </a:ext>
              </a:extLst>
            </p:cNvPr>
            <p:cNvSpPr txBox="1">
              <a:spLocks noChangeArrowheads="1"/>
            </p:cNvSpPr>
            <p:nvPr/>
          </p:nvSpPr>
          <p:spPr bwMode="white">
            <a:xfrm>
              <a:off x="487" y="1380"/>
              <a:ext cx="1452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en-US" altLang="zh-CN" sz="2200" b="1" dirty="0">
                <a:solidFill>
                  <a:srgbClr val="FEFEFE"/>
                </a:solidFill>
              </a:endParaRPr>
            </a:p>
          </p:txBody>
        </p:sp>
        <p:sp>
          <p:nvSpPr>
            <p:cNvPr id="12" name="AutoShape 13">
              <a:extLst>
                <a:ext uri="{FF2B5EF4-FFF2-40B4-BE49-F238E27FC236}">
                  <a16:creationId xmlns:a16="http://schemas.microsoft.com/office/drawing/2014/main" id="{A5C3940D-3915-4E84-89DF-FE978FA8C67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74" y="1392"/>
              <a:ext cx="149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hlink">
                    <a:gamma/>
                    <a:shade val="6666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3" name="Text Box 14">
              <a:extLst>
                <a:ext uri="{FF2B5EF4-FFF2-40B4-BE49-F238E27FC236}">
                  <a16:creationId xmlns:a16="http://schemas.microsoft.com/office/drawing/2014/main" id="{96966FAD-B64F-4388-8011-D6FFCB771324}"/>
                </a:ext>
              </a:extLst>
            </p:cNvPr>
            <p:cNvSpPr txBox="1">
              <a:spLocks noChangeArrowheads="1"/>
            </p:cNvSpPr>
            <p:nvPr/>
          </p:nvSpPr>
          <p:spPr bwMode="white">
            <a:xfrm>
              <a:off x="3935" y="1380"/>
              <a:ext cx="1174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en-US" altLang="zh-CN" sz="2200" b="1" dirty="0">
                <a:solidFill>
                  <a:srgbClr val="FEFEFE"/>
                </a:solidFill>
              </a:endParaRPr>
            </a:p>
          </p:txBody>
        </p:sp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id="{3EE490F1-DB5F-4578-B19F-F1A563720163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707" y="1740"/>
              <a:ext cx="1247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en-US" altLang="zh-CN" sz="1400" dirty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Rectangle 16">
              <a:extLst>
                <a:ext uri="{FF2B5EF4-FFF2-40B4-BE49-F238E27FC236}">
                  <a16:creationId xmlns:a16="http://schemas.microsoft.com/office/drawing/2014/main" id="{3CA08A40-C7D2-46BD-AFCD-4834B1908CD8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4047" y="1740"/>
              <a:ext cx="1221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en-US" altLang="zh-CN" sz="1400" dirty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AutoShape 17">
              <a:extLst>
                <a:ext uri="{FF2B5EF4-FFF2-40B4-BE49-F238E27FC236}">
                  <a16:creationId xmlns:a16="http://schemas.microsoft.com/office/drawing/2014/main" id="{E63D4EC4-150B-42B1-B8CD-FCB835D0A6F4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2200" y="1784"/>
              <a:ext cx="1542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pic>
          <p:nvPicPr>
            <p:cNvPr id="17" name="Picture 18" descr="light_shadow">
              <a:extLst>
                <a:ext uri="{FF2B5EF4-FFF2-40B4-BE49-F238E27FC236}">
                  <a16:creationId xmlns:a16="http://schemas.microsoft.com/office/drawing/2014/main" id="{025CDABB-56FC-4A15-BE90-0192A5D55C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381" y="3480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AutoShape 19">
              <a:extLst>
                <a:ext uri="{FF2B5EF4-FFF2-40B4-BE49-F238E27FC236}">
                  <a16:creationId xmlns:a16="http://schemas.microsoft.com/office/drawing/2014/main" id="{6F6C834E-6BF3-4F07-9E38-AE171B6014D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19" y="1392"/>
              <a:ext cx="148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9" name="Text Box 20">
              <a:extLst>
                <a:ext uri="{FF2B5EF4-FFF2-40B4-BE49-F238E27FC236}">
                  <a16:creationId xmlns:a16="http://schemas.microsoft.com/office/drawing/2014/main" id="{E2BBFD70-D61D-463B-A498-3DDB1269CF4E}"/>
                </a:ext>
              </a:extLst>
            </p:cNvPr>
            <p:cNvSpPr txBox="1">
              <a:spLocks noChangeArrowheads="1"/>
            </p:cNvSpPr>
            <p:nvPr/>
          </p:nvSpPr>
          <p:spPr bwMode="white">
            <a:xfrm>
              <a:off x="2273" y="1380"/>
              <a:ext cx="1178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en-US" altLang="zh-CN" sz="2200" b="1" dirty="0">
                <a:solidFill>
                  <a:srgbClr val="FEFEFE"/>
                </a:solidFill>
              </a:endParaRPr>
            </a:p>
          </p:txBody>
        </p:sp>
        <p:sp>
          <p:nvSpPr>
            <p:cNvPr id="20" name="Rectangle 21">
              <a:extLst>
                <a:ext uri="{FF2B5EF4-FFF2-40B4-BE49-F238E27FC236}">
                  <a16:creationId xmlns:a16="http://schemas.microsoft.com/office/drawing/2014/main" id="{DC948DFD-86D3-4356-8175-C77BA427275F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356" y="1740"/>
              <a:ext cx="1247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en-US" altLang="zh-CN" sz="1400" dirty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1" name="Group 22">
              <a:extLst>
                <a:ext uri="{FF2B5EF4-FFF2-40B4-BE49-F238E27FC236}">
                  <a16:creationId xmlns:a16="http://schemas.microsoft.com/office/drawing/2014/main" id="{6DCD12A6-25F8-49E3-BD08-07B34614BB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4" y="2224"/>
              <a:ext cx="1200" cy="1724"/>
              <a:chOff x="2304" y="2308"/>
              <a:chExt cx="1200" cy="1724"/>
            </a:xfrm>
          </p:grpSpPr>
          <p:pic>
            <p:nvPicPr>
              <p:cNvPr id="55" name="Picture 23" descr="circuler_1">
                <a:extLst>
                  <a:ext uri="{FF2B5EF4-FFF2-40B4-BE49-F238E27FC236}">
                    <a16:creationId xmlns:a16="http://schemas.microsoft.com/office/drawing/2014/main" id="{A7BB8673-541E-4281-A06D-DB167D74E7E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6" name="Oval 24">
                <a:extLst>
                  <a:ext uri="{FF2B5EF4-FFF2-40B4-BE49-F238E27FC236}">
                    <a16:creationId xmlns:a16="http://schemas.microsoft.com/office/drawing/2014/main" id="{717071C6-9C6C-45E2-979E-0CDEAA04D76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accent2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  <p:pic>
            <p:nvPicPr>
              <p:cNvPr id="57" name="Picture 25" descr="light_shadow1">
                <a:extLst>
                  <a:ext uri="{FF2B5EF4-FFF2-40B4-BE49-F238E27FC236}">
                    <a16:creationId xmlns:a16="http://schemas.microsoft.com/office/drawing/2014/main" id="{F7F679A0-55C4-40E2-90AC-C225DA16D80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2304" y="2308"/>
                <a:ext cx="871" cy="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8" name="Group 26">
                <a:extLst>
                  <a:ext uri="{FF2B5EF4-FFF2-40B4-BE49-F238E27FC236}">
                    <a16:creationId xmlns:a16="http://schemas.microsoft.com/office/drawing/2014/main" id="{12D57124-0D33-4E1B-A493-A5E442A3B8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59" name="Group 27">
                  <a:extLst>
                    <a:ext uri="{FF2B5EF4-FFF2-40B4-BE49-F238E27FC236}">
                      <a16:creationId xmlns:a16="http://schemas.microsoft.com/office/drawing/2014/main" id="{E1C650CF-BC59-47E0-956B-2B09DA49520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65" name="AutoShape 28">
                    <a:extLst>
                      <a:ext uri="{FF2B5EF4-FFF2-40B4-BE49-F238E27FC236}">
                        <a16:creationId xmlns:a16="http://schemas.microsoft.com/office/drawing/2014/main" id="{1D9CDFC2-750A-41E7-BF26-10AADFB9B0A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67" name="AutoShape 30">
                    <a:extLst>
                      <a:ext uri="{FF2B5EF4-FFF2-40B4-BE49-F238E27FC236}">
                        <a16:creationId xmlns:a16="http://schemas.microsoft.com/office/drawing/2014/main" id="{2971B6A3-8C08-4C32-8F17-D6F56E931EF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68" name="AutoShape 31">
                    <a:extLst>
                      <a:ext uri="{FF2B5EF4-FFF2-40B4-BE49-F238E27FC236}">
                        <a16:creationId xmlns:a16="http://schemas.microsoft.com/office/drawing/2014/main" id="{E984B5F7-B4E6-42CE-ABD4-E3B10DAA84F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</p:grpSp>
            <p:grpSp>
              <p:nvGrpSpPr>
                <p:cNvPr id="60" name="Group 32">
                  <a:extLst>
                    <a:ext uri="{FF2B5EF4-FFF2-40B4-BE49-F238E27FC236}">
                      <a16:creationId xmlns:a16="http://schemas.microsoft.com/office/drawing/2014/main" id="{C8E90E89-AD40-4F36-A310-5520915AEB5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61" name="AutoShape 33">
                    <a:extLst>
                      <a:ext uri="{FF2B5EF4-FFF2-40B4-BE49-F238E27FC236}">
                        <a16:creationId xmlns:a16="http://schemas.microsoft.com/office/drawing/2014/main" id="{F36F9911-04D4-4B7B-8C19-195AE6AED83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62" name="AutoShape 34">
                    <a:extLst>
                      <a:ext uri="{FF2B5EF4-FFF2-40B4-BE49-F238E27FC236}">
                        <a16:creationId xmlns:a16="http://schemas.microsoft.com/office/drawing/2014/main" id="{DB631807-D7E1-4238-B78C-741911457A2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63" name="AutoShape 35">
                    <a:extLst>
                      <a:ext uri="{FF2B5EF4-FFF2-40B4-BE49-F238E27FC236}">
                        <a16:creationId xmlns:a16="http://schemas.microsoft.com/office/drawing/2014/main" id="{071DD426-A312-480D-BF24-B35A01DDC79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64" name="AutoShape 36">
                    <a:extLst>
                      <a:ext uri="{FF2B5EF4-FFF2-40B4-BE49-F238E27FC236}">
                        <a16:creationId xmlns:a16="http://schemas.microsoft.com/office/drawing/2014/main" id="{49F06AE7-63A6-4638-B712-E52202787D8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</p:grpSp>
          </p:grpSp>
        </p:grpSp>
        <p:grpSp>
          <p:nvGrpSpPr>
            <p:cNvPr id="22" name="Group 37">
              <a:extLst>
                <a:ext uri="{FF2B5EF4-FFF2-40B4-BE49-F238E27FC236}">
                  <a16:creationId xmlns:a16="http://schemas.microsoft.com/office/drawing/2014/main" id="{31EADAD2-5BB1-4385-BF13-936E002E24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6" y="2181"/>
              <a:ext cx="1200" cy="1717"/>
              <a:chOff x="2304" y="2265"/>
              <a:chExt cx="1200" cy="1717"/>
            </a:xfrm>
          </p:grpSpPr>
          <p:pic>
            <p:nvPicPr>
              <p:cNvPr id="41" name="Picture 38" descr="circuler_1">
                <a:extLst>
                  <a:ext uri="{FF2B5EF4-FFF2-40B4-BE49-F238E27FC236}">
                    <a16:creationId xmlns:a16="http://schemas.microsoft.com/office/drawing/2014/main" id="{51FCCAA5-ABE6-40EF-B546-B51EFCC2A4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" name="Oval 39">
                <a:extLst>
                  <a:ext uri="{FF2B5EF4-FFF2-40B4-BE49-F238E27FC236}">
                    <a16:creationId xmlns:a16="http://schemas.microsoft.com/office/drawing/2014/main" id="{296F6551-47FC-4C62-8986-0F1E81410AF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  <p:pic>
            <p:nvPicPr>
              <p:cNvPr id="43" name="Picture 40" descr="light_shadow1">
                <a:extLst>
                  <a:ext uri="{FF2B5EF4-FFF2-40B4-BE49-F238E27FC236}">
                    <a16:creationId xmlns:a16="http://schemas.microsoft.com/office/drawing/2014/main" id="{DE6F1261-5A83-4639-96C5-5D71D9C275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2304" y="2265"/>
                <a:ext cx="1140" cy="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4" name="Group 41">
                <a:extLst>
                  <a:ext uri="{FF2B5EF4-FFF2-40B4-BE49-F238E27FC236}">
                    <a16:creationId xmlns:a16="http://schemas.microsoft.com/office/drawing/2014/main" id="{FEEFF8EF-5764-4CE4-92EF-852051E5B69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733502" flipH="1" flipV="1">
                <a:off x="2733" y="3378"/>
                <a:ext cx="986" cy="221"/>
                <a:chOff x="2532" y="1051"/>
                <a:chExt cx="839" cy="215"/>
              </a:xfrm>
            </p:grpSpPr>
            <p:grpSp>
              <p:nvGrpSpPr>
                <p:cNvPr id="45" name="Group 42">
                  <a:extLst>
                    <a:ext uri="{FF2B5EF4-FFF2-40B4-BE49-F238E27FC236}">
                      <a16:creationId xmlns:a16="http://schemas.microsoft.com/office/drawing/2014/main" id="{523385C8-49BD-4774-AF05-7A43AA25232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51" name="AutoShape 43">
                    <a:extLst>
                      <a:ext uri="{FF2B5EF4-FFF2-40B4-BE49-F238E27FC236}">
                        <a16:creationId xmlns:a16="http://schemas.microsoft.com/office/drawing/2014/main" id="{FF5DF7C2-583A-4216-9BEB-8727623018A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52" name="AutoShape 44">
                    <a:extLst>
                      <a:ext uri="{FF2B5EF4-FFF2-40B4-BE49-F238E27FC236}">
                        <a16:creationId xmlns:a16="http://schemas.microsoft.com/office/drawing/2014/main" id="{6F6E0534-B304-40D2-BB2A-C5D2C31206B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53" name="AutoShape 45">
                    <a:extLst>
                      <a:ext uri="{FF2B5EF4-FFF2-40B4-BE49-F238E27FC236}">
                        <a16:creationId xmlns:a16="http://schemas.microsoft.com/office/drawing/2014/main" id="{262902AC-1063-41F0-8B87-2BE06317CE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54" name="AutoShape 46">
                    <a:extLst>
                      <a:ext uri="{FF2B5EF4-FFF2-40B4-BE49-F238E27FC236}">
                        <a16:creationId xmlns:a16="http://schemas.microsoft.com/office/drawing/2014/main" id="{3A32933C-C00D-45EC-8AD1-872F2E76152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</p:grpSp>
            <p:grpSp>
              <p:nvGrpSpPr>
                <p:cNvPr id="46" name="Group 47">
                  <a:extLst>
                    <a:ext uri="{FF2B5EF4-FFF2-40B4-BE49-F238E27FC236}">
                      <a16:creationId xmlns:a16="http://schemas.microsoft.com/office/drawing/2014/main" id="{FEC5FE68-8A04-4568-98C1-F8BFEAD71DE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353540">
                  <a:off x="2688" y="1100"/>
                  <a:ext cx="683" cy="166"/>
                  <a:chOff x="1565" y="2568"/>
                  <a:chExt cx="1028" cy="249"/>
                </a:xfrm>
              </p:grpSpPr>
              <p:sp>
                <p:nvSpPr>
                  <p:cNvPr id="47" name="AutoShape 48">
                    <a:extLst>
                      <a:ext uri="{FF2B5EF4-FFF2-40B4-BE49-F238E27FC236}">
                        <a16:creationId xmlns:a16="http://schemas.microsoft.com/office/drawing/2014/main" id="{7A483DC7-C16D-4CA3-9692-BD2D5DA7F21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48" name="AutoShape 49">
                    <a:extLst>
                      <a:ext uri="{FF2B5EF4-FFF2-40B4-BE49-F238E27FC236}">
                        <a16:creationId xmlns:a16="http://schemas.microsoft.com/office/drawing/2014/main" id="{F0B42957-962B-409A-8510-441F8040E01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49" name="AutoShape 50">
                    <a:extLst>
                      <a:ext uri="{FF2B5EF4-FFF2-40B4-BE49-F238E27FC236}">
                        <a16:creationId xmlns:a16="http://schemas.microsoft.com/office/drawing/2014/main" id="{F6E4839A-B86C-492D-AD81-32523838B5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</p:grpSp>
          </p:grpSp>
        </p:grpSp>
        <p:grpSp>
          <p:nvGrpSpPr>
            <p:cNvPr id="23" name="Group 52">
              <a:extLst>
                <a:ext uri="{FF2B5EF4-FFF2-40B4-BE49-F238E27FC236}">
                  <a16:creationId xmlns:a16="http://schemas.microsoft.com/office/drawing/2014/main" id="{5B4B23EA-F9B7-46C4-92E8-CC57CDADCE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76" y="2412"/>
              <a:ext cx="1200" cy="1536"/>
              <a:chOff x="2304" y="2496"/>
              <a:chExt cx="1200" cy="1536"/>
            </a:xfrm>
          </p:grpSpPr>
          <p:pic>
            <p:nvPicPr>
              <p:cNvPr id="27" name="Picture 53" descr="circuler_1">
                <a:extLst>
                  <a:ext uri="{FF2B5EF4-FFF2-40B4-BE49-F238E27FC236}">
                    <a16:creationId xmlns:a16="http://schemas.microsoft.com/office/drawing/2014/main" id="{40B6516E-45C7-4FD0-AFF5-3D8732734E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Oval 54">
                <a:extLst>
                  <a:ext uri="{FF2B5EF4-FFF2-40B4-BE49-F238E27FC236}">
                    <a16:creationId xmlns:a16="http://schemas.microsoft.com/office/drawing/2014/main" id="{CCC6F72C-8C60-4057-B1CD-7C85A9A78FF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hlink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  <p:pic>
            <p:nvPicPr>
              <p:cNvPr id="29" name="Picture 55" descr="light_shadow1">
                <a:extLst>
                  <a:ext uri="{FF2B5EF4-FFF2-40B4-BE49-F238E27FC236}">
                    <a16:creationId xmlns:a16="http://schemas.microsoft.com/office/drawing/2014/main" id="{A39F8775-8D09-4278-BE14-2A234FFB2BD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0" name="Group 56">
                <a:extLst>
                  <a:ext uri="{FF2B5EF4-FFF2-40B4-BE49-F238E27FC236}">
                    <a16:creationId xmlns:a16="http://schemas.microsoft.com/office/drawing/2014/main" id="{82922281-2014-46AB-A8E4-3B293D6C65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31" name="Group 57">
                  <a:extLst>
                    <a:ext uri="{FF2B5EF4-FFF2-40B4-BE49-F238E27FC236}">
                      <a16:creationId xmlns:a16="http://schemas.microsoft.com/office/drawing/2014/main" id="{09BF4472-6A61-4E0F-A095-B7667089F80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7" name="AutoShape 58">
                    <a:extLst>
                      <a:ext uri="{FF2B5EF4-FFF2-40B4-BE49-F238E27FC236}">
                        <a16:creationId xmlns:a16="http://schemas.microsoft.com/office/drawing/2014/main" id="{6696E730-DA4C-4D43-AA9C-8E0B060D4CF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38" name="AutoShape 59">
                    <a:extLst>
                      <a:ext uri="{FF2B5EF4-FFF2-40B4-BE49-F238E27FC236}">
                        <a16:creationId xmlns:a16="http://schemas.microsoft.com/office/drawing/2014/main" id="{F9C85171-6489-4AC3-9A8F-D3831395C1B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39" name="AutoShape 60">
                    <a:extLst>
                      <a:ext uri="{FF2B5EF4-FFF2-40B4-BE49-F238E27FC236}">
                        <a16:creationId xmlns:a16="http://schemas.microsoft.com/office/drawing/2014/main" id="{23EDB5CA-C908-44E3-B428-E4265B2469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40" name="AutoShape 61">
                    <a:extLst>
                      <a:ext uri="{FF2B5EF4-FFF2-40B4-BE49-F238E27FC236}">
                        <a16:creationId xmlns:a16="http://schemas.microsoft.com/office/drawing/2014/main" id="{57AC982E-87D9-48B3-BCDE-F5DDFB48F3D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</p:grpSp>
            <p:grpSp>
              <p:nvGrpSpPr>
                <p:cNvPr id="32" name="Group 62">
                  <a:extLst>
                    <a:ext uri="{FF2B5EF4-FFF2-40B4-BE49-F238E27FC236}">
                      <a16:creationId xmlns:a16="http://schemas.microsoft.com/office/drawing/2014/main" id="{A5CAB4C1-A264-4AAA-AFDC-9B4989F11F6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3" name="AutoShape 63">
                    <a:extLst>
                      <a:ext uri="{FF2B5EF4-FFF2-40B4-BE49-F238E27FC236}">
                        <a16:creationId xmlns:a16="http://schemas.microsoft.com/office/drawing/2014/main" id="{2503167E-3AA5-455B-9FF3-E7A98757843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34" name="AutoShape 64">
                    <a:extLst>
                      <a:ext uri="{FF2B5EF4-FFF2-40B4-BE49-F238E27FC236}">
                        <a16:creationId xmlns:a16="http://schemas.microsoft.com/office/drawing/2014/main" id="{19372C57-886C-4DC5-A6AC-E140DD830BD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35" name="AutoShape 65">
                    <a:extLst>
                      <a:ext uri="{FF2B5EF4-FFF2-40B4-BE49-F238E27FC236}">
                        <a16:creationId xmlns:a16="http://schemas.microsoft.com/office/drawing/2014/main" id="{D9C97AAF-F755-4691-849D-7C94A1BA53C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  <p:sp>
                <p:nvSpPr>
                  <p:cNvPr id="36" name="AutoShape 66">
                    <a:extLst>
                      <a:ext uri="{FF2B5EF4-FFF2-40B4-BE49-F238E27FC236}">
                        <a16:creationId xmlns:a16="http://schemas.microsoft.com/office/drawing/2014/main" id="{148E73F9-98EE-4F9C-A6D2-9675850AEA5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itchFamily="34" charset="0"/>
                      </a:defRPr>
                    </a:lvl9pPr>
                  </a:lstStyle>
                  <a:p>
                    <a:pPr eaLnBrk="1" hangingPunct="1"/>
                    <a:endParaRPr lang="zh-CN" altLang="zh-CN"/>
                  </a:p>
                </p:txBody>
              </p:sp>
            </p:grpSp>
          </p:grpSp>
        </p:grpSp>
        <p:sp>
          <p:nvSpPr>
            <p:cNvPr id="24" name="Rectangle 67">
              <a:extLst>
                <a:ext uri="{FF2B5EF4-FFF2-40B4-BE49-F238E27FC236}">
                  <a16:creationId xmlns:a16="http://schemas.microsoft.com/office/drawing/2014/main" id="{034330B5-8E21-4BEC-853B-6C1D1EF67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" y="1895"/>
              <a:ext cx="1024" cy="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i="1" dirty="0"/>
                <a:t>成立编委会，做出分工</a:t>
              </a:r>
              <a:endParaRPr lang="en-US" altLang="zh-CN" sz="2000" b="1" i="1" dirty="0"/>
            </a:p>
          </p:txBody>
        </p:sp>
        <p:sp>
          <p:nvSpPr>
            <p:cNvPr id="25" name="Rectangle 68">
              <a:extLst>
                <a:ext uri="{FF2B5EF4-FFF2-40B4-BE49-F238E27FC236}">
                  <a16:creationId xmlns:a16="http://schemas.microsoft.com/office/drawing/2014/main" id="{1EBE88D1-BC3F-4B99-BBE5-D5BE2F362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5" y="1923"/>
              <a:ext cx="921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i="1" dirty="0"/>
                <a:t>搜集资料创作文稿</a:t>
              </a:r>
              <a:endParaRPr lang="en-US" altLang="zh-CN" sz="2000" b="1" i="1" dirty="0"/>
            </a:p>
          </p:txBody>
        </p:sp>
        <p:sp>
          <p:nvSpPr>
            <p:cNvPr id="26" name="Rectangle 69">
              <a:extLst>
                <a:ext uri="{FF2B5EF4-FFF2-40B4-BE49-F238E27FC236}">
                  <a16:creationId xmlns:a16="http://schemas.microsoft.com/office/drawing/2014/main" id="{F3C0AB59-3113-4726-9E92-019C4C029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1" y="1923"/>
              <a:ext cx="985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i="1" dirty="0"/>
                <a:t>编辑加工</a:t>
              </a:r>
              <a:endParaRPr lang="en-US" altLang="zh-CN" sz="2000" b="1" i="1" dirty="0"/>
            </a:p>
            <a:p>
              <a:pPr algn="ctr"/>
              <a:r>
                <a:rPr lang="zh-CN" altLang="en-US" sz="2000" b="1" i="1" dirty="0"/>
                <a:t>装帧制作</a:t>
              </a:r>
              <a:endParaRPr lang="en-US" altLang="zh-CN" sz="2000" b="1" i="1" dirty="0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F5669FF6-6B88-4F57-A6B2-9DA034FD05B7}"/>
              </a:ext>
            </a:extLst>
          </p:cNvPr>
          <p:cNvSpPr txBox="1"/>
          <p:nvPr/>
        </p:nvSpPr>
        <p:spPr>
          <a:xfrm>
            <a:off x="3727938" y="6091311"/>
            <a:ext cx="6120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             </a:t>
            </a:r>
            <a:r>
              <a:rPr lang="zh-CN" altLang="en-US" sz="2400" b="1" dirty="0">
                <a:latin typeface="等线" panose="02010600030101010101" pitchFamily="2" charset="-122"/>
                <a:ea typeface="等线" panose="02010600030101010101" pitchFamily="2" charset="-122"/>
              </a:rPr>
              <a:t>岁月如歌</a:t>
            </a:r>
            <a:r>
              <a:rPr lang="en-US" altLang="zh-CN" sz="2400" b="1" dirty="0">
                <a:latin typeface="等线" panose="02010600030101010101" pitchFamily="2" charset="-122"/>
                <a:ea typeface="等线" panose="02010600030101010101" pitchFamily="2" charset="-122"/>
              </a:rPr>
              <a:t>——</a:t>
            </a:r>
            <a:r>
              <a:rPr lang="zh-CN" altLang="en-US" sz="2400" b="1" dirty="0">
                <a:latin typeface="等线" panose="02010600030101010101" pitchFamily="2" charset="-122"/>
                <a:ea typeface="等线" panose="02010600030101010101" pitchFamily="2" charset="-122"/>
              </a:rPr>
              <a:t>我们的初中生活</a:t>
            </a:r>
          </a:p>
        </p:txBody>
      </p:sp>
    </p:spTree>
    <p:extLst>
      <p:ext uri="{BB962C8B-B14F-4D97-AF65-F5344CB8AC3E}">
        <p14:creationId xmlns:p14="http://schemas.microsoft.com/office/powerpoint/2010/main" val="2159090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684D8B-2D5A-4AFD-8AE0-F978F74C875A}"/>
              </a:ext>
            </a:extLst>
          </p:cNvPr>
          <p:cNvSpPr txBox="1"/>
          <p:nvPr/>
        </p:nvSpPr>
        <p:spPr>
          <a:xfrm>
            <a:off x="748442" y="671783"/>
            <a:ext cx="78717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在全套教材中把握九下的整体  </a:t>
            </a:r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r>
              <a:rPr lang="en-US" altLang="zh-CN" sz="4000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框架和特点</a:t>
            </a:r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335D27-9B88-41A8-9B8F-C3ED3AB30E97}"/>
              </a:ext>
            </a:extLst>
          </p:cNvPr>
          <p:cNvSpPr txBox="1"/>
          <p:nvPr/>
        </p:nvSpPr>
        <p:spPr>
          <a:xfrm>
            <a:off x="1683981" y="1925692"/>
            <a:ext cx="9501809" cy="4352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3200" dirty="0"/>
              <a:t>► ►  口语交际单列，细化要求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B050"/>
                </a:solidFill>
              </a:rPr>
              <a:t>       </a:t>
            </a:r>
            <a:r>
              <a:rPr lang="zh-CN" altLang="en-US" sz="2400" dirty="0">
                <a:solidFill>
                  <a:srgbClr val="00B050"/>
                </a:solidFill>
              </a:rPr>
              <a:t>讲述、复述与转述、应对、即席讲话、讨论</a:t>
            </a:r>
            <a:r>
              <a:rPr lang="zh-CN" altLang="en-US" sz="2400" dirty="0">
                <a:solidFill>
                  <a:srgbClr val="00B050"/>
                </a:solidFill>
                <a:latin typeface="Century Gothic" panose="020B0502020202020204" pitchFamily="34" charset="0"/>
              </a:rPr>
              <a:t>→</a:t>
            </a:r>
            <a:r>
              <a:rPr lang="zh-CN" altLang="en-US" sz="3600" dirty="0">
                <a:solidFill>
                  <a:srgbClr val="00B050"/>
                </a:solidFill>
              </a:rPr>
              <a:t>辩论</a:t>
            </a:r>
            <a:endParaRPr lang="en-US" altLang="zh-CN" sz="3600" dirty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/>
              <a:t>► ►  课外古诗词诵读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       </a:t>
            </a:r>
            <a:r>
              <a:rPr lang="en-US" altLang="zh-CN" sz="2800" dirty="0"/>
              <a:t>8</a:t>
            </a:r>
            <a:r>
              <a:rPr lang="zh-CN" altLang="en-US" sz="2800" dirty="0"/>
              <a:t>首  重阅读指导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               </a:t>
            </a:r>
            <a:r>
              <a:rPr lang="en-US" altLang="zh-CN" sz="2400" dirty="0"/>
              <a:t>        </a:t>
            </a:r>
            <a:r>
              <a:rPr lang="zh-CN" altLang="en-US" sz="2400" dirty="0"/>
              <a:t>   </a:t>
            </a:r>
            <a:endParaRPr lang="zh-CN" altLang="en-US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5669FF6-6B88-4F57-A6B2-9DA034FD05B7}"/>
              </a:ext>
            </a:extLst>
          </p:cNvPr>
          <p:cNvSpPr txBox="1"/>
          <p:nvPr/>
        </p:nvSpPr>
        <p:spPr>
          <a:xfrm>
            <a:off x="3727938" y="6091311"/>
            <a:ext cx="6120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             </a:t>
            </a:r>
            <a:endParaRPr lang="zh-CN" altLang="en-US" sz="24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8895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684D8B-2D5A-4AFD-8AE0-F978F74C875A}"/>
              </a:ext>
            </a:extLst>
          </p:cNvPr>
          <p:cNvSpPr txBox="1"/>
          <p:nvPr/>
        </p:nvSpPr>
        <p:spPr>
          <a:xfrm>
            <a:off x="822922" y="385899"/>
            <a:ext cx="78717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在全套教材中把握九下的整体框架和特点</a:t>
            </a:r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335D27-9B88-41A8-9B8F-C3ED3AB30E97}"/>
              </a:ext>
            </a:extLst>
          </p:cNvPr>
          <p:cNvSpPr txBox="1"/>
          <p:nvPr/>
        </p:nvSpPr>
        <p:spPr>
          <a:xfrm>
            <a:off x="1867269" y="990332"/>
            <a:ext cx="9501809" cy="4519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3200" dirty="0"/>
              <a:t>► ►  名著阅读重方法，重策略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          </a:t>
            </a:r>
            <a:r>
              <a:rPr lang="zh-CN" altLang="en-US" sz="2800" dirty="0"/>
              <a:t>讽刺作品的阅读（体会批判精神、欣赏讽刺笔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          </a:t>
            </a:r>
            <a:r>
              <a:rPr lang="zh-CN" altLang="en-US" sz="2800" dirty="0"/>
              <a:t>法、联系现实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      </a:t>
            </a:r>
            <a:r>
              <a:rPr lang="zh-CN" altLang="en-US" sz="2800" dirty="0"/>
              <a:t>外国小说的阅读（了解创作背景、理解文化内涵、    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          </a:t>
            </a:r>
            <a:r>
              <a:rPr lang="zh-CN" altLang="en-US" sz="2800" dirty="0"/>
              <a:t>关注叙事角度、体会语言特点）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5669FF6-6B88-4F57-A6B2-9DA034FD05B7}"/>
              </a:ext>
            </a:extLst>
          </p:cNvPr>
          <p:cNvSpPr txBox="1"/>
          <p:nvPr/>
        </p:nvSpPr>
        <p:spPr>
          <a:xfrm>
            <a:off x="3727938" y="6091311"/>
            <a:ext cx="6120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             </a:t>
            </a:r>
            <a:endParaRPr lang="zh-CN" altLang="en-US" sz="24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0A310FF-42C9-4E1C-91DA-4E59345B5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872371"/>
              </p:ext>
            </p:extLst>
          </p:nvPr>
        </p:nvGraphicFramePr>
        <p:xfrm>
          <a:off x="472899" y="5080672"/>
          <a:ext cx="5623101" cy="15739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4251">
                  <a:extLst>
                    <a:ext uri="{9D8B030D-6E8A-4147-A177-3AD203B41FA5}">
                      <a16:colId xmlns:a16="http://schemas.microsoft.com/office/drawing/2014/main" val="3607370853"/>
                    </a:ext>
                  </a:extLst>
                </a:gridCol>
                <a:gridCol w="3238850">
                  <a:extLst>
                    <a:ext uri="{9D8B030D-6E8A-4147-A177-3AD203B41FA5}">
                      <a16:colId xmlns:a16="http://schemas.microsoft.com/office/drawing/2014/main" val="314067926"/>
                    </a:ext>
                  </a:extLst>
                </a:gridCol>
              </a:tblGrid>
              <a:tr h="7869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儒林外史：讽刺作品的阅读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钱钟书《围城》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</a:rPr>
                        <a:t>斯威夫特</a:t>
                      </a:r>
                      <a:r>
                        <a:rPr lang="zh-CN" sz="2000" kern="100" dirty="0">
                          <a:effectLst/>
                        </a:rPr>
                        <a:t>《格列佛游记》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1528195"/>
                  </a:ext>
                </a:extLst>
              </a:tr>
              <a:tr h="7869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简·爱：外国小说的阅读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bg1"/>
                          </a:solidFill>
                          <a:effectLst/>
                        </a:rPr>
                        <a:t>《</a:t>
                      </a:r>
                      <a:r>
                        <a:rPr lang="zh-CN" sz="2000" b="1" kern="100" dirty="0">
                          <a:solidFill>
                            <a:schemeClr val="bg1"/>
                          </a:solidFill>
                          <a:effectLst/>
                        </a:rPr>
                        <a:t>契诃夫短篇小说选</a:t>
                      </a:r>
                      <a:r>
                        <a:rPr lang="en-US" sz="2000" b="1" kern="100" dirty="0">
                          <a:solidFill>
                            <a:schemeClr val="bg1"/>
                          </a:solidFill>
                          <a:effectLst/>
                        </a:rPr>
                        <a:t>》</a:t>
                      </a:r>
                      <a:endParaRPr lang="zh-CN" sz="2000" b="1" kern="1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effectLst/>
                        </a:rPr>
                        <a:t>夏目漱石</a:t>
                      </a:r>
                      <a:r>
                        <a:rPr lang="en-US" sz="2000" b="1" kern="100" dirty="0">
                          <a:solidFill>
                            <a:schemeClr val="bg1"/>
                          </a:solidFill>
                          <a:effectLst/>
                        </a:rPr>
                        <a:t>《</a:t>
                      </a:r>
                      <a:r>
                        <a:rPr lang="zh-CN" sz="2000" b="1" kern="100" dirty="0">
                          <a:solidFill>
                            <a:schemeClr val="bg1"/>
                          </a:solidFill>
                          <a:effectLst/>
                        </a:rPr>
                        <a:t>我是猫</a:t>
                      </a:r>
                      <a:r>
                        <a:rPr lang="en-US" sz="2000" b="1" kern="100" dirty="0">
                          <a:solidFill>
                            <a:schemeClr val="bg1"/>
                          </a:solidFill>
                          <a:effectLst/>
                        </a:rPr>
                        <a:t>》</a:t>
                      </a:r>
                      <a:endParaRPr lang="zh-CN" sz="20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406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0ADD7-47C4-4E61-8176-3D7BAC19D3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7786" y="236293"/>
            <a:ext cx="8918917" cy="2014537"/>
          </a:xfrm>
        </p:spPr>
        <p:txBody>
          <a:bodyPr/>
          <a:lstStyle/>
          <a:p>
            <a:pPr algn="l"/>
            <a:r>
              <a:rPr lang="zh-CN" altLang="en-US" sz="4000" b="1" dirty="0">
                <a:solidFill>
                  <a:srgbClr val="92D05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二    在纵向贯通比较中把握</a:t>
            </a:r>
            <a:br>
              <a:rPr lang="en-US" altLang="zh-CN" sz="4000" b="1" dirty="0">
                <a:solidFill>
                  <a:srgbClr val="92D05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en-US" altLang="zh-CN" sz="4000" b="1" dirty="0">
                <a:solidFill>
                  <a:srgbClr val="92D05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            </a:t>
            </a:r>
            <a:r>
              <a:rPr lang="zh-CN" altLang="en-US" sz="4000" b="1" dirty="0">
                <a:solidFill>
                  <a:srgbClr val="92D05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单元设计的要点和要求</a:t>
            </a:r>
            <a:br>
              <a:rPr lang="en-US" altLang="zh-CN" b="1" dirty="0">
                <a:solidFill>
                  <a:srgbClr val="92D05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8B53B24-CEDE-4517-B024-03D2AA7771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5924" y="2708169"/>
            <a:ext cx="9678573" cy="3179022"/>
          </a:xfrm>
        </p:spPr>
        <p:txBody>
          <a:bodyPr>
            <a:noAutofit/>
          </a:bodyPr>
          <a:lstStyle/>
          <a:p>
            <a:pPr algn="l"/>
            <a:r>
              <a:rPr lang="zh-CN" altLang="en-US" sz="3200" dirty="0">
                <a:solidFill>
                  <a:schemeClr val="tx1"/>
                </a:solidFill>
              </a:rPr>
              <a:t>备课三步：</a:t>
            </a:r>
            <a:endParaRPr lang="en-US" altLang="zh-CN" sz="3200" dirty="0">
              <a:solidFill>
                <a:schemeClr val="tx1"/>
              </a:solidFill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</a:rPr>
              <a:t>     把握学段目标</a:t>
            </a:r>
            <a:r>
              <a:rPr lang="en-US" altLang="zh-CN" sz="3200" dirty="0">
                <a:solidFill>
                  <a:schemeClr val="tx1"/>
                </a:solidFill>
                <a:latin typeface="Century Gothic" panose="020B0502020202020204" pitchFamily="34" charset="0"/>
              </a:rPr>
              <a:t>→</a:t>
            </a:r>
            <a:r>
              <a:rPr lang="zh-CN" altLang="en-US" sz="3200" dirty="0">
                <a:solidFill>
                  <a:schemeClr val="tx1"/>
                </a:solidFill>
              </a:rPr>
              <a:t>把握教材知识点和能力点的分布</a:t>
            </a:r>
            <a:endParaRPr lang="en-US" altLang="zh-CN" sz="3200" dirty="0">
              <a:solidFill>
                <a:schemeClr val="tx1"/>
              </a:solidFill>
            </a:endParaRPr>
          </a:p>
          <a:p>
            <a:pPr algn="l"/>
            <a:r>
              <a:rPr lang="en-US" altLang="zh-CN" sz="3200" dirty="0">
                <a:solidFill>
                  <a:schemeClr val="tx1"/>
                </a:solidFill>
                <a:latin typeface="Century Gothic" panose="020B0502020202020204" pitchFamily="34" charset="0"/>
              </a:rPr>
              <a:t>                           →</a:t>
            </a:r>
            <a:r>
              <a:rPr lang="zh-CN" altLang="en-US" sz="3200" dirty="0">
                <a:solidFill>
                  <a:schemeClr val="tx1"/>
                </a:solidFill>
              </a:rPr>
              <a:t>在单元、课文中分解、落实要点</a:t>
            </a:r>
            <a:endParaRPr lang="en-US" altLang="zh-CN" sz="3200" dirty="0">
              <a:solidFill>
                <a:schemeClr val="tx1"/>
              </a:solidFill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</a:rPr>
              <a:t>     注意螺旋式上升特点：预设前提、预设学生基础，</a:t>
            </a:r>
            <a:endParaRPr lang="en-US" altLang="zh-CN" sz="3200" dirty="0">
              <a:solidFill>
                <a:schemeClr val="tx1"/>
              </a:solidFill>
            </a:endParaRPr>
          </a:p>
          <a:p>
            <a:pPr algn="l"/>
            <a:r>
              <a:rPr lang="en-US" altLang="zh-CN" sz="3200" dirty="0">
                <a:solidFill>
                  <a:schemeClr val="tx1"/>
                </a:solidFill>
              </a:rPr>
              <a:t>                                      </a:t>
            </a:r>
            <a:r>
              <a:rPr lang="zh-CN" altLang="en-US" sz="3200" dirty="0">
                <a:solidFill>
                  <a:schemeClr val="tx1"/>
                </a:solidFill>
              </a:rPr>
              <a:t>明确目标</a:t>
            </a:r>
            <a:endParaRPr lang="en-US" altLang="zh-CN" sz="3200" dirty="0">
              <a:solidFill>
                <a:schemeClr val="tx1"/>
              </a:solidFill>
            </a:endParaRPr>
          </a:p>
          <a:p>
            <a:pPr algn="l"/>
            <a:endParaRPr lang="en-US" altLang="zh-CN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848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8850B88-135B-4959-A1F7-78A271418A34}"/>
              </a:ext>
            </a:extLst>
          </p:cNvPr>
          <p:cNvSpPr txBox="1"/>
          <p:nvPr/>
        </p:nvSpPr>
        <p:spPr>
          <a:xfrm>
            <a:off x="1519311" y="618978"/>
            <a:ext cx="84828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第一单元    社会咏叹   现代诗歌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72594AB-1716-449D-A92A-0B3760182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884052"/>
              </p:ext>
            </p:extLst>
          </p:nvPr>
        </p:nvGraphicFramePr>
        <p:xfrm>
          <a:off x="454465" y="1358498"/>
          <a:ext cx="10180710" cy="5294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942">
                  <a:extLst>
                    <a:ext uri="{9D8B030D-6E8A-4147-A177-3AD203B41FA5}">
                      <a16:colId xmlns:a16="http://schemas.microsoft.com/office/drawing/2014/main" val="1762172769"/>
                    </a:ext>
                  </a:extLst>
                </a:gridCol>
                <a:gridCol w="4017464">
                  <a:extLst>
                    <a:ext uri="{9D8B030D-6E8A-4147-A177-3AD203B41FA5}">
                      <a16:colId xmlns:a16="http://schemas.microsoft.com/office/drawing/2014/main" val="2060816713"/>
                    </a:ext>
                  </a:extLst>
                </a:gridCol>
                <a:gridCol w="3118823">
                  <a:extLst>
                    <a:ext uri="{9D8B030D-6E8A-4147-A177-3AD203B41FA5}">
                      <a16:colId xmlns:a16="http://schemas.microsoft.com/office/drawing/2014/main" val="2327408453"/>
                    </a:ext>
                  </a:extLst>
                </a:gridCol>
                <a:gridCol w="1927481">
                  <a:extLst>
                    <a:ext uri="{9D8B030D-6E8A-4147-A177-3AD203B41FA5}">
                      <a16:colId xmlns:a16="http://schemas.microsoft.com/office/drawing/2014/main" val="1186541138"/>
                    </a:ext>
                  </a:extLst>
                </a:gridCol>
              </a:tblGrid>
              <a:tr h="804201">
                <a:tc>
                  <a:txBody>
                    <a:bodyPr/>
                    <a:lstStyle/>
                    <a:p>
                      <a:r>
                        <a:rPr lang="zh-CN" altLang="en-US" dirty="0"/>
                        <a:t>册次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课文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教学要求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目标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7019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zh-CN" altLang="en-US" dirty="0"/>
                        <a:t>七上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金色花</a:t>
                      </a:r>
                      <a:r>
                        <a:rPr lang="en-US" altLang="zh-CN" dirty="0"/>
                        <a:t>》《</a:t>
                      </a:r>
                      <a:r>
                        <a:rPr lang="zh-CN" altLang="en-US" dirty="0"/>
                        <a:t> 荷叶母亲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朗读，感受音韵之美</a:t>
                      </a:r>
                    </a:p>
                    <a:p>
                      <a:endParaRPr lang="zh-CN" altLang="en-US" dirty="0"/>
                    </a:p>
                  </a:txBody>
                  <a:tcPr anchor="ctr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      一般的阅读方法、阅读策略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19456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天上的街市</a:t>
                      </a:r>
                      <a:r>
                        <a:rPr lang="en-US" altLang="zh-CN" dirty="0"/>
                        <a:t>》《</a:t>
                      </a:r>
                      <a:r>
                        <a:rPr lang="zh-CN" altLang="en-US" dirty="0"/>
                        <a:t>太阳船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想象与联想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73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七下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黄河颂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抒情方式，学做批注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9727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假如生活欺骗了你</a:t>
                      </a:r>
                      <a:r>
                        <a:rPr lang="en-US" altLang="zh-CN" dirty="0"/>
                        <a:t>》《</a:t>
                      </a:r>
                      <a:r>
                        <a:rPr lang="zh-CN" altLang="en-US" dirty="0"/>
                        <a:t>未选择的路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比较阅读，学习托物言志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8316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八下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回延安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抒情的表达方式和作者的情感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767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九上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诗歌</a:t>
                      </a:r>
                      <a:r>
                        <a:rPr lang="en-US" altLang="zh-CN" dirty="0"/>
                        <a:t>“</a:t>
                      </a:r>
                      <a:r>
                        <a:rPr lang="zh-CN" altLang="en-US" dirty="0"/>
                        <a:t>活动</a:t>
                      </a:r>
                      <a:r>
                        <a:rPr lang="en-US" altLang="zh-CN" dirty="0"/>
                        <a:t>•</a:t>
                      </a:r>
                      <a:r>
                        <a:rPr lang="zh-CN" altLang="en-US" dirty="0"/>
                        <a:t>探究”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学会朗诵诗歌</a:t>
                      </a:r>
                      <a:endParaRPr lang="en-US" altLang="zh-CN" dirty="0"/>
                    </a:p>
                    <a:p>
                      <a:r>
                        <a:rPr lang="zh-CN" altLang="en-US" dirty="0"/>
                        <a:t>把握诗歌的意蕴</a:t>
                      </a:r>
                      <a:endParaRPr lang="en-US" altLang="zh-CN" dirty="0"/>
                    </a:p>
                    <a:p>
                      <a:r>
                        <a:rPr lang="zh-CN" altLang="en-US" dirty="0"/>
                        <a:t>尝试创作诗歌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诗歌的阅读方法、阅读策略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2673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九下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第一单元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在反复朗读，感受诗歌韵律的基础上，把握诗歌的意象，体会诗人的情感，理解诗中蕴含的哲理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8759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859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8850B88-135B-4959-A1F7-78A271418A34}"/>
              </a:ext>
            </a:extLst>
          </p:cNvPr>
          <p:cNvSpPr txBox="1"/>
          <p:nvPr/>
        </p:nvSpPr>
        <p:spPr>
          <a:xfrm>
            <a:off x="647114" y="689317"/>
            <a:ext cx="84828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92D050"/>
                </a:solidFill>
              </a:rPr>
              <a:t>第一单元    社会咏叹   现代诗歌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1288E1-2591-42B5-A718-2D84D5611869}"/>
              </a:ext>
            </a:extLst>
          </p:cNvPr>
          <p:cNvSpPr txBox="1"/>
          <p:nvPr/>
        </p:nvSpPr>
        <p:spPr>
          <a:xfrm>
            <a:off x="984738" y="1772529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一、在反复朗读，感受诗歌韵律的</a:t>
            </a:r>
            <a:r>
              <a:rPr lang="zh-CN" altLang="en-US" sz="2400" b="1" dirty="0">
                <a:highlight>
                  <a:srgbClr val="FFFF00"/>
                </a:highlight>
              </a:rPr>
              <a:t>基础上</a:t>
            </a:r>
            <a:r>
              <a:rPr lang="en-US" altLang="zh-CN" sz="2400" dirty="0"/>
              <a:t>……</a:t>
            </a:r>
          </a:p>
          <a:p>
            <a:r>
              <a:rPr lang="en-US" altLang="zh-CN" sz="2400" dirty="0"/>
              <a:t>         《</a:t>
            </a:r>
            <a:r>
              <a:rPr lang="zh-CN" altLang="en-US" sz="2400" dirty="0"/>
              <a:t>月夜</a:t>
            </a:r>
            <a:r>
              <a:rPr lang="en-US" altLang="zh-CN" sz="2400" dirty="0"/>
              <a:t>》</a:t>
            </a:r>
            <a:r>
              <a:rPr lang="zh-CN" altLang="en-US" sz="2400" dirty="0"/>
              <a:t>四个“着”   叠音词“呼呼”“明明”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zh-CN" altLang="en-US" sz="2400" dirty="0"/>
              <a:t>二、把握诗歌的意象，体会诗人的情感，理解诗中蕴含的哲理</a:t>
            </a:r>
            <a:endParaRPr lang="en-US" altLang="zh-CN" sz="2400" dirty="0"/>
          </a:p>
          <a:p>
            <a:r>
              <a:rPr lang="en-US" altLang="zh-CN" sz="2400" dirty="0"/>
              <a:t>       《</a:t>
            </a:r>
            <a:r>
              <a:rPr lang="zh-CN" altLang="en-US" sz="2400" dirty="0"/>
              <a:t>祖国啊，我亲爱的祖国</a:t>
            </a:r>
            <a:r>
              <a:rPr lang="en-US" altLang="zh-CN" sz="2400" dirty="0"/>
              <a:t>》</a:t>
            </a:r>
            <a:r>
              <a:rPr lang="zh-CN" altLang="en-US" sz="2400" dirty="0"/>
              <a:t>意象及情感脉络</a:t>
            </a:r>
            <a:endParaRPr lang="en-US" altLang="zh-CN" sz="2400" dirty="0"/>
          </a:p>
          <a:p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朗读知意象（重音，音韵美）</a:t>
            </a:r>
            <a:endParaRPr lang="en-US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          品读解意象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悟情感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梳理作者的情感脉络（把握诗歌意蕴）</a:t>
            </a:r>
            <a:endParaRPr lang="en-US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          续写悟意象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创诗美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诗歌的味道（音韵和谐、情感和谐）</a:t>
            </a:r>
            <a:endParaRPr lang="en-US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2000" dirty="0"/>
          </a:p>
          <a:p>
            <a:r>
              <a:rPr lang="en-US" altLang="zh-CN" sz="2400" dirty="0"/>
              <a:t>       《</a:t>
            </a:r>
            <a:r>
              <a:rPr lang="zh-CN" altLang="en-US" sz="2400" dirty="0"/>
              <a:t>月夜</a:t>
            </a:r>
            <a:r>
              <a:rPr lang="en-US" altLang="zh-CN" sz="2400" dirty="0"/>
              <a:t>》</a:t>
            </a:r>
            <a:r>
              <a:rPr lang="zh-CN" altLang="en-US" sz="2400" dirty="0"/>
              <a:t>意象及思想意蕴</a:t>
            </a:r>
            <a:endParaRPr lang="en-US" altLang="zh-CN" sz="2400" dirty="0"/>
          </a:p>
          <a:p>
            <a:r>
              <a:rPr lang="en-US" altLang="zh-CN" sz="2400" dirty="0"/>
              <a:t>       《</a:t>
            </a:r>
            <a:r>
              <a:rPr lang="zh-CN" altLang="en-US" sz="2400" dirty="0"/>
              <a:t>萧红墓畔口占</a:t>
            </a:r>
            <a:r>
              <a:rPr lang="en-US" altLang="zh-CN" sz="2400" dirty="0"/>
              <a:t>》</a:t>
            </a:r>
            <a:r>
              <a:rPr lang="zh-CN" altLang="en-US" sz="2400" dirty="0"/>
              <a:t>意象及情感意蕴</a:t>
            </a:r>
          </a:p>
        </p:txBody>
      </p:sp>
    </p:spTree>
    <p:extLst>
      <p:ext uri="{BB962C8B-B14F-4D97-AF65-F5344CB8AC3E}">
        <p14:creationId xmlns:p14="http://schemas.microsoft.com/office/powerpoint/2010/main" val="2310495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40A53F6-8D15-4A06-A4C2-6014879C6264}"/>
              </a:ext>
            </a:extLst>
          </p:cNvPr>
          <p:cNvSpPr txBox="1"/>
          <p:nvPr/>
        </p:nvSpPr>
        <p:spPr>
          <a:xfrm>
            <a:off x="647114" y="689317"/>
            <a:ext cx="84828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92D050"/>
                </a:solidFill>
              </a:rPr>
              <a:t>第二单元    世态人情  小说单元</a:t>
            </a:r>
            <a:endParaRPr lang="en-US" altLang="zh-CN" sz="3200" dirty="0">
              <a:solidFill>
                <a:srgbClr val="92D050"/>
              </a:solidFill>
            </a:endParaRPr>
          </a:p>
          <a:p>
            <a:endParaRPr lang="zh-CN" altLang="en-US" sz="3200" dirty="0">
              <a:solidFill>
                <a:srgbClr val="92D050"/>
              </a:solidFill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4A523516-196D-4433-BEB7-688C313DC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397113"/>
              </p:ext>
            </p:extLst>
          </p:nvPr>
        </p:nvGraphicFramePr>
        <p:xfrm>
          <a:off x="454465" y="1358498"/>
          <a:ext cx="10180710" cy="4168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942">
                  <a:extLst>
                    <a:ext uri="{9D8B030D-6E8A-4147-A177-3AD203B41FA5}">
                      <a16:colId xmlns:a16="http://schemas.microsoft.com/office/drawing/2014/main" val="1762172769"/>
                    </a:ext>
                  </a:extLst>
                </a:gridCol>
                <a:gridCol w="4017464">
                  <a:extLst>
                    <a:ext uri="{9D8B030D-6E8A-4147-A177-3AD203B41FA5}">
                      <a16:colId xmlns:a16="http://schemas.microsoft.com/office/drawing/2014/main" val="2060816713"/>
                    </a:ext>
                  </a:extLst>
                </a:gridCol>
                <a:gridCol w="3133098">
                  <a:extLst>
                    <a:ext uri="{9D8B030D-6E8A-4147-A177-3AD203B41FA5}">
                      <a16:colId xmlns:a16="http://schemas.microsoft.com/office/drawing/2014/main" val="2327408453"/>
                    </a:ext>
                  </a:extLst>
                </a:gridCol>
                <a:gridCol w="1913206">
                  <a:extLst>
                    <a:ext uri="{9D8B030D-6E8A-4147-A177-3AD203B41FA5}">
                      <a16:colId xmlns:a16="http://schemas.microsoft.com/office/drawing/2014/main" val="1186541138"/>
                    </a:ext>
                  </a:extLst>
                </a:gridCol>
              </a:tblGrid>
              <a:tr h="837953">
                <a:tc>
                  <a:txBody>
                    <a:bodyPr/>
                    <a:lstStyle/>
                    <a:p>
                      <a:r>
                        <a:rPr lang="zh-CN" altLang="en-US" dirty="0"/>
                        <a:t>册次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课文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教学要求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目标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7019550"/>
                  </a:ext>
                </a:extLst>
              </a:tr>
              <a:tr h="381111">
                <a:tc>
                  <a:txBody>
                    <a:bodyPr/>
                    <a:lstStyle/>
                    <a:p>
                      <a:r>
                        <a:rPr lang="zh-CN" altLang="en-US" dirty="0"/>
                        <a:t>七上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《</a:t>
                      </a:r>
                      <a:r>
                        <a:rPr lang="zh-CN" altLang="en-US" dirty="0"/>
                        <a:t>台阶</a:t>
                      </a:r>
                      <a:r>
                        <a:rPr lang="en-US" altLang="zh-CN" dirty="0"/>
                        <a:t>》《</a:t>
                      </a:r>
                      <a:r>
                        <a:rPr lang="zh-CN" altLang="en-US" dirty="0"/>
                        <a:t>带上她的眼睛</a:t>
                      </a:r>
                      <a:r>
                        <a:rPr lang="en-US" altLang="zh-CN" dirty="0"/>
                        <a:t>》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人物形象和主题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一般的阅读方法、阅读策略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19456000"/>
                  </a:ext>
                </a:extLst>
              </a:tr>
              <a:tr h="952777">
                <a:tc>
                  <a:txBody>
                    <a:bodyPr/>
                    <a:lstStyle/>
                    <a:p>
                      <a:r>
                        <a:rPr lang="zh-CN" altLang="en-US" dirty="0"/>
                        <a:t>九上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“青春年少”“人物百态”两个单元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梳理小说情节，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分析人物形象，</a:t>
                      </a:r>
                    </a:p>
                    <a:p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理解小说主题</a:t>
                      </a:r>
                      <a:endParaRPr lang="zh-CN" alt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小说的阅读方法、阅读策略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2673361"/>
                  </a:ext>
                </a:extLst>
              </a:tr>
              <a:tr h="1238610">
                <a:tc>
                  <a:txBody>
                    <a:bodyPr/>
                    <a:lstStyle/>
                    <a:p>
                      <a:r>
                        <a:rPr lang="zh-CN" altLang="en-US" dirty="0"/>
                        <a:t>九下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“世态人情”单元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在梳理情节、分析任务形象的基础上，对作品的内容、主题有自己的看法，理解小说的社会意义。学习欣赏小说语言，了解小说多样化的风格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8759044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2940170-01C8-4DD5-8C99-FC9BEDED51D0}"/>
              </a:ext>
            </a:extLst>
          </p:cNvPr>
          <p:cNvSpPr txBox="1"/>
          <p:nvPr/>
        </p:nvSpPr>
        <p:spPr>
          <a:xfrm>
            <a:off x="1568547" y="5866543"/>
            <a:ext cx="6639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理解分析</a:t>
            </a:r>
            <a:r>
              <a:rPr lang="en-US" altLang="zh-CN" sz="2400" dirty="0">
                <a:latin typeface="Century Gothic" panose="020B0502020202020204" pitchFamily="34" charset="0"/>
              </a:rPr>
              <a:t>→</a:t>
            </a:r>
            <a:r>
              <a:rPr lang="zh-CN" altLang="en-US" sz="2400" dirty="0"/>
              <a:t>评价鉴赏</a:t>
            </a:r>
          </a:p>
        </p:txBody>
      </p:sp>
    </p:spTree>
    <p:extLst>
      <p:ext uri="{BB962C8B-B14F-4D97-AF65-F5344CB8AC3E}">
        <p14:creationId xmlns:p14="http://schemas.microsoft.com/office/powerpoint/2010/main" val="432154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E285DB9-D5BA-44C7-8E45-2DFA85F29CBD}"/>
              </a:ext>
            </a:extLst>
          </p:cNvPr>
          <p:cNvSpPr txBox="1"/>
          <p:nvPr/>
        </p:nvSpPr>
        <p:spPr>
          <a:xfrm>
            <a:off x="717451" y="689317"/>
            <a:ext cx="10761785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一、理解分析层面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一）如何分析人物形象，理解小说主题？怎样认识小说的社会意义？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►</a:t>
            </a:r>
            <a:r>
              <a: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找准小说的聚焦点</a:t>
            </a:r>
            <a:endParaRPr lang="en-US" altLang="zh-CN" sz="2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en-US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孔乙己</a:t>
            </a:r>
            <a:r>
              <a:rPr lang="en-US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</a:p>
          <a:p>
            <a:r>
              <a:rPr lang="en-US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   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抓住情节的核心“笑”→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人们为什么“笑”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→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孔乙己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的命运如何→作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者的用意是什么（课   后练习题二）</a:t>
            </a:r>
            <a:endParaRPr lang="en-US" altLang="zh-CN" sz="20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en-US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  《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变色龙</a:t>
            </a:r>
            <a:r>
              <a:rPr lang="en-US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：变与不变</a:t>
            </a:r>
            <a:endParaRPr lang="en-US" altLang="zh-CN" sz="20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►</a:t>
            </a:r>
            <a:r>
              <a: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从</a:t>
            </a:r>
            <a:r>
              <a:rPr lang="zh-CN" altLang="zh-CN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人物形象</a:t>
            </a:r>
            <a:r>
              <a: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的细节表现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“手”“脸”等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入手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→孔乙己是个怎样的人→</a:t>
            </a:r>
            <a:r>
              <a:rPr lang="en-US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他的命运如何→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作</a:t>
            </a:r>
            <a:endParaRPr lang="en-US" altLang="zh-CN" sz="20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en-US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   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者为何抓住这个细节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→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作者想要表达什么 （课后练习题一、三）</a:t>
            </a:r>
            <a:endParaRPr lang="en-US" altLang="zh-CN" sz="20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►</a:t>
            </a:r>
            <a:r>
              <a:rPr lang="zh-CN" altLang="en-US" sz="2000" b="1" dirty="0">
                <a:latin typeface="+mn-ea"/>
              </a:rPr>
              <a:t>从四次具体</a:t>
            </a:r>
            <a:r>
              <a:rPr lang="zh-CN" altLang="zh-CN" sz="2000" b="1" dirty="0">
                <a:latin typeface="+mn-ea"/>
              </a:rPr>
              <a:t>场景、事件</a:t>
            </a:r>
            <a:r>
              <a:rPr lang="zh-CN" altLang="en-US" sz="2000" b="1" dirty="0">
                <a:latin typeface="+mn-ea"/>
              </a:rPr>
              <a:t>入手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→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孔乙己与周围环境的关系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→孔乙己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形象、命运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→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作者的态度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→</a:t>
            </a:r>
            <a:endParaRPr lang="en-US" altLang="zh-CN" sz="20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en-US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   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作者想要表达什么 （课后练习题五）</a:t>
            </a:r>
            <a:endParaRPr lang="en-US" altLang="zh-CN" sz="2000" b="1" dirty="0">
              <a:latin typeface="+mn-ea"/>
            </a:endParaRPr>
          </a:p>
          <a:p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►</a:t>
            </a:r>
            <a:r>
              <a: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从其他角度切入（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“偷”“钱”等）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→孔乙己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形象、命运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→</a:t>
            </a:r>
            <a:r>
              <a:rPr lang="zh-CN" altLang="en-US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作者的态度</a:t>
            </a:r>
            <a:r>
              <a:rPr lang="zh-CN" altLang="zh-CN" sz="2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→</a:t>
            </a:r>
            <a:endParaRPr lang="en-US" altLang="zh-CN" sz="20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（二）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叙事视角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叙事视角的引入为解读小说提供了丰富的可能性</a:t>
            </a:r>
          </a:p>
        </p:txBody>
      </p:sp>
    </p:spTree>
    <p:extLst>
      <p:ext uri="{BB962C8B-B14F-4D97-AF65-F5344CB8AC3E}">
        <p14:creationId xmlns:p14="http://schemas.microsoft.com/office/powerpoint/2010/main" val="16376804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CD946D1-D136-4221-B45D-64086E2E51A6}"/>
              </a:ext>
            </a:extLst>
          </p:cNvPr>
          <p:cNvSpPr/>
          <p:nvPr/>
        </p:nvSpPr>
        <p:spPr>
          <a:xfrm>
            <a:off x="928467" y="633046"/>
            <a:ext cx="8623495" cy="593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二、评价鉴赏层面</a:t>
            </a:r>
            <a:endParaRPr lang="en-US" altLang="zh-CN" sz="2800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</a:p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kern="100" dirty="0">
                <a:latin typeface="Century Gothic" panose="020B0502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►►</a:t>
            </a:r>
            <a:r>
              <a:rPr lang="zh-CN" altLang="en-US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欣赏小说的语言，欣赏小说多样化的风格</a:t>
            </a:r>
            <a:endParaRPr lang="en-US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400" b="1" kern="100" dirty="0">
                <a:latin typeface="Century Gothic" panose="020B0502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►►► 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孔乙己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 《</a:t>
            </a:r>
            <a:r>
              <a:rPr lang="zh-CN" altLang="en-US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变色龙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lang="zh-CN" altLang="en-US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蒲柳人家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不同的风格</a:t>
            </a:r>
            <a:endParaRPr lang="en-US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400" b="1" kern="100" dirty="0">
                <a:latin typeface="Century Gothic" panose="020B0502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►►► </a:t>
            </a:r>
            <a:r>
              <a:rPr lang="zh-CN" altLang="en-US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新课文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溜索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的欣赏</a:t>
            </a:r>
            <a:endParaRPr lang="en-US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为什么选入？</a:t>
            </a:r>
            <a:endParaRPr lang="en-US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《</a:t>
            </a:r>
            <a:r>
              <a:rPr lang="zh-CN" altLang="en-US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溜索</a:t>
            </a:r>
            <a:r>
              <a:rPr lang="en-US" altLang="zh-CN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 </a:t>
            </a:r>
            <a:r>
              <a:rPr lang="zh-CN" altLang="en-US" sz="2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的语言特点</a:t>
            </a:r>
            <a:endParaRPr lang="en-US" altLang="zh-CN" sz="2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6070"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</a:p>
          <a:p>
            <a:pPr indent="306070" algn="just">
              <a:lnSpc>
                <a:spcPct val="150000"/>
              </a:lnSpc>
              <a:spcAft>
                <a:spcPts val="0"/>
              </a:spcAft>
            </a:pP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231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Users\hux\Desktop\印.jpg">
            <a:extLst>
              <a:ext uri="{FF2B5EF4-FFF2-40B4-BE49-F238E27FC236}">
                <a16:creationId xmlns:a16="http://schemas.microsoft.com/office/drawing/2014/main" id="{CA404743-0949-445C-9CB3-F1122E6FD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7250"/>
            <a:ext cx="1080750" cy="108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D0BCF30-81EE-425C-A5B3-5C1F3775E7B8}"/>
              </a:ext>
            </a:extLst>
          </p:cNvPr>
          <p:cNvSpPr txBox="1"/>
          <p:nvPr/>
        </p:nvSpPr>
        <p:spPr>
          <a:xfrm>
            <a:off x="1193308" y="757595"/>
            <a:ext cx="6718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 </a:t>
            </a:r>
            <a:r>
              <a:rPr lang="zh-CN" altLang="en-US" sz="4000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三个维度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D30E5B5-5E21-4D7C-A9FD-F715DBA5D62A}"/>
              </a:ext>
            </a:extLst>
          </p:cNvPr>
          <p:cNvSpPr/>
          <p:nvPr/>
        </p:nvSpPr>
        <p:spPr>
          <a:xfrm>
            <a:off x="2349306" y="1947184"/>
            <a:ext cx="8904848" cy="34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Century Gothic" panose="020B0502020202020204" pitchFamily="34" charset="0"/>
                <a:ea typeface="等线" panose="02010600030101010101" pitchFamily="2" charset="-122"/>
              </a:rPr>
              <a:t>►</a:t>
            </a:r>
            <a:r>
              <a:rPr lang="zh-CN" altLang="en-US" sz="3200" dirty="0">
                <a:latin typeface="等线" panose="02010600030101010101" pitchFamily="2" charset="-122"/>
                <a:ea typeface="等线" panose="02010600030101010101" pitchFamily="2" charset="-122"/>
              </a:rPr>
              <a:t>在全套教材中把握九下的整体框架和特点</a:t>
            </a:r>
            <a:endParaRPr lang="en-US" altLang="zh-CN" sz="3200" dirty="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latin typeface="Century Gothic" panose="020B0502020202020204" pitchFamily="34" charset="0"/>
                <a:ea typeface="等线" panose="02010600030101010101" pitchFamily="2" charset="-122"/>
              </a:rPr>
              <a:t>►</a:t>
            </a:r>
            <a:r>
              <a:rPr lang="zh-CN" altLang="en-US" sz="3200" b="1" dirty="0">
                <a:latin typeface="等线" panose="02010600030101010101" pitchFamily="2" charset="-122"/>
                <a:ea typeface="等线" panose="02010600030101010101" pitchFamily="2" charset="-122"/>
              </a:rPr>
              <a:t>在纵向贯通中把握单元设计的要点    </a:t>
            </a:r>
            <a:endParaRPr lang="en-US" altLang="zh-CN" sz="3200" b="1" dirty="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等线" panose="02010600030101010101" pitchFamily="2" charset="-122"/>
                <a:ea typeface="等线" panose="02010600030101010101" pitchFamily="2" charset="-122"/>
              </a:rPr>
              <a:t>    </a:t>
            </a:r>
            <a:r>
              <a:rPr lang="zh-CN" altLang="en-US" sz="3200" b="1" dirty="0">
                <a:latin typeface="等线" panose="02010600030101010101" pitchFamily="2" charset="-122"/>
                <a:ea typeface="等线" panose="02010600030101010101" pitchFamily="2" charset="-122"/>
              </a:rPr>
              <a:t>和要求</a:t>
            </a:r>
            <a:endParaRPr lang="en-US" altLang="zh-CN" sz="3200" b="1" dirty="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latin typeface="Century Gothic" panose="020B0502020202020204" pitchFamily="34" charset="0"/>
                <a:ea typeface="等线" panose="02010600030101010101" pitchFamily="2" charset="-122"/>
              </a:rPr>
              <a:t>►</a:t>
            </a:r>
            <a:r>
              <a:rPr lang="zh-CN" altLang="en-US" sz="3200" b="1" dirty="0">
                <a:latin typeface="等线" panose="02010600030101010101" pitchFamily="2" charset="-122"/>
                <a:ea typeface="等线" panose="02010600030101010101" pitchFamily="2" charset="-122"/>
              </a:rPr>
              <a:t>在横向比较中体会单元设计的创新之处</a:t>
            </a:r>
            <a:endParaRPr lang="en-US" altLang="zh-CN" sz="3200" b="1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41658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DAA26B2-2571-404B-8B1C-241AD6C7978F}"/>
              </a:ext>
            </a:extLst>
          </p:cNvPr>
          <p:cNvSpPr txBox="1"/>
          <p:nvPr/>
        </p:nvSpPr>
        <p:spPr>
          <a:xfrm>
            <a:off x="295422" y="397401"/>
            <a:ext cx="10156874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   横向比较，体会单元设计的变化之处</a:t>
            </a:r>
            <a:endParaRPr lang="en-US" altLang="zh-CN" sz="4000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/>
          </a:p>
          <a:p>
            <a:r>
              <a:rPr lang="zh-CN" altLang="en-US" sz="3200" dirty="0">
                <a:solidFill>
                  <a:srgbClr val="92D050"/>
                </a:solidFill>
              </a:rPr>
              <a:t>第四单元  文艺性随笔</a:t>
            </a:r>
            <a:endParaRPr lang="en-US" altLang="zh-CN" sz="3200" dirty="0">
              <a:solidFill>
                <a:srgbClr val="92D050"/>
              </a:solidFill>
            </a:endParaRPr>
          </a:p>
          <a:p>
            <a:endParaRPr lang="en-US" altLang="zh-CN" sz="2800" dirty="0"/>
          </a:p>
          <a:p>
            <a:r>
              <a:rPr lang="zh-CN" altLang="en-US" sz="2800" dirty="0"/>
              <a:t>    </a:t>
            </a:r>
            <a:r>
              <a:rPr lang="zh-CN" altLang="en-US" sz="2800" dirty="0">
                <a:latin typeface="Century Gothic" panose="020B0502020202020204" pitchFamily="34" charset="0"/>
              </a:rPr>
              <a:t>►</a:t>
            </a:r>
            <a:r>
              <a:rPr lang="zh-CN" altLang="en-US" sz="2800" dirty="0"/>
              <a:t>为什么设这个单元</a:t>
            </a:r>
            <a:endParaRPr lang="en-US" altLang="zh-CN" sz="2800" dirty="0"/>
          </a:p>
          <a:p>
            <a:r>
              <a:rPr lang="zh-CN" altLang="en-US" sz="2800" dirty="0"/>
              <a:t>    </a:t>
            </a:r>
            <a:r>
              <a:rPr lang="zh-CN" altLang="en-US" sz="2800" dirty="0">
                <a:latin typeface="Century Gothic" panose="020B0502020202020204" pitchFamily="34" charset="0"/>
              </a:rPr>
              <a:t>►</a:t>
            </a:r>
            <a:r>
              <a:rPr lang="zh-CN" altLang="en-US" sz="2800" dirty="0"/>
              <a:t>这个单元教学需要注意的点</a:t>
            </a:r>
            <a:endParaRPr lang="en-US" altLang="zh-CN" sz="2800" dirty="0"/>
          </a:p>
          <a:p>
            <a:r>
              <a:rPr lang="zh-CN" altLang="en-US" sz="2800" dirty="0"/>
              <a:t>        </a:t>
            </a:r>
            <a:r>
              <a:rPr lang="zh-CN" altLang="en-US" sz="2800" dirty="0">
                <a:latin typeface="Century Gothic" panose="020B0502020202020204" pitchFamily="34" charset="0"/>
              </a:rPr>
              <a:t>►►</a:t>
            </a:r>
            <a:r>
              <a:rPr lang="zh-CN" altLang="en-US" sz="2800" dirty="0">
                <a:latin typeface="仿宋" panose="02010609060101010101" pitchFamily="49" charset="-122"/>
                <a:ea typeface="仿宋" panose="02010609060101010101" pitchFamily="49" charset="-122"/>
              </a:rPr>
              <a:t>认识文艺性随笔的文体特征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dirty="0">
                <a:latin typeface="仿宋" panose="02010609060101010101" pitchFamily="49" charset="-122"/>
                <a:ea typeface="仿宋" panose="02010609060101010101" pitchFamily="49" charset="-122"/>
              </a:rPr>
              <a:t>     ►►明确单元教学目标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dirty="0">
                <a:latin typeface="仿宋" panose="02010609060101010101" pitchFamily="49" charset="-122"/>
                <a:ea typeface="仿宋" panose="02010609060101010101" pitchFamily="49" charset="-122"/>
              </a:rPr>
              <a:t>     ►►分析这类文本的教学策略</a:t>
            </a:r>
            <a:endParaRPr lang="en-US" altLang="zh-CN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dirty="0"/>
              <a:t>                 </a:t>
            </a:r>
            <a:r>
              <a:rPr lang="zh-CN" altLang="en-US" sz="2800" dirty="0">
                <a:latin typeface="Century Gothic" panose="020B0502020202020204" pitchFamily="34" charset="0"/>
              </a:rPr>
              <a:t>►►►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了解作者观点，学习思辨方法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►►►发现疑难问题，独立思考，有自己的见解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►►►学习文中介绍的文艺欣赏方法并迁移运用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到自己的欣赏实践中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666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7FF011A-46DB-4D82-A32B-8D7B5E13DE38}"/>
              </a:ext>
            </a:extLst>
          </p:cNvPr>
          <p:cNvSpPr txBox="1"/>
          <p:nvPr/>
        </p:nvSpPr>
        <p:spPr>
          <a:xfrm>
            <a:off x="1017563" y="659011"/>
            <a:ext cx="10156874" cy="5460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92D050"/>
                </a:solidFill>
              </a:rPr>
              <a:t>第五单元   “活动</a:t>
            </a:r>
            <a:r>
              <a:rPr lang="en-US" altLang="zh-CN" sz="3600" dirty="0">
                <a:solidFill>
                  <a:srgbClr val="92D050"/>
                </a:solidFill>
              </a:rPr>
              <a:t>•</a:t>
            </a:r>
            <a:r>
              <a:rPr lang="zh-CN" altLang="en-US" sz="3600" dirty="0">
                <a:solidFill>
                  <a:srgbClr val="92D050"/>
                </a:solidFill>
              </a:rPr>
              <a:t>探究”单元</a:t>
            </a:r>
            <a:endParaRPr lang="en-US" altLang="zh-CN" sz="3600" dirty="0">
              <a:solidFill>
                <a:srgbClr val="92D050"/>
              </a:solidFill>
            </a:endParaRPr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Century Gothic" panose="020B0502020202020204" pitchFamily="34" charset="0"/>
              </a:rPr>
              <a:t>►</a:t>
            </a:r>
            <a:r>
              <a:rPr lang="zh-CN" altLang="en-US" sz="3200" dirty="0">
                <a:solidFill>
                  <a:srgbClr val="92D050"/>
                </a:solidFill>
              </a:rPr>
              <a:t>设计理念</a:t>
            </a:r>
            <a:endParaRPr lang="en-US" altLang="zh-CN" sz="3200" dirty="0">
              <a:solidFill>
                <a:srgbClr val="92D05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/>
              <a:t>  </a:t>
            </a:r>
            <a:r>
              <a:rPr lang="zh-CN" altLang="en-US" sz="2800" dirty="0">
                <a:latin typeface="Century Gothic" panose="020B0502020202020204" pitchFamily="34" charset="0"/>
              </a:rPr>
              <a:t>► 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语文课程的性质和特点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基本依据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Century Gothic" panose="020B0502020202020204" pitchFamily="34" charset="0"/>
              </a:rPr>
              <a:t>► 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发展学生的核心素养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基本立足点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Century Gothic" panose="020B0502020202020204" pitchFamily="34" charset="0"/>
              </a:rPr>
              <a:t>► 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从教材层面探索教学内容完善、推动教与学方式的变革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基本意图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Century Gothic" panose="020B0502020202020204" pitchFamily="34" charset="0"/>
              </a:rPr>
              <a:t>► 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体现初高中语文学习的衔接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基本要求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 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101366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7FF011A-46DB-4D82-A32B-8D7B5E13DE38}"/>
              </a:ext>
            </a:extLst>
          </p:cNvPr>
          <p:cNvSpPr txBox="1"/>
          <p:nvPr/>
        </p:nvSpPr>
        <p:spPr>
          <a:xfrm>
            <a:off x="667544" y="279184"/>
            <a:ext cx="10156874" cy="259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92D050"/>
                </a:solidFill>
              </a:rPr>
              <a:t>第五单元   “活动</a:t>
            </a:r>
            <a:r>
              <a:rPr lang="en-US" altLang="zh-CN" sz="3600" dirty="0">
                <a:solidFill>
                  <a:srgbClr val="92D050"/>
                </a:solidFill>
              </a:rPr>
              <a:t>•</a:t>
            </a:r>
            <a:r>
              <a:rPr lang="zh-CN" altLang="en-US" sz="3600" dirty="0">
                <a:solidFill>
                  <a:srgbClr val="92D050"/>
                </a:solidFill>
              </a:rPr>
              <a:t>探究”单元</a:t>
            </a:r>
            <a:endParaRPr lang="en-US" altLang="zh-CN" sz="3600" dirty="0">
              <a:solidFill>
                <a:srgbClr val="92D05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►</a:t>
            </a:r>
            <a:r>
              <a:rPr lang="zh-CN" altLang="en-US" sz="3200" dirty="0">
                <a:solidFill>
                  <a:srgbClr val="92D050"/>
                </a:solidFill>
              </a:rPr>
              <a:t>具体编写思路和设计</a:t>
            </a:r>
            <a:endParaRPr lang="en-US" altLang="zh-CN" sz="3200" dirty="0">
              <a:solidFill>
                <a:srgbClr val="92D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Century Gothic" panose="020B0502020202020204" pitchFamily="34" charset="0"/>
              </a:rPr>
              <a:t>► 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以任务为导向，以活动为主体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Century Gothic" panose="020B0502020202020204" pitchFamily="34" charset="0"/>
              </a:rPr>
              <a:t>  </a:t>
            </a:r>
            <a:r>
              <a:rPr lang="en-US" altLang="zh-CN" sz="2400" dirty="0"/>
              <a:t>  </a:t>
            </a:r>
            <a:endParaRPr lang="zh-CN" altLang="en-US" sz="24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DC23058D-804A-4A45-B4D3-37F14D6BB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780600"/>
              </p:ext>
            </p:extLst>
          </p:nvPr>
        </p:nvGraphicFramePr>
        <p:xfrm>
          <a:off x="1128431" y="2232298"/>
          <a:ext cx="10156874" cy="4485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9105">
                  <a:extLst>
                    <a:ext uri="{9D8B030D-6E8A-4147-A177-3AD203B41FA5}">
                      <a16:colId xmlns:a16="http://schemas.microsoft.com/office/drawing/2014/main" val="3445519383"/>
                    </a:ext>
                  </a:extLst>
                </a:gridCol>
                <a:gridCol w="4938664">
                  <a:extLst>
                    <a:ext uri="{9D8B030D-6E8A-4147-A177-3AD203B41FA5}">
                      <a16:colId xmlns:a16="http://schemas.microsoft.com/office/drawing/2014/main" val="1221789658"/>
                    </a:ext>
                  </a:extLst>
                </a:gridCol>
                <a:gridCol w="2609105">
                  <a:extLst>
                    <a:ext uri="{9D8B030D-6E8A-4147-A177-3AD203B41FA5}">
                      <a16:colId xmlns:a16="http://schemas.microsoft.com/office/drawing/2014/main" val="1700817936"/>
                    </a:ext>
                  </a:extLst>
                </a:gridCol>
              </a:tblGrid>
              <a:tr h="650083">
                <a:tc gridSpan="3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活动任务单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002079"/>
                  </a:ext>
                </a:extLst>
              </a:tr>
              <a:tr h="1011420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编写意图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“舞台小天地，天地大舞台”。舞台上的故事……舞台上的人物……你是不是也很想登上舞台，展现自己的风采，赢得观众的掌声？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0696624"/>
                  </a:ext>
                </a:extLst>
              </a:tr>
              <a:tr h="747676">
                <a:tc rowSpan="3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任务项目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阅读中外优秀剧本选段，在此基础上，自主选择合适的剧本，分配角色，合作排练，尝试戏剧演出，给初中生活留下美好的回忆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阅读与思考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2699570"/>
                  </a:ext>
                </a:extLst>
              </a:tr>
              <a:tr h="7476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准备与排练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90995889"/>
                  </a:ext>
                </a:extLst>
              </a:tr>
              <a:tr h="7476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演出与评议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37829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193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7FF011A-46DB-4D82-A32B-8D7B5E13DE38}"/>
              </a:ext>
            </a:extLst>
          </p:cNvPr>
          <p:cNvSpPr txBox="1"/>
          <p:nvPr/>
        </p:nvSpPr>
        <p:spPr>
          <a:xfrm>
            <a:off x="905021" y="898162"/>
            <a:ext cx="10156874" cy="5595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92D050"/>
                </a:solidFill>
              </a:rPr>
              <a:t>第五单元   “活动</a:t>
            </a:r>
            <a:r>
              <a:rPr lang="en-US" altLang="zh-CN" sz="3600" dirty="0">
                <a:solidFill>
                  <a:srgbClr val="92D050"/>
                </a:solidFill>
              </a:rPr>
              <a:t>•</a:t>
            </a:r>
            <a:r>
              <a:rPr lang="zh-CN" altLang="en-US" sz="3600" dirty="0">
                <a:solidFill>
                  <a:srgbClr val="92D050"/>
                </a:solidFill>
              </a:rPr>
              <a:t>探究”单元</a:t>
            </a:r>
            <a:endParaRPr lang="en-US" altLang="zh-CN" sz="3600" dirty="0">
              <a:solidFill>
                <a:srgbClr val="92D050"/>
              </a:solidFill>
            </a:endParaRPr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►</a:t>
            </a:r>
            <a:r>
              <a:rPr lang="zh-CN" altLang="en-US" sz="3200" dirty="0">
                <a:solidFill>
                  <a:srgbClr val="92D050"/>
                </a:solidFill>
              </a:rPr>
              <a:t>具体编写思路和设计</a:t>
            </a:r>
            <a:endParaRPr lang="en-US" altLang="zh-CN" sz="3200" dirty="0">
              <a:solidFill>
                <a:srgbClr val="92D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Century Gothic" panose="020B0502020202020204" pitchFamily="34" charset="0"/>
              </a:rPr>
              <a:t>  ► 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提示具体的活动策略、可操作的活动步骤，为学生学会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学习提供支架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800" dirty="0"/>
              <a:t>           </a:t>
            </a:r>
            <a:r>
              <a:rPr lang="zh-CN" altLang="zh-CN" sz="2800" dirty="0"/>
              <a:t>梳理主要情节→把握戏剧冲突；</a:t>
            </a:r>
          </a:p>
          <a:p>
            <a:pPr lvl="0"/>
            <a:r>
              <a:rPr lang="en-US" altLang="zh-CN" sz="2800" dirty="0"/>
              <a:t>           </a:t>
            </a:r>
            <a:r>
              <a:rPr lang="zh-CN" altLang="zh-CN" sz="2800" dirty="0"/>
              <a:t>理清人物关系，分析人物言行→理解人物内心；</a:t>
            </a:r>
          </a:p>
          <a:p>
            <a:pPr lvl="0"/>
            <a:r>
              <a:rPr lang="en-US" altLang="zh-CN" sz="2800" dirty="0"/>
              <a:t>           </a:t>
            </a:r>
            <a:r>
              <a:rPr lang="zh-CN" altLang="zh-CN" sz="2800" dirty="0"/>
              <a:t>揣摩台词含义，模仿朗诵→理解剧本台词；</a:t>
            </a:r>
          </a:p>
          <a:p>
            <a:pPr lvl="0"/>
            <a:r>
              <a:rPr lang="en-US" altLang="zh-CN" sz="2800" dirty="0"/>
              <a:t>           </a:t>
            </a:r>
            <a:r>
              <a:rPr lang="zh-CN" altLang="zh-CN" sz="2800" dirty="0"/>
              <a:t>关注舞台说明→设想舞台表现；</a:t>
            </a:r>
          </a:p>
          <a:p>
            <a:pPr lvl="0"/>
            <a:r>
              <a:rPr lang="en-US" altLang="zh-CN" sz="2800" dirty="0"/>
              <a:t>           </a:t>
            </a:r>
            <a:r>
              <a:rPr lang="zh-CN" altLang="zh-CN" sz="2800" dirty="0"/>
              <a:t>了解故事背景→深入理解主题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 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300653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7FF011A-46DB-4D82-A32B-8D7B5E13DE38}"/>
              </a:ext>
            </a:extLst>
          </p:cNvPr>
          <p:cNvSpPr txBox="1"/>
          <p:nvPr/>
        </p:nvSpPr>
        <p:spPr>
          <a:xfrm>
            <a:off x="905021" y="898162"/>
            <a:ext cx="1015687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92D050"/>
                </a:solidFill>
              </a:rPr>
              <a:t>第五单元   “活动</a:t>
            </a:r>
            <a:r>
              <a:rPr lang="en-US" altLang="zh-CN" sz="3600" dirty="0">
                <a:solidFill>
                  <a:srgbClr val="92D050"/>
                </a:solidFill>
              </a:rPr>
              <a:t>•</a:t>
            </a:r>
            <a:r>
              <a:rPr lang="zh-CN" altLang="en-US" sz="3600" dirty="0">
                <a:solidFill>
                  <a:srgbClr val="92D050"/>
                </a:solidFill>
              </a:rPr>
              <a:t>探究”单元</a:t>
            </a:r>
            <a:endParaRPr lang="en-US" altLang="zh-CN" sz="3600" dirty="0">
              <a:solidFill>
                <a:srgbClr val="92D050"/>
              </a:solidFill>
            </a:endParaRPr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►</a:t>
            </a:r>
            <a:r>
              <a:rPr lang="zh-CN" altLang="en-US" sz="3200" dirty="0">
                <a:solidFill>
                  <a:srgbClr val="92D050"/>
                </a:solidFill>
              </a:rPr>
              <a:t>具体编写思路和设计</a:t>
            </a:r>
            <a:endParaRPr lang="en-US" altLang="zh-CN" sz="3200" dirty="0">
              <a:solidFill>
                <a:srgbClr val="92D05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Century Gothic" panose="020B0502020202020204" pitchFamily="34" charset="0"/>
              </a:rPr>
              <a:t>   ► 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从单篇到整组，强调单元整合，明确文本教学价值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文本是实现阅读目标，实践阅读策略、阅读方法的载体。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文本是活动的基本资源，同时提供更广阔的资源获取的方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向，也为生成新的资源提供了基础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文本是学生语文生活的重要支架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Century Gothic" panose="020B0502020202020204" pitchFamily="34" charset="0"/>
              </a:rPr>
              <a:t>► 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拓展延伸，注重传统文化的继承和弘扬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/>
              <a:t> 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719750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8E7688E-318E-4E15-B16D-B93DA060DABA}"/>
              </a:ext>
            </a:extLst>
          </p:cNvPr>
          <p:cNvSpPr/>
          <p:nvPr/>
        </p:nvSpPr>
        <p:spPr>
          <a:xfrm>
            <a:off x="1078523" y="48924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92D05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四    古诗文单元</a:t>
            </a:r>
            <a:endParaRPr lang="zh-CN" altLang="en-US" sz="36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1EC09C-C315-4F12-ACFE-27EBCDF1662F}"/>
              </a:ext>
            </a:extLst>
          </p:cNvPr>
          <p:cNvSpPr txBox="1"/>
          <p:nvPr/>
        </p:nvSpPr>
        <p:spPr>
          <a:xfrm>
            <a:off x="1364566" y="1505243"/>
            <a:ext cx="818739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►勾连前面所学，了解本册古诗文的特点</a:t>
            </a:r>
            <a:endParaRPr lang="en-US" altLang="zh-CN" sz="3200" dirty="0">
              <a:solidFill>
                <a:srgbClr val="92D050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Century Gothic" panose="020B0502020202020204" pitchFamily="34" charset="0"/>
              </a:rPr>
              <a:t>     </a:t>
            </a:r>
            <a:r>
              <a:rPr lang="zh-CN" altLang="en-US" sz="2800" dirty="0">
                <a:latin typeface="Century Gothic" panose="020B0502020202020204" pitchFamily="34" charset="0"/>
              </a:rPr>
              <a:t>由易到难   梯度明显  循序渐进</a:t>
            </a:r>
            <a:endParaRPr lang="en-US" altLang="zh-CN" sz="2800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Century Gothic" panose="020B0502020202020204" pitchFamily="34" charset="0"/>
              </a:rPr>
              <a:t>     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古文：诸子散文 、史传散文、  表、  序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古诗词：以宋词为主（主要是中调、长调）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其次是元曲，也有古体诗、乐府诗</a:t>
            </a:r>
            <a:endParaRPr lang="en-US" altLang="zh-CN" sz="3200" dirty="0">
              <a:latin typeface="Century Gothic" panose="020B0502020202020204" pitchFamily="34" charset="0"/>
            </a:endParaRPr>
          </a:p>
          <a:p>
            <a:endParaRPr lang="en-US" altLang="zh-CN" dirty="0">
              <a:latin typeface="Century Gothic" panose="020B0502020202020204" pitchFamily="34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69851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E5C160C-70E9-4A32-9218-E32E234DCDDE}"/>
              </a:ext>
            </a:extLst>
          </p:cNvPr>
          <p:cNvSpPr txBox="1"/>
          <p:nvPr/>
        </p:nvSpPr>
        <p:spPr>
          <a:xfrm>
            <a:off x="872196" y="618979"/>
            <a:ext cx="831400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►把握本册文言文的教学要求</a:t>
            </a:r>
            <a:endParaRPr lang="en-US" altLang="zh-CN" sz="3200" dirty="0">
              <a:solidFill>
                <a:srgbClr val="92D050"/>
              </a:solidFill>
              <a:latin typeface="Century Gothic" panose="020B0502020202020204" pitchFamily="34" charset="0"/>
            </a:endParaRPr>
          </a:p>
          <a:p>
            <a:r>
              <a:rPr lang="en-US" altLang="zh-CN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    </a:t>
            </a:r>
            <a:r>
              <a:rPr lang="en-US" altLang="zh-CN" sz="2800" dirty="0">
                <a:latin typeface="Century Gothic" panose="020B0502020202020204" pitchFamily="34" charset="0"/>
              </a:rPr>
              <a:t>►►</a:t>
            </a:r>
            <a:r>
              <a:rPr lang="zh-CN" altLang="en-US" sz="2800" dirty="0">
                <a:latin typeface="Century Gothic" panose="020B0502020202020204" pitchFamily="34" charset="0"/>
              </a:rPr>
              <a:t>从“言”的角度</a:t>
            </a:r>
            <a:endParaRPr lang="en-US" altLang="zh-CN" sz="2800" dirty="0">
              <a:latin typeface="Century Gothic" panose="020B0502020202020204" pitchFamily="34" charset="0"/>
            </a:endParaRPr>
          </a:p>
          <a:p>
            <a:endParaRPr lang="en-US" altLang="zh-CN" sz="3200" dirty="0">
              <a:solidFill>
                <a:srgbClr val="92D050"/>
              </a:solidFill>
              <a:latin typeface="Century Gothic" panose="020B0502020202020204" pitchFamily="34" charset="0"/>
            </a:endParaRPr>
          </a:p>
          <a:p>
            <a:endParaRPr lang="en-US" altLang="zh-CN" sz="3200" dirty="0">
              <a:solidFill>
                <a:srgbClr val="92D050"/>
              </a:solidFill>
              <a:latin typeface="Century Gothic" panose="020B0502020202020204" pitchFamily="34" charset="0"/>
            </a:endParaRPr>
          </a:p>
          <a:p>
            <a:endParaRPr lang="en-US" altLang="zh-CN" sz="3200" dirty="0">
              <a:solidFill>
                <a:srgbClr val="92D050"/>
              </a:solidFill>
              <a:latin typeface="Century Gothic" panose="020B0502020202020204" pitchFamily="34" charset="0"/>
            </a:endParaRPr>
          </a:p>
          <a:p>
            <a:r>
              <a:rPr lang="en-US" altLang="zh-CN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 </a:t>
            </a:r>
          </a:p>
          <a:p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6DCD3BA-53CA-45EE-9EB1-4B33F4DFE2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054338"/>
              </p:ext>
            </p:extLst>
          </p:nvPr>
        </p:nvGraphicFramePr>
        <p:xfrm>
          <a:off x="717448" y="1758460"/>
          <a:ext cx="10602355" cy="48166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7270">
                  <a:extLst>
                    <a:ext uri="{9D8B030D-6E8A-4147-A177-3AD203B41FA5}">
                      <a16:colId xmlns:a16="http://schemas.microsoft.com/office/drawing/2014/main" val="2818639955"/>
                    </a:ext>
                  </a:extLst>
                </a:gridCol>
                <a:gridCol w="3880396">
                  <a:extLst>
                    <a:ext uri="{9D8B030D-6E8A-4147-A177-3AD203B41FA5}">
                      <a16:colId xmlns:a16="http://schemas.microsoft.com/office/drawing/2014/main" val="1959772597"/>
                    </a:ext>
                  </a:extLst>
                </a:gridCol>
                <a:gridCol w="4294689">
                  <a:extLst>
                    <a:ext uri="{9D8B030D-6E8A-4147-A177-3AD203B41FA5}">
                      <a16:colId xmlns:a16="http://schemas.microsoft.com/office/drawing/2014/main" val="4233842490"/>
                    </a:ext>
                  </a:extLst>
                </a:gridCol>
              </a:tblGrid>
              <a:tr h="6800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册次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第三单元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第六单元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3630626"/>
                  </a:ext>
                </a:extLst>
              </a:tr>
              <a:tr h="8110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八年级上册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积累常用文言实词和虚词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积累常见文言词语和名言警句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6675487"/>
                  </a:ext>
                </a:extLst>
              </a:tr>
              <a:tr h="8819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八年级下册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积累常用的文言词语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增强文言语感，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积累常用文言词语和句式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0021494"/>
                  </a:ext>
                </a:extLst>
              </a:tr>
              <a:tr h="12395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九年级上册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积累掌握文言实词和名言警句，注意文言虚词的作用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 /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99843531"/>
                  </a:ext>
                </a:extLst>
              </a:tr>
              <a:tr h="8836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九年级下册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增强文言语感，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积累常见文言词语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积累常见词语，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highlight>
                            <a:srgbClr val="FFFF00"/>
                          </a:highlight>
                        </a:rPr>
                        <a:t>理解词语古今意义的差异</a:t>
                      </a:r>
                      <a:endParaRPr lang="zh-CN" sz="2400" kern="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2631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96929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642515B-871C-4B7D-8F9A-B4821C37D42B}"/>
              </a:ext>
            </a:extLst>
          </p:cNvPr>
          <p:cNvSpPr txBox="1"/>
          <p:nvPr/>
        </p:nvSpPr>
        <p:spPr>
          <a:xfrm>
            <a:off x="858129" y="166966"/>
            <a:ext cx="848281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►从</a:t>
            </a:r>
            <a:r>
              <a:rPr lang="en-US" altLang="zh-CN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“</a:t>
            </a:r>
            <a:r>
              <a:rPr lang="zh-CN" altLang="en-US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文</a:t>
            </a:r>
            <a:r>
              <a:rPr lang="en-US" altLang="zh-CN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”</a:t>
            </a:r>
            <a:r>
              <a:rPr lang="zh-CN" altLang="en-US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的角度</a:t>
            </a:r>
            <a:endParaRPr lang="en-US" altLang="zh-CN" sz="3200" dirty="0">
              <a:solidFill>
                <a:srgbClr val="92D050"/>
              </a:solidFill>
              <a:latin typeface="Century Gothic" panose="020B0502020202020204" pitchFamily="34" charset="0"/>
            </a:endParaRPr>
          </a:p>
          <a:p>
            <a:r>
              <a:rPr lang="en-US" altLang="zh-CN" sz="3200" dirty="0">
                <a:solidFill>
                  <a:srgbClr val="92D050"/>
                </a:solidFill>
                <a:latin typeface="Century Gothic" panose="020B0502020202020204" pitchFamily="34" charset="0"/>
              </a:rPr>
              <a:t>    </a:t>
            </a:r>
          </a:p>
          <a:p>
            <a:endParaRPr lang="en-US" altLang="zh-CN" dirty="0">
              <a:latin typeface="Century Gothic" panose="020B0502020202020204" pitchFamily="34" charset="0"/>
            </a:endParaRPr>
          </a:p>
          <a:p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75FBE0FC-26B4-44A1-954C-4DF5C4CE6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983143"/>
              </p:ext>
            </p:extLst>
          </p:nvPr>
        </p:nvGraphicFramePr>
        <p:xfrm>
          <a:off x="815926" y="982574"/>
          <a:ext cx="10442569" cy="5340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90689">
                  <a:extLst>
                    <a:ext uri="{9D8B030D-6E8A-4147-A177-3AD203B41FA5}">
                      <a16:colId xmlns:a16="http://schemas.microsoft.com/office/drawing/2014/main" val="2222822321"/>
                    </a:ext>
                  </a:extLst>
                </a:gridCol>
                <a:gridCol w="3821917">
                  <a:extLst>
                    <a:ext uri="{9D8B030D-6E8A-4147-A177-3AD203B41FA5}">
                      <a16:colId xmlns:a16="http://schemas.microsoft.com/office/drawing/2014/main" val="1084861498"/>
                    </a:ext>
                  </a:extLst>
                </a:gridCol>
                <a:gridCol w="4229963">
                  <a:extLst>
                    <a:ext uri="{9D8B030D-6E8A-4147-A177-3AD203B41FA5}">
                      <a16:colId xmlns:a16="http://schemas.microsoft.com/office/drawing/2014/main" val="2346750129"/>
                    </a:ext>
                  </a:extLst>
                </a:gridCol>
              </a:tblGrid>
              <a:tr h="6221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册次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第三单元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第六单元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074105"/>
                  </a:ext>
                </a:extLst>
              </a:tr>
              <a:tr h="9709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八年级上册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进入诗文意境，感受山川之美，体会作者情怀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整体感知课文内容大意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2853064"/>
                  </a:ext>
                </a:extLst>
              </a:tr>
              <a:tr h="9709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八年级下册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领会诗文的丰富内涵，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品味精美的语言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欣赏精彩语句，学习论事说理的技巧，体会人生感悟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0162622"/>
                  </a:ext>
                </a:extLst>
              </a:tr>
              <a:tr h="9728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九年级上册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理解课文内容，体会思想感情，感受诗人情怀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 /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0179742"/>
                  </a:ext>
                </a:extLst>
              </a:tr>
              <a:tr h="14996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九年级下册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把握古诗文的意蕴，领悟作者的思想感情，能够运用历史眼光审视作品的当代意义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感受古人的智慧，体会其责任感和担当精神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3149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04142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28F7905-B446-4651-8F38-5A57DDDBD4A7}"/>
              </a:ext>
            </a:extLst>
          </p:cNvPr>
          <p:cNvSpPr txBox="1"/>
          <p:nvPr/>
        </p:nvSpPr>
        <p:spPr>
          <a:xfrm>
            <a:off x="1111348" y="773723"/>
            <a:ext cx="9144000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Century Gothic" panose="020B0502020202020204" pitchFamily="34" charset="0"/>
              </a:rPr>
              <a:t>►什么是读懂？</a:t>
            </a:r>
            <a:endParaRPr lang="en-US" altLang="zh-CN" sz="2800" dirty="0">
              <a:solidFill>
                <a:srgbClr val="92D050"/>
              </a:solidFill>
              <a:latin typeface="Century Gothic" panose="020B0502020202020204" pitchFamily="34" charset="0"/>
            </a:endParaRPr>
          </a:p>
          <a:p>
            <a:r>
              <a:rPr lang="en-US" altLang="zh-CN" sz="2800" dirty="0">
                <a:solidFill>
                  <a:srgbClr val="92D050"/>
                </a:solidFill>
                <a:latin typeface="Century Gothic" panose="020B0502020202020204" pitchFamily="34" charset="0"/>
              </a:rPr>
              <a:t> </a:t>
            </a:r>
          </a:p>
          <a:p>
            <a:r>
              <a:rPr lang="en-US" altLang="zh-CN" b="1" dirty="0"/>
              <a:t>         </a:t>
            </a:r>
            <a:r>
              <a:rPr lang="zh-CN" altLang="zh-CN" sz="2400" dirty="0"/>
              <a:t>词义的解释正确了，逐句的文句已可通解了，那么就可说能理解全文了吗？尚未。文字的理解，最要紧的是捕捉大意或要旨，否则逐句虽已理解，对于全文仍难免有不得要领之弊。</a:t>
            </a:r>
            <a:r>
              <a:rPr lang="en-US" altLang="zh-CN" sz="2400" dirty="0"/>
              <a:t>……</a:t>
            </a:r>
            <a:r>
              <a:rPr lang="zh-CN" altLang="en-US" sz="2400" dirty="0"/>
              <a:t>阅读的人如不能</a:t>
            </a:r>
            <a:r>
              <a:rPr lang="zh-CN" altLang="zh-CN" sz="2400" dirty="0"/>
              <a:t>抽出潜藏在文字背后的真意</a:t>
            </a:r>
            <a:r>
              <a:rPr lang="en-US" altLang="zh-CN" sz="2400" dirty="0"/>
              <a:t> </a:t>
            </a:r>
            <a:r>
              <a:rPr lang="zh-CN" altLang="en-US" sz="2400" dirty="0"/>
              <a:t>，</a:t>
            </a:r>
            <a:r>
              <a:rPr lang="zh-CN" altLang="zh-CN" sz="2400" dirty="0"/>
              <a:t>只就每句的文字表面支离求解，</a:t>
            </a:r>
            <a:r>
              <a:rPr lang="zh-CN" altLang="en-US" sz="2400" dirty="0"/>
              <a:t>结果</a:t>
            </a:r>
            <a:r>
              <a:rPr lang="zh-CN" altLang="zh-CN" sz="2400" dirty="0"/>
              <a:t>每句是懂了，而全文的真意所在仍是茫然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r>
              <a:rPr lang="en-US" altLang="zh-CN" sz="2400" dirty="0"/>
              <a:t>                                                                          ——</a:t>
            </a:r>
            <a:r>
              <a:rPr lang="zh-CN" altLang="en-US" sz="2400" dirty="0"/>
              <a:t>夏丏尊</a:t>
            </a:r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        </a:t>
            </a:r>
            <a:r>
              <a:rPr lang="zh-CN" altLang="en-US" sz="2400" dirty="0"/>
              <a:t>读懂，也意味着要抓住每篇文章的特点和要点。</a:t>
            </a:r>
            <a:endParaRPr lang="en-US" altLang="zh-CN" sz="2400" dirty="0"/>
          </a:p>
          <a:p>
            <a:r>
              <a:rPr lang="en-US" altLang="zh-CN" sz="2400" dirty="0"/>
              <a:t>         《</a:t>
            </a:r>
            <a:r>
              <a:rPr lang="zh-CN" altLang="en-US" sz="2400" dirty="0"/>
              <a:t>鱼我所欲也</a:t>
            </a:r>
            <a:r>
              <a:rPr lang="en-US" altLang="zh-CN" sz="2400" dirty="0"/>
              <a:t>》</a:t>
            </a:r>
            <a:r>
              <a:rPr lang="zh-CN" altLang="en-US" sz="2400" dirty="0"/>
              <a:t>：本心，论证思路</a:t>
            </a:r>
            <a:endParaRPr lang="en-US" altLang="zh-CN" sz="2400" dirty="0"/>
          </a:p>
          <a:p>
            <a:r>
              <a:rPr lang="en-US" altLang="zh-CN" sz="2400" dirty="0"/>
              <a:t>         《</a:t>
            </a:r>
            <a:r>
              <a:rPr lang="zh-CN" altLang="en-US" sz="2400" dirty="0"/>
              <a:t>唐雎不辱使命</a:t>
            </a:r>
            <a:r>
              <a:rPr lang="en-US" altLang="zh-CN" sz="2400" dirty="0"/>
              <a:t>》</a:t>
            </a:r>
            <a:r>
              <a:rPr lang="zh-CN" altLang="en-US" sz="2400" dirty="0"/>
              <a:t>：对话，矛盾冲突，人物的形象和精神</a:t>
            </a:r>
            <a:endParaRPr lang="en-US" altLang="zh-CN" sz="2400" dirty="0"/>
          </a:p>
          <a:p>
            <a:r>
              <a:rPr lang="en-US" altLang="zh-CN" sz="2400" dirty="0"/>
              <a:t>         《</a:t>
            </a:r>
            <a:r>
              <a:rPr lang="zh-CN" altLang="en-US" sz="2400" dirty="0"/>
              <a:t>邹忌讽齐王纳谏</a:t>
            </a:r>
            <a:r>
              <a:rPr lang="en-US" altLang="zh-CN" sz="2400" dirty="0"/>
              <a:t>》</a:t>
            </a:r>
            <a:r>
              <a:rPr lang="zh-CN" altLang="en-US" sz="2400" dirty="0"/>
              <a:t>：讽，千古臣谄君蔽</a:t>
            </a:r>
            <a:r>
              <a:rPr lang="en-US" altLang="zh-CN" sz="2400" dirty="0"/>
              <a:t>,</a:t>
            </a:r>
            <a:r>
              <a:rPr lang="zh-CN" altLang="en-US" sz="2400" dirty="0"/>
              <a:t>兴亡关头</a:t>
            </a:r>
            <a:r>
              <a:rPr lang="en-US" altLang="zh-CN" sz="2400" dirty="0"/>
              <a:t>,</a:t>
            </a:r>
            <a:r>
              <a:rPr lang="zh-CN" altLang="en-US" sz="2400" dirty="0"/>
              <a:t>从闺房小语破之</a:t>
            </a:r>
            <a:endParaRPr lang="zh-CN" altLang="zh-CN" sz="2400" dirty="0"/>
          </a:p>
          <a:p>
            <a:endParaRPr lang="zh-CN" altLang="zh-CN" sz="2400" dirty="0"/>
          </a:p>
          <a:p>
            <a:r>
              <a:rPr lang="en-US" altLang="zh-CN" sz="2400" dirty="0"/>
              <a:t>                    </a:t>
            </a:r>
            <a:endParaRPr lang="en-US" altLang="zh-CN" dirty="0">
              <a:latin typeface="Century Gothic" panose="020B0502020202020204" pitchFamily="34" charset="0"/>
            </a:endParaRPr>
          </a:p>
          <a:p>
            <a:r>
              <a:rPr lang="en-US" altLang="zh-CN" dirty="0">
                <a:latin typeface="Century Gothic" panose="020B0502020202020204" pitchFamily="34" charset="0"/>
              </a:rPr>
              <a:t>    </a:t>
            </a:r>
          </a:p>
          <a:p>
            <a:endParaRPr lang="en-US" altLang="zh-CN" dirty="0">
              <a:latin typeface="Century Gothic" panose="020B0502020202020204" pitchFamily="34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67326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B4D635-B3BC-43E8-9D67-2733A33D6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Century Gothic" panose="020B0502020202020204" pitchFamily="34" charset="0"/>
              </a:rPr>
              <a:t>►用历史眼光审视作品的当代意义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F87B019-F19D-47E2-BD79-A7DA1EB0A9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99407"/>
            <a:ext cx="9774962" cy="4901393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en-US" altLang="zh-CN" sz="4100" dirty="0"/>
              <a:t>     </a:t>
            </a:r>
            <a:r>
              <a:rPr lang="en-US" altLang="zh-CN" sz="4100" dirty="0">
                <a:latin typeface="Century Gothic" panose="020B0502020202020204" pitchFamily="34" charset="0"/>
              </a:rPr>
              <a:t>►►</a:t>
            </a:r>
            <a:r>
              <a:rPr lang="zh-CN" altLang="en-US" sz="4100" dirty="0"/>
              <a:t>读懂作品内涵，从作品产生的历史语境中去把握作品的思想</a:t>
            </a:r>
            <a:endParaRPr lang="en-US" altLang="zh-CN" sz="4100" dirty="0"/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en-US" altLang="zh-CN" sz="4100" dirty="0"/>
              <a:t>        </a:t>
            </a:r>
            <a:r>
              <a:rPr lang="zh-CN" altLang="en-US" sz="4100" dirty="0"/>
              <a:t>和内涵</a:t>
            </a:r>
            <a:endParaRPr lang="en-US" altLang="zh-CN" sz="4100" dirty="0"/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en-US" altLang="zh-CN" sz="2400" dirty="0"/>
              <a:t>             </a:t>
            </a:r>
            <a:r>
              <a:rPr lang="zh-CN" altLang="en-US" sz="3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不能以时代背景、作者介绍代替学生的阅读</a:t>
            </a:r>
            <a:endParaRPr lang="en-US" altLang="zh-CN" sz="3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en-US" altLang="zh-CN" sz="2800" dirty="0"/>
              <a:t>   </a:t>
            </a:r>
            <a:r>
              <a:rPr lang="en-US" altLang="zh-CN" sz="3200" dirty="0"/>
              <a:t>    </a:t>
            </a:r>
            <a:r>
              <a:rPr lang="en-US" altLang="zh-CN" sz="4100" dirty="0">
                <a:latin typeface="Century Gothic" panose="020B0502020202020204" pitchFamily="34" charset="0"/>
              </a:rPr>
              <a:t>►►</a:t>
            </a:r>
            <a:r>
              <a:rPr lang="zh-CN" altLang="en-US" sz="4100" dirty="0"/>
              <a:t>借助对古代作品丰富的思想内涵与艺术形式的理解和感悟，</a:t>
            </a:r>
            <a:endParaRPr lang="en-US" altLang="zh-CN" sz="4100" dirty="0"/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en-US" altLang="zh-CN" sz="4100" dirty="0"/>
              <a:t>         </a:t>
            </a:r>
            <a:r>
              <a:rPr lang="zh-CN" altLang="en-US" sz="4100" dirty="0"/>
              <a:t>认识当代社会生活，满足当代人的精神需求</a:t>
            </a:r>
            <a:endParaRPr lang="en-US" altLang="zh-CN" sz="4100" dirty="0"/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</a:t>
            </a:r>
            <a:r>
              <a:rPr lang="zh-CN" altLang="en-US" sz="3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不能把古代作品仅仅作为价值的承载体，而是要挖掘其内在的形式，表达     </a:t>
            </a:r>
            <a:endParaRPr lang="en-US" altLang="zh-CN" sz="3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en-US" altLang="zh-CN" sz="3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</a:t>
            </a:r>
            <a:r>
              <a:rPr lang="zh-CN" altLang="en-US" sz="3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的精妙之处。</a:t>
            </a:r>
            <a:endParaRPr lang="en-US" altLang="zh-CN" sz="3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en-US" altLang="zh-CN" sz="2400" dirty="0"/>
          </a:p>
          <a:p>
            <a:pPr marL="0" indent="0" algn="ctr">
              <a:buNone/>
            </a:pPr>
            <a:r>
              <a:rPr lang="zh-CN" altLang="en-US" sz="5100" b="1" dirty="0">
                <a:solidFill>
                  <a:srgbClr val="92D050"/>
                </a:solidFill>
              </a:rPr>
              <a:t>历史眼光</a:t>
            </a:r>
            <a:r>
              <a:rPr lang="en-US" altLang="zh-CN" sz="5100" b="1" dirty="0">
                <a:solidFill>
                  <a:srgbClr val="92D050"/>
                </a:solidFill>
              </a:rPr>
              <a:t>——</a:t>
            </a:r>
            <a:r>
              <a:rPr lang="zh-CN" altLang="en-US" sz="5100" b="1" dirty="0">
                <a:solidFill>
                  <a:srgbClr val="92D050"/>
                </a:solidFill>
              </a:rPr>
              <a:t>现代眼光</a:t>
            </a:r>
            <a:r>
              <a:rPr lang="en-US" altLang="zh-CN" sz="5100" b="1" dirty="0">
                <a:solidFill>
                  <a:srgbClr val="92D050"/>
                </a:solidFill>
              </a:rPr>
              <a:t>——</a:t>
            </a:r>
            <a:r>
              <a:rPr lang="zh-CN" altLang="en-US" sz="5100" b="1" dirty="0">
                <a:solidFill>
                  <a:srgbClr val="92D050"/>
                </a:solidFill>
              </a:rPr>
              <a:t>审美眼光</a:t>
            </a:r>
            <a:endParaRPr lang="en-US" altLang="zh-CN" sz="5100" b="1" dirty="0">
              <a:solidFill>
                <a:srgbClr val="92D050"/>
              </a:solidFill>
            </a:endParaRPr>
          </a:p>
          <a:p>
            <a:pPr marL="0" indent="0">
              <a:buNone/>
            </a:pPr>
            <a:r>
              <a:rPr lang="en-US" altLang="zh-CN" sz="2400" dirty="0"/>
              <a:t>     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00621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684D8B-2D5A-4AFD-8AE0-F978F74C875A}"/>
              </a:ext>
            </a:extLst>
          </p:cNvPr>
          <p:cNvSpPr txBox="1"/>
          <p:nvPr/>
        </p:nvSpPr>
        <p:spPr>
          <a:xfrm>
            <a:off x="711131" y="728054"/>
            <a:ext cx="109650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92D05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一    在全套教材中把握九下的整体框架和特点</a:t>
            </a:r>
            <a:endParaRPr lang="en-US" altLang="zh-CN" sz="4000" b="1" dirty="0">
              <a:solidFill>
                <a:srgbClr val="92D05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335D27-9B88-41A8-9B8F-C3ED3AB30E97}"/>
              </a:ext>
            </a:extLst>
          </p:cNvPr>
          <p:cNvSpPr txBox="1"/>
          <p:nvPr/>
        </p:nvSpPr>
        <p:spPr>
          <a:xfrm>
            <a:off x="1857139" y="1052050"/>
            <a:ext cx="1033486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3200" dirty="0"/>
              <a:t>► ► 重视语文核心素养，重建语文知识、能力     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    </a:t>
            </a:r>
            <a:r>
              <a:rPr lang="zh-CN" altLang="en-US" sz="3200" dirty="0"/>
              <a:t>体系，要点清晰，梯度明显。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         </a:t>
            </a:r>
            <a:r>
              <a:rPr lang="zh-CN" altLang="en-US" sz="2800" dirty="0"/>
              <a:t>前后勾连</a:t>
            </a:r>
            <a:r>
              <a:rPr lang="en-US" altLang="zh-CN" sz="2800" dirty="0">
                <a:latin typeface="Century Gothic" panose="020B0502020202020204" pitchFamily="34" charset="0"/>
              </a:rPr>
              <a:t>→</a:t>
            </a:r>
            <a:r>
              <a:rPr lang="zh-CN" altLang="en-US" sz="2800" dirty="0"/>
              <a:t>找准定位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3200" dirty="0"/>
              <a:t>► ► 双线组织单元，强化语文学习的综合性和   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    </a:t>
            </a:r>
            <a:r>
              <a:rPr lang="zh-CN" altLang="en-US" sz="3200" dirty="0"/>
              <a:t>实践性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         </a:t>
            </a:r>
            <a:r>
              <a:rPr lang="zh-CN" altLang="en-US" sz="2400" dirty="0"/>
              <a:t>人文主题：自我</a:t>
            </a:r>
            <a:r>
              <a:rPr lang="en-US" altLang="zh-CN" sz="2400" dirty="0">
                <a:latin typeface="Century Gothic" panose="020B0502020202020204" pitchFamily="34" charset="0"/>
              </a:rPr>
              <a:t>→</a:t>
            </a:r>
            <a:r>
              <a:rPr lang="zh-CN" altLang="en-US" sz="2400" dirty="0">
                <a:latin typeface="Century Gothic" panose="020B0502020202020204" pitchFamily="34" charset="0"/>
              </a:rPr>
              <a:t>社会民族 凡人小事</a:t>
            </a:r>
            <a:r>
              <a:rPr lang="en-US" altLang="zh-CN" sz="2400" dirty="0">
                <a:latin typeface="Century Gothic" panose="020B0502020202020204" pitchFamily="34" charset="0"/>
              </a:rPr>
              <a:t>→</a:t>
            </a:r>
            <a:r>
              <a:rPr lang="zh-CN" altLang="en-US" sz="2400" dirty="0">
                <a:latin typeface="Century Gothic" panose="020B0502020202020204" pitchFamily="34" charset="0"/>
              </a:rPr>
              <a:t>世态人情</a:t>
            </a:r>
            <a:endParaRPr lang="en-US" altLang="zh-CN" sz="2400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entury Gothic" panose="020B0502020202020204" pitchFamily="34" charset="0"/>
              </a:rPr>
              <a:t>              阅读方法策略：一般阅读方法</a:t>
            </a:r>
            <a:r>
              <a:rPr lang="en-US" altLang="zh-CN" sz="2400" dirty="0">
                <a:latin typeface="Century Gothic" panose="020B0502020202020204" pitchFamily="34" charset="0"/>
              </a:rPr>
              <a:t>→</a:t>
            </a:r>
            <a:r>
              <a:rPr lang="zh-CN" altLang="en-US" sz="2400" dirty="0">
                <a:latin typeface="Century Gothic" panose="020B0502020202020204" pitchFamily="34" charset="0"/>
              </a:rPr>
              <a:t>不同文体的阅读</a:t>
            </a:r>
            <a:r>
              <a:rPr lang="en-US" altLang="zh-CN" sz="2400" dirty="0"/>
              <a:t> 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25930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A16F84-C1CD-4A90-8691-D4815503F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名著阅读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D2C1DD2-F284-425C-9C09-EA3FEB5750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18" y="1710423"/>
            <a:ext cx="10405924" cy="4099534"/>
          </a:xfrm>
        </p:spPr>
        <p:txBody>
          <a:bodyPr>
            <a:normAutofit/>
          </a:bodyPr>
          <a:lstStyle/>
          <a:p>
            <a:r>
              <a:rPr lang="zh-CN" altLang="zh-CN" sz="2800" dirty="0">
                <a:solidFill>
                  <a:srgbClr val="92D050"/>
                </a:solidFill>
              </a:rPr>
              <a:t>中学名著阅读教学中存在的问题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    </a:t>
            </a:r>
            <a:r>
              <a:rPr lang="zh-CN" altLang="zh-CN" sz="2800" dirty="0"/>
              <a:t>第一，</a:t>
            </a:r>
            <a:r>
              <a:rPr lang="zh-CN" altLang="en-US" sz="2800" dirty="0"/>
              <a:t>教师素养、重视程度、准备、指导</a:t>
            </a:r>
            <a:r>
              <a:rPr lang="zh-CN" altLang="zh-CN" sz="2800" dirty="0"/>
              <a:t>。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/>
              <a:t>    </a:t>
            </a:r>
            <a:r>
              <a:rPr lang="zh-CN" altLang="zh-CN" sz="2800" dirty="0"/>
              <a:t>第二，</a:t>
            </a:r>
            <a:r>
              <a:rPr lang="zh-CN" altLang="en-US" sz="2800" dirty="0"/>
              <a:t>名著阅读难度、指导难度。</a:t>
            </a:r>
            <a:endParaRPr lang="en-US" altLang="zh-CN" sz="28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/>
              <a:t>    </a:t>
            </a:r>
            <a:r>
              <a:rPr lang="zh-CN" altLang="zh-CN" sz="2800" dirty="0"/>
              <a:t>第三，</a:t>
            </a:r>
            <a:r>
              <a:rPr lang="zh-CN" altLang="en-US" sz="2800" dirty="0"/>
              <a:t> 以“</a:t>
            </a:r>
            <a:r>
              <a:rPr lang="zh-CN" altLang="zh-CN" sz="2800" dirty="0"/>
              <a:t>名著导读”“名著片段”代替“整本书”</a:t>
            </a:r>
            <a:r>
              <a:rPr lang="en-US" altLang="zh-CN" sz="2800" dirty="0"/>
              <a:t>  </a:t>
            </a:r>
            <a:r>
              <a:rPr lang="zh-CN" altLang="zh-CN" sz="2800" dirty="0"/>
              <a:t>的阅读</a:t>
            </a:r>
            <a:endParaRPr lang="en-US" altLang="zh-CN" sz="28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/>
              <a:t>    </a:t>
            </a:r>
            <a:r>
              <a:rPr lang="zh-CN" altLang="zh-CN" sz="2800" dirty="0"/>
              <a:t>第四，</a:t>
            </a:r>
            <a:r>
              <a:rPr lang="zh-CN" altLang="en-US" sz="2800" dirty="0"/>
              <a:t> </a:t>
            </a:r>
            <a:r>
              <a:rPr lang="zh-CN" altLang="zh-CN" sz="2800" dirty="0"/>
              <a:t>以</a:t>
            </a:r>
            <a:r>
              <a:rPr lang="zh-CN" altLang="en-US" sz="2800" dirty="0"/>
              <a:t>“</a:t>
            </a:r>
            <a:r>
              <a:rPr lang="zh-CN" altLang="zh-CN" sz="2800" dirty="0"/>
              <a:t>剧</a:t>
            </a:r>
            <a:r>
              <a:rPr lang="zh-CN" altLang="en-US" sz="2800" dirty="0"/>
              <a:t>”</a:t>
            </a:r>
            <a:r>
              <a:rPr lang="zh-CN" altLang="zh-CN" sz="2800" dirty="0"/>
              <a:t>代</a:t>
            </a:r>
            <a:r>
              <a:rPr lang="zh-CN" altLang="en-US" sz="2800" dirty="0"/>
              <a:t>“</a:t>
            </a:r>
            <a:r>
              <a:rPr lang="zh-CN" altLang="zh-CN" sz="2800" dirty="0"/>
              <a:t>书”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/>
              <a:t>    </a:t>
            </a:r>
            <a:r>
              <a:rPr lang="zh-CN" altLang="zh-CN" sz="2800" dirty="0"/>
              <a:t>第五，评价</a:t>
            </a:r>
            <a:r>
              <a:rPr lang="zh-CN" altLang="en-US" sz="2800" dirty="0"/>
              <a:t>体系</a:t>
            </a:r>
          </a:p>
        </p:txBody>
      </p:sp>
    </p:spTree>
    <p:extLst>
      <p:ext uri="{BB962C8B-B14F-4D97-AF65-F5344CB8AC3E}">
        <p14:creationId xmlns:p14="http://schemas.microsoft.com/office/powerpoint/2010/main" val="7380059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A16F84-C1CD-4A90-8691-D4815503F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名著阅读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D2C1DD2-F284-425C-9C09-EA3FEB5750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18" y="1710423"/>
            <a:ext cx="10405924" cy="4099534"/>
          </a:xfrm>
        </p:spPr>
        <p:txBody>
          <a:bodyPr>
            <a:normAutofit/>
          </a:bodyPr>
          <a:lstStyle/>
          <a:p>
            <a:r>
              <a:rPr lang="zh-CN" altLang="zh-CN" sz="2800" dirty="0">
                <a:solidFill>
                  <a:srgbClr val="92D050"/>
                </a:solidFill>
              </a:rPr>
              <a:t>中学名著阅读教学的</a:t>
            </a:r>
            <a:r>
              <a:rPr lang="zh-CN" altLang="en-US" sz="2800" dirty="0">
                <a:solidFill>
                  <a:srgbClr val="92D050"/>
                </a:solidFill>
              </a:rPr>
              <a:t>对策</a:t>
            </a:r>
            <a:endParaRPr lang="zh-CN" altLang="zh-CN" sz="2800" dirty="0">
              <a:solidFill>
                <a:srgbClr val="92D05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/>
              <a:t>    </a:t>
            </a:r>
            <a:r>
              <a:rPr lang="zh-CN" altLang="zh-CN" sz="2800" dirty="0"/>
              <a:t>第一，</a:t>
            </a:r>
            <a:r>
              <a:rPr lang="zh-CN" altLang="en-US" sz="2800" dirty="0"/>
              <a:t>激发学生积极性和主动性</a:t>
            </a:r>
            <a:endParaRPr lang="en-US" altLang="zh-CN" sz="28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/>
              <a:t>   </a:t>
            </a:r>
            <a:r>
              <a:rPr lang="zh-CN" altLang="zh-CN" sz="2800" dirty="0"/>
              <a:t>第二，</a:t>
            </a:r>
            <a:r>
              <a:rPr lang="zh-CN" altLang="en-US" sz="2800" dirty="0"/>
              <a:t>阅读方法指导</a:t>
            </a:r>
            <a:endParaRPr lang="zh-CN" altLang="zh-CN" sz="28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/>
              <a:t>   </a:t>
            </a:r>
            <a:r>
              <a:rPr lang="zh-CN" altLang="zh-CN" sz="2800" dirty="0"/>
              <a:t>第三，</a:t>
            </a:r>
            <a:r>
              <a:rPr lang="zh-CN" altLang="en-US" sz="2800" dirty="0"/>
              <a:t>尽量结合全本，避免片段化处理</a:t>
            </a:r>
            <a:endParaRPr lang="en-US" altLang="zh-CN" sz="28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/>
              <a:t>   </a:t>
            </a:r>
            <a:r>
              <a:rPr lang="zh-CN" altLang="zh-CN" sz="2800" dirty="0"/>
              <a:t>第四，</a:t>
            </a:r>
            <a:r>
              <a:rPr lang="zh-CN" altLang="en-US" sz="2800" dirty="0"/>
              <a:t>多样化的评价体系和标准</a:t>
            </a:r>
            <a:endParaRPr lang="zh-CN" altLang="zh-CN" sz="28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/>
              <a:t>    </a:t>
            </a:r>
            <a:r>
              <a:rPr lang="zh-CN" altLang="zh-CN" sz="2800" dirty="0"/>
              <a:t>第五，</a:t>
            </a:r>
            <a:r>
              <a:rPr lang="zh-CN" altLang="en-US" sz="2800" dirty="0"/>
              <a:t>加强基础研究</a:t>
            </a:r>
          </a:p>
        </p:txBody>
      </p:sp>
    </p:spTree>
    <p:extLst>
      <p:ext uri="{BB962C8B-B14F-4D97-AF65-F5344CB8AC3E}">
        <p14:creationId xmlns:p14="http://schemas.microsoft.com/office/powerpoint/2010/main" val="36909024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715F2E1-C72B-4278-ACF7-ACD7EC8C2C77}"/>
              </a:ext>
            </a:extLst>
          </p:cNvPr>
          <p:cNvSpPr txBox="1"/>
          <p:nvPr/>
        </p:nvSpPr>
        <p:spPr>
          <a:xfrm>
            <a:off x="956601" y="671691"/>
            <a:ext cx="965043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92D050"/>
                </a:solidFill>
              </a:rPr>
              <a:t>     感谢聆听</a:t>
            </a:r>
            <a:endParaRPr lang="en-US" altLang="zh-CN" sz="9600" dirty="0">
              <a:solidFill>
                <a:srgbClr val="92D050"/>
              </a:solidFill>
            </a:endParaRPr>
          </a:p>
          <a:p>
            <a:pPr algn="ctr"/>
            <a:r>
              <a:rPr lang="en-US" altLang="zh-CN" sz="9600" dirty="0">
                <a:solidFill>
                  <a:srgbClr val="92D050"/>
                </a:solidFill>
              </a:rPr>
              <a:t>         </a:t>
            </a:r>
          </a:p>
          <a:p>
            <a:pPr algn="ctr"/>
            <a:r>
              <a:rPr lang="en-US" altLang="zh-CN" sz="9600" dirty="0">
                <a:solidFill>
                  <a:srgbClr val="92D050"/>
                </a:solidFill>
              </a:rPr>
              <a:t>         </a:t>
            </a:r>
            <a:r>
              <a:rPr lang="zh-CN" altLang="en-US" sz="5400" dirty="0">
                <a:solidFill>
                  <a:srgbClr val="92D050"/>
                </a:solidFill>
              </a:rPr>
              <a:t>胡晓 </a:t>
            </a:r>
            <a:endParaRPr lang="en-US" altLang="zh-CN" sz="5400" dirty="0">
              <a:solidFill>
                <a:srgbClr val="92D050"/>
              </a:solidFill>
            </a:endParaRPr>
          </a:p>
          <a:p>
            <a:pPr algn="ctr"/>
            <a:r>
              <a:rPr lang="en-US" altLang="zh-CN" sz="3600" dirty="0">
                <a:solidFill>
                  <a:srgbClr val="92D050"/>
                </a:solidFill>
                <a:hlinkClick r:id="rId2"/>
              </a:rPr>
              <a:t>                         hux@pep.com.cn</a:t>
            </a:r>
            <a:endParaRPr lang="en-US" altLang="zh-CN" sz="3600" dirty="0">
              <a:solidFill>
                <a:srgbClr val="92D050"/>
              </a:solidFill>
            </a:endParaRPr>
          </a:p>
          <a:p>
            <a:pPr algn="ctr"/>
            <a:r>
              <a:rPr lang="en-US" altLang="zh-CN" sz="3600" dirty="0">
                <a:solidFill>
                  <a:srgbClr val="92D050"/>
                </a:solidFill>
              </a:rPr>
              <a:t>                          010-58758959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" name="Picture 8" descr="C:\Users\hux\Desktop\印.jpg">
            <a:extLst>
              <a:ext uri="{FF2B5EF4-FFF2-40B4-BE49-F238E27FC236}">
                <a16:creationId xmlns:a16="http://schemas.microsoft.com/office/drawing/2014/main" id="{A5D5B5A1-057D-48B4-A4BD-882CCB18B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79962"/>
            <a:ext cx="1878037" cy="18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2606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7A75446-0344-43AB-91A5-49E98C7FAB87}"/>
              </a:ext>
            </a:extLst>
          </p:cNvPr>
          <p:cNvSpPr txBox="1"/>
          <p:nvPr/>
        </p:nvSpPr>
        <p:spPr>
          <a:xfrm>
            <a:off x="2001078" y="556591"/>
            <a:ext cx="7673009" cy="60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46757040-5F3F-4537-BC28-EF4B23149B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596987"/>
              </p:ext>
            </p:extLst>
          </p:nvPr>
        </p:nvGraphicFramePr>
        <p:xfrm>
          <a:off x="1031547" y="367262"/>
          <a:ext cx="10128906" cy="1226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6468">
                  <a:extLst>
                    <a:ext uri="{9D8B030D-6E8A-4147-A177-3AD203B41FA5}">
                      <a16:colId xmlns:a16="http://schemas.microsoft.com/office/drawing/2014/main" val="1726114607"/>
                    </a:ext>
                  </a:extLst>
                </a:gridCol>
                <a:gridCol w="1446468">
                  <a:extLst>
                    <a:ext uri="{9D8B030D-6E8A-4147-A177-3AD203B41FA5}">
                      <a16:colId xmlns:a16="http://schemas.microsoft.com/office/drawing/2014/main" val="2231568902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1472308641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4116025758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264236765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3429177259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323182464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人文主题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四季美景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至爱亲情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学习生活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人生之舟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动物与人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想象之翼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482557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语文要素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（阅读方法、阅读策略）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朗读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默读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速读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992362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想象情景，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把握重音、停连，音韵之美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揣摩品味语言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比喻、拟人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把握感情基调，注意语气、节奏变化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体会思想感情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一气呵成，保证阅读的完整性和阅读速度，把握基本内容，了解大意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勾画关键语句，学做标注，理清作者思路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勾画重要语句段落，学做摘录，概括中心思想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快速阅读，提高阅读速度，把握思路，深入理解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6367868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B85571C0-AAAF-4598-B289-1C790655E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640612"/>
              </p:ext>
            </p:extLst>
          </p:nvPr>
        </p:nvGraphicFramePr>
        <p:xfrm>
          <a:off x="1031547" y="1769499"/>
          <a:ext cx="10128906" cy="13692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6468">
                  <a:extLst>
                    <a:ext uri="{9D8B030D-6E8A-4147-A177-3AD203B41FA5}">
                      <a16:colId xmlns:a16="http://schemas.microsoft.com/office/drawing/2014/main" val="1128038083"/>
                    </a:ext>
                  </a:extLst>
                </a:gridCol>
                <a:gridCol w="1446468">
                  <a:extLst>
                    <a:ext uri="{9D8B030D-6E8A-4147-A177-3AD203B41FA5}">
                      <a16:colId xmlns:a16="http://schemas.microsoft.com/office/drawing/2014/main" val="2481655661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2603030458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2537140203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1867467987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1281615469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2726846504"/>
                    </a:ext>
                  </a:extLst>
                </a:gridCol>
              </a:tblGrid>
              <a:tr h="238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人文主题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群星闪耀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家国情怀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凡人小事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修身正己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生活哲理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科幻探险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9259275"/>
                  </a:ext>
                </a:extLst>
              </a:tr>
              <a:tr h="23812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语文要素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（阅读方法、阅读策略）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精读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熟读精思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略读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比较阅读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浏览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8190839"/>
                  </a:ext>
                </a:extLst>
              </a:tr>
              <a:tr h="8929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把握关键语句段落、字斟句酌，品味含义和表达的妙处，把握人物特征，理解思想感情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涵咏品味，把握抒情方式，感受作者情怀，学做批注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把握重点，发现关键语句，感受意蕴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确定阅读重点，对内容和表达有自己的心得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托物言志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提取信息，思考和质疑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3864257"/>
                  </a:ext>
                </a:extLst>
              </a:tr>
            </a:tbl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DBB5DF51-45F3-4E8D-AAEA-9B8F502B4F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552332"/>
              </p:ext>
            </p:extLst>
          </p:nvPr>
        </p:nvGraphicFramePr>
        <p:xfrm>
          <a:off x="1031547" y="3264398"/>
          <a:ext cx="10128906" cy="1802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6468">
                  <a:extLst>
                    <a:ext uri="{9D8B030D-6E8A-4147-A177-3AD203B41FA5}">
                      <a16:colId xmlns:a16="http://schemas.microsoft.com/office/drawing/2014/main" val="1006804697"/>
                    </a:ext>
                  </a:extLst>
                </a:gridCol>
                <a:gridCol w="1446468">
                  <a:extLst>
                    <a:ext uri="{9D8B030D-6E8A-4147-A177-3AD203B41FA5}">
                      <a16:colId xmlns:a16="http://schemas.microsoft.com/office/drawing/2014/main" val="2568408722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1612416927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3876330563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666246261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3272399952"/>
                    </a:ext>
                  </a:extLst>
                </a:gridCol>
                <a:gridCol w="1447194">
                  <a:extLst>
                    <a:ext uri="{9D8B030D-6E8A-4147-A177-3AD203B41FA5}">
                      <a16:colId xmlns:a16="http://schemas.microsoft.com/office/drawing/2014/main" val="2048305496"/>
                    </a:ext>
                  </a:extLst>
                </a:gridCol>
              </a:tblGrid>
              <a:tr h="2403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人文主题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变化着的社会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生活的记忆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山川美景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情感哲思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文明的印迹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情操与志趣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7227519"/>
                  </a:ext>
                </a:extLst>
              </a:tr>
              <a:tr h="48070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语文要素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（阅读方法、阅读策略）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新闻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传记、回忆性散文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写景类古诗文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不同类型的散文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说明性文章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古诗文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9461470"/>
                  </a:ext>
                </a:extLst>
              </a:tr>
              <a:tr h="10815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阅读新闻类文章，把握新闻各类体裁的特点，获取主要信息，体会作者的态度倾向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把握传记、回忆性散文的特点，学习刻画人物的方法，对人物和事件有自己的判断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借助注释和工具书，整体感知内容大意。进入作品情境，体会作者情怀。积累常用文言实词和虚词。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反复品味、欣赏语言，体会、理解作者对生活的感受和思考，了解不同类型散文的特点。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把握说明对象的特征，学习说明方法；揣摩说明语言，增强思维的条理性和严密性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借助注释和工具书，了解内容大意；积累常见文言词语和名言警句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4048399"/>
                  </a:ext>
                </a:extLst>
              </a:tr>
            </a:tbl>
          </a:graphicData>
        </a:graphic>
      </p:graphicFrame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1348F7B8-83D6-4B5F-A77D-B4EE9C1BE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275950"/>
              </p:ext>
            </p:extLst>
          </p:nvPr>
        </p:nvGraphicFramePr>
        <p:xfrm>
          <a:off x="1017899" y="5271653"/>
          <a:ext cx="10156202" cy="15437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0366">
                  <a:extLst>
                    <a:ext uri="{9D8B030D-6E8A-4147-A177-3AD203B41FA5}">
                      <a16:colId xmlns:a16="http://schemas.microsoft.com/office/drawing/2014/main" val="3217044091"/>
                    </a:ext>
                  </a:extLst>
                </a:gridCol>
                <a:gridCol w="1450366">
                  <a:extLst>
                    <a:ext uri="{9D8B030D-6E8A-4147-A177-3AD203B41FA5}">
                      <a16:colId xmlns:a16="http://schemas.microsoft.com/office/drawing/2014/main" val="3092538385"/>
                    </a:ext>
                  </a:extLst>
                </a:gridCol>
                <a:gridCol w="1451094">
                  <a:extLst>
                    <a:ext uri="{9D8B030D-6E8A-4147-A177-3AD203B41FA5}">
                      <a16:colId xmlns:a16="http://schemas.microsoft.com/office/drawing/2014/main" val="1487969161"/>
                    </a:ext>
                  </a:extLst>
                </a:gridCol>
                <a:gridCol w="1451094">
                  <a:extLst>
                    <a:ext uri="{9D8B030D-6E8A-4147-A177-3AD203B41FA5}">
                      <a16:colId xmlns:a16="http://schemas.microsoft.com/office/drawing/2014/main" val="4186779896"/>
                    </a:ext>
                  </a:extLst>
                </a:gridCol>
                <a:gridCol w="1451094">
                  <a:extLst>
                    <a:ext uri="{9D8B030D-6E8A-4147-A177-3AD203B41FA5}">
                      <a16:colId xmlns:a16="http://schemas.microsoft.com/office/drawing/2014/main" val="3175589903"/>
                    </a:ext>
                  </a:extLst>
                </a:gridCol>
                <a:gridCol w="1451094">
                  <a:extLst>
                    <a:ext uri="{9D8B030D-6E8A-4147-A177-3AD203B41FA5}">
                      <a16:colId xmlns:a16="http://schemas.microsoft.com/office/drawing/2014/main" val="1659786972"/>
                    </a:ext>
                  </a:extLst>
                </a:gridCol>
                <a:gridCol w="1451094">
                  <a:extLst>
                    <a:ext uri="{9D8B030D-6E8A-4147-A177-3AD203B41FA5}">
                      <a16:colId xmlns:a16="http://schemas.microsoft.com/office/drawing/2014/main" val="4076917759"/>
                    </a:ext>
                  </a:extLst>
                </a:gridCol>
              </a:tblGrid>
              <a:tr h="2398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人文主题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民风民俗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科技之光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怡情养性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思想光芒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江山多娇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情趣理趣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2288426"/>
                  </a:ext>
                </a:extLst>
              </a:tr>
              <a:tr h="23983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语文要素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（阅读方法、阅读策略）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散文、诗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事理性说明文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古诗文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演讲稿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游记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古诗文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4749917"/>
                  </a:ext>
                </a:extLst>
              </a:tr>
              <a:tr h="106408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多种表达方式的综合运用，感受作者情思，品味语言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理清说明顺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序，筛选主要信息，读懂事理；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0" dirty="0">
                          <a:effectLst/>
                        </a:rPr>
                        <a:t>学习分析推理的基本方法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读懂课文大意，领会诗文内涵，品味语言，积累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常用的文言词语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把握演讲特点，领悟作者的思想，学写演讲词，尝试当众演讲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了解游记的特点，把握作者的游踪、写景的角度，学习触景生情、借景抒情、情景交融等写法，揣摩和品味语言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培养文言语感；积累常用文言词语和句式，欣赏课文中精彩的语句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2823087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B831DBF7-998F-4847-A19E-D5A002D6E7D1}"/>
              </a:ext>
            </a:extLst>
          </p:cNvPr>
          <p:cNvSpPr txBox="1"/>
          <p:nvPr/>
        </p:nvSpPr>
        <p:spPr>
          <a:xfrm>
            <a:off x="487120" y="556591"/>
            <a:ext cx="218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七上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4790D8E-E5E5-49D5-AC4B-4D3B9ABE1EFC}"/>
              </a:ext>
            </a:extLst>
          </p:cNvPr>
          <p:cNvSpPr txBox="1"/>
          <p:nvPr/>
        </p:nvSpPr>
        <p:spPr>
          <a:xfrm>
            <a:off x="487120" y="2144856"/>
            <a:ext cx="218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七下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6B0FF80-EC47-4ADC-AFB3-09069B4EECFA}"/>
              </a:ext>
            </a:extLst>
          </p:cNvPr>
          <p:cNvSpPr txBox="1"/>
          <p:nvPr/>
        </p:nvSpPr>
        <p:spPr>
          <a:xfrm>
            <a:off x="487120" y="3743648"/>
            <a:ext cx="325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八上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0CFC6F4-3603-4B90-8CA1-C011F637FD40}"/>
              </a:ext>
            </a:extLst>
          </p:cNvPr>
          <p:cNvSpPr txBox="1"/>
          <p:nvPr/>
        </p:nvSpPr>
        <p:spPr>
          <a:xfrm>
            <a:off x="487120" y="5740559"/>
            <a:ext cx="337825" cy="660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八下</a:t>
            </a:r>
          </a:p>
        </p:txBody>
      </p:sp>
    </p:spTree>
    <p:extLst>
      <p:ext uri="{BB962C8B-B14F-4D97-AF65-F5344CB8AC3E}">
        <p14:creationId xmlns:p14="http://schemas.microsoft.com/office/powerpoint/2010/main" val="918263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05E80C7-A059-4B0F-B4F0-DA9167CB2F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169266"/>
              </p:ext>
            </p:extLst>
          </p:nvPr>
        </p:nvGraphicFramePr>
        <p:xfrm>
          <a:off x="1141754" y="197893"/>
          <a:ext cx="10718152" cy="2928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0616">
                  <a:extLst>
                    <a:ext uri="{9D8B030D-6E8A-4147-A177-3AD203B41FA5}">
                      <a16:colId xmlns:a16="http://schemas.microsoft.com/office/drawing/2014/main" val="882218185"/>
                    </a:ext>
                  </a:extLst>
                </a:gridCol>
                <a:gridCol w="1530616">
                  <a:extLst>
                    <a:ext uri="{9D8B030D-6E8A-4147-A177-3AD203B41FA5}">
                      <a16:colId xmlns:a16="http://schemas.microsoft.com/office/drawing/2014/main" val="2942667577"/>
                    </a:ext>
                  </a:extLst>
                </a:gridCol>
                <a:gridCol w="1531384">
                  <a:extLst>
                    <a:ext uri="{9D8B030D-6E8A-4147-A177-3AD203B41FA5}">
                      <a16:colId xmlns:a16="http://schemas.microsoft.com/office/drawing/2014/main" val="4262057588"/>
                    </a:ext>
                  </a:extLst>
                </a:gridCol>
                <a:gridCol w="1531384">
                  <a:extLst>
                    <a:ext uri="{9D8B030D-6E8A-4147-A177-3AD203B41FA5}">
                      <a16:colId xmlns:a16="http://schemas.microsoft.com/office/drawing/2014/main" val="484359307"/>
                    </a:ext>
                  </a:extLst>
                </a:gridCol>
                <a:gridCol w="1531384">
                  <a:extLst>
                    <a:ext uri="{9D8B030D-6E8A-4147-A177-3AD203B41FA5}">
                      <a16:colId xmlns:a16="http://schemas.microsoft.com/office/drawing/2014/main" val="3040974684"/>
                    </a:ext>
                  </a:extLst>
                </a:gridCol>
                <a:gridCol w="1531384">
                  <a:extLst>
                    <a:ext uri="{9D8B030D-6E8A-4147-A177-3AD203B41FA5}">
                      <a16:colId xmlns:a16="http://schemas.microsoft.com/office/drawing/2014/main" val="3985603923"/>
                    </a:ext>
                  </a:extLst>
                </a:gridCol>
                <a:gridCol w="1531384">
                  <a:extLst>
                    <a:ext uri="{9D8B030D-6E8A-4147-A177-3AD203B41FA5}">
                      <a16:colId xmlns:a16="http://schemas.microsoft.com/office/drawing/2014/main" val="4169184441"/>
                    </a:ext>
                  </a:extLst>
                </a:gridCol>
              </a:tblGrid>
              <a:tr h="5042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人文主题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自然之音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砥砺思想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游目骋怀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青春年少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理想信念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人物百态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4451750"/>
                  </a:ext>
                </a:extLst>
              </a:tr>
              <a:tr h="50427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语文要素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（阅读方法、阅读策略）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诗歌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议论性文章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古诗文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小说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议论性文章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古代白话小说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7414349"/>
                  </a:ext>
                </a:extLst>
              </a:tr>
              <a:tr h="18910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涵咏品味，把握诗歌意蕴，学习诗歌朗诵技巧，学写小诗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了解议论性文章的特点，把握作者观点，区分观点和材料，理清论证思路，学习论证方法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熟读成诵，积累掌握文言实词和名言警句，注意文言虚词的作用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梳理小说情节，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分析人物形象，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理解小说主题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把握作者的观点，理解观点和材料之间的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联系，掌握论证的方法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梳理故事情节，把握人物形象，了解古代白话小说的艺术特点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2770315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B3D3922-C06E-41DC-BB8D-76D3F5135D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511480"/>
              </p:ext>
            </p:extLst>
          </p:nvPr>
        </p:nvGraphicFramePr>
        <p:xfrm>
          <a:off x="1141754" y="3429000"/>
          <a:ext cx="10731800" cy="28872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2565">
                  <a:extLst>
                    <a:ext uri="{9D8B030D-6E8A-4147-A177-3AD203B41FA5}">
                      <a16:colId xmlns:a16="http://schemas.microsoft.com/office/drawing/2014/main" val="510763302"/>
                    </a:ext>
                  </a:extLst>
                </a:gridCol>
                <a:gridCol w="1532565">
                  <a:extLst>
                    <a:ext uri="{9D8B030D-6E8A-4147-A177-3AD203B41FA5}">
                      <a16:colId xmlns:a16="http://schemas.microsoft.com/office/drawing/2014/main" val="4191688860"/>
                    </a:ext>
                  </a:extLst>
                </a:gridCol>
                <a:gridCol w="1533334">
                  <a:extLst>
                    <a:ext uri="{9D8B030D-6E8A-4147-A177-3AD203B41FA5}">
                      <a16:colId xmlns:a16="http://schemas.microsoft.com/office/drawing/2014/main" val="936282784"/>
                    </a:ext>
                  </a:extLst>
                </a:gridCol>
                <a:gridCol w="1533334">
                  <a:extLst>
                    <a:ext uri="{9D8B030D-6E8A-4147-A177-3AD203B41FA5}">
                      <a16:colId xmlns:a16="http://schemas.microsoft.com/office/drawing/2014/main" val="1078896361"/>
                    </a:ext>
                  </a:extLst>
                </a:gridCol>
                <a:gridCol w="1533334">
                  <a:extLst>
                    <a:ext uri="{9D8B030D-6E8A-4147-A177-3AD203B41FA5}">
                      <a16:colId xmlns:a16="http://schemas.microsoft.com/office/drawing/2014/main" val="431001858"/>
                    </a:ext>
                  </a:extLst>
                </a:gridCol>
                <a:gridCol w="1533334">
                  <a:extLst>
                    <a:ext uri="{9D8B030D-6E8A-4147-A177-3AD203B41FA5}">
                      <a16:colId xmlns:a16="http://schemas.microsoft.com/office/drawing/2014/main" val="1416854880"/>
                    </a:ext>
                  </a:extLst>
                </a:gridCol>
                <a:gridCol w="1533334">
                  <a:extLst>
                    <a:ext uri="{9D8B030D-6E8A-4147-A177-3AD203B41FA5}">
                      <a16:colId xmlns:a16="http://schemas.microsoft.com/office/drawing/2014/main" val="2323066574"/>
                    </a:ext>
                  </a:extLst>
                </a:gridCol>
              </a:tblGrid>
              <a:tr h="346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人文主题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</a:rPr>
                        <a:t>社会</a:t>
                      </a:r>
                      <a:r>
                        <a:rPr lang="zh-CN" sz="1800" kern="100" dirty="0">
                          <a:effectLst/>
                        </a:rPr>
                        <a:t>咏叹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世态人情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选择与坚守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读书鉴赏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舞台人生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责任与担当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5968831"/>
                  </a:ext>
                </a:extLst>
              </a:tr>
              <a:tr h="34635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语文要素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（阅读方法、阅读策略）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诗歌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小说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古诗文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文艺随笔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戏剧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古诗文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6440559"/>
                  </a:ext>
                </a:extLst>
              </a:tr>
              <a:tr h="15585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反复朗读，感受诗歌的韵律，把握诗歌的意象，理解诗人的情感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对作品的内容、主题有自己的看法，理解小说的社会意义，欣赏小说语言，了解小说多样化的风格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把握意蕴，领悟作者的思想感情，用历史眼光审视作品的当代意义，增强文言语感，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积累常见文言词语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了解作者观点，学习思辨方法，有自己的见解，学习文艺鉴赏方法并迁移应用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把握戏剧冲突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理解人物形象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品味戏剧台词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熟读成诵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摘抄精彩句段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积累常见词语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理解词语古今意义的差异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8709773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53C4B84C-1B46-4AE5-804F-C8508CCE5213}"/>
              </a:ext>
            </a:extLst>
          </p:cNvPr>
          <p:cNvSpPr txBox="1"/>
          <p:nvPr/>
        </p:nvSpPr>
        <p:spPr>
          <a:xfrm>
            <a:off x="573206" y="1937982"/>
            <a:ext cx="464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九上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C98E54-152D-4235-A4AD-47094073B4A0}"/>
              </a:ext>
            </a:extLst>
          </p:cNvPr>
          <p:cNvSpPr txBox="1"/>
          <p:nvPr/>
        </p:nvSpPr>
        <p:spPr>
          <a:xfrm>
            <a:off x="573206" y="5431809"/>
            <a:ext cx="568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九下</a:t>
            </a:r>
          </a:p>
        </p:txBody>
      </p:sp>
    </p:spTree>
    <p:extLst>
      <p:ext uri="{BB962C8B-B14F-4D97-AF65-F5344CB8AC3E}">
        <p14:creationId xmlns:p14="http://schemas.microsoft.com/office/powerpoint/2010/main" val="3430847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684D8B-2D5A-4AFD-8AE0-F978F74C875A}"/>
              </a:ext>
            </a:extLst>
          </p:cNvPr>
          <p:cNvSpPr txBox="1"/>
          <p:nvPr/>
        </p:nvSpPr>
        <p:spPr>
          <a:xfrm>
            <a:off x="1057931" y="258901"/>
            <a:ext cx="78717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在全套教材中把握九下的整体框架和特点</a:t>
            </a:r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335D27-9B88-41A8-9B8F-C3ED3AB30E97}"/>
              </a:ext>
            </a:extLst>
          </p:cNvPr>
          <p:cNvSpPr txBox="1"/>
          <p:nvPr/>
        </p:nvSpPr>
        <p:spPr>
          <a:xfrm>
            <a:off x="1484243" y="998806"/>
            <a:ext cx="10585837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► ►  </a:t>
            </a:r>
            <a:r>
              <a:rPr lang="zh-CN" altLang="en-US" sz="3200" dirty="0"/>
              <a:t>重视阅读能力与阅读兴趣的培养，构建“三位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     </a:t>
            </a:r>
            <a:r>
              <a:rPr lang="zh-CN" altLang="en-US" sz="3200" dirty="0"/>
              <a:t>一体”的阅读体系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       ► </a:t>
            </a:r>
            <a:r>
              <a:rPr lang="zh-CN" altLang="en-US" sz="2400" dirty="0"/>
              <a:t>► ► </a:t>
            </a:r>
            <a:r>
              <a:rPr lang="zh-CN" altLang="en-US" sz="2800" dirty="0"/>
              <a:t>区分精读和略读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</a:t>
            </a:r>
            <a:r>
              <a:rPr lang="zh-CN" altLang="en-US" sz="2800" dirty="0"/>
              <a:t>► ► ► 注重阅读方法、阅读策略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</a:t>
            </a:r>
            <a:r>
              <a:rPr lang="zh-CN" altLang="en-US" sz="2800" dirty="0"/>
              <a:t>► ► ► 把课外阅读纳入教材体系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         </a:t>
            </a:r>
            <a:r>
              <a:rPr lang="zh-CN" altLang="en-US" sz="2800" dirty="0"/>
              <a:t>► ► ► ►</a:t>
            </a:r>
            <a:r>
              <a:rPr lang="en-US" altLang="zh-CN" sz="2800" dirty="0"/>
              <a:t>     </a:t>
            </a:r>
            <a:r>
              <a:rPr lang="en-US" altLang="zh-CN" sz="2800" b="1" dirty="0"/>
              <a:t>1+X</a:t>
            </a:r>
            <a:r>
              <a:rPr lang="zh-CN" altLang="en-US" sz="2800" b="1" dirty="0"/>
              <a:t>：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                         </a:t>
            </a:r>
            <a:r>
              <a:rPr lang="zh-CN" altLang="en-US" sz="2800" b="1" dirty="0"/>
              <a:t>这一篇</a:t>
            </a:r>
            <a:r>
              <a:rPr lang="en-US" altLang="zh-CN" sz="2800" b="1" dirty="0"/>
              <a:t>→</a:t>
            </a:r>
            <a:r>
              <a:rPr lang="zh-CN" altLang="en-US" sz="2800" b="1" dirty="0"/>
              <a:t>那一篇   节选</a:t>
            </a:r>
            <a:r>
              <a:rPr lang="en-US" altLang="zh-CN" sz="2800" b="1" dirty="0"/>
              <a:t>→</a:t>
            </a:r>
            <a:r>
              <a:rPr lang="zh-CN" altLang="en-US" sz="2800" b="1" dirty="0"/>
              <a:t>全本  单篇</a:t>
            </a:r>
            <a:r>
              <a:rPr lang="en-US" altLang="zh-CN" sz="2800" b="1" dirty="0"/>
              <a:t>→</a:t>
            </a:r>
            <a:r>
              <a:rPr lang="zh-CN" altLang="en-US" sz="2800" b="1" dirty="0"/>
              <a:t>整本书</a:t>
            </a:r>
            <a:r>
              <a:rPr lang="en-US" altLang="zh-CN" sz="2800" b="1" dirty="0"/>
              <a:t>  </a:t>
            </a:r>
            <a:r>
              <a:rPr lang="en-US" altLang="zh-CN" sz="2000" b="1" dirty="0"/>
              <a:t>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8052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684D8B-2D5A-4AFD-8AE0-F978F74C875A}"/>
              </a:ext>
            </a:extLst>
          </p:cNvPr>
          <p:cNvSpPr txBox="1"/>
          <p:nvPr/>
        </p:nvSpPr>
        <p:spPr>
          <a:xfrm>
            <a:off x="1001660" y="473241"/>
            <a:ext cx="78717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在全套教材中把握九下的整体框架和特点</a:t>
            </a:r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335D27-9B88-41A8-9B8F-C3ED3AB30E97}"/>
              </a:ext>
            </a:extLst>
          </p:cNvPr>
          <p:cNvSpPr txBox="1"/>
          <p:nvPr/>
        </p:nvSpPr>
        <p:spPr>
          <a:xfrm>
            <a:off x="1345095" y="1043731"/>
            <a:ext cx="950180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► ► ► </a:t>
            </a:r>
            <a:r>
              <a:rPr lang="zh-CN" altLang="en-US" sz="3200" dirty="0"/>
              <a:t>把课外阅读纳入教材体系</a:t>
            </a:r>
            <a:endParaRPr lang="en-US" altLang="zh-CN" sz="32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 </a:t>
            </a:r>
            <a:r>
              <a:rPr lang="zh-CN" altLang="en-US" sz="2800" dirty="0"/>
              <a:t>► ► ► ► </a:t>
            </a:r>
            <a:r>
              <a:rPr lang="en-US" altLang="zh-CN" sz="2800" dirty="0"/>
              <a:t>1+X</a:t>
            </a:r>
            <a:r>
              <a:rPr lang="zh-CN" altLang="en-US" sz="2800" dirty="0"/>
              <a:t>       </a:t>
            </a:r>
            <a:r>
              <a:rPr lang="en-US" altLang="zh-CN" sz="2800" dirty="0"/>
              <a:t>           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 </a:t>
            </a:r>
            <a:r>
              <a:rPr lang="zh-CN" altLang="en-US" sz="2800" dirty="0"/>
              <a:t>► ► ► ►  课外古诗词诵读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 </a:t>
            </a:r>
            <a:r>
              <a:rPr lang="zh-CN" altLang="en-US" sz="2800" dirty="0"/>
              <a:t>► ► ► ►  名著导读 </a:t>
            </a:r>
            <a:r>
              <a:rPr lang="en-US" altLang="zh-CN" sz="2800" dirty="0"/>
              <a:t>1+2</a:t>
            </a:r>
            <a:r>
              <a:rPr lang="zh-CN" altLang="en-US" sz="2800" dirty="0"/>
              <a:t>     </a:t>
            </a:r>
            <a:endParaRPr lang="en-US" altLang="zh-CN" sz="2800" dirty="0"/>
          </a:p>
          <a:p>
            <a:pPr fontAlgn="t"/>
            <a:r>
              <a:rPr lang="en-US" altLang="zh-CN" sz="2800" dirty="0"/>
              <a:t>        </a:t>
            </a:r>
            <a:r>
              <a:rPr lang="zh-CN" altLang="en-US" sz="2800" dirty="0"/>
              <a:t>► ► ► ►  自读课本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9A450A-2B3C-409E-B61E-FDF490796C9E}"/>
              </a:ext>
            </a:extLst>
          </p:cNvPr>
          <p:cNvSpPr txBox="1"/>
          <p:nvPr/>
        </p:nvSpPr>
        <p:spPr>
          <a:xfrm>
            <a:off x="1645920" y="5936566"/>
            <a:ext cx="7047914" cy="77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632896B-74DE-4437-B699-371A3F303C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515759"/>
              </p:ext>
            </p:extLst>
          </p:nvPr>
        </p:nvGraphicFramePr>
        <p:xfrm>
          <a:off x="3726103" y="5082748"/>
          <a:ext cx="6819977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1740">
                  <a:extLst>
                    <a:ext uri="{9D8B030D-6E8A-4147-A177-3AD203B41FA5}">
                      <a16:colId xmlns:a16="http://schemas.microsoft.com/office/drawing/2014/main" val="3299096367"/>
                    </a:ext>
                  </a:extLst>
                </a:gridCol>
                <a:gridCol w="3928237">
                  <a:extLst>
                    <a:ext uri="{9D8B030D-6E8A-4147-A177-3AD203B41FA5}">
                      <a16:colId xmlns:a16="http://schemas.microsoft.com/office/drawing/2014/main" val="2002265850"/>
                    </a:ext>
                  </a:extLst>
                </a:gridCol>
              </a:tblGrid>
              <a:tr h="6273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0" kern="100">
                          <a:effectLst/>
                        </a:rPr>
                        <a:t>儒林外史：讽刺作品的阅读</a:t>
                      </a:r>
                      <a:endParaRPr lang="zh-CN" sz="240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effectLst/>
                        </a:rPr>
                        <a:t>钱钟书《围城》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400" b="0" kern="100" dirty="0">
                          <a:effectLst/>
                        </a:rPr>
                        <a:t>斯威夫特</a:t>
                      </a:r>
                      <a:r>
                        <a:rPr lang="zh-CN" sz="2400" b="0" kern="100" dirty="0">
                          <a:effectLst/>
                        </a:rPr>
                        <a:t>《格列佛游记》</a:t>
                      </a:r>
                      <a:endParaRPr lang="zh-CN" sz="240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9935711"/>
                  </a:ext>
                </a:extLst>
              </a:tr>
              <a:tr h="6273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effectLst/>
                        </a:rPr>
                        <a:t>简·爱：外国小说的阅读</a:t>
                      </a:r>
                      <a:endParaRPr lang="zh-CN" sz="240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bg1"/>
                          </a:solidFill>
                          <a:effectLst/>
                        </a:rPr>
                        <a:t>《契诃夫短篇小说选》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chemeClr val="bg1"/>
                          </a:solidFill>
                          <a:effectLst/>
                        </a:rPr>
                        <a:t>夏目漱石《我是猫》</a:t>
                      </a:r>
                      <a:endParaRPr lang="zh-CN" sz="24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316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205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684D8B-2D5A-4AFD-8AE0-F978F74C875A}"/>
              </a:ext>
            </a:extLst>
          </p:cNvPr>
          <p:cNvSpPr txBox="1"/>
          <p:nvPr/>
        </p:nvSpPr>
        <p:spPr>
          <a:xfrm>
            <a:off x="748441" y="601445"/>
            <a:ext cx="78717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在全套教材中把握九下的整体框架和特点</a:t>
            </a:r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335D27-9B88-41A8-9B8F-C3ED3AB30E97}"/>
              </a:ext>
            </a:extLst>
          </p:cNvPr>
          <p:cNvSpPr txBox="1"/>
          <p:nvPr/>
        </p:nvSpPr>
        <p:spPr>
          <a:xfrm>
            <a:off x="1044271" y="958209"/>
            <a:ext cx="9501809" cy="562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► ►  </a:t>
            </a:r>
            <a:r>
              <a:rPr lang="zh-CN" altLang="en-US" sz="3200" dirty="0"/>
              <a:t>多层次构建自主学习的助学系统，便于学生使用</a:t>
            </a:r>
            <a:endParaRPr lang="en-US" altLang="zh-CN" sz="3200" dirty="0"/>
          </a:p>
          <a:p>
            <a:pPr lvl="0"/>
            <a:r>
              <a:rPr lang="en-US" altLang="zh-CN" sz="2800" dirty="0"/>
              <a:t>     </a:t>
            </a:r>
            <a:r>
              <a:rPr lang="zh-CN" altLang="en-US" dirty="0"/>
              <a:t>► ► </a:t>
            </a:r>
            <a:r>
              <a:rPr lang="zh-CN" altLang="en-US" sz="2000" dirty="0">
                <a:latin typeface="等线" panose="02010600030101010101" pitchFamily="2" charset="-122"/>
                <a:ea typeface="等线" panose="02010600030101010101" pitchFamily="2" charset="-122"/>
              </a:rPr>
              <a:t>►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预习</a:t>
            </a:r>
            <a:r>
              <a:rPr lang="zh-CN" altLang="en-US" sz="2000" dirty="0"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  <a:endParaRPr lang="en-US" altLang="zh-CN" sz="2000" dirty="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lvl="0"/>
            <a:r>
              <a:rPr lang="en-US" altLang="zh-CN" sz="2000" dirty="0">
                <a:latin typeface="等线" panose="02010600030101010101" pitchFamily="2" charset="-122"/>
                <a:ea typeface="等线" panose="02010600030101010101" pitchFamily="2" charset="-122"/>
              </a:rPr>
              <a:t>                    </a:t>
            </a:r>
            <a:r>
              <a:rPr lang="zh-CN" altLang="zh-CN" sz="2000" dirty="0">
                <a:latin typeface="+mn-ea"/>
              </a:rPr>
              <a:t>勾连学生的生活经验、阅读积累等，激发阅读兴趣。</a:t>
            </a:r>
            <a:endParaRPr lang="en-US" altLang="zh-CN" sz="2000" dirty="0">
              <a:latin typeface="+mn-ea"/>
            </a:endParaRPr>
          </a:p>
          <a:p>
            <a:pPr lvl="0"/>
            <a:r>
              <a:rPr lang="en-US" altLang="zh-CN" sz="2000" dirty="0">
                <a:latin typeface="+mn-ea"/>
              </a:rPr>
              <a:t>                       </a:t>
            </a:r>
            <a:r>
              <a:rPr lang="zh-CN" altLang="zh-CN" sz="2000" dirty="0">
                <a:latin typeface="+mn-ea"/>
              </a:rPr>
              <a:t>布置资料搜集的工作，为课文学习做好准备。</a:t>
            </a:r>
            <a:endParaRPr lang="en-US" altLang="zh-CN" sz="2000" dirty="0">
              <a:latin typeface="+mn-ea"/>
            </a:endParaRPr>
          </a:p>
          <a:p>
            <a:pPr lvl="0"/>
            <a:r>
              <a:rPr lang="en-US" altLang="zh-CN" sz="2000" dirty="0">
                <a:latin typeface="+mn-ea"/>
              </a:rPr>
              <a:t>                       </a:t>
            </a:r>
            <a:r>
              <a:rPr lang="zh-CN" altLang="zh-CN" sz="2000" dirty="0">
                <a:latin typeface="+mn-ea"/>
              </a:rPr>
              <a:t>提示阅读方法</a:t>
            </a:r>
            <a:r>
              <a:rPr lang="zh-CN" altLang="en-US" sz="2000" dirty="0">
                <a:latin typeface="+mn-ea"/>
              </a:rPr>
              <a:t>和阅读策略。</a:t>
            </a:r>
            <a:endParaRPr lang="en-US" altLang="zh-CN" sz="2000" dirty="0">
              <a:latin typeface="+mn-ea"/>
            </a:endParaRPr>
          </a:p>
          <a:p>
            <a:pPr lvl="0"/>
            <a:r>
              <a:rPr lang="en-US" altLang="zh-CN" sz="2000" dirty="0">
                <a:latin typeface="+mn-ea"/>
              </a:rPr>
              <a:t>                       </a:t>
            </a:r>
            <a:r>
              <a:rPr lang="zh-CN" altLang="zh-CN" sz="2000" dirty="0">
                <a:latin typeface="+mn-ea"/>
              </a:rPr>
              <a:t>提示文章的特点，</a:t>
            </a:r>
            <a:r>
              <a:rPr lang="zh-CN" altLang="en-US" sz="2000" dirty="0">
                <a:latin typeface="+mn-ea"/>
              </a:rPr>
              <a:t>内容理解的</a:t>
            </a:r>
            <a:r>
              <a:rPr lang="zh-CN" altLang="zh-CN" sz="2000" dirty="0">
                <a:latin typeface="+mn-ea"/>
              </a:rPr>
              <a:t>要点、难点。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       </a:t>
            </a:r>
            <a:r>
              <a:rPr lang="zh-CN" altLang="en-US" sz="2000" dirty="0">
                <a:latin typeface="+mn-ea"/>
              </a:rPr>
              <a:t>► ► ►练习  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等线" panose="02010600030101010101" pitchFamily="2" charset="-122"/>
                <a:ea typeface="等线" panose="02010600030101010101" pitchFamily="2" charset="-122"/>
              </a:rPr>
              <a:t>                   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思考探究  积累拓展</a:t>
            </a: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</a:t>
            </a:r>
            <a:r>
              <a: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理解课文内容，感受作者情感，思考作品主题，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探究</a:t>
            </a:r>
            <a:r>
              <a: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疑难问题。</a:t>
            </a: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创新，避免题型单调；尊重学生独特的感受、体验和理解</a:t>
            </a: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等线" panose="02010600030101010101" pitchFamily="2" charset="-122"/>
                <a:ea typeface="等线" panose="02010600030101010101" pitchFamily="2" charset="-122"/>
              </a:rPr>
              <a:t>       </a:t>
            </a:r>
            <a:r>
              <a:rPr lang="zh-CN" altLang="en-US" sz="2000" dirty="0">
                <a:latin typeface="等线" panose="02010600030101010101" pitchFamily="2" charset="-122"/>
                <a:ea typeface="等线" panose="02010600030101010101" pitchFamily="2" charset="-122"/>
              </a:rPr>
              <a:t>► ► ►</a:t>
            </a:r>
            <a:r>
              <a:rPr lang="zh-CN" altLang="en-US" sz="2000" dirty="0">
                <a:latin typeface="+mn-ea"/>
              </a:rPr>
              <a:t>旁批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等线" panose="02010600030101010101" pitchFamily="2" charset="-122"/>
                <a:ea typeface="等线" panose="02010600030101010101" pitchFamily="2" charset="-122"/>
              </a:rPr>
              <a:t>                    </a:t>
            </a:r>
            <a:r>
              <a:rPr lang="zh-CN" altLang="en-US" sz="2000" dirty="0">
                <a:latin typeface="+mn-ea"/>
              </a:rPr>
              <a:t>提示要点、难点。留出旁白</a:t>
            </a:r>
            <a:r>
              <a:rPr lang="zh-CN" altLang="en-US" sz="2000" dirty="0"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  <a:r>
              <a:rPr lang="zh-CN" altLang="en-US" sz="2400" dirty="0"/>
              <a:t>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3581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684D8B-2D5A-4AFD-8AE0-F978F74C875A}"/>
              </a:ext>
            </a:extLst>
          </p:cNvPr>
          <p:cNvSpPr txBox="1"/>
          <p:nvPr/>
        </p:nvSpPr>
        <p:spPr>
          <a:xfrm>
            <a:off x="889119" y="601445"/>
            <a:ext cx="78717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在全套教材中把握九下的整体框架和特点</a:t>
            </a:r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4000" b="1" dirty="0">
              <a:solidFill>
                <a:schemeClr val="accent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zh-CN" altLang="en-US" sz="4000" b="1" dirty="0">
              <a:solidFill>
                <a:schemeClr val="accent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335D27-9B88-41A8-9B8F-C3ED3AB30E97}"/>
              </a:ext>
            </a:extLst>
          </p:cNvPr>
          <p:cNvSpPr txBox="1"/>
          <p:nvPr/>
        </p:nvSpPr>
        <p:spPr>
          <a:xfrm>
            <a:off x="1578842" y="1547447"/>
            <a:ext cx="9501809" cy="4915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► ►  引导学生在语文综合实践中获得语文能力，尤其是在真    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    </a:t>
            </a:r>
            <a:r>
              <a:rPr lang="zh-CN" altLang="en-US" sz="2800" dirty="0"/>
              <a:t>实情境中完成特定任务的能力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pPr lvl="0">
              <a:lnSpc>
                <a:spcPct val="150000"/>
              </a:lnSpc>
            </a:pPr>
            <a:r>
              <a:rPr lang="en-US" altLang="zh-CN" sz="2800" dirty="0"/>
              <a:t>          </a:t>
            </a:r>
            <a:r>
              <a:rPr lang="zh-CN" altLang="en-US" sz="2800" dirty="0">
                <a:solidFill>
                  <a:schemeClr val="accent1"/>
                </a:solidFill>
              </a:rPr>
              <a:t>第五单元   </a:t>
            </a:r>
            <a:r>
              <a:rPr lang="en-US" altLang="zh-CN" sz="2800" dirty="0">
                <a:solidFill>
                  <a:schemeClr val="accent1"/>
                </a:solidFill>
              </a:rPr>
              <a:t> </a:t>
            </a:r>
            <a:r>
              <a:rPr lang="zh-CN" altLang="en-US" sz="2400" dirty="0">
                <a:solidFill>
                  <a:schemeClr val="accent1"/>
                </a:solidFill>
              </a:rPr>
              <a:t>活动</a:t>
            </a:r>
            <a:r>
              <a:rPr lang="en-US" altLang="zh-CN" sz="2400" dirty="0">
                <a:solidFill>
                  <a:schemeClr val="accent1"/>
                </a:solidFill>
              </a:rPr>
              <a:t>•</a:t>
            </a:r>
            <a:r>
              <a:rPr lang="zh-CN" altLang="en-US" sz="2400" dirty="0">
                <a:solidFill>
                  <a:schemeClr val="accent1"/>
                </a:solidFill>
              </a:rPr>
              <a:t>探究   戏剧</a:t>
            </a:r>
            <a:endParaRPr lang="en-US" altLang="zh-CN" sz="2400" dirty="0">
              <a:solidFill>
                <a:schemeClr val="accent1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</a:rPr>
              <a:t>                                 </a:t>
            </a:r>
            <a:r>
              <a:rPr lang="zh-CN" altLang="en-US" sz="2400" dirty="0"/>
              <a:t>文本阅读</a:t>
            </a:r>
            <a:r>
              <a:rPr lang="en-US" altLang="zh-CN" sz="2400" dirty="0"/>
              <a:t>——</a:t>
            </a:r>
            <a:r>
              <a:rPr lang="zh-CN" altLang="en-US" sz="2400" dirty="0"/>
              <a:t>实践活动</a:t>
            </a:r>
            <a:r>
              <a:rPr lang="en-US" altLang="zh-CN" sz="2400" dirty="0"/>
              <a:t>——</a:t>
            </a:r>
            <a:r>
              <a:rPr lang="zh-CN" altLang="en-US" sz="2400" dirty="0"/>
              <a:t>写作</a:t>
            </a:r>
            <a:endParaRPr lang="en-US" altLang="zh-CN" sz="2400" dirty="0"/>
          </a:p>
          <a:p>
            <a:pPr lvl="0">
              <a:lnSpc>
                <a:spcPct val="150000"/>
              </a:lnSpc>
            </a:pPr>
            <a:r>
              <a:rPr lang="en-US" altLang="zh-CN" sz="2400" dirty="0"/>
              <a:t>             </a:t>
            </a:r>
          </a:p>
          <a:p>
            <a:pPr lvl="0">
              <a:lnSpc>
                <a:spcPct val="150000"/>
              </a:lnSpc>
            </a:pPr>
            <a:r>
              <a:rPr lang="en-US" altLang="zh-CN" sz="2400" dirty="0"/>
              <a:t>        </a:t>
            </a:r>
            <a:r>
              <a:rPr lang="zh-CN" altLang="en-US" sz="2400" dirty="0"/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354514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900</TotalTime>
  <Words>3509</Words>
  <Application>Microsoft Office PowerPoint</Application>
  <PresentationFormat>宽屏</PresentationFormat>
  <Paragraphs>537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Microsoft YaHei Light</vt:lpstr>
      <vt:lpstr>等线</vt:lpstr>
      <vt:lpstr>方正姚体</vt:lpstr>
      <vt:lpstr>仿宋</vt:lpstr>
      <vt:lpstr>华文仿宋</vt:lpstr>
      <vt:lpstr>华文楷体</vt:lpstr>
      <vt:lpstr>华文新魏</vt:lpstr>
      <vt:lpstr>楷体</vt:lpstr>
      <vt:lpstr>宋体</vt:lpstr>
      <vt:lpstr>微软雅黑</vt:lpstr>
      <vt:lpstr>Arial</vt:lpstr>
      <vt:lpstr>Calibri</vt:lpstr>
      <vt:lpstr>Century Gothic</vt:lpstr>
      <vt:lpstr>Times New Roman</vt:lpstr>
      <vt:lpstr>Trebuchet MS</vt:lpstr>
      <vt:lpstr>Wingdings 3</vt:lpstr>
      <vt:lpstr>平面</vt:lpstr>
      <vt:lpstr>统编初中语文教科书        九年级下册设计思路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    在纵向贯通比较中把握                单元设计的要点和要求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►用历史眼光审视作品的当代意义</vt:lpstr>
      <vt:lpstr>名著阅读</vt:lpstr>
      <vt:lpstr>名著阅读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 www.xiexingcun.com【全免费】</dc:title>
  <dc:creator>语文备课大师 www.xiexingcun.com【全免费】</dc:creator>
  <dc:description>语文备课大师 www.xiexingcun.com【全免费】</dc:description>
  <cp:lastModifiedBy>胡晓</cp:lastModifiedBy>
  <cp:revision>语文备课大师 www.xiexingcun.com【全免费】</cp:revision>
  <dcterms:created xsi:type="dcterms:W3CDTF">2018-05-08T09:59:07Z</dcterms:created>
  <dcterms:modified xsi:type="dcterms:W3CDTF">2018-05-09T17:40:07Z</dcterms:modified>
</cp:coreProperties>
</file>